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C6357D2-2768-4726-BCCF-CEA577DA8A34}">
  <a:tblStyle styleId="{FC6357D2-2768-4726-BCCF-CEA577DA8A34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F2F99D4C-5CC0-490D-84DA-AC64B93CC954}" styleName="Table_1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275" y="2072925"/>
            <a:ext cx="5069450" cy="9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1022400" y="3283300"/>
            <a:ext cx="70992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A silly programming language based on simplified English language.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1111950" y="3880300"/>
            <a:ext cx="6920099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Bilgehan Saglik, Bethy Diakabana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1700" y="1963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Domain: Simplified English Language</a:t>
            </a:r>
          </a:p>
        </p:txBody>
      </p:sp>
      <p:sp>
        <p:nvSpPr>
          <p:cNvPr id="58" name="Shape 58"/>
          <p:cNvSpPr txBox="1"/>
          <p:nvPr>
            <p:ph idx="2" type="title"/>
          </p:nvPr>
        </p:nvSpPr>
        <p:spPr>
          <a:xfrm>
            <a:off x="387900" y="6428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Analogies: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0" y="1444150"/>
            <a:ext cx="7728600" cy="3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have verb is for assignment. Example: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Bill have 3.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for commenting use parenthesis. Example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Bethy bake 10 cake. (some comment. the cake is also very delicious)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for operations, use add substract divide etc.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Bethy have 10 plus Bill. (bethy is 13, notice numerics can be used once. declared variables can be used multiple times)</a:t>
            </a:r>
          </a:p>
          <a:p>
            <a:pPr indent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Bethy add 10. (bethy is 23, notice there are some keywords that can be verb and object.)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to declare a variable before using it, use future tense. to destroy a variable, use past tense.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Bethy will have ramen.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Bethy did have ramen.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for functions, use different paragraphs. Example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For_starters My_noun have 10. (nouns must start with a capital letter) concluded.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For_starters Bill have 10 My_noun. (bill is 100) concluded.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EBNF</a:t>
            </a:r>
          </a:p>
        </p:txBody>
      </p:sp>
      <p:graphicFrame>
        <p:nvGraphicFramePr>
          <p:cNvPr id="65" name="Shape 65"/>
          <p:cNvGraphicFramePr/>
          <p:nvPr/>
        </p:nvGraphicFramePr>
        <p:xfrm>
          <a:off x="1828800" y="10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{FC6357D2-2768-4726-BCCF-CEA577DA8A34}</a:tableStyleId>
              </a:tblPr>
              <a:tblGrid>
                <a:gridCol w="1057275"/>
                <a:gridCol w="1343025"/>
                <a:gridCol w="30861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Group of Rules</a:t>
                      </a:r>
                    </a:p>
                  </a:txBody>
                  <a:tcPr marT="63500" marB="63500" marR="63500" marL="63500">
                    <a:solidFill>
                      <a:srgbClr val="674EA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Rules in format:</a:t>
                      </a:r>
                      <a:br>
                        <a:rPr lang="en" sz="1100">
                          <a:solidFill>
                            <a:srgbClr val="FFFFFF"/>
                          </a:solidFill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Left Hand Side(Non-terminal) -&gt;</a:t>
                      </a:r>
                    </a:p>
                  </a:txBody>
                  <a:tcPr marT="63500" marB="63500" marR="63500" marL="63500">
                    <a:solidFill>
                      <a:srgbClr val="674EA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Right hand side (Terminals and Non-terminals)</a:t>
                      </a:r>
                    </a:p>
                  </a:txBody>
                  <a:tcPr marT="63500" marB="63500" marR="63500" marL="63500">
                    <a:solidFill>
                      <a:srgbClr val="674EA7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Top-Level Rule</a:t>
                      </a:r>
                    </a:p>
                  </a:txBody>
                  <a:tcPr marT="63500" marB="63500" marR="63500" marL="63500">
                    <a:solidFill>
                      <a:srgbClr val="674EA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&lt;essay&gt; -&gt;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{&lt;paragraph&gt;}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the_end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Paragraph</a:t>
                      </a:r>
                    </a:p>
                  </a:txBody>
                  <a:tcPr marT="63500" marB="63500" marR="63500" marL="63500">
                    <a:solidFill>
                      <a:srgbClr val="674EA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&lt;paragraph&gt; -&gt;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For_starters </a:t>
                      </a:r>
                      <a:r>
                        <a:rPr lang="en" sz="1100"/>
                        <a:t>{&lt;sentence&gt; (&lt;comment&gt;)}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concluded.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Sentence</a:t>
                      </a:r>
                    </a:p>
                  </a:txBody>
                  <a:tcPr marT="63500" marB="63500" marR="63500" marL="63500">
                    <a:solidFill>
                      <a:srgbClr val="674EA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&lt;sentence&gt; -&gt;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&lt;noun&gt;(&lt;verb&gt; | &lt;past_tense&gt; | &lt;future_tense&gt;) [&lt;numeric&gt;] { (object | &lt;subject&gt; | &lt;noun&gt;)}</a:t>
                      </a:r>
                      <a:r>
                        <a:rPr lang="en" sz="300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Comment</a:t>
                      </a:r>
                    </a:p>
                  </a:txBody>
                  <a:tcPr marT="63500" marB="63500" marR="63500" marL="63500">
                    <a:solidFill>
                      <a:srgbClr val="674EA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&lt;comment&gt; -&gt;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“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" sz="1100"/>
                        <a:t>“ {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a...z</a:t>
                      </a:r>
                      <a:r>
                        <a:rPr lang="en" sz="1100"/>
                        <a:t> 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0...9</a:t>
                      </a:r>
                      <a:r>
                        <a:rPr lang="en" sz="1100"/>
                        <a:t>} “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" sz="1100"/>
                        <a:t>”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Shape 70"/>
          <p:cNvGraphicFramePr/>
          <p:nvPr/>
        </p:nvGraphicFramePr>
        <p:xfrm>
          <a:off x="1828800" y="117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{F2F99D4C-5CC0-490D-84DA-AC64B93CC954}</a:tableStyleId>
              </a:tblPr>
              <a:tblGrid>
                <a:gridCol w="1057275"/>
                <a:gridCol w="1343025"/>
                <a:gridCol w="3086100"/>
              </a:tblGrid>
              <a:tr h="266700">
                <a:tc rowSpan="5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Words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674EA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&lt;noun&gt; -&gt;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(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A...Z</a:t>
                      </a:r>
                      <a:r>
                        <a:rPr lang="en" sz="1100"/>
                        <a:t>) {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a...z</a:t>
                      </a:r>
                      <a:r>
                        <a:rPr lang="en" sz="1100"/>
                        <a:t>}</a:t>
                      </a:r>
                    </a:p>
                  </a:txBody>
                  <a:tcPr marT="63500" marB="63500" marR="63500" marL="63500"/>
                </a:tc>
              </a:tr>
              <a:tr h="2667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&lt;verb&gt; -&gt;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have</a:t>
                      </a:r>
                      <a:r>
                        <a:rPr lang="en" sz="1100"/>
                        <a:t> 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is</a:t>
                      </a:r>
                      <a:r>
                        <a:rPr lang="en" sz="1100"/>
                        <a:t> 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add</a:t>
                      </a:r>
                      <a:r>
                        <a:rPr lang="en" sz="1100"/>
                        <a:t> 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divide</a:t>
                      </a:r>
                      <a:r>
                        <a:rPr lang="en" sz="1100"/>
                        <a:t> 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subtract</a:t>
                      </a:r>
                      <a:r>
                        <a:rPr lang="en" sz="1100"/>
                        <a:t> 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make</a:t>
                      </a:r>
                      <a:r>
                        <a:rPr lang="en" sz="1100"/>
                        <a:t> 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bake </a:t>
                      </a:r>
                      <a:r>
                        <a:rPr lang="en" sz="1100"/>
                        <a:t>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print </a:t>
                      </a:r>
                      <a:r>
                        <a:rPr lang="en" sz="1100"/>
                        <a:t>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fly</a:t>
                      </a:r>
                      <a:r>
                        <a:rPr lang="en" sz="1100"/>
                        <a:t> 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sleep </a:t>
                      </a:r>
                      <a:r>
                        <a:rPr lang="en" sz="1100"/>
                        <a:t>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snooze</a:t>
                      </a:r>
                    </a:p>
                  </a:txBody>
                  <a:tcPr marT="63500" marB="63500" marR="63500" marL="63500"/>
                </a:tc>
              </a:tr>
              <a:tr h="2667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&lt;past_tense&gt; -&gt;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did</a:t>
                      </a:r>
                      <a:r>
                        <a:rPr lang="en" sz="1100"/>
                        <a:t> &lt;verb&gt;</a:t>
                      </a:r>
                    </a:p>
                  </a:txBody>
                  <a:tcPr marT="63500" marB="63500" marR="63500" marL="63500"/>
                </a:tc>
              </a:tr>
              <a:tr h="2667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&lt;future_tense&gt; -&gt;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will </a:t>
                      </a:r>
                      <a:r>
                        <a:rPr lang="en" sz="1100"/>
                        <a:t>&lt;verb&gt;</a:t>
                      </a:r>
                    </a:p>
                  </a:txBody>
                  <a:tcPr marT="63500" marB="63500" marR="63500" marL="63500"/>
                </a:tc>
              </a:tr>
              <a:tr h="2667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&lt;subject&gt; -&gt;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coffee </a:t>
                      </a:r>
                      <a:r>
                        <a:rPr lang="en" sz="1100"/>
                        <a:t>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bed</a:t>
                      </a:r>
                      <a:r>
                        <a:rPr lang="en" sz="1100"/>
                        <a:t> 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ramen</a:t>
                      </a:r>
                      <a:r>
                        <a:rPr lang="en" sz="1100"/>
                        <a:t> 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pasta</a:t>
                      </a:r>
                      <a:r>
                        <a:rPr lang="en" sz="1100"/>
                        <a:t> 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cake</a:t>
                      </a:r>
                      <a:r>
                        <a:rPr lang="en" sz="1100"/>
                        <a:t> 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alarm</a:t>
                      </a:r>
                      <a:r>
                        <a:rPr lang="en" sz="1100"/>
                        <a:t> 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homework </a:t>
                      </a:r>
                      <a:r>
                        <a:rPr lang="en" sz="1100"/>
                        <a:t>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program</a:t>
                      </a:r>
                    </a:p>
                  </a:txBody>
                  <a:tcPr marT="63500" marB="63500" marR="63500" marL="63500"/>
                </a:tc>
              </a:tr>
              <a:tr h="26670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Algebra</a:t>
                      </a:r>
                    </a:p>
                  </a:txBody>
                  <a:tcPr marT="63500" marB="63500" marR="63500" marL="63500">
                    <a:solidFill>
                      <a:srgbClr val="674EA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&lt;object&gt; -&gt;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negative</a:t>
                      </a:r>
                      <a:r>
                        <a:rPr lang="en" sz="1100"/>
                        <a:t> 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plus</a:t>
                      </a:r>
                      <a:r>
                        <a:rPr lang="en" sz="1100"/>
                        <a:t> 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minus</a:t>
                      </a:r>
                      <a:r>
                        <a:rPr lang="en" sz="1100"/>
                        <a:t> 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and </a:t>
                      </a:r>
                      <a:r>
                        <a:rPr lang="en" sz="1100"/>
                        <a:t>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" sz="1100"/>
                        <a:t> 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multiply</a:t>
                      </a:r>
                      <a:r>
                        <a:rPr lang="en" sz="1100"/>
                        <a:t> |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divided_by</a:t>
                      </a:r>
                    </a:p>
                  </a:txBody>
                  <a:tcPr marT="63500" marB="63500" marR="63500" marL="63500"/>
                </a:tc>
              </a:tr>
              <a:tr h="2667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&lt;numeric&gt; -&gt;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0...9, </a:t>
                      </a:r>
                      <a:r>
                        <a:rPr lang="en" sz="1100"/>
                        <a:t>{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0...9</a:t>
                      </a:r>
                      <a:r>
                        <a:rPr lang="en" sz="1100"/>
                        <a:t>}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EBNF cont.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Programs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CONSTRUCTING A PROGRAM WITH GRAMMAR RULES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&lt;essay&gt; -&gt; {&lt;paragraph&gt;} </a:t>
            </a:r>
            <a:r>
              <a:rPr lang="en" sz="1100">
                <a:solidFill>
                  <a:srgbClr val="FF0000"/>
                </a:solidFill>
              </a:rPr>
              <a:t>the_end.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0000"/>
                </a:solidFill>
              </a:rPr>
              <a:t>For_starters </a:t>
            </a:r>
            <a:r>
              <a:rPr lang="en" sz="1100">
                <a:solidFill>
                  <a:schemeClr val="dk1"/>
                </a:solidFill>
              </a:rPr>
              <a:t>{&lt;sentence&gt;</a:t>
            </a:r>
            <a:r>
              <a:rPr lang="en" sz="1100">
                <a:solidFill>
                  <a:srgbClr val="FF0000"/>
                </a:solidFill>
              </a:rPr>
              <a:t>.</a:t>
            </a:r>
            <a:r>
              <a:rPr lang="en" sz="1100">
                <a:solidFill>
                  <a:schemeClr val="dk1"/>
                </a:solidFill>
              </a:rPr>
              <a:t> (&lt;comment&gt;)} </a:t>
            </a:r>
            <a:r>
              <a:rPr lang="en" sz="1100">
                <a:solidFill>
                  <a:srgbClr val="FF0000"/>
                </a:solidFill>
              </a:rPr>
              <a:t>concluded. the_end.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0000"/>
                </a:solidFill>
              </a:rPr>
              <a:t>For_starters </a:t>
            </a:r>
            <a:r>
              <a:rPr lang="en" sz="1100">
                <a:solidFill>
                  <a:schemeClr val="dk1"/>
                </a:solidFill>
              </a:rPr>
              <a:t>&lt;noun&gt; &lt;verb&gt; {&lt;numeric&gt;}</a:t>
            </a:r>
            <a:r>
              <a:rPr lang="en" sz="1100">
                <a:solidFill>
                  <a:srgbClr val="FF0000"/>
                </a:solidFill>
              </a:rPr>
              <a:t>.</a:t>
            </a:r>
            <a:r>
              <a:rPr lang="en" sz="1100">
                <a:solidFill>
                  <a:schemeClr val="dk1"/>
                </a:solidFill>
              </a:rPr>
              <a:t> (&lt;comment&gt;) </a:t>
            </a:r>
            <a:r>
              <a:rPr lang="en" sz="1100">
                <a:solidFill>
                  <a:srgbClr val="FF0000"/>
                </a:solidFill>
              </a:rPr>
              <a:t>concluded. the_end.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For_starters Bill have 45.(assign Bill noun the numeric value 45)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FF0000"/>
                </a:solidFill>
              </a:rPr>
              <a:t>concluded. the_end.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Some Other Programs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For_starters Bil did make ramen. concluded.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For_starters Jay will make 10 coffee. (assigns 10 coffees to the noun Jay. syntactically correct with our grammar rules) concluded.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For_starters Bethy did sleep. concluded.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0000"/>
                </a:solidFill>
              </a:rPr>
              <a:t>the_end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FSA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861" y="1346700"/>
            <a:ext cx="4882271" cy="36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