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322" r:id="rId5"/>
    <p:sldId id="339" r:id="rId6"/>
    <p:sldId id="323" r:id="rId7"/>
    <p:sldId id="324" r:id="rId8"/>
    <p:sldId id="325" r:id="rId9"/>
    <p:sldId id="326" r:id="rId10"/>
    <p:sldId id="327" r:id="rId11"/>
    <p:sldId id="338" r:id="rId12"/>
    <p:sldId id="330" r:id="rId13"/>
    <p:sldId id="328" r:id="rId14"/>
    <p:sldId id="329" r:id="rId15"/>
    <p:sldId id="336" r:id="rId16"/>
    <p:sldId id="331" r:id="rId17"/>
    <p:sldId id="333" r:id="rId18"/>
    <p:sldId id="335" r:id="rId19"/>
    <p:sldId id="337" r:id="rId20"/>
    <p:sldId id="332" r:id="rId21"/>
    <p:sldId id="334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33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9/12/2019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blgorman" TargetMode="External"/><Relationship Id="rId2" Type="http://schemas.openxmlformats.org/officeDocument/2006/relationships/hyperlink" Target="mailto:blgorman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brianlgorman/" TargetMode="External"/><Relationship Id="rId5" Type="http://schemas.openxmlformats.org/officeDocument/2006/relationships/hyperlink" Target="https://www.github.com/blgorman/ContactWeb_Advanced" TargetMode="External"/><Relationship Id="rId4" Type="http://schemas.openxmlformats.org/officeDocument/2006/relationships/hyperlink" Target="https://courses.majorguidancesolutions.com/p/tools-of-the-trade-tal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Three tools to awesome-</a:t>
            </a:r>
            <a:r>
              <a:rPr lang="en-US" dirty="0" err="1"/>
              <a:t>ify</a:t>
            </a:r>
            <a:r>
              <a:rPr lang="en-US" dirty="0"/>
              <a:t> your </a:t>
            </a:r>
            <a:r>
              <a:rPr lang="en-US" dirty="0" err="1"/>
              <a:t>.Net</a:t>
            </a:r>
            <a:r>
              <a:rPr lang="en-US" dirty="0"/>
              <a:t> Apps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BD7FB-B641-4E9C-9BD5-1823EAAF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Centralizing, Logging, and Understanding application errors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D74D3-5060-4087-9486-7D0331274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Elmah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3FBB29-AA60-4A9A-A34E-95CAD5EF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41BACD-315F-43D4-8895-76A3C61C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NUGET package</a:t>
            </a:r>
          </a:p>
          <a:p>
            <a:r>
              <a:rPr lang="en-US" dirty="0"/>
              <a:t>Configure the </a:t>
            </a:r>
            <a:r>
              <a:rPr lang="en-US" dirty="0" err="1"/>
              <a:t>Web.Config</a:t>
            </a:r>
            <a:endParaRPr lang="en-US" dirty="0"/>
          </a:p>
          <a:p>
            <a:r>
              <a:rPr lang="en-US" dirty="0"/>
              <a:t>Create a migration for the DB (if not centralizing)</a:t>
            </a:r>
          </a:p>
          <a:p>
            <a:r>
              <a:rPr lang="en-US" dirty="0"/>
              <a:t>Add any roles and associate users (for viewing)</a:t>
            </a:r>
          </a:p>
          <a:p>
            <a:r>
              <a:rPr lang="en-US" dirty="0"/>
              <a:t>Create some Errors [if none exist]</a:t>
            </a:r>
          </a:p>
          <a:p>
            <a:r>
              <a:rPr lang="en-US" dirty="0"/>
              <a:t>View the errors (</a:t>
            </a:r>
            <a:r>
              <a:rPr lang="en-US" dirty="0" err="1"/>
              <a:t>elmah.axd</a:t>
            </a:r>
            <a:r>
              <a:rPr lang="en-US" dirty="0"/>
              <a:t> &amp; in the DB table)</a:t>
            </a:r>
          </a:p>
          <a:p>
            <a:r>
              <a:rPr lang="en-US" dirty="0"/>
              <a:t>Modify the config for release with project name</a:t>
            </a:r>
          </a:p>
        </p:txBody>
      </p:sp>
    </p:spTree>
    <p:extLst>
      <p:ext uri="{BB962C8B-B14F-4D97-AF65-F5344CB8AC3E}">
        <p14:creationId xmlns:p14="http://schemas.microsoft.com/office/powerpoint/2010/main" val="259672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052B-81DB-45DD-AF0A-2936623F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C328-13B4-495A-A231-21103186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logging is virtually automatic</a:t>
            </a:r>
          </a:p>
          <a:p>
            <a:r>
              <a:rPr lang="en-US" dirty="0"/>
              <a:t>Can be centralized to one database for multiple applications</a:t>
            </a:r>
          </a:p>
          <a:p>
            <a:r>
              <a:rPr lang="en-US" dirty="0"/>
              <a:t>Multiple options for reviewing errors</a:t>
            </a:r>
          </a:p>
          <a:p>
            <a:r>
              <a:rPr lang="en-US" dirty="0"/>
              <a:t>Detailed stack trace</a:t>
            </a:r>
          </a:p>
          <a:p>
            <a:r>
              <a:rPr lang="en-US" dirty="0"/>
              <a:t>Detailed page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631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31C9-20E9-4805-BBA0-87C9A8A9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12F0A0-415B-4B57-AD29-327233610D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0" r="10040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0A45A4-C5FA-46BB-B7C8-94026F2AE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0FDD0-B853-4D78-A47F-38A7FC1E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your Web Requests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145087-3FB7-4981-9723-7DFF4B6ED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Stackify</a:t>
            </a:r>
            <a:r>
              <a:rPr lang="en-US" dirty="0"/>
              <a:t> Prefix</a:t>
            </a:r>
          </a:p>
        </p:txBody>
      </p:sp>
    </p:spTree>
    <p:extLst>
      <p:ext uri="{BB962C8B-B14F-4D97-AF65-F5344CB8AC3E}">
        <p14:creationId xmlns:p14="http://schemas.microsoft.com/office/powerpoint/2010/main" val="19573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FB16E-E8ED-465E-85C7-FA551B2F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13FE4-34CF-4C9D-A87C-52A01DD5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Prefix from </a:t>
            </a:r>
            <a:r>
              <a:rPr lang="en-US" dirty="0" err="1"/>
              <a:t>Stackify</a:t>
            </a:r>
            <a:endParaRPr lang="en-US" dirty="0"/>
          </a:p>
          <a:p>
            <a:r>
              <a:rPr lang="en-US" dirty="0"/>
              <a:t>Install the HTTP Module NUGET package</a:t>
            </a:r>
          </a:p>
          <a:p>
            <a:r>
              <a:rPr lang="en-US" dirty="0"/>
              <a:t>Start Prefix on your machine</a:t>
            </a:r>
          </a:p>
          <a:p>
            <a:r>
              <a:rPr lang="en-US" dirty="0"/>
              <a:t>Enable the </a:t>
            </a:r>
            <a:r>
              <a:rPr lang="en-US" dirty="0" err="1"/>
              <a:t>.net</a:t>
            </a:r>
            <a:r>
              <a:rPr lang="en-US" dirty="0"/>
              <a:t> Profiler</a:t>
            </a:r>
          </a:p>
          <a:p>
            <a:r>
              <a:rPr lang="en-US" dirty="0"/>
              <a:t>Run your application</a:t>
            </a:r>
          </a:p>
          <a:p>
            <a:r>
              <a:rPr lang="en-US" dirty="0"/>
              <a:t>View and work with various tracing calls</a:t>
            </a:r>
          </a:p>
        </p:txBody>
      </p:sp>
    </p:spTree>
    <p:extLst>
      <p:ext uri="{BB962C8B-B14F-4D97-AF65-F5344CB8AC3E}">
        <p14:creationId xmlns:p14="http://schemas.microsoft.com/office/powerpoint/2010/main" val="38650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15A4-5A82-4BA1-9240-5365E9BA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provide?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DE0D-F35A-4427-B9B2-4C67E833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your web requests are individually tracked</a:t>
            </a:r>
          </a:p>
          <a:p>
            <a:r>
              <a:rPr lang="en-US" dirty="0"/>
              <a:t>Number of DB calls</a:t>
            </a:r>
          </a:p>
          <a:p>
            <a:r>
              <a:rPr lang="en-US" dirty="0"/>
              <a:t>Runtime of each request</a:t>
            </a:r>
          </a:p>
          <a:p>
            <a:r>
              <a:rPr lang="en-US" dirty="0"/>
              <a:t>Compare requests</a:t>
            </a:r>
          </a:p>
          <a:p>
            <a:r>
              <a:rPr lang="en-US" dirty="0"/>
              <a:t>Find errors</a:t>
            </a:r>
          </a:p>
          <a:p>
            <a:r>
              <a:rPr lang="en-US" dirty="0"/>
              <a:t>Identify bottlenecks</a:t>
            </a:r>
          </a:p>
          <a:p>
            <a:r>
              <a:rPr lang="en-US" dirty="0"/>
              <a:t>Fix bad </a:t>
            </a:r>
            <a:r>
              <a:rPr lang="en-US" dirty="0" err="1"/>
              <a:t>sql</a:t>
            </a:r>
            <a:r>
              <a:rPr lang="en-US" dirty="0"/>
              <a:t> utilization (n + 1, repeated calls,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776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9377-921F-41FC-A38F-5C826076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67DFD1-BC80-4A3B-B116-86B8F8F6FD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F6F33-19E5-4CF1-83DB-F143E1F4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BE8868-1027-4E23-B64A-42C2EBE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50AB9-C38B-4BCF-A10F-9BBC173F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blgorman@gmail.com</a:t>
            </a:r>
            <a:endParaRPr lang="en-US" dirty="0"/>
          </a:p>
          <a:p>
            <a:r>
              <a:rPr lang="en-US" dirty="0">
                <a:hlinkClick r:id="rId3"/>
              </a:rPr>
              <a:t>Twitter: </a:t>
            </a:r>
            <a:r>
              <a:rPr lang="en-US" dirty="0" err="1">
                <a:hlinkClick r:id="rId3"/>
              </a:rPr>
              <a:t>blgorman</a:t>
            </a:r>
            <a:endParaRPr lang="en-US" dirty="0"/>
          </a:p>
          <a:p>
            <a:r>
              <a:rPr lang="en-US" dirty="0">
                <a:hlinkClick r:id="rId4"/>
              </a:rPr>
              <a:t>https://courses.majorguidancesolutions.com/p/tools-of-the-trade-talk</a:t>
            </a:r>
            <a:endParaRPr lang="en-US" dirty="0"/>
          </a:p>
          <a:p>
            <a:r>
              <a:rPr lang="en-US" dirty="0">
                <a:hlinkClick r:id="rId5"/>
              </a:rPr>
              <a:t>https://www.github.com/blgorman/ContactWeb_Advanced</a:t>
            </a:r>
            <a:endParaRPr lang="en-US" dirty="0"/>
          </a:p>
          <a:p>
            <a:r>
              <a:rPr lang="en-US" dirty="0">
                <a:hlinkClick r:id="rId6"/>
              </a:rPr>
              <a:t>https://www.linkedin.com/in/brianlgorman/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E9CD-A52E-4E2D-914F-947944DE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214" y="228502"/>
            <a:ext cx="9144001" cy="609600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CEFB-5833-4167-A81C-A1A983DB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17" y="996745"/>
            <a:ext cx="9134391" cy="4114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Brian Gorman</a:t>
            </a:r>
          </a:p>
          <a:p>
            <a:r>
              <a:rPr lang="en-US" dirty="0"/>
              <a:t>~18 or so years full stack dev experience 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, Java, PHP, MSSQL, MySQL, </a:t>
            </a:r>
            <a:r>
              <a:rPr lang="en-US" dirty="0" err="1"/>
              <a:t>Javascript</a:t>
            </a:r>
            <a:r>
              <a:rPr lang="en-US" dirty="0"/>
              <a:t>, Bootstrap, </a:t>
            </a:r>
            <a:r>
              <a:rPr lang="en-US" dirty="0" err="1"/>
              <a:t>css</a:t>
            </a:r>
            <a:r>
              <a:rPr lang="en-US" dirty="0"/>
              <a:t>…</a:t>
            </a:r>
          </a:p>
          <a:p>
            <a:r>
              <a:rPr lang="en-US" dirty="0"/>
              <a:t>Computer Science Adjunct at Franklin University</a:t>
            </a:r>
          </a:p>
          <a:p>
            <a:r>
              <a:rPr lang="en-US" dirty="0"/>
              <a:t>Technical trainer with courses available on Udemy</a:t>
            </a:r>
          </a:p>
          <a:p>
            <a:pPr marL="0" indent="0">
              <a:buNone/>
            </a:pPr>
            <a:r>
              <a:rPr lang="en-US" dirty="0"/>
              <a:t>	, O’Reilly, </a:t>
            </a:r>
            <a:r>
              <a:rPr lang="en-US" dirty="0" err="1"/>
              <a:t>SkillShare</a:t>
            </a:r>
            <a:r>
              <a:rPr lang="en-US" dirty="0"/>
              <a:t>, and a few others.</a:t>
            </a:r>
          </a:p>
          <a:p>
            <a:r>
              <a:rPr lang="en-US" dirty="0"/>
              <a:t>Full Time Developer at Far Reach in Cedar Falls, Iowa</a:t>
            </a:r>
          </a:p>
          <a:p>
            <a:r>
              <a:rPr lang="en-US" dirty="0"/>
              <a:t>Main tech stack =&gt; </a:t>
            </a:r>
            <a:r>
              <a:rPr lang="en-US" dirty="0" err="1"/>
              <a:t>.Net</a:t>
            </a:r>
            <a:r>
              <a:rPr lang="en-US" dirty="0"/>
              <a:t>/</a:t>
            </a:r>
            <a:r>
              <a:rPr lang="en-US" dirty="0" err="1"/>
              <a:t>MSSql</a:t>
            </a:r>
            <a:r>
              <a:rPr lang="en-US" dirty="0"/>
              <a:t> =&gt; Microsoft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11EA3-D9C4-4626-808E-F011C5D1A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52400"/>
            <a:ext cx="2794000" cy="419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62E37-6881-42CF-A956-54D139E55F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215" y="5270287"/>
            <a:ext cx="1835660" cy="1134866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59BCDF3-D71E-4644-9131-A6F570CC1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12" y="4968446"/>
            <a:ext cx="1737154" cy="173715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A4A644B-FF0E-4F2E-BBF3-7982D47CE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951" y="5054943"/>
            <a:ext cx="1650657" cy="1650657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F3B7CC4-EE72-4886-A1EB-F16ADCD93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306" y="5027652"/>
            <a:ext cx="1737154" cy="173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8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Automated Background Processes</a:t>
            </a:r>
          </a:p>
          <a:p>
            <a:pPr lvl="1"/>
            <a:r>
              <a:rPr lang="en-US" dirty="0"/>
              <a:t>Using Hangfire [https://www.hangfire.io/]</a:t>
            </a:r>
          </a:p>
          <a:p>
            <a:pPr lvl="1"/>
            <a:endParaRPr lang="en-US" dirty="0"/>
          </a:p>
          <a:p>
            <a:r>
              <a:rPr lang="en-US" dirty="0"/>
              <a:t>Centralizing, Logging, and Understanding application errors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Elmah</a:t>
            </a:r>
            <a:r>
              <a:rPr lang="en-US" dirty="0"/>
              <a:t> [https://elmah.github.io/]</a:t>
            </a:r>
          </a:p>
          <a:p>
            <a:pPr lvl="1"/>
            <a:endParaRPr lang="en-US" dirty="0"/>
          </a:p>
          <a:p>
            <a:r>
              <a:rPr lang="en-US" dirty="0"/>
              <a:t>Tracing Web Requests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Stackify</a:t>
            </a:r>
            <a:r>
              <a:rPr lang="en-US" dirty="0"/>
              <a:t> Prefix [https://stackify.com/prefix/]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99136F-42B8-4164-88B8-BAA8AAA2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Background Jobs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EFD20-26FE-49F6-8BE9-870FC8DF3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Hangfire</a:t>
            </a:r>
          </a:p>
        </p:txBody>
      </p:sp>
    </p:spTree>
    <p:extLst>
      <p:ext uri="{BB962C8B-B14F-4D97-AF65-F5344CB8AC3E}">
        <p14:creationId xmlns:p14="http://schemas.microsoft.com/office/powerpoint/2010/main" val="211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916-DD26-45AD-AC5C-E64EED51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BAF1-E750-425A-9625-7D51BB98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the NUGET package [Install-Package Hangfire]</a:t>
            </a:r>
          </a:p>
          <a:p>
            <a:r>
              <a:rPr lang="en-US" dirty="0"/>
              <a:t>Configure the startup with a globalization for the </a:t>
            </a:r>
            <a:r>
              <a:rPr lang="en-US" dirty="0" err="1"/>
              <a:t>db</a:t>
            </a:r>
            <a:r>
              <a:rPr lang="en-US" dirty="0"/>
              <a:t> connection, and add the dashboard and server to the application</a:t>
            </a:r>
          </a:p>
          <a:p>
            <a:r>
              <a:rPr lang="en-US" dirty="0"/>
              <a:t>Run the solution, which will generate the appropriate tables</a:t>
            </a:r>
          </a:p>
          <a:p>
            <a:r>
              <a:rPr lang="en-US" dirty="0"/>
              <a:t>View the dashboard</a:t>
            </a:r>
          </a:p>
          <a:p>
            <a:r>
              <a:rPr lang="en-US" dirty="0"/>
              <a:t>Add an enqueued job</a:t>
            </a:r>
          </a:p>
          <a:p>
            <a:r>
              <a:rPr lang="en-US" dirty="0"/>
              <a:t>Watch the magic happen</a:t>
            </a:r>
          </a:p>
        </p:txBody>
      </p:sp>
    </p:spTree>
    <p:extLst>
      <p:ext uri="{BB962C8B-B14F-4D97-AF65-F5344CB8AC3E}">
        <p14:creationId xmlns:p14="http://schemas.microsoft.com/office/powerpoint/2010/main" val="41175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F785-CD14-42E9-AC3A-2BDDFD01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dirty="0"/>
              <a:t>Types of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0035-D8C1-47AC-A530-0E6A8676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219199"/>
            <a:ext cx="9134391" cy="48006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Fire-and-Forget</a:t>
            </a:r>
          </a:p>
          <a:p>
            <a:pPr lvl="1"/>
            <a:r>
              <a:rPr lang="en-US" dirty="0"/>
              <a:t>Runs Once Immediately</a:t>
            </a:r>
          </a:p>
          <a:p>
            <a:r>
              <a:rPr lang="en-US" dirty="0"/>
              <a:t>Delayed</a:t>
            </a:r>
          </a:p>
          <a:p>
            <a:pPr lvl="1"/>
            <a:r>
              <a:rPr lang="en-US" dirty="0"/>
              <a:t>Runs Once as scheduled</a:t>
            </a:r>
          </a:p>
          <a:p>
            <a:r>
              <a:rPr lang="en-US" dirty="0"/>
              <a:t>Recurring</a:t>
            </a:r>
          </a:p>
          <a:p>
            <a:pPr lvl="1"/>
            <a:r>
              <a:rPr lang="en-US" dirty="0"/>
              <a:t>Runs many times as scheduled</a:t>
            </a:r>
          </a:p>
          <a:p>
            <a:r>
              <a:rPr lang="en-US" dirty="0"/>
              <a:t>Continuation</a:t>
            </a:r>
          </a:p>
          <a:p>
            <a:pPr lvl="1"/>
            <a:r>
              <a:rPr lang="en-US" dirty="0"/>
              <a:t>Runs after parent job finished</a:t>
            </a:r>
          </a:p>
          <a:p>
            <a:r>
              <a:rPr lang="en-US" dirty="0"/>
              <a:t>Batches (Pro Only)</a:t>
            </a:r>
          </a:p>
          <a:p>
            <a:pPr lvl="1"/>
            <a:r>
              <a:rPr lang="en-US" dirty="0"/>
              <a:t>Runs a group of jobs as an </a:t>
            </a:r>
            <a:r>
              <a:rPr lang="en-US" dirty="0" err="1"/>
              <a:t>automic</a:t>
            </a:r>
            <a:r>
              <a:rPr lang="en-US" dirty="0"/>
              <a:t> unit</a:t>
            </a:r>
          </a:p>
          <a:p>
            <a:r>
              <a:rPr lang="en-US" dirty="0"/>
              <a:t>Batch Continuations (Pro Only)</a:t>
            </a:r>
          </a:p>
          <a:p>
            <a:pPr lvl="1"/>
            <a:r>
              <a:rPr lang="en-US" dirty="0"/>
              <a:t>Runs when all jobs in parent batch finished</a:t>
            </a:r>
          </a:p>
        </p:txBody>
      </p:sp>
    </p:spTree>
    <p:extLst>
      <p:ext uri="{BB962C8B-B14F-4D97-AF65-F5344CB8AC3E}">
        <p14:creationId xmlns:p14="http://schemas.microsoft.com/office/powerpoint/2010/main" val="16315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304C-FDEE-4430-9122-C368FA4B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Features/Benefits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2436-1C4A-46ED-89AF-F3952578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in the DB (runs across app-pool restarts)</a:t>
            </a:r>
          </a:p>
          <a:p>
            <a:r>
              <a:rPr lang="en-US" dirty="0"/>
              <a:t>Extensible/Abstracted [job storage can be anywhere]</a:t>
            </a:r>
          </a:p>
          <a:p>
            <a:r>
              <a:rPr lang="en-US" dirty="0"/>
              <a:t>Efficient [can use MSMQ]</a:t>
            </a:r>
          </a:p>
          <a:p>
            <a:r>
              <a:rPr lang="en-US" dirty="0"/>
              <a:t>Reliable [automatically retries background jobs]</a:t>
            </a:r>
          </a:p>
          <a:p>
            <a:r>
              <a:rPr lang="en-US" dirty="0"/>
              <a:t>Self-maintained	</a:t>
            </a:r>
          </a:p>
          <a:p>
            <a:r>
              <a:rPr lang="en-US" dirty="0"/>
              <a:t>Integrated monitoring dashboard</a:t>
            </a:r>
          </a:p>
          <a:p>
            <a:pPr lvl="1"/>
            <a:r>
              <a:rPr lang="en-US" dirty="0"/>
              <a:t>Ability to retry failed jobs</a:t>
            </a:r>
          </a:p>
          <a:p>
            <a:pPr lvl="1"/>
            <a:r>
              <a:rPr lang="en-US" dirty="0"/>
              <a:t>Ability to drill into completed job details</a:t>
            </a:r>
          </a:p>
        </p:txBody>
      </p:sp>
    </p:spTree>
    <p:extLst>
      <p:ext uri="{BB962C8B-B14F-4D97-AF65-F5344CB8AC3E}">
        <p14:creationId xmlns:p14="http://schemas.microsoft.com/office/powerpoint/2010/main" val="1456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EB50-EEE9-40E3-B20F-739DEBCF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132A-BF21-40DE-BB00-4C2D131C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code from readme into startup</a:t>
            </a:r>
          </a:p>
          <a:p>
            <a:pPr lvl="1"/>
            <a:r>
              <a:rPr lang="en-US" dirty="0"/>
              <a:t>Include use dashboard to show the dashboard</a:t>
            </a:r>
          </a:p>
          <a:p>
            <a:pPr lvl="1"/>
            <a:r>
              <a:rPr lang="en-US" dirty="0"/>
              <a:t>Dashboard requires authentication []</a:t>
            </a:r>
          </a:p>
          <a:p>
            <a:r>
              <a:rPr lang="en-US" dirty="0"/>
              <a:t>Build out your job service(s) [i.e. Emailer code]</a:t>
            </a:r>
          </a:p>
          <a:p>
            <a:r>
              <a:rPr lang="en-US" dirty="0"/>
              <a:t>Add a simple block of code to fire a background job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3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91B5D-1C4C-4285-AA50-EC61306D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0E0D35E-2122-4F73-91B5-188D5F6835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0" r="10040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255160-14F2-4E7F-9A5B-25AAAE43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672</TotalTime>
  <Words>524</Words>
  <Application>Microsoft Office PowerPoint</Application>
  <PresentationFormat>Custom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Blue atom design template</vt:lpstr>
      <vt:lpstr>Tools of the trade</vt:lpstr>
      <vt:lpstr>Who am I?</vt:lpstr>
      <vt:lpstr>Agenda</vt:lpstr>
      <vt:lpstr>Automated Background Jobs</vt:lpstr>
      <vt:lpstr>Getting started</vt:lpstr>
      <vt:lpstr>Types of Jobs</vt:lpstr>
      <vt:lpstr>Features/Benefits </vt:lpstr>
      <vt:lpstr>Easy Setup </vt:lpstr>
      <vt:lpstr>Demo Time</vt:lpstr>
      <vt:lpstr>Centralizing, Logging, and Understanding application errors</vt:lpstr>
      <vt:lpstr>Getting started</vt:lpstr>
      <vt:lpstr>Benefits</vt:lpstr>
      <vt:lpstr>Demo Time</vt:lpstr>
      <vt:lpstr>Tracing your Web Requests</vt:lpstr>
      <vt:lpstr>Getting Started</vt:lpstr>
      <vt:lpstr>What does it provide?</vt:lpstr>
      <vt:lpstr>Demo 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of the trade</dc:title>
  <dc:creator>Brian Gorman</dc:creator>
  <cp:lastModifiedBy>Brian Gorman</cp:lastModifiedBy>
  <cp:revision>45</cp:revision>
  <dcterms:created xsi:type="dcterms:W3CDTF">2018-07-04T18:53:47Z</dcterms:created>
  <dcterms:modified xsi:type="dcterms:W3CDTF">2019-09-13T07:03:16Z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