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78" r:id="rId3"/>
    <p:sldId id="363" r:id="rId4"/>
    <p:sldId id="257" r:id="rId5"/>
    <p:sldId id="331" r:id="rId6"/>
    <p:sldId id="336" r:id="rId7"/>
    <p:sldId id="338" r:id="rId8"/>
    <p:sldId id="339" r:id="rId9"/>
    <p:sldId id="353" r:id="rId10"/>
    <p:sldId id="354" r:id="rId11"/>
    <p:sldId id="355" r:id="rId12"/>
    <p:sldId id="340" r:id="rId13"/>
    <p:sldId id="332" r:id="rId14"/>
    <p:sldId id="341" r:id="rId15"/>
    <p:sldId id="356" r:id="rId16"/>
    <p:sldId id="342" r:id="rId17"/>
    <p:sldId id="333" r:id="rId18"/>
    <p:sldId id="344" r:id="rId19"/>
    <p:sldId id="343" r:id="rId20"/>
    <p:sldId id="359" r:id="rId21"/>
    <p:sldId id="360" r:id="rId22"/>
    <p:sldId id="361" r:id="rId23"/>
    <p:sldId id="335" r:id="rId24"/>
    <p:sldId id="345" r:id="rId25"/>
    <p:sldId id="346" r:id="rId26"/>
    <p:sldId id="337" r:id="rId27"/>
    <p:sldId id="347" r:id="rId28"/>
    <p:sldId id="348" r:id="rId29"/>
    <p:sldId id="349" r:id="rId30"/>
    <p:sldId id="352" r:id="rId31"/>
    <p:sldId id="351" r:id="rId32"/>
    <p:sldId id="328" r:id="rId33"/>
    <p:sldId id="330" r:id="rId34"/>
    <p:sldId id="32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363"/>
            <p14:sldId id="257"/>
          </p14:sldIdLst>
        </p14:section>
        <p14:section name="Iot Hub" id="{9CFD0246-54BD-4BDA-A521-EF08CB0AAF34}">
          <p14:sldIdLst>
            <p14:sldId id="331"/>
            <p14:sldId id="336"/>
            <p14:sldId id="338"/>
            <p14:sldId id="339"/>
            <p14:sldId id="353"/>
            <p14:sldId id="354"/>
            <p14:sldId id="355"/>
            <p14:sldId id="340"/>
          </p14:sldIdLst>
        </p14:section>
        <p14:section name="DPS" id="{DF6FAF50-AF65-4852-A24F-966D05D1A487}">
          <p14:sldIdLst>
            <p14:sldId id="332"/>
            <p14:sldId id="341"/>
            <p14:sldId id="356"/>
            <p14:sldId id="342"/>
          </p14:sldIdLst>
        </p14:section>
        <p14:section name="Lambda Architecture" id="{A7B5E21B-17CC-402C-B490-02A04991B7FB}">
          <p14:sldIdLst>
            <p14:sldId id="333"/>
            <p14:sldId id="344"/>
            <p14:sldId id="343"/>
            <p14:sldId id="359"/>
            <p14:sldId id="360"/>
            <p14:sldId id="361"/>
          </p14:sldIdLst>
        </p14:section>
        <p14:section name="IoT Edge" id="{7287C852-1D69-439A-8308-BC238F82DAAE}">
          <p14:sldIdLst>
            <p14:sldId id="335"/>
            <p14:sldId id="345"/>
            <p14:sldId id="346"/>
          </p14:sldIdLst>
        </p14:section>
        <p14:section name="IoT Central" id="{772D213A-F8A7-47C1-886F-02C619903061}">
          <p14:sldIdLst>
            <p14:sldId id="337"/>
            <p14:sldId id="347"/>
          </p14:sldIdLst>
        </p14:section>
        <p14:section name="Live Telemetry" id="{52CA88BD-4F50-40E9-9966-08B7DCF6951F}">
          <p14:sldIdLst>
            <p14:sldId id="348"/>
            <p14:sldId id="349"/>
            <p14:sldId id="352"/>
            <p14:sldId id="351"/>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9" autoAdjust="0"/>
    <p:restoredTop sz="85076" autoAdjust="0"/>
  </p:normalViewPr>
  <p:slideViewPr>
    <p:cSldViewPr snapToGrid="0">
      <p:cViewPr>
        <p:scale>
          <a:sx n="100" d="100"/>
          <a:sy n="100" d="100"/>
        </p:scale>
        <p:origin x="7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be mostly demos</a:t>
            </a:r>
          </a:p>
          <a:p>
            <a:endParaRPr lang="en-US" dirty="0"/>
          </a:p>
          <a:p>
            <a:r>
              <a:rPr lang="en-US" dirty="0"/>
              <a:t>Walking through the concepts then demo the solution</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device at the IoT Hub and the connection string for the device.  Use the simulator to show telemetry being </a:t>
            </a:r>
            <a:r>
              <a:rPr lang="en-US" dirty="0" err="1"/>
              <a:t>injested</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61342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13</a:t>
            </a:fld>
            <a:endParaRPr lang="en-US"/>
          </a:p>
        </p:txBody>
      </p:sp>
    </p:spTree>
    <p:extLst>
      <p:ext uri="{BB962C8B-B14F-4D97-AF65-F5344CB8AC3E}">
        <p14:creationId xmlns:p14="http://schemas.microsoft.com/office/powerpoint/2010/main" val="661585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4052062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DPS and show the enrollment group and the place where the certificate root was added</a:t>
            </a:r>
          </a:p>
          <a:p>
            <a:r>
              <a:rPr lang="en-US" dirty="0"/>
              <a:t>Remember to mention that the steps to get it set up are in the repo</a:t>
            </a:r>
          </a:p>
        </p:txBody>
      </p:sp>
      <p:sp>
        <p:nvSpPr>
          <p:cNvPr id="4" name="Slide Number Placeholder 3"/>
          <p:cNvSpPr>
            <a:spLocks noGrp="1"/>
          </p:cNvSpPr>
          <p:nvPr>
            <p:ph type="sldNum" sz="quarter" idx="5"/>
          </p:nvPr>
        </p:nvSpPr>
        <p:spPr/>
        <p:txBody>
          <a:bodyPr/>
          <a:lstStyle/>
          <a:p>
            <a:fld id="{8C2E9449-D161-4234-AF44-56BC19BD5257}" type="slidenum">
              <a:rPr lang="en-US" smtClean="0"/>
              <a:t>15</a:t>
            </a:fld>
            <a:endParaRPr lang="en-US"/>
          </a:p>
        </p:txBody>
      </p:sp>
    </p:spTree>
    <p:extLst>
      <p:ext uri="{BB962C8B-B14F-4D97-AF65-F5344CB8AC3E}">
        <p14:creationId xmlns:p14="http://schemas.microsoft.com/office/powerpoint/2010/main" val="236666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16</a:t>
            </a:fld>
            <a:endParaRPr lang="en-US"/>
          </a:p>
        </p:txBody>
      </p:sp>
    </p:spTree>
    <p:extLst>
      <p:ext uri="{BB962C8B-B14F-4D97-AF65-F5344CB8AC3E}">
        <p14:creationId xmlns:p14="http://schemas.microsoft.com/office/powerpoint/2010/main" val="3110967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this would be a </a:t>
            </a:r>
            <a:r>
              <a:rPr lang="en-US" dirty="0" err="1"/>
              <a:t>PowerBI</a:t>
            </a:r>
            <a:r>
              <a:rPr lang="en-US" dirty="0"/>
              <a:t> or Grafana dashboard output</a:t>
            </a:r>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401449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22</a:t>
            </a:fld>
            <a:endParaRPr lang="en-US"/>
          </a:p>
        </p:txBody>
      </p:sp>
    </p:spTree>
    <p:extLst>
      <p:ext uri="{BB962C8B-B14F-4D97-AF65-F5344CB8AC3E}">
        <p14:creationId xmlns:p14="http://schemas.microsoft.com/office/powerpoint/2010/main" val="1462056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25</a:t>
            </a:fld>
            <a:endParaRPr lang="en-US"/>
          </a:p>
        </p:txBody>
      </p:sp>
    </p:spTree>
    <p:extLst>
      <p:ext uri="{BB962C8B-B14F-4D97-AF65-F5344CB8AC3E}">
        <p14:creationId xmlns:p14="http://schemas.microsoft.com/office/powerpoint/2010/main" val="240118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26</a:t>
            </a:fld>
            <a:endParaRPr lang="en-US"/>
          </a:p>
        </p:txBody>
      </p:sp>
    </p:spTree>
    <p:extLst>
      <p:ext uri="{BB962C8B-B14F-4D97-AF65-F5344CB8AC3E}">
        <p14:creationId xmlns:p14="http://schemas.microsoft.com/office/powerpoint/2010/main" val="579729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90794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28</a:t>
            </a:fld>
            <a:endParaRPr lang="en-US"/>
          </a:p>
        </p:txBody>
      </p:sp>
    </p:spTree>
    <p:extLst>
      <p:ext uri="{BB962C8B-B14F-4D97-AF65-F5344CB8AC3E}">
        <p14:creationId xmlns:p14="http://schemas.microsoft.com/office/powerpoint/2010/main" val="2376290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29</a:t>
            </a:fld>
            <a:endParaRPr lang="en-US"/>
          </a:p>
        </p:txBody>
      </p:sp>
    </p:spTree>
    <p:extLst>
      <p:ext uri="{BB962C8B-B14F-4D97-AF65-F5344CB8AC3E}">
        <p14:creationId xmlns:p14="http://schemas.microsoft.com/office/powerpoint/2010/main" val="3751232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4130651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easy, my code connects via a simple device connection string.</a:t>
            </a:r>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56018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32</a:t>
            </a:fld>
            <a:endParaRPr lang="en-US"/>
          </a:p>
        </p:txBody>
      </p:sp>
    </p:spTree>
    <p:extLst>
      <p:ext uri="{BB962C8B-B14F-4D97-AF65-F5344CB8AC3E}">
        <p14:creationId xmlns:p14="http://schemas.microsoft.com/office/powerpoint/2010/main" val="1769176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r>
              <a:rPr lang="en-US" dirty="0"/>
              <a:t>Enjoy the rest of your conference!</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34</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239011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we’ll cover a couple of the basic tenets of working with IoT At Azure.</a:t>
            </a:r>
          </a:p>
          <a:p>
            <a:endParaRPr lang="en-US" dirty="0"/>
          </a:p>
          <a:p>
            <a:r>
              <a:rPr lang="en-US" dirty="0"/>
              <a:t>The first task is the entry point, where telemetry can be ingested – via the IoT Hub</a:t>
            </a:r>
          </a:p>
          <a:p>
            <a:br>
              <a:rPr lang="en-US" dirty="0"/>
            </a:br>
            <a:r>
              <a:rPr lang="en-US" dirty="0"/>
              <a:t>We’ll create a hub and then manually enroll a device into the hub with C# code to simulate an IoT device</a:t>
            </a:r>
          </a:p>
          <a:p>
            <a:endParaRPr lang="en-US" dirty="0"/>
          </a:p>
          <a:p>
            <a:r>
              <a:rPr lang="en-US" dirty="0"/>
              <a:t>We’ll then look at the DPS to build out an enrollment group and some certificates</a:t>
            </a:r>
          </a:p>
          <a:p>
            <a:endParaRPr lang="en-US" dirty="0"/>
          </a:p>
          <a:p>
            <a:r>
              <a:rPr lang="en-US" dirty="0"/>
              <a:t>With the certificates, we’ll use multiple simulators to automatically enroll and be able to send data to the hub</a:t>
            </a:r>
          </a:p>
          <a:p>
            <a:endParaRPr lang="en-US" dirty="0"/>
          </a:p>
          <a:p>
            <a:r>
              <a:rPr lang="en-US" dirty="0"/>
              <a:t>We’ll then talk a bit about Lambda architecture</a:t>
            </a:r>
          </a:p>
          <a:p>
            <a:endParaRPr lang="en-US" dirty="0"/>
          </a:p>
          <a:p>
            <a:r>
              <a:rPr lang="en-US" dirty="0"/>
              <a:t>We’ll finish demos with a look at stream analytics and ingestion of data to both the hot and cold path from the hub to storage</a:t>
            </a:r>
          </a:p>
          <a:p>
            <a:endParaRPr lang="en-US" dirty="0"/>
          </a:p>
          <a:p>
            <a:r>
              <a:rPr lang="en-US" dirty="0"/>
              <a:t>Finally, we’ll conclude with a quick look at the idea of edge devices and how you can use them to transfer some of the processing out to the field, followed by an overview of what IoT Central is.</a:t>
            </a:r>
          </a:p>
        </p:txBody>
      </p:sp>
      <p:sp>
        <p:nvSpPr>
          <p:cNvPr id="4" name="Slide Number Placeholder 3"/>
          <p:cNvSpPr>
            <a:spLocks noGrp="1"/>
          </p:cNvSpPr>
          <p:nvPr>
            <p:ph type="sldNum" sz="quarter" idx="5"/>
          </p:nvPr>
        </p:nvSpPr>
        <p:spPr/>
        <p:txBody>
          <a:bodyPr/>
          <a:lstStyle/>
          <a:p>
            <a:fld id="{8C2E9449-D161-4234-AF44-56BC19BD5257}" type="slidenum">
              <a:rPr lang="en-US" smtClean="0"/>
              <a:t>4</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270391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in the interest of time that this is pre-created</a:t>
            </a:r>
          </a:p>
        </p:txBody>
      </p:sp>
      <p:sp>
        <p:nvSpPr>
          <p:cNvPr id="4" name="Slide Number Placeholder 3"/>
          <p:cNvSpPr>
            <a:spLocks noGrp="1"/>
          </p:cNvSpPr>
          <p:nvPr>
            <p:ph type="sldNum" sz="quarter" idx="5"/>
          </p:nvPr>
        </p:nvSpPr>
        <p:spPr/>
        <p:txBody>
          <a:bodyPr/>
          <a:lstStyle/>
          <a:p>
            <a:fld id="{8C2E9449-D161-4234-AF44-56BC19BD5257}" type="slidenum">
              <a:rPr lang="en-US" smtClean="0"/>
              <a:t>7</a:t>
            </a:fld>
            <a:endParaRPr lang="en-US"/>
          </a:p>
        </p:txBody>
      </p:sp>
    </p:spTree>
    <p:extLst>
      <p:ext uri="{BB962C8B-B14F-4D97-AF65-F5344CB8AC3E}">
        <p14:creationId xmlns:p14="http://schemas.microsoft.com/office/powerpoint/2010/main" val="145556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336751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9</a:t>
            </a:fld>
            <a:endParaRPr lang="en-US"/>
          </a:p>
        </p:txBody>
      </p:sp>
    </p:spTree>
    <p:extLst>
      <p:ext uri="{BB962C8B-B14F-4D97-AF65-F5344CB8AC3E}">
        <p14:creationId xmlns:p14="http://schemas.microsoft.com/office/powerpoint/2010/main" val="158508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you can set some of the properties of a device using the digital twin in the hub.  Here you see the property of telemetry delay for desired at 1 and reported at 1.  If you change desired, then the reported will be updated when the device has set the property.  In order for this to mean anything, it has to map to your code</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213323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png"/><Relationship Id="rId15" Type="http://schemas.openxmlformats.org/officeDocument/2006/relationships/image" Target="../media/image17.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jpg"/></Relationships>
</file>

<file path=ppt/slides/_rels/slide30.xml.rels><?xml version="1.0" encoding="UTF-8" standalone="yes"?>
<Relationships xmlns="http://schemas.openxmlformats.org/package/2006/relationships"><Relationship Id="rId3" Type="http://schemas.openxmlformats.org/officeDocument/2006/relationships/hyperlink" Target="https://code.visualstudio.com/docs/remote/ssh"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rian@majorguidancesolutions.com"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open.spotify.com/artist/0rRlrvBVhAhZCHcENoiFJ0" TargetMode="External"/><Relationship Id="rId5" Type="http://schemas.openxmlformats.org/officeDocument/2006/relationships/hyperlink" Target="https://training.majorguidancesolutions.com/" TargetMode="External"/><Relationship Id="rId4" Type="http://schemas.openxmlformats.org/officeDocument/2006/relationships/hyperlink" Target="https://www.linkedin.com/in/brianlgorma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iot-fundamentals/howto-use-iot-explor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latin typeface="Open Sans" panose="020B0606030504020204" pitchFamily="34" charset="0"/>
              </a:rPr>
              <a:t>Introduction to Development with Azure IoT</a:t>
            </a:r>
            <a:endParaRPr lang="en-US" dirty="0">
              <a:solidFill>
                <a:schemeClr val="tx1"/>
              </a:solidFill>
            </a:endParaRPr>
          </a:p>
        </p:txBody>
      </p:sp>
      <p:sp>
        <p:nvSpPr>
          <p:cNvPr id="3" name="Subtitle 2"/>
          <p:cNvSpPr>
            <a:spLocks noGrp="1"/>
          </p:cNvSpPr>
          <p:nvPr>
            <p:ph type="subTitle" idx="1"/>
          </p:nvPr>
        </p:nvSpPr>
        <p:spPr/>
        <p:txBody>
          <a:bodyPr/>
          <a:lstStyle/>
          <a:p>
            <a:r>
              <a:rPr lang="en-US" dirty="0"/>
              <a:t>Getting started with the platform services available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87E36-BFEF-3358-AFEA-1FC975974B25}"/>
              </a:ext>
            </a:extLst>
          </p:cNvPr>
          <p:cNvSpPr>
            <a:spLocks noGrp="1"/>
          </p:cNvSpPr>
          <p:nvPr>
            <p:ph type="title"/>
          </p:nvPr>
        </p:nvSpPr>
        <p:spPr/>
        <p:txBody>
          <a:bodyPr/>
          <a:lstStyle/>
          <a:p>
            <a:r>
              <a:rPr lang="en-US" dirty="0"/>
              <a:t>Device Twin</a:t>
            </a:r>
          </a:p>
        </p:txBody>
      </p:sp>
      <p:pic>
        <p:nvPicPr>
          <p:cNvPr id="7" name="Picture 6">
            <a:extLst>
              <a:ext uri="{FF2B5EF4-FFF2-40B4-BE49-F238E27FC236}">
                <a16:creationId xmlns:a16="http://schemas.microsoft.com/office/drawing/2014/main" id="{5158BBCB-7173-A4F8-3283-AA1F74C24ACA}"/>
              </a:ext>
            </a:extLst>
          </p:cNvPr>
          <p:cNvPicPr>
            <a:picLocks noChangeAspect="1"/>
          </p:cNvPicPr>
          <p:nvPr/>
        </p:nvPicPr>
        <p:blipFill>
          <a:blip r:embed="rId3"/>
          <a:stretch>
            <a:fillRect/>
          </a:stretch>
        </p:blipFill>
        <p:spPr>
          <a:xfrm>
            <a:off x="1159864" y="1504950"/>
            <a:ext cx="5202836" cy="5181600"/>
          </a:xfrm>
          <a:prstGeom prst="rect">
            <a:avLst/>
          </a:prstGeom>
        </p:spPr>
      </p:pic>
      <p:pic>
        <p:nvPicPr>
          <p:cNvPr id="9" name="Picture 8">
            <a:extLst>
              <a:ext uri="{FF2B5EF4-FFF2-40B4-BE49-F238E27FC236}">
                <a16:creationId xmlns:a16="http://schemas.microsoft.com/office/drawing/2014/main" id="{70BBC2EB-6605-B073-F53D-C8F8843AA339}"/>
              </a:ext>
            </a:extLst>
          </p:cNvPr>
          <p:cNvPicPr>
            <a:picLocks noChangeAspect="1"/>
          </p:cNvPicPr>
          <p:nvPr/>
        </p:nvPicPr>
        <p:blipFill>
          <a:blip r:embed="rId4"/>
          <a:stretch>
            <a:fillRect/>
          </a:stretch>
        </p:blipFill>
        <p:spPr>
          <a:xfrm>
            <a:off x="5536713" y="1504950"/>
            <a:ext cx="6464787" cy="3140215"/>
          </a:xfrm>
          <a:prstGeom prst="rect">
            <a:avLst/>
          </a:prstGeom>
        </p:spPr>
      </p:pic>
    </p:spTree>
    <p:extLst>
      <p:ext uri="{BB962C8B-B14F-4D97-AF65-F5344CB8AC3E}">
        <p14:creationId xmlns:p14="http://schemas.microsoft.com/office/powerpoint/2010/main" val="198552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2D13-CD1B-0060-A0FA-4A9DB8D7B8F9}"/>
              </a:ext>
            </a:extLst>
          </p:cNvPr>
          <p:cNvSpPr>
            <a:spLocks noGrp="1"/>
          </p:cNvSpPr>
          <p:nvPr>
            <p:ph type="title"/>
          </p:nvPr>
        </p:nvSpPr>
        <p:spPr/>
        <p:txBody>
          <a:bodyPr/>
          <a:lstStyle/>
          <a:p>
            <a:r>
              <a:rPr lang="en-US" dirty="0"/>
              <a:t>Device Twin in the Hub</a:t>
            </a:r>
          </a:p>
        </p:txBody>
      </p:sp>
      <p:pic>
        <p:nvPicPr>
          <p:cNvPr id="7" name="Picture 6">
            <a:extLst>
              <a:ext uri="{FF2B5EF4-FFF2-40B4-BE49-F238E27FC236}">
                <a16:creationId xmlns:a16="http://schemas.microsoft.com/office/drawing/2014/main" id="{34DB14F5-B743-B340-C046-C0351B2B0922}"/>
              </a:ext>
            </a:extLst>
          </p:cNvPr>
          <p:cNvPicPr>
            <a:picLocks noChangeAspect="1"/>
          </p:cNvPicPr>
          <p:nvPr/>
        </p:nvPicPr>
        <p:blipFill>
          <a:blip r:embed="rId2"/>
          <a:stretch>
            <a:fillRect/>
          </a:stretch>
        </p:blipFill>
        <p:spPr>
          <a:xfrm>
            <a:off x="3810934" y="1504950"/>
            <a:ext cx="5492732" cy="5086349"/>
          </a:xfrm>
          <a:prstGeom prst="rect">
            <a:avLst/>
          </a:prstGeom>
        </p:spPr>
      </p:pic>
    </p:spTree>
    <p:extLst>
      <p:ext uri="{BB962C8B-B14F-4D97-AF65-F5344CB8AC3E}">
        <p14:creationId xmlns:p14="http://schemas.microsoft.com/office/powerpoint/2010/main" val="421782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Add a device and simulate telemetry</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83082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Device Provisioning Service (DPS)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281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2ECAC-C02E-48D6-98C2-33D2BF92B422}"/>
              </a:ext>
            </a:extLst>
          </p:cNvPr>
          <p:cNvSpPr>
            <a:spLocks noGrp="1"/>
          </p:cNvSpPr>
          <p:nvPr>
            <p:ph type="title"/>
          </p:nvPr>
        </p:nvSpPr>
        <p:spPr/>
        <p:txBody>
          <a:bodyPr/>
          <a:lstStyle/>
          <a:p>
            <a:r>
              <a:rPr lang="en-US" dirty="0"/>
              <a:t>Device Provisioning Service</a:t>
            </a:r>
          </a:p>
        </p:txBody>
      </p:sp>
      <p:sp>
        <p:nvSpPr>
          <p:cNvPr id="5" name="Content Placeholder 4">
            <a:extLst>
              <a:ext uri="{FF2B5EF4-FFF2-40B4-BE49-F238E27FC236}">
                <a16:creationId xmlns:a16="http://schemas.microsoft.com/office/drawing/2014/main" id="{52C7EEA0-D9AA-428F-A0C0-01EFFAB26A77}"/>
              </a:ext>
            </a:extLst>
          </p:cNvPr>
          <p:cNvSpPr>
            <a:spLocks noGrp="1"/>
          </p:cNvSpPr>
          <p:nvPr>
            <p:ph idx="1"/>
          </p:nvPr>
        </p:nvSpPr>
        <p:spPr>
          <a:xfrm>
            <a:off x="2589212" y="2133600"/>
            <a:ext cx="4963726" cy="3777622"/>
          </a:xfrm>
        </p:spPr>
        <p:txBody>
          <a:bodyPr/>
          <a:lstStyle/>
          <a:p>
            <a:r>
              <a:rPr lang="en-US" dirty="0"/>
              <a:t>Create Enrollment Groups</a:t>
            </a:r>
          </a:p>
          <a:p>
            <a:r>
              <a:rPr lang="en-US" dirty="0"/>
              <a:t>Register root certificates</a:t>
            </a:r>
          </a:p>
          <a:p>
            <a:r>
              <a:rPr lang="en-US" dirty="0"/>
              <a:t>Enable devices to automatically enroll</a:t>
            </a:r>
          </a:p>
          <a:p>
            <a:r>
              <a:rPr lang="en-US" dirty="0"/>
              <a:t>Can communicate to the device for configurations</a:t>
            </a:r>
          </a:p>
        </p:txBody>
      </p:sp>
      <p:pic>
        <p:nvPicPr>
          <p:cNvPr id="7" name="Picture 6">
            <a:extLst>
              <a:ext uri="{FF2B5EF4-FFF2-40B4-BE49-F238E27FC236}">
                <a16:creationId xmlns:a16="http://schemas.microsoft.com/office/drawing/2014/main" id="{39F6EF82-3A08-46E6-873B-1630FA3F239C}"/>
              </a:ext>
            </a:extLst>
          </p:cNvPr>
          <p:cNvPicPr>
            <a:picLocks noChangeAspect="1"/>
          </p:cNvPicPr>
          <p:nvPr/>
        </p:nvPicPr>
        <p:blipFill>
          <a:blip r:embed="rId3"/>
          <a:stretch>
            <a:fillRect/>
          </a:stretch>
        </p:blipFill>
        <p:spPr>
          <a:xfrm>
            <a:off x="7713586" y="1905000"/>
            <a:ext cx="3791026" cy="3042988"/>
          </a:xfrm>
          <a:prstGeom prst="rect">
            <a:avLst/>
          </a:prstGeom>
        </p:spPr>
      </p:pic>
      <p:sp>
        <p:nvSpPr>
          <p:cNvPr id="9" name="TextBox 8">
            <a:extLst>
              <a:ext uri="{FF2B5EF4-FFF2-40B4-BE49-F238E27FC236}">
                <a16:creationId xmlns:a16="http://schemas.microsoft.com/office/drawing/2014/main" id="{CEF34A82-5BB3-4EA6-BE58-1BF2424F50F9}"/>
              </a:ext>
            </a:extLst>
          </p:cNvPr>
          <p:cNvSpPr txBox="1"/>
          <p:nvPr/>
        </p:nvSpPr>
        <p:spPr>
          <a:xfrm>
            <a:off x="4286250" y="5305548"/>
            <a:ext cx="8343900" cy="923330"/>
          </a:xfrm>
          <a:prstGeom prst="rect">
            <a:avLst/>
          </a:prstGeom>
          <a:noFill/>
        </p:spPr>
        <p:txBody>
          <a:bodyPr wrap="square">
            <a:spAutoFit/>
          </a:bodyPr>
          <a:lstStyle/>
          <a:p>
            <a:r>
              <a:rPr lang="en-US" dirty="0"/>
              <a:t>https://github.com/MicrosoftLearning/AZ-220-Microsoft-Azure-IoT-Developer/raw/master/Instructions/Labs/media/LAB_AK_06-architecture.png</a:t>
            </a:r>
          </a:p>
        </p:txBody>
      </p:sp>
    </p:spTree>
    <p:extLst>
      <p:ext uri="{BB962C8B-B14F-4D97-AF65-F5344CB8AC3E}">
        <p14:creationId xmlns:p14="http://schemas.microsoft.com/office/powerpoint/2010/main" val="206894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Explore the DPS</a:t>
            </a:r>
          </a:p>
        </p:txBody>
      </p:sp>
    </p:spTree>
    <p:extLst>
      <p:ext uri="{BB962C8B-B14F-4D97-AF65-F5344CB8AC3E}">
        <p14:creationId xmlns:p14="http://schemas.microsoft.com/office/powerpoint/2010/main" val="368675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Utilize DPS for certificate attestation</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97371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Lambda Architecture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241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B1ADA-6EE0-425F-9C55-B00FA46781D7}"/>
              </a:ext>
            </a:extLst>
          </p:cNvPr>
          <p:cNvSpPr>
            <a:spLocks noGrp="1"/>
          </p:cNvSpPr>
          <p:nvPr>
            <p:ph type="title"/>
          </p:nvPr>
        </p:nvSpPr>
        <p:spPr/>
        <p:txBody>
          <a:bodyPr/>
          <a:lstStyle/>
          <a:p>
            <a:r>
              <a:rPr lang="en-US" dirty="0"/>
              <a:t>IoT Architecture</a:t>
            </a:r>
          </a:p>
        </p:txBody>
      </p:sp>
      <p:sp>
        <p:nvSpPr>
          <p:cNvPr id="5" name="Content Placeholder 4">
            <a:extLst>
              <a:ext uri="{FF2B5EF4-FFF2-40B4-BE49-F238E27FC236}">
                <a16:creationId xmlns:a16="http://schemas.microsoft.com/office/drawing/2014/main" id="{9E7EED8B-32FE-4393-A976-95D8B6C83647}"/>
              </a:ext>
            </a:extLst>
          </p:cNvPr>
          <p:cNvSpPr>
            <a:spLocks noGrp="1"/>
          </p:cNvSpPr>
          <p:nvPr>
            <p:ph idx="1"/>
          </p:nvPr>
        </p:nvSpPr>
        <p:spPr/>
        <p:txBody>
          <a:bodyPr/>
          <a:lstStyle/>
          <a:p>
            <a:r>
              <a:rPr lang="en-US" dirty="0"/>
              <a:t>Industrial IoT</a:t>
            </a:r>
          </a:p>
          <a:p>
            <a:r>
              <a:rPr lang="en-US" dirty="0"/>
              <a:t>Monitoring and Alerting</a:t>
            </a:r>
          </a:p>
          <a:p>
            <a:r>
              <a:rPr lang="en-US" dirty="0"/>
              <a:t>Predictive Maintenance</a:t>
            </a:r>
          </a:p>
        </p:txBody>
      </p:sp>
      <p:sp>
        <p:nvSpPr>
          <p:cNvPr id="7" name="TextBox 6">
            <a:extLst>
              <a:ext uri="{FF2B5EF4-FFF2-40B4-BE49-F238E27FC236}">
                <a16:creationId xmlns:a16="http://schemas.microsoft.com/office/drawing/2014/main" id="{94E626F1-3707-46F8-A741-32C0AF790E0B}"/>
              </a:ext>
            </a:extLst>
          </p:cNvPr>
          <p:cNvSpPr txBox="1"/>
          <p:nvPr/>
        </p:nvSpPr>
        <p:spPr>
          <a:xfrm>
            <a:off x="3733800" y="5588056"/>
            <a:ext cx="8210550" cy="646331"/>
          </a:xfrm>
          <a:prstGeom prst="rect">
            <a:avLst/>
          </a:prstGeom>
          <a:noFill/>
        </p:spPr>
        <p:txBody>
          <a:bodyPr wrap="square">
            <a:spAutoFit/>
          </a:bodyPr>
          <a:lstStyle/>
          <a:p>
            <a:r>
              <a:rPr lang="en-US" dirty="0"/>
              <a:t>https://docs.microsoft.com/en-us/azure/architecture/example-scenario/iot/event-routing</a:t>
            </a:r>
          </a:p>
        </p:txBody>
      </p:sp>
      <p:pic>
        <p:nvPicPr>
          <p:cNvPr id="9" name="Picture 8">
            <a:extLst>
              <a:ext uri="{FF2B5EF4-FFF2-40B4-BE49-F238E27FC236}">
                <a16:creationId xmlns:a16="http://schemas.microsoft.com/office/drawing/2014/main" id="{EA14499B-7F63-4FF0-8E32-66B214219276}"/>
              </a:ext>
            </a:extLst>
          </p:cNvPr>
          <p:cNvPicPr>
            <a:picLocks noChangeAspect="1"/>
          </p:cNvPicPr>
          <p:nvPr/>
        </p:nvPicPr>
        <p:blipFill>
          <a:blip r:embed="rId2"/>
          <a:stretch>
            <a:fillRect/>
          </a:stretch>
        </p:blipFill>
        <p:spPr>
          <a:xfrm>
            <a:off x="6548071" y="2484613"/>
            <a:ext cx="4562310" cy="2523831"/>
          </a:xfrm>
          <a:prstGeom prst="rect">
            <a:avLst/>
          </a:prstGeom>
        </p:spPr>
      </p:pic>
    </p:spTree>
    <p:extLst>
      <p:ext uri="{BB962C8B-B14F-4D97-AF65-F5344CB8AC3E}">
        <p14:creationId xmlns:p14="http://schemas.microsoft.com/office/powerpoint/2010/main" val="317928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76A11-1E4F-432C-9B1D-5C7C50AC6BFC}"/>
              </a:ext>
            </a:extLst>
          </p:cNvPr>
          <p:cNvSpPr>
            <a:spLocks noGrp="1"/>
          </p:cNvSpPr>
          <p:nvPr>
            <p:ph type="title"/>
          </p:nvPr>
        </p:nvSpPr>
        <p:spPr/>
        <p:txBody>
          <a:bodyPr/>
          <a:lstStyle/>
          <a:p>
            <a:r>
              <a:rPr lang="en-US" dirty="0"/>
              <a:t>Lambda Architecture</a:t>
            </a:r>
          </a:p>
        </p:txBody>
      </p:sp>
      <p:sp>
        <p:nvSpPr>
          <p:cNvPr id="5" name="Content Placeholder 4">
            <a:extLst>
              <a:ext uri="{FF2B5EF4-FFF2-40B4-BE49-F238E27FC236}">
                <a16:creationId xmlns:a16="http://schemas.microsoft.com/office/drawing/2014/main" id="{F769C838-F4AA-45C1-B9A3-3CD4E2DEF895}"/>
              </a:ext>
            </a:extLst>
          </p:cNvPr>
          <p:cNvSpPr>
            <a:spLocks noGrp="1"/>
          </p:cNvSpPr>
          <p:nvPr>
            <p:ph idx="1"/>
          </p:nvPr>
        </p:nvSpPr>
        <p:spPr>
          <a:xfrm>
            <a:off x="2589212" y="2133600"/>
            <a:ext cx="3735388" cy="3777622"/>
          </a:xfrm>
        </p:spPr>
        <p:txBody>
          <a:bodyPr/>
          <a:lstStyle/>
          <a:p>
            <a:r>
              <a:rPr lang="en-US" dirty="0"/>
              <a:t>Cold path for all data</a:t>
            </a:r>
          </a:p>
          <a:p>
            <a:r>
              <a:rPr lang="en-US" dirty="0"/>
              <a:t>Hot path for critical data</a:t>
            </a:r>
          </a:p>
          <a:p>
            <a:r>
              <a:rPr lang="en-US" dirty="0"/>
              <a:t>Leverages Stream Analytics or another stream processing service</a:t>
            </a:r>
          </a:p>
        </p:txBody>
      </p:sp>
      <p:pic>
        <p:nvPicPr>
          <p:cNvPr id="7" name="Picture 6">
            <a:extLst>
              <a:ext uri="{FF2B5EF4-FFF2-40B4-BE49-F238E27FC236}">
                <a16:creationId xmlns:a16="http://schemas.microsoft.com/office/drawing/2014/main" id="{6A332D7E-8D2E-4E4D-96F2-63041FCBD900}"/>
              </a:ext>
            </a:extLst>
          </p:cNvPr>
          <p:cNvPicPr>
            <a:picLocks noChangeAspect="1"/>
          </p:cNvPicPr>
          <p:nvPr/>
        </p:nvPicPr>
        <p:blipFill>
          <a:blip r:embed="rId2"/>
          <a:stretch>
            <a:fillRect/>
          </a:stretch>
        </p:blipFill>
        <p:spPr>
          <a:xfrm>
            <a:off x="6477000" y="2262532"/>
            <a:ext cx="5543550" cy="2863431"/>
          </a:xfrm>
          <a:prstGeom prst="rect">
            <a:avLst/>
          </a:prstGeom>
        </p:spPr>
      </p:pic>
      <p:sp>
        <p:nvSpPr>
          <p:cNvPr id="9" name="TextBox 8">
            <a:extLst>
              <a:ext uri="{FF2B5EF4-FFF2-40B4-BE49-F238E27FC236}">
                <a16:creationId xmlns:a16="http://schemas.microsoft.com/office/drawing/2014/main" id="{D04A030F-7D9C-4D21-9EED-7AEAAD3E2445}"/>
              </a:ext>
            </a:extLst>
          </p:cNvPr>
          <p:cNvSpPr txBox="1"/>
          <p:nvPr/>
        </p:nvSpPr>
        <p:spPr>
          <a:xfrm>
            <a:off x="2589212" y="5622423"/>
            <a:ext cx="9431338" cy="646331"/>
          </a:xfrm>
          <a:prstGeom prst="rect">
            <a:avLst/>
          </a:prstGeom>
          <a:noFill/>
        </p:spPr>
        <p:txBody>
          <a:bodyPr wrap="square">
            <a:spAutoFit/>
          </a:bodyPr>
          <a:lstStyle/>
          <a:p>
            <a:r>
              <a:rPr lang="en-US" dirty="0"/>
              <a:t>https://github.com/MicrosoftLearning/AZ-220-Microsoft-Azure-IoT-Developer/blob/master/Instructions/Labs/media/LAB_AK_07-architecture.png</a:t>
            </a:r>
          </a:p>
        </p:txBody>
      </p:sp>
    </p:spTree>
    <p:extLst>
      <p:ext uri="{BB962C8B-B14F-4D97-AF65-F5344CB8AC3E}">
        <p14:creationId xmlns:p14="http://schemas.microsoft.com/office/powerpoint/2010/main" val="315019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56308" y="1733233"/>
            <a:ext cx="5665986" cy="4129448"/>
          </a:xfrm>
        </p:spPr>
        <p:txBody>
          <a:bodyPr vert="horz" lIns="91440" tIns="45720" rIns="91440" bIns="45720" rtlCol="0">
            <a:normAutofit fontScale="25000" lnSpcReduction="20000"/>
          </a:bodyPr>
          <a:lstStyle/>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(~20ish years)</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the second edition of his first book: Practical Entity Framework Core 6 with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currently a freelance Azure Trainer, running his own company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MajorGuidanceSolutions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3" name="Picture 2" descr="A blue and white sign&#10;&#10;Description automatically generated with low confidence">
            <a:extLst>
              <a:ext uri="{FF2B5EF4-FFF2-40B4-BE49-F238E27FC236}">
                <a16:creationId xmlns:a16="http://schemas.microsoft.com/office/drawing/2014/main" id="{5908DF6B-62AB-4BCE-BEA0-6A892998A63D}"/>
              </a:ext>
            </a:extLst>
          </p:cNvPr>
          <p:cNvPicPr>
            <a:picLocks noChangeAspect="1"/>
          </p:cNvPicPr>
          <p:nvPr/>
        </p:nvPicPr>
        <p:blipFill>
          <a:blip r:embed="rId3"/>
          <a:stretch>
            <a:fillRect/>
          </a:stretch>
        </p:blipFill>
        <p:spPr>
          <a:xfrm>
            <a:off x="10744413" y="1807815"/>
            <a:ext cx="1273821" cy="127382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1E50A36D-2C5F-4C49-94ED-42ED7D79C20E}"/>
              </a:ext>
            </a:extLst>
          </p:cNvPr>
          <p:cNvPicPr>
            <a:picLocks noChangeAspect="1"/>
          </p:cNvPicPr>
          <p:nvPr/>
        </p:nvPicPr>
        <p:blipFill>
          <a:blip r:embed="rId4"/>
          <a:stretch>
            <a:fillRect/>
          </a:stretch>
        </p:blipFill>
        <p:spPr>
          <a:xfrm>
            <a:off x="8210379" y="1807817"/>
            <a:ext cx="1273820" cy="1273820"/>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88FF7F4C-EE81-4221-B1B4-EE80B141FB34}"/>
              </a:ext>
            </a:extLst>
          </p:cNvPr>
          <p:cNvPicPr>
            <a:picLocks noChangeAspect="1"/>
          </p:cNvPicPr>
          <p:nvPr/>
        </p:nvPicPr>
        <p:blipFill>
          <a:blip r:embed="rId5"/>
          <a:stretch>
            <a:fillRect/>
          </a:stretch>
        </p:blipFill>
        <p:spPr>
          <a:xfrm>
            <a:off x="9484199" y="1807817"/>
            <a:ext cx="1273820" cy="1273820"/>
          </a:xfrm>
          <a:prstGeom prst="rect">
            <a:avLst/>
          </a:prstGeom>
        </p:spPr>
      </p:pic>
      <p:pic>
        <p:nvPicPr>
          <p:cNvPr id="26" name="Picture 25" descr="A picture containing text, sign, blue&#10;&#10;Description automatically generated">
            <a:extLst>
              <a:ext uri="{FF2B5EF4-FFF2-40B4-BE49-F238E27FC236}">
                <a16:creationId xmlns:a16="http://schemas.microsoft.com/office/drawing/2014/main" id="{098DB6E2-53E9-4B4E-BD51-3B5113AEE826}"/>
              </a:ext>
            </a:extLst>
          </p:cNvPr>
          <p:cNvPicPr>
            <a:picLocks noChangeAspect="1"/>
          </p:cNvPicPr>
          <p:nvPr/>
        </p:nvPicPr>
        <p:blipFill>
          <a:blip r:embed="rId6"/>
          <a:stretch>
            <a:fillRect/>
          </a:stretch>
        </p:blipFill>
        <p:spPr>
          <a:xfrm>
            <a:off x="8208425" y="3162995"/>
            <a:ext cx="1273820" cy="1273820"/>
          </a:xfrm>
          <a:prstGeom prst="rect">
            <a:avLst/>
          </a:prstGeom>
        </p:spPr>
      </p:pic>
      <p:pic>
        <p:nvPicPr>
          <p:cNvPr id="41" name="Picture 40" descr="A picture containing text, sign, outdoor, blue&#10;&#10;Description automatically generated">
            <a:extLst>
              <a:ext uri="{FF2B5EF4-FFF2-40B4-BE49-F238E27FC236}">
                <a16:creationId xmlns:a16="http://schemas.microsoft.com/office/drawing/2014/main" id="{9948A07D-7009-4133-A3E3-BCC94E55B643}"/>
              </a:ext>
            </a:extLst>
          </p:cNvPr>
          <p:cNvPicPr>
            <a:picLocks noChangeAspect="1"/>
          </p:cNvPicPr>
          <p:nvPr/>
        </p:nvPicPr>
        <p:blipFill>
          <a:blip r:embed="rId7"/>
          <a:stretch>
            <a:fillRect/>
          </a:stretch>
        </p:blipFill>
        <p:spPr>
          <a:xfrm>
            <a:off x="9484199" y="3208917"/>
            <a:ext cx="1273820" cy="1273820"/>
          </a:xfrm>
          <a:prstGeom prst="rect">
            <a:avLst/>
          </a:prstGeom>
        </p:spPr>
      </p:pic>
      <p:pic>
        <p:nvPicPr>
          <p:cNvPr id="43" name="Picture 42" descr="A picture containing text, sign, outdoor, blue&#10;&#10;Description automatically generated">
            <a:extLst>
              <a:ext uri="{FF2B5EF4-FFF2-40B4-BE49-F238E27FC236}">
                <a16:creationId xmlns:a16="http://schemas.microsoft.com/office/drawing/2014/main" id="{0087BA71-C99B-447C-B1F5-0591D44C4C28}"/>
              </a:ext>
            </a:extLst>
          </p:cNvPr>
          <p:cNvPicPr>
            <a:picLocks noChangeAspect="1"/>
          </p:cNvPicPr>
          <p:nvPr/>
        </p:nvPicPr>
        <p:blipFill>
          <a:blip r:embed="rId8"/>
          <a:stretch>
            <a:fillRect/>
          </a:stretch>
        </p:blipFill>
        <p:spPr>
          <a:xfrm>
            <a:off x="10758019" y="3208917"/>
            <a:ext cx="1273820" cy="1273820"/>
          </a:xfrm>
          <a:prstGeom prst="rect">
            <a:avLst/>
          </a:prstGeom>
        </p:spPr>
      </p:pic>
      <p:pic>
        <p:nvPicPr>
          <p:cNvPr id="68" name="Picture 67" descr="A picture containing text, sign, blue&#10;&#10;Description automatically generated">
            <a:extLst>
              <a:ext uri="{FF2B5EF4-FFF2-40B4-BE49-F238E27FC236}">
                <a16:creationId xmlns:a16="http://schemas.microsoft.com/office/drawing/2014/main" id="{D0221263-A67F-4BF1-8DA1-BD0A3D0342FA}"/>
              </a:ext>
            </a:extLst>
          </p:cNvPr>
          <p:cNvPicPr>
            <a:picLocks noChangeAspect="1"/>
          </p:cNvPicPr>
          <p:nvPr/>
        </p:nvPicPr>
        <p:blipFill>
          <a:blip r:embed="rId9"/>
          <a:stretch>
            <a:fillRect/>
          </a:stretch>
        </p:blipFill>
        <p:spPr>
          <a:xfrm>
            <a:off x="8202707" y="4669199"/>
            <a:ext cx="1285255" cy="1285255"/>
          </a:xfrm>
          <a:prstGeom prst="rect">
            <a:avLst/>
          </a:prstGeom>
        </p:spPr>
      </p:pic>
      <p:pic>
        <p:nvPicPr>
          <p:cNvPr id="70" name="Picture 69" descr="A picture containing text, sign, blue&#10;&#10;Description automatically generated">
            <a:extLst>
              <a:ext uri="{FF2B5EF4-FFF2-40B4-BE49-F238E27FC236}">
                <a16:creationId xmlns:a16="http://schemas.microsoft.com/office/drawing/2014/main" id="{24E42014-50BC-4595-A015-8031F3ECB98A}"/>
              </a:ext>
            </a:extLst>
          </p:cNvPr>
          <p:cNvPicPr>
            <a:picLocks noChangeAspect="1"/>
          </p:cNvPicPr>
          <p:nvPr/>
        </p:nvPicPr>
        <p:blipFill>
          <a:blip r:embed="rId10"/>
          <a:stretch>
            <a:fillRect/>
          </a:stretch>
        </p:blipFill>
        <p:spPr>
          <a:xfrm>
            <a:off x="9482245" y="4669199"/>
            <a:ext cx="1285255" cy="1285255"/>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A2EA0394-09CE-4C1D-A7F1-3AC8C22A93D5}"/>
              </a:ext>
            </a:extLst>
          </p:cNvPr>
          <p:cNvPicPr>
            <a:picLocks noChangeAspect="1"/>
          </p:cNvPicPr>
          <p:nvPr/>
        </p:nvPicPr>
        <p:blipFill>
          <a:blip r:embed="rId11"/>
          <a:stretch>
            <a:fillRect/>
          </a:stretch>
        </p:blipFill>
        <p:spPr>
          <a:xfrm>
            <a:off x="5856563" y="5359463"/>
            <a:ext cx="990570" cy="990570"/>
          </a:xfrm>
          <a:prstGeom prst="rect">
            <a:avLst/>
          </a:prstGeom>
        </p:spPr>
      </p:pic>
      <p:pic>
        <p:nvPicPr>
          <p:cNvPr id="52" name="Picture 51" descr="A picture containing diagram&#10;&#10;Description automatically generated">
            <a:extLst>
              <a:ext uri="{FF2B5EF4-FFF2-40B4-BE49-F238E27FC236}">
                <a16:creationId xmlns:a16="http://schemas.microsoft.com/office/drawing/2014/main" id="{93A940C9-7613-4F1A-9CB1-9D1ADF7BB40E}"/>
              </a:ext>
            </a:extLst>
          </p:cNvPr>
          <p:cNvPicPr>
            <a:picLocks noChangeAspect="1"/>
          </p:cNvPicPr>
          <p:nvPr/>
        </p:nvPicPr>
        <p:blipFill>
          <a:blip r:embed="rId12"/>
          <a:stretch>
            <a:fillRect/>
          </a:stretch>
        </p:blipFill>
        <p:spPr>
          <a:xfrm>
            <a:off x="9123608" y="132989"/>
            <a:ext cx="1172573" cy="1172573"/>
          </a:xfrm>
          <a:prstGeom prst="rect">
            <a:avLst/>
          </a:prstGeom>
        </p:spPr>
      </p:pic>
      <p:pic>
        <p:nvPicPr>
          <p:cNvPr id="55" name="Picture 54" descr="A picture containing text, blue, sign&#10;&#10;Description automatically generated">
            <a:extLst>
              <a:ext uri="{FF2B5EF4-FFF2-40B4-BE49-F238E27FC236}">
                <a16:creationId xmlns:a16="http://schemas.microsoft.com/office/drawing/2014/main" id="{4B763E30-FEDE-4830-8243-537CFAF7878F}"/>
              </a:ext>
            </a:extLst>
          </p:cNvPr>
          <p:cNvPicPr>
            <a:picLocks noChangeAspect="1"/>
          </p:cNvPicPr>
          <p:nvPr/>
        </p:nvPicPr>
        <p:blipFill>
          <a:blip r:embed="rId13"/>
          <a:stretch>
            <a:fillRect/>
          </a:stretch>
        </p:blipFill>
        <p:spPr>
          <a:xfrm>
            <a:off x="10750790" y="4612532"/>
            <a:ext cx="1376945" cy="1376945"/>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546F2A37-4C02-4D50-B97B-E4DF3B8F8D9E}"/>
              </a:ext>
            </a:extLst>
          </p:cNvPr>
          <p:cNvPicPr>
            <a:picLocks noChangeAspect="1"/>
          </p:cNvPicPr>
          <p:nvPr/>
        </p:nvPicPr>
        <p:blipFill>
          <a:blip r:embed="rId14"/>
          <a:stretch>
            <a:fillRect/>
          </a:stretch>
        </p:blipFill>
        <p:spPr>
          <a:xfrm>
            <a:off x="6976746" y="4977151"/>
            <a:ext cx="1143245" cy="1629940"/>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03BF94F1-E420-403D-9864-21433E16F156}"/>
              </a:ext>
            </a:extLst>
          </p:cNvPr>
          <p:cNvPicPr>
            <a:picLocks noChangeAspect="1"/>
          </p:cNvPicPr>
          <p:nvPr/>
        </p:nvPicPr>
        <p:blipFill>
          <a:blip r:embed="rId15"/>
          <a:stretch>
            <a:fillRect/>
          </a:stretch>
        </p:blipFill>
        <p:spPr>
          <a:xfrm>
            <a:off x="9425108" y="345637"/>
            <a:ext cx="1162654" cy="1162654"/>
          </a:xfrm>
          <a:prstGeom prst="rect">
            <a:avLst/>
          </a:prstGeom>
        </p:spPr>
      </p:pic>
      <p:pic>
        <p:nvPicPr>
          <p:cNvPr id="54" name="Picture 53" descr="A picture containing diagram&#10;&#10;Description automatically generated">
            <a:extLst>
              <a:ext uri="{FF2B5EF4-FFF2-40B4-BE49-F238E27FC236}">
                <a16:creationId xmlns:a16="http://schemas.microsoft.com/office/drawing/2014/main" id="{9C89774A-3498-4222-8761-AA6956D89E12}"/>
              </a:ext>
            </a:extLst>
          </p:cNvPr>
          <p:cNvPicPr>
            <a:picLocks noChangeAspect="1"/>
          </p:cNvPicPr>
          <p:nvPr/>
        </p:nvPicPr>
        <p:blipFill>
          <a:blip r:embed="rId16"/>
          <a:stretch>
            <a:fillRect/>
          </a:stretch>
        </p:blipFill>
        <p:spPr>
          <a:xfrm>
            <a:off x="9746782" y="546079"/>
            <a:ext cx="1172573" cy="1172573"/>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D49A385C-8E5C-40B8-B48B-1858A9F82D23}"/>
              </a:ext>
            </a:extLst>
          </p:cNvPr>
          <p:cNvPicPr>
            <a:picLocks noChangeAspect="1"/>
          </p:cNvPicPr>
          <p:nvPr/>
        </p:nvPicPr>
        <p:blipFill>
          <a:blip r:embed="rId17"/>
          <a:stretch>
            <a:fillRect/>
          </a:stretch>
        </p:blipFill>
        <p:spPr>
          <a:xfrm>
            <a:off x="10163149" y="736212"/>
            <a:ext cx="1273821" cy="1273821"/>
          </a:xfrm>
          <a:prstGeom prst="rect">
            <a:avLst/>
          </a:prstGeom>
        </p:spPr>
      </p:pic>
      <p:sp>
        <p:nvSpPr>
          <p:cNvPr id="7" name="Content Placeholder 6">
            <a:extLst>
              <a:ext uri="{FF2B5EF4-FFF2-40B4-BE49-F238E27FC236}">
                <a16:creationId xmlns:a16="http://schemas.microsoft.com/office/drawing/2014/main" id="{4CC2DBDE-C790-6097-E71F-86DDB9CD9248}"/>
              </a:ext>
            </a:extLst>
          </p:cNvPr>
          <p:cNvSpPr>
            <a:spLocks noGrp="1"/>
          </p:cNvSpPr>
          <p:nvPr>
            <p:ph idx="1"/>
          </p:nvPr>
        </p:nvSpPr>
        <p:spPr>
          <a:xfrm>
            <a:off x="12788501" y="377004"/>
            <a:ext cx="5181600" cy="5414963"/>
          </a:xfrm>
        </p:spPr>
        <p:txBody>
          <a:bodyPr/>
          <a:lstStyle/>
          <a:p>
            <a:endParaRPr lang="en-US" dirty="0"/>
          </a:p>
        </p:txBody>
      </p:sp>
      <p:pic>
        <p:nvPicPr>
          <p:cNvPr id="57" name="Picture 56">
            <a:extLst>
              <a:ext uri="{FF2B5EF4-FFF2-40B4-BE49-F238E27FC236}">
                <a16:creationId xmlns:a16="http://schemas.microsoft.com/office/drawing/2014/main" id="{17FE5318-9F8F-45D6-8517-AA7719E6A944}"/>
              </a:ext>
            </a:extLst>
          </p:cNvPr>
          <p:cNvPicPr>
            <a:picLocks noChangeAspect="1"/>
          </p:cNvPicPr>
          <p:nvPr/>
        </p:nvPicPr>
        <p:blipFill>
          <a:blip r:embed="rId18"/>
          <a:stretch>
            <a:fillRect/>
          </a:stretch>
        </p:blipFill>
        <p:spPr>
          <a:xfrm>
            <a:off x="6071493" y="54317"/>
            <a:ext cx="2107178" cy="4535789"/>
          </a:xfrm>
          <a:prstGeom prst="rect">
            <a:avLst/>
          </a:prstGeom>
        </p:spPr>
      </p:pic>
      <p:pic>
        <p:nvPicPr>
          <p:cNvPr id="58" name="Content Placeholder 10" descr="A picture containing text, sign, outdoor&#10;&#10;Description automatically generated">
            <a:extLst>
              <a:ext uri="{FF2B5EF4-FFF2-40B4-BE49-F238E27FC236}">
                <a16:creationId xmlns:a16="http://schemas.microsoft.com/office/drawing/2014/main" id="{A711083D-47D5-44C0-80A9-8B822F742829}"/>
              </a:ext>
            </a:extLst>
          </p:cNvPr>
          <p:cNvPicPr>
            <a:picLocks noChangeAspect="1"/>
          </p:cNvPicPr>
          <p:nvPr/>
        </p:nvPicPr>
        <p:blipFill>
          <a:blip r:embed="rId19"/>
          <a:stretch>
            <a:fillRect/>
          </a:stretch>
        </p:blipFill>
        <p:spPr>
          <a:xfrm>
            <a:off x="4454466" y="5192447"/>
            <a:ext cx="1324601" cy="1324601"/>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17B6F-BE3E-FD0C-BFDE-51539B6AA758}"/>
              </a:ext>
            </a:extLst>
          </p:cNvPr>
          <p:cNvSpPr>
            <a:spLocks noGrp="1"/>
          </p:cNvSpPr>
          <p:nvPr>
            <p:ph type="title"/>
          </p:nvPr>
        </p:nvSpPr>
        <p:spPr>
          <a:xfrm>
            <a:off x="1866900" y="624110"/>
            <a:ext cx="10058400" cy="1280890"/>
          </a:xfrm>
        </p:spPr>
        <p:txBody>
          <a:bodyPr/>
          <a:lstStyle/>
          <a:p>
            <a:r>
              <a:rPr lang="en-US" dirty="0"/>
              <a:t>Use Message Routing for cold path storage</a:t>
            </a:r>
          </a:p>
        </p:txBody>
      </p:sp>
      <p:pic>
        <p:nvPicPr>
          <p:cNvPr id="7" name="Content Placeholder 6">
            <a:extLst>
              <a:ext uri="{FF2B5EF4-FFF2-40B4-BE49-F238E27FC236}">
                <a16:creationId xmlns:a16="http://schemas.microsoft.com/office/drawing/2014/main" id="{5860D983-EA96-386E-DF94-77D4E7FB2418}"/>
              </a:ext>
            </a:extLst>
          </p:cNvPr>
          <p:cNvPicPr>
            <a:picLocks noGrp="1" noChangeAspect="1"/>
          </p:cNvPicPr>
          <p:nvPr>
            <p:ph idx="1"/>
          </p:nvPr>
        </p:nvPicPr>
        <p:blipFill>
          <a:blip r:embed="rId2"/>
          <a:stretch>
            <a:fillRect/>
          </a:stretch>
        </p:blipFill>
        <p:spPr>
          <a:xfrm>
            <a:off x="3001705" y="1358729"/>
            <a:ext cx="8094125" cy="5499271"/>
          </a:xfrm>
        </p:spPr>
      </p:pic>
    </p:spTree>
    <p:extLst>
      <p:ext uri="{BB962C8B-B14F-4D97-AF65-F5344CB8AC3E}">
        <p14:creationId xmlns:p14="http://schemas.microsoft.com/office/powerpoint/2010/main" val="97208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BA20-4A50-04E7-3DFD-A2A6E0833D5E}"/>
              </a:ext>
            </a:extLst>
          </p:cNvPr>
          <p:cNvSpPr>
            <a:spLocks noGrp="1"/>
          </p:cNvSpPr>
          <p:nvPr>
            <p:ph type="title"/>
          </p:nvPr>
        </p:nvSpPr>
        <p:spPr/>
        <p:txBody>
          <a:bodyPr/>
          <a:lstStyle/>
          <a:p>
            <a:r>
              <a:rPr lang="en-US" dirty="0"/>
              <a:t>Stream Analytics for Hot Path</a:t>
            </a:r>
          </a:p>
        </p:txBody>
      </p:sp>
      <p:pic>
        <p:nvPicPr>
          <p:cNvPr id="7" name="Picture 6">
            <a:extLst>
              <a:ext uri="{FF2B5EF4-FFF2-40B4-BE49-F238E27FC236}">
                <a16:creationId xmlns:a16="http://schemas.microsoft.com/office/drawing/2014/main" id="{1FC43E77-84F4-2E64-EEBB-89429D56DE08}"/>
              </a:ext>
            </a:extLst>
          </p:cNvPr>
          <p:cNvPicPr>
            <a:picLocks noChangeAspect="1"/>
          </p:cNvPicPr>
          <p:nvPr/>
        </p:nvPicPr>
        <p:blipFill>
          <a:blip r:embed="rId3"/>
          <a:stretch>
            <a:fillRect/>
          </a:stretch>
        </p:blipFill>
        <p:spPr>
          <a:xfrm>
            <a:off x="2889242" y="1675128"/>
            <a:ext cx="6709833" cy="4558762"/>
          </a:xfrm>
          <a:prstGeom prst="rect">
            <a:avLst/>
          </a:prstGeom>
        </p:spPr>
      </p:pic>
    </p:spTree>
    <p:extLst>
      <p:ext uri="{BB962C8B-B14F-4D97-AF65-F5344CB8AC3E}">
        <p14:creationId xmlns:p14="http://schemas.microsoft.com/office/powerpoint/2010/main" val="259667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7596-A323-2581-816B-027F2810B728}"/>
              </a:ext>
            </a:extLst>
          </p:cNvPr>
          <p:cNvSpPr>
            <a:spLocks noGrp="1"/>
          </p:cNvSpPr>
          <p:nvPr>
            <p:ph type="title"/>
          </p:nvPr>
        </p:nvSpPr>
        <p:spPr/>
        <p:txBody>
          <a:bodyPr/>
          <a:lstStyle/>
          <a:p>
            <a:r>
              <a:rPr lang="en-US" dirty="0"/>
              <a:t>Create a query to filter</a:t>
            </a:r>
          </a:p>
        </p:txBody>
      </p:sp>
      <p:pic>
        <p:nvPicPr>
          <p:cNvPr id="5" name="Picture 4">
            <a:extLst>
              <a:ext uri="{FF2B5EF4-FFF2-40B4-BE49-F238E27FC236}">
                <a16:creationId xmlns:a16="http://schemas.microsoft.com/office/drawing/2014/main" id="{A4ED09F3-9FD1-9350-ECDE-BE480B704669}"/>
              </a:ext>
            </a:extLst>
          </p:cNvPr>
          <p:cNvPicPr>
            <a:picLocks noChangeAspect="1"/>
          </p:cNvPicPr>
          <p:nvPr/>
        </p:nvPicPr>
        <p:blipFill>
          <a:blip r:embed="rId3"/>
          <a:stretch>
            <a:fillRect/>
          </a:stretch>
        </p:blipFill>
        <p:spPr>
          <a:xfrm>
            <a:off x="2228850" y="1828800"/>
            <a:ext cx="9471912" cy="4828502"/>
          </a:xfrm>
          <a:prstGeom prst="rect">
            <a:avLst/>
          </a:prstGeom>
        </p:spPr>
      </p:pic>
    </p:spTree>
    <p:extLst>
      <p:ext uri="{BB962C8B-B14F-4D97-AF65-F5344CB8AC3E}">
        <p14:creationId xmlns:p14="http://schemas.microsoft.com/office/powerpoint/2010/main" val="3812123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Edge Gateways and Devices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531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955F2-F53B-4F06-9B0B-0E29FA83521E}"/>
              </a:ext>
            </a:extLst>
          </p:cNvPr>
          <p:cNvSpPr>
            <a:spLocks noGrp="1"/>
          </p:cNvSpPr>
          <p:nvPr>
            <p:ph type="title"/>
          </p:nvPr>
        </p:nvSpPr>
        <p:spPr/>
        <p:txBody>
          <a:bodyPr/>
          <a:lstStyle/>
          <a:p>
            <a:r>
              <a:rPr lang="en-US" dirty="0"/>
              <a:t>IoT Edge</a:t>
            </a:r>
          </a:p>
        </p:txBody>
      </p:sp>
      <p:sp>
        <p:nvSpPr>
          <p:cNvPr id="5" name="Content Placeholder 4">
            <a:extLst>
              <a:ext uri="{FF2B5EF4-FFF2-40B4-BE49-F238E27FC236}">
                <a16:creationId xmlns:a16="http://schemas.microsoft.com/office/drawing/2014/main" id="{38C0AC24-C781-482E-9C61-574B166E1572}"/>
              </a:ext>
            </a:extLst>
          </p:cNvPr>
          <p:cNvSpPr>
            <a:spLocks noGrp="1"/>
          </p:cNvSpPr>
          <p:nvPr>
            <p:ph idx="1"/>
          </p:nvPr>
        </p:nvSpPr>
        <p:spPr>
          <a:xfrm>
            <a:off x="2589212" y="2133600"/>
            <a:ext cx="8915400" cy="3777622"/>
          </a:xfrm>
        </p:spPr>
        <p:txBody>
          <a:bodyPr/>
          <a:lstStyle/>
          <a:p>
            <a:r>
              <a:rPr lang="en-US" dirty="0"/>
              <a:t>Offload processing to the edge</a:t>
            </a:r>
          </a:p>
          <a:p>
            <a:r>
              <a:rPr lang="en-US" dirty="0"/>
              <a:t>Edge Gateway </a:t>
            </a:r>
          </a:p>
          <a:p>
            <a:r>
              <a:rPr lang="en-US" dirty="0"/>
              <a:t>Stream Analytics on the Edge</a:t>
            </a:r>
          </a:p>
          <a:p>
            <a:r>
              <a:rPr lang="en-US" dirty="0"/>
              <a:t>Other IoT Edge Processing</a:t>
            </a:r>
          </a:p>
          <a:p>
            <a:pPr lvl="1"/>
            <a:r>
              <a:rPr lang="en-US" dirty="0"/>
              <a:t>Pre-built</a:t>
            </a:r>
          </a:p>
          <a:p>
            <a:pPr lvl="1"/>
            <a:r>
              <a:rPr lang="en-US" dirty="0"/>
              <a:t>Custom</a:t>
            </a:r>
          </a:p>
        </p:txBody>
      </p:sp>
      <p:sp>
        <p:nvSpPr>
          <p:cNvPr id="7" name="TextBox 6">
            <a:extLst>
              <a:ext uri="{FF2B5EF4-FFF2-40B4-BE49-F238E27FC236}">
                <a16:creationId xmlns:a16="http://schemas.microsoft.com/office/drawing/2014/main" id="{C6237A42-7773-48E0-8AA5-55C4B160FEF1}"/>
              </a:ext>
            </a:extLst>
          </p:cNvPr>
          <p:cNvSpPr txBox="1"/>
          <p:nvPr/>
        </p:nvSpPr>
        <p:spPr>
          <a:xfrm>
            <a:off x="2589212" y="1487269"/>
            <a:ext cx="8248650" cy="646331"/>
          </a:xfrm>
          <a:prstGeom prst="rect">
            <a:avLst/>
          </a:prstGeom>
          <a:noFill/>
        </p:spPr>
        <p:txBody>
          <a:bodyPr wrap="square">
            <a:spAutoFit/>
          </a:bodyPr>
          <a:lstStyle/>
          <a:p>
            <a:r>
              <a:rPr lang="en-US" dirty="0"/>
              <a:t>https://azuremarketplace.microsoft.com/marketplace/apps/category/internet-of-things?page=1&amp;subcategories=iot-edge-modules</a:t>
            </a:r>
          </a:p>
        </p:txBody>
      </p:sp>
      <p:pic>
        <p:nvPicPr>
          <p:cNvPr id="3" name="Picture 2">
            <a:extLst>
              <a:ext uri="{FF2B5EF4-FFF2-40B4-BE49-F238E27FC236}">
                <a16:creationId xmlns:a16="http://schemas.microsoft.com/office/drawing/2014/main" id="{855DCE96-E912-10BA-B3DE-44FD41DE96BD}"/>
              </a:ext>
            </a:extLst>
          </p:cNvPr>
          <p:cNvPicPr>
            <a:picLocks noChangeAspect="1"/>
          </p:cNvPicPr>
          <p:nvPr/>
        </p:nvPicPr>
        <p:blipFill>
          <a:blip r:embed="rId2"/>
          <a:stretch>
            <a:fillRect/>
          </a:stretch>
        </p:blipFill>
        <p:spPr>
          <a:xfrm>
            <a:off x="6096000" y="3387539"/>
            <a:ext cx="5746363" cy="3130923"/>
          </a:xfrm>
          <a:prstGeom prst="rect">
            <a:avLst/>
          </a:prstGeom>
        </p:spPr>
      </p:pic>
    </p:spTree>
    <p:extLst>
      <p:ext uri="{BB962C8B-B14F-4D97-AF65-F5344CB8AC3E}">
        <p14:creationId xmlns:p14="http://schemas.microsoft.com/office/powerpoint/2010/main" val="1159409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B665B95-A72D-415D-BA5E-099A18BD3786}"/>
              </a:ext>
            </a:extLst>
          </p:cNvPr>
          <p:cNvPicPr>
            <a:picLocks noChangeAspect="1"/>
          </p:cNvPicPr>
          <p:nvPr/>
        </p:nvPicPr>
        <p:blipFill>
          <a:blip r:embed="rId3"/>
          <a:stretch>
            <a:fillRect/>
          </a:stretch>
        </p:blipFill>
        <p:spPr>
          <a:xfrm>
            <a:off x="1426944" y="719667"/>
            <a:ext cx="9338111" cy="4785783"/>
          </a:xfrm>
          <a:prstGeom prst="rect">
            <a:avLst/>
          </a:prstGeom>
        </p:spPr>
      </p:pic>
      <p:sp>
        <p:nvSpPr>
          <p:cNvPr id="9" name="TextBox 8">
            <a:extLst>
              <a:ext uri="{FF2B5EF4-FFF2-40B4-BE49-F238E27FC236}">
                <a16:creationId xmlns:a16="http://schemas.microsoft.com/office/drawing/2014/main" id="{8F882680-9EFF-4193-8AD9-3D8DA701AD3F}"/>
              </a:ext>
            </a:extLst>
          </p:cNvPr>
          <p:cNvSpPr txBox="1"/>
          <p:nvPr/>
        </p:nvSpPr>
        <p:spPr>
          <a:xfrm>
            <a:off x="998841" y="5618529"/>
            <a:ext cx="10194316" cy="646331"/>
          </a:xfrm>
          <a:prstGeom prst="rect">
            <a:avLst/>
          </a:prstGeom>
          <a:noFill/>
        </p:spPr>
        <p:txBody>
          <a:bodyPr wrap="square">
            <a:spAutoFit/>
          </a:bodyPr>
          <a:lstStyle/>
          <a:p>
            <a:r>
              <a:rPr lang="en-US" dirty="0"/>
              <a:t>https://github.com/MicrosoftLearning/AZ-220-Microsoft-Azure-IoT-Developer/blob/master/Instructions/Labs/media/LAB_AK_11-architecture.png?raw=true</a:t>
            </a:r>
          </a:p>
        </p:txBody>
      </p:sp>
    </p:spTree>
    <p:extLst>
      <p:ext uri="{BB962C8B-B14F-4D97-AF65-F5344CB8AC3E}">
        <p14:creationId xmlns:p14="http://schemas.microsoft.com/office/powerpoint/2010/main" val="217684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Central</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8732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9A6E39-5631-46FB-A960-2797D1888C71}"/>
              </a:ext>
            </a:extLst>
          </p:cNvPr>
          <p:cNvSpPr>
            <a:spLocks noGrp="1"/>
          </p:cNvSpPr>
          <p:nvPr>
            <p:ph type="title"/>
          </p:nvPr>
        </p:nvSpPr>
        <p:spPr/>
        <p:txBody>
          <a:bodyPr/>
          <a:lstStyle/>
          <a:p>
            <a:r>
              <a:rPr lang="en-US" dirty="0"/>
              <a:t>IoT Central</a:t>
            </a:r>
          </a:p>
        </p:txBody>
      </p:sp>
      <p:sp>
        <p:nvSpPr>
          <p:cNvPr id="5" name="Content Placeholder 4">
            <a:extLst>
              <a:ext uri="{FF2B5EF4-FFF2-40B4-BE49-F238E27FC236}">
                <a16:creationId xmlns:a16="http://schemas.microsoft.com/office/drawing/2014/main" id="{A48F9EBC-ABEB-4A50-BDCE-8132DA7759E0}"/>
              </a:ext>
            </a:extLst>
          </p:cNvPr>
          <p:cNvSpPr>
            <a:spLocks noGrp="1"/>
          </p:cNvSpPr>
          <p:nvPr>
            <p:ph idx="1"/>
          </p:nvPr>
        </p:nvSpPr>
        <p:spPr>
          <a:xfrm>
            <a:off x="2592925" y="1675218"/>
            <a:ext cx="8915400" cy="3777622"/>
          </a:xfrm>
        </p:spPr>
        <p:txBody>
          <a:bodyPr/>
          <a:lstStyle/>
          <a:p>
            <a:r>
              <a:rPr lang="en-US" dirty="0"/>
              <a:t>Plug and Play solutions</a:t>
            </a:r>
          </a:p>
          <a:p>
            <a:r>
              <a:rPr lang="en-US" dirty="0"/>
              <a:t>Low Code but high functionality</a:t>
            </a:r>
          </a:p>
          <a:p>
            <a:r>
              <a:rPr lang="en-US" dirty="0"/>
              <a:t>Dashboards</a:t>
            </a:r>
          </a:p>
          <a:p>
            <a:r>
              <a:rPr lang="en-US" dirty="0"/>
              <a:t>Commands</a:t>
            </a:r>
          </a:p>
          <a:p>
            <a:r>
              <a:rPr lang="en-US" dirty="0"/>
              <a:t>Sample apps</a:t>
            </a:r>
          </a:p>
        </p:txBody>
      </p:sp>
      <p:pic>
        <p:nvPicPr>
          <p:cNvPr id="7" name="Picture 6">
            <a:extLst>
              <a:ext uri="{FF2B5EF4-FFF2-40B4-BE49-F238E27FC236}">
                <a16:creationId xmlns:a16="http://schemas.microsoft.com/office/drawing/2014/main" id="{C505DF58-A436-47CA-8657-EB16CD3E19A6}"/>
              </a:ext>
            </a:extLst>
          </p:cNvPr>
          <p:cNvPicPr>
            <a:picLocks noChangeAspect="1"/>
          </p:cNvPicPr>
          <p:nvPr/>
        </p:nvPicPr>
        <p:blipFill>
          <a:blip r:embed="rId3"/>
          <a:stretch>
            <a:fillRect/>
          </a:stretch>
        </p:blipFill>
        <p:spPr>
          <a:xfrm>
            <a:off x="5479640" y="2609850"/>
            <a:ext cx="6159243" cy="3409581"/>
          </a:xfrm>
          <a:prstGeom prst="rect">
            <a:avLst/>
          </a:prstGeom>
        </p:spPr>
      </p:pic>
      <p:sp>
        <p:nvSpPr>
          <p:cNvPr id="9" name="TextBox 8">
            <a:extLst>
              <a:ext uri="{FF2B5EF4-FFF2-40B4-BE49-F238E27FC236}">
                <a16:creationId xmlns:a16="http://schemas.microsoft.com/office/drawing/2014/main" id="{1FC88C1A-4AAC-414D-823F-9923C28069BF}"/>
              </a:ext>
            </a:extLst>
          </p:cNvPr>
          <p:cNvSpPr txBox="1"/>
          <p:nvPr/>
        </p:nvSpPr>
        <p:spPr>
          <a:xfrm>
            <a:off x="2431640" y="6157690"/>
            <a:ext cx="6096000" cy="369332"/>
          </a:xfrm>
          <a:prstGeom prst="rect">
            <a:avLst/>
          </a:prstGeom>
          <a:noFill/>
        </p:spPr>
        <p:txBody>
          <a:bodyPr wrap="square">
            <a:spAutoFit/>
          </a:bodyPr>
          <a:lstStyle/>
          <a:p>
            <a:r>
              <a:rPr lang="en-US" dirty="0"/>
              <a:t>https://apps.azureiotcentral.com/</a:t>
            </a:r>
          </a:p>
        </p:txBody>
      </p:sp>
    </p:spTree>
    <p:extLst>
      <p:ext uri="{BB962C8B-B14F-4D97-AF65-F5344CB8AC3E}">
        <p14:creationId xmlns:p14="http://schemas.microsoft.com/office/powerpoint/2010/main" val="4080909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Stream Live Telemetry to Azure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r>
              <a:rPr lang="en-US" dirty="0"/>
              <a:t>Raspberry Pi with </a:t>
            </a:r>
            <a:r>
              <a:rPr lang="en-US" dirty="0" err="1"/>
              <a:t>Pimoroni</a:t>
            </a:r>
            <a:r>
              <a:rPr lang="en-US" dirty="0"/>
              <a:t> Enviro and some simple C#/Python</a:t>
            </a:r>
          </a:p>
        </p:txBody>
      </p:sp>
    </p:spTree>
    <p:extLst>
      <p:ext uri="{BB962C8B-B14F-4D97-AF65-F5344CB8AC3E}">
        <p14:creationId xmlns:p14="http://schemas.microsoft.com/office/powerpoint/2010/main" val="3251829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D59D99-92E2-26E3-A78C-E03E8DAAA4E7}"/>
              </a:ext>
            </a:extLst>
          </p:cNvPr>
          <p:cNvPicPr>
            <a:picLocks noChangeAspect="1"/>
          </p:cNvPicPr>
          <p:nvPr/>
        </p:nvPicPr>
        <p:blipFill>
          <a:blip r:embed="rId3"/>
          <a:stretch>
            <a:fillRect/>
          </a:stretch>
        </p:blipFill>
        <p:spPr>
          <a:xfrm>
            <a:off x="8809344" y="240631"/>
            <a:ext cx="3382656" cy="2623077"/>
          </a:xfrm>
          <a:prstGeom prst="rect">
            <a:avLst/>
          </a:prstGeom>
        </p:spPr>
      </p:pic>
      <p:sp>
        <p:nvSpPr>
          <p:cNvPr id="4" name="Title 3">
            <a:extLst>
              <a:ext uri="{FF2B5EF4-FFF2-40B4-BE49-F238E27FC236}">
                <a16:creationId xmlns:a16="http://schemas.microsoft.com/office/drawing/2014/main" id="{5CA8DC3E-BD35-ED61-5215-90A8EF0F86A6}"/>
              </a:ext>
            </a:extLst>
          </p:cNvPr>
          <p:cNvSpPr>
            <a:spLocks noGrp="1"/>
          </p:cNvSpPr>
          <p:nvPr>
            <p:ph type="title"/>
          </p:nvPr>
        </p:nvSpPr>
        <p:spPr/>
        <p:txBody>
          <a:bodyPr/>
          <a:lstStyle/>
          <a:p>
            <a:r>
              <a:rPr lang="en-US" dirty="0"/>
              <a:t>Parts List</a:t>
            </a:r>
          </a:p>
        </p:txBody>
      </p:sp>
      <p:sp>
        <p:nvSpPr>
          <p:cNvPr id="5" name="Content Placeholder 4">
            <a:extLst>
              <a:ext uri="{FF2B5EF4-FFF2-40B4-BE49-F238E27FC236}">
                <a16:creationId xmlns:a16="http://schemas.microsoft.com/office/drawing/2014/main" id="{F6EA9DAB-3679-F398-3488-C857A06BC31C}"/>
              </a:ext>
            </a:extLst>
          </p:cNvPr>
          <p:cNvSpPr>
            <a:spLocks noGrp="1"/>
          </p:cNvSpPr>
          <p:nvPr>
            <p:ph idx="1"/>
          </p:nvPr>
        </p:nvSpPr>
        <p:spPr/>
        <p:txBody>
          <a:bodyPr/>
          <a:lstStyle/>
          <a:p>
            <a:r>
              <a:rPr lang="en-US" dirty="0"/>
              <a:t>Raspberry Pi (3+)</a:t>
            </a:r>
          </a:p>
          <a:p>
            <a:r>
              <a:rPr lang="en-US" dirty="0" err="1"/>
              <a:t>Pimoroni</a:t>
            </a:r>
            <a:r>
              <a:rPr lang="en-US" dirty="0"/>
              <a:t> Enviro (recommend </a:t>
            </a:r>
            <a:r>
              <a:rPr lang="en-US" dirty="0" err="1"/>
              <a:t>EnviroPlus</a:t>
            </a:r>
            <a:r>
              <a:rPr lang="en-US" dirty="0"/>
              <a:t> + PMS5003 sensor)</a:t>
            </a:r>
          </a:p>
          <a:p>
            <a:r>
              <a:rPr lang="en-US" dirty="0" err="1"/>
              <a:t>UCTronics</a:t>
            </a:r>
            <a:r>
              <a:rPr lang="en-US" dirty="0"/>
              <a:t> Male to Female GPIO Ribbon Cable 40pin Breadboard jumper</a:t>
            </a:r>
          </a:p>
          <a:p>
            <a:r>
              <a:rPr lang="en-US" dirty="0" err="1"/>
              <a:t>Pimoroni</a:t>
            </a:r>
            <a:r>
              <a:rPr lang="en-US" dirty="0"/>
              <a:t> Getting started (includes link to GitHub repo): https://learn.pimoroni.com/article/getting-started-with-enviro-plus</a:t>
            </a:r>
          </a:p>
          <a:p>
            <a:endParaRPr lang="en-US" dirty="0"/>
          </a:p>
        </p:txBody>
      </p:sp>
      <p:pic>
        <p:nvPicPr>
          <p:cNvPr id="7" name="Picture 6">
            <a:extLst>
              <a:ext uri="{FF2B5EF4-FFF2-40B4-BE49-F238E27FC236}">
                <a16:creationId xmlns:a16="http://schemas.microsoft.com/office/drawing/2014/main" id="{33D39A01-3081-81A3-771E-742557E064A6}"/>
              </a:ext>
            </a:extLst>
          </p:cNvPr>
          <p:cNvPicPr>
            <a:picLocks noChangeAspect="1"/>
          </p:cNvPicPr>
          <p:nvPr/>
        </p:nvPicPr>
        <p:blipFill>
          <a:blip r:embed="rId4"/>
          <a:stretch>
            <a:fillRect/>
          </a:stretch>
        </p:blipFill>
        <p:spPr>
          <a:xfrm>
            <a:off x="7230210" y="4105095"/>
            <a:ext cx="3158267" cy="2301373"/>
          </a:xfrm>
          <a:prstGeom prst="rect">
            <a:avLst/>
          </a:prstGeom>
        </p:spPr>
      </p:pic>
      <p:pic>
        <p:nvPicPr>
          <p:cNvPr id="9" name="Picture 8">
            <a:extLst>
              <a:ext uri="{FF2B5EF4-FFF2-40B4-BE49-F238E27FC236}">
                <a16:creationId xmlns:a16="http://schemas.microsoft.com/office/drawing/2014/main" id="{79CC223E-48EF-8D49-356F-EDC39888D42B}"/>
              </a:ext>
            </a:extLst>
          </p:cNvPr>
          <p:cNvPicPr>
            <a:picLocks noChangeAspect="1"/>
          </p:cNvPicPr>
          <p:nvPr/>
        </p:nvPicPr>
        <p:blipFill>
          <a:blip r:embed="rId5"/>
          <a:stretch>
            <a:fillRect/>
          </a:stretch>
        </p:blipFill>
        <p:spPr>
          <a:xfrm>
            <a:off x="2527108" y="4265018"/>
            <a:ext cx="3781808" cy="2113902"/>
          </a:xfrm>
          <a:prstGeom prst="rect">
            <a:avLst/>
          </a:prstGeom>
        </p:spPr>
      </p:pic>
    </p:spTree>
    <p:extLst>
      <p:ext uri="{BB962C8B-B14F-4D97-AF65-F5344CB8AC3E}">
        <p14:creationId xmlns:p14="http://schemas.microsoft.com/office/powerpoint/2010/main" val="34996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28528" y="1868283"/>
            <a:ext cx="7964646" cy="4829144"/>
          </a:xfrm>
        </p:spPr>
        <p:txBody>
          <a:bodyPr vert="horz" lIns="91440" tIns="45720" rIns="91440" bIns="45720" rtlCol="0">
            <a:normAutofit fontScale="47500" lnSpcReduction="20000"/>
          </a:bodyPr>
          <a:lstStyle/>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25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 developer with </a:t>
            </a:r>
          </a:p>
          <a:p>
            <a:r>
              <a:rPr lang="en-US" sz="2000" dirty="0">
                <a:solidFill>
                  <a:schemeClr val="bg1"/>
                </a:solidFill>
                <a:latin typeface="Utsaah" panose="020B0502040204020203" pitchFamily="34" charset="0"/>
                <a:ea typeface="Verdana" panose="020B0604030504040204" pitchFamily="34" charset="0"/>
                <a:cs typeface="Utsaah" panose="020B0502040204020203" pitchFamily="34" charset="0"/>
              </a:rPr>
              <a:t>	</a:t>
            </a: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MCT (x4) / MVP (x2)</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MCSD: App Builder</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Fundamentals</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Data Fundamentals</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SCI Fundamentals</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Administrator Associate</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Security Associate</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Developer Associate </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IOT Developer Specialization</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Database Administrator Associate</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Solutions Architect Expert</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DevOps Engineer Expert</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25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the second edition of his first book: Practical Entity Framework Core 6 with </a:t>
            </a:r>
            <a:r>
              <a:rPr lang="en-US" sz="25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runs a company named Major Guidance Solutions, which does contract and custom training and curriculum development.  If you are interested in becoming Azure certified, make sure to connect with me.</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3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3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59" name="Picture 58" descr="A blue and white sign&#10;&#10;Description automatically generated with low confidence">
            <a:extLst>
              <a:ext uri="{FF2B5EF4-FFF2-40B4-BE49-F238E27FC236}">
                <a16:creationId xmlns:a16="http://schemas.microsoft.com/office/drawing/2014/main" id="{1E02C316-4CFB-7BF7-9982-9FE5544434D4}"/>
              </a:ext>
            </a:extLst>
          </p:cNvPr>
          <p:cNvPicPr>
            <a:picLocks noChangeAspect="1"/>
          </p:cNvPicPr>
          <p:nvPr/>
        </p:nvPicPr>
        <p:blipFill>
          <a:blip r:embed="rId3"/>
          <a:stretch>
            <a:fillRect/>
          </a:stretch>
        </p:blipFill>
        <p:spPr>
          <a:xfrm>
            <a:off x="3288985" y="286257"/>
            <a:ext cx="1273821" cy="1273821"/>
          </a:xfrm>
          <a:prstGeom prst="rect">
            <a:avLst/>
          </a:prstGeom>
        </p:spPr>
      </p:pic>
      <p:pic>
        <p:nvPicPr>
          <p:cNvPr id="60" name="Picture 59" descr="A picture containing text, sign&#10;&#10;Description automatically generated">
            <a:extLst>
              <a:ext uri="{FF2B5EF4-FFF2-40B4-BE49-F238E27FC236}">
                <a16:creationId xmlns:a16="http://schemas.microsoft.com/office/drawing/2014/main" id="{E113643E-CE3F-F725-3193-7859CDE5F0E3}"/>
              </a:ext>
            </a:extLst>
          </p:cNvPr>
          <p:cNvPicPr>
            <a:picLocks noChangeAspect="1"/>
          </p:cNvPicPr>
          <p:nvPr/>
        </p:nvPicPr>
        <p:blipFill>
          <a:blip r:embed="rId4"/>
          <a:stretch>
            <a:fillRect/>
          </a:stretch>
        </p:blipFill>
        <p:spPr>
          <a:xfrm>
            <a:off x="6906243" y="1786650"/>
            <a:ext cx="1287662" cy="1287662"/>
          </a:xfrm>
          <a:prstGeom prst="rect">
            <a:avLst/>
          </a:prstGeom>
        </p:spPr>
      </p:pic>
      <p:pic>
        <p:nvPicPr>
          <p:cNvPr id="61" name="Picture 60" descr="A picture containing text, sign, blue&#10;&#10;Description automatically generated">
            <a:extLst>
              <a:ext uri="{FF2B5EF4-FFF2-40B4-BE49-F238E27FC236}">
                <a16:creationId xmlns:a16="http://schemas.microsoft.com/office/drawing/2014/main" id="{588BBF99-EC02-3EAA-56F4-375CCBC10ACD}"/>
              </a:ext>
            </a:extLst>
          </p:cNvPr>
          <p:cNvPicPr>
            <a:picLocks noChangeAspect="1"/>
          </p:cNvPicPr>
          <p:nvPr/>
        </p:nvPicPr>
        <p:blipFill>
          <a:blip r:embed="rId5"/>
          <a:stretch>
            <a:fillRect/>
          </a:stretch>
        </p:blipFill>
        <p:spPr>
          <a:xfrm>
            <a:off x="4562806" y="300346"/>
            <a:ext cx="1273820" cy="1273820"/>
          </a:xfrm>
          <a:prstGeom prst="rect">
            <a:avLst/>
          </a:prstGeom>
        </p:spPr>
      </p:pic>
      <p:pic>
        <p:nvPicPr>
          <p:cNvPr id="62" name="Picture 61" descr="A picture containing text, sign, outdoor, blue&#10;&#10;Description automatically generated">
            <a:extLst>
              <a:ext uri="{FF2B5EF4-FFF2-40B4-BE49-F238E27FC236}">
                <a16:creationId xmlns:a16="http://schemas.microsoft.com/office/drawing/2014/main" id="{F871F859-1798-8B6F-D7B4-390BC4F1F3D5}"/>
              </a:ext>
            </a:extLst>
          </p:cNvPr>
          <p:cNvPicPr>
            <a:picLocks noChangeAspect="1"/>
          </p:cNvPicPr>
          <p:nvPr/>
        </p:nvPicPr>
        <p:blipFill>
          <a:blip r:embed="rId6"/>
          <a:stretch>
            <a:fillRect/>
          </a:stretch>
        </p:blipFill>
        <p:spPr>
          <a:xfrm>
            <a:off x="5785621" y="304282"/>
            <a:ext cx="1273820" cy="1273820"/>
          </a:xfrm>
          <a:prstGeom prst="rect">
            <a:avLst/>
          </a:prstGeom>
        </p:spPr>
      </p:pic>
      <p:pic>
        <p:nvPicPr>
          <p:cNvPr id="63" name="Picture 62" descr="A picture containing text, sign, outdoor, blue&#10;&#10;Description automatically generated">
            <a:extLst>
              <a:ext uri="{FF2B5EF4-FFF2-40B4-BE49-F238E27FC236}">
                <a16:creationId xmlns:a16="http://schemas.microsoft.com/office/drawing/2014/main" id="{278660DC-4176-5B6F-0AAC-17E05BFD1995}"/>
              </a:ext>
            </a:extLst>
          </p:cNvPr>
          <p:cNvPicPr>
            <a:picLocks noChangeAspect="1"/>
          </p:cNvPicPr>
          <p:nvPr/>
        </p:nvPicPr>
        <p:blipFill>
          <a:blip r:embed="rId7"/>
          <a:stretch>
            <a:fillRect/>
          </a:stretch>
        </p:blipFill>
        <p:spPr>
          <a:xfrm>
            <a:off x="7016133" y="294672"/>
            <a:ext cx="1273820" cy="1273820"/>
          </a:xfrm>
          <a:prstGeom prst="rect">
            <a:avLst/>
          </a:prstGeom>
        </p:spPr>
      </p:pic>
      <p:pic>
        <p:nvPicPr>
          <p:cNvPr id="64" name="Picture 63" descr="A picture containing text, sign, blue&#10;&#10;Description automatically generated">
            <a:extLst>
              <a:ext uri="{FF2B5EF4-FFF2-40B4-BE49-F238E27FC236}">
                <a16:creationId xmlns:a16="http://schemas.microsoft.com/office/drawing/2014/main" id="{0B4C9C79-EFFB-AFA6-7490-510DEA6DB810}"/>
              </a:ext>
            </a:extLst>
          </p:cNvPr>
          <p:cNvPicPr>
            <a:picLocks noChangeAspect="1"/>
          </p:cNvPicPr>
          <p:nvPr/>
        </p:nvPicPr>
        <p:blipFill>
          <a:blip r:embed="rId8"/>
          <a:stretch>
            <a:fillRect/>
          </a:stretch>
        </p:blipFill>
        <p:spPr>
          <a:xfrm>
            <a:off x="4303158" y="1767203"/>
            <a:ext cx="1274786" cy="1274786"/>
          </a:xfrm>
          <a:prstGeom prst="rect">
            <a:avLst/>
          </a:prstGeom>
        </p:spPr>
      </p:pic>
      <p:pic>
        <p:nvPicPr>
          <p:cNvPr id="65" name="Picture 64" descr="A picture containing text, sign, blue&#10;&#10;Description automatically generated">
            <a:extLst>
              <a:ext uri="{FF2B5EF4-FFF2-40B4-BE49-F238E27FC236}">
                <a16:creationId xmlns:a16="http://schemas.microsoft.com/office/drawing/2014/main" id="{D06AD603-29DD-D539-A999-61C7991F992E}"/>
              </a:ext>
            </a:extLst>
          </p:cNvPr>
          <p:cNvPicPr>
            <a:picLocks noChangeAspect="1"/>
          </p:cNvPicPr>
          <p:nvPr/>
        </p:nvPicPr>
        <p:blipFill>
          <a:blip r:embed="rId9"/>
          <a:stretch>
            <a:fillRect/>
          </a:stretch>
        </p:blipFill>
        <p:spPr>
          <a:xfrm>
            <a:off x="5609651" y="1767204"/>
            <a:ext cx="1237933" cy="1237933"/>
          </a:xfrm>
          <a:prstGeom prst="rect">
            <a:avLst/>
          </a:prstGeom>
        </p:spPr>
      </p:pic>
      <p:pic>
        <p:nvPicPr>
          <p:cNvPr id="66" name="Picture 65" descr="A picture containing text, sign, blue&#10;&#10;Description automatically generated">
            <a:extLst>
              <a:ext uri="{FF2B5EF4-FFF2-40B4-BE49-F238E27FC236}">
                <a16:creationId xmlns:a16="http://schemas.microsoft.com/office/drawing/2014/main" id="{F1881DA4-346E-6F59-EDB4-729B363A05CD}"/>
              </a:ext>
            </a:extLst>
          </p:cNvPr>
          <p:cNvPicPr>
            <a:picLocks noChangeAspect="1"/>
          </p:cNvPicPr>
          <p:nvPr/>
        </p:nvPicPr>
        <p:blipFill>
          <a:blip r:embed="rId10"/>
          <a:stretch>
            <a:fillRect/>
          </a:stretch>
        </p:blipFill>
        <p:spPr>
          <a:xfrm>
            <a:off x="4961870" y="2869699"/>
            <a:ext cx="1374415" cy="1374415"/>
          </a:xfrm>
          <a:prstGeom prst="rect">
            <a:avLst/>
          </a:prstGeom>
        </p:spPr>
      </p:pic>
      <p:pic>
        <p:nvPicPr>
          <p:cNvPr id="67" name="Picture 66" descr="A picture containing text, sign&#10;&#10;Description automatically generated">
            <a:extLst>
              <a:ext uri="{FF2B5EF4-FFF2-40B4-BE49-F238E27FC236}">
                <a16:creationId xmlns:a16="http://schemas.microsoft.com/office/drawing/2014/main" id="{C97C5F77-0D8E-22C2-D31E-0F52BEBC80C8}"/>
              </a:ext>
            </a:extLst>
          </p:cNvPr>
          <p:cNvPicPr>
            <a:picLocks noChangeAspect="1"/>
          </p:cNvPicPr>
          <p:nvPr/>
        </p:nvPicPr>
        <p:blipFill>
          <a:blip r:embed="rId11"/>
          <a:stretch>
            <a:fillRect/>
          </a:stretch>
        </p:blipFill>
        <p:spPr>
          <a:xfrm>
            <a:off x="6316899" y="2921010"/>
            <a:ext cx="1337674" cy="1337674"/>
          </a:xfrm>
          <a:prstGeom prst="rect">
            <a:avLst/>
          </a:prstGeom>
        </p:spPr>
      </p:pic>
      <p:pic>
        <p:nvPicPr>
          <p:cNvPr id="69" name="Picture 68" descr="A picture containing logo&#10;&#10;Description automatically generated">
            <a:extLst>
              <a:ext uri="{FF2B5EF4-FFF2-40B4-BE49-F238E27FC236}">
                <a16:creationId xmlns:a16="http://schemas.microsoft.com/office/drawing/2014/main" id="{1E500361-FE2F-36AA-F1A8-A16EFA00BFBC}"/>
              </a:ext>
            </a:extLst>
          </p:cNvPr>
          <p:cNvPicPr>
            <a:picLocks noChangeAspect="1"/>
          </p:cNvPicPr>
          <p:nvPr/>
        </p:nvPicPr>
        <p:blipFill>
          <a:blip r:embed="rId12"/>
          <a:stretch>
            <a:fillRect/>
          </a:stretch>
        </p:blipFill>
        <p:spPr>
          <a:xfrm>
            <a:off x="8372972" y="5161311"/>
            <a:ext cx="1471717" cy="1471717"/>
          </a:xfrm>
          <a:prstGeom prst="rect">
            <a:avLst/>
          </a:prstGeom>
        </p:spPr>
      </p:pic>
      <p:pic>
        <p:nvPicPr>
          <p:cNvPr id="71" name="Picture 70" descr="A picture containing graphical user interface&#10;&#10;Description automatically generated">
            <a:extLst>
              <a:ext uri="{FF2B5EF4-FFF2-40B4-BE49-F238E27FC236}">
                <a16:creationId xmlns:a16="http://schemas.microsoft.com/office/drawing/2014/main" id="{C2B8ED2E-5FB2-30B5-86D9-40D773CF1E7B}"/>
              </a:ext>
            </a:extLst>
          </p:cNvPr>
          <p:cNvPicPr>
            <a:picLocks noChangeAspect="1"/>
          </p:cNvPicPr>
          <p:nvPr/>
        </p:nvPicPr>
        <p:blipFill>
          <a:blip r:embed="rId13"/>
          <a:stretch>
            <a:fillRect/>
          </a:stretch>
        </p:blipFill>
        <p:spPr>
          <a:xfrm>
            <a:off x="8240566" y="3211903"/>
            <a:ext cx="1471717" cy="1471717"/>
          </a:xfrm>
          <a:prstGeom prst="rect">
            <a:avLst/>
          </a:prstGeom>
        </p:spPr>
      </p:pic>
      <p:pic>
        <p:nvPicPr>
          <p:cNvPr id="72" name="Picture 71" descr="Text&#10;&#10;Description automatically generated with medium confidence">
            <a:extLst>
              <a:ext uri="{FF2B5EF4-FFF2-40B4-BE49-F238E27FC236}">
                <a16:creationId xmlns:a16="http://schemas.microsoft.com/office/drawing/2014/main" id="{A7EFBB89-6776-3511-61C3-C218F569ACFA}"/>
              </a:ext>
            </a:extLst>
          </p:cNvPr>
          <p:cNvPicPr>
            <a:picLocks noChangeAspect="1"/>
          </p:cNvPicPr>
          <p:nvPr/>
        </p:nvPicPr>
        <p:blipFill>
          <a:blip r:embed="rId14"/>
          <a:stretch>
            <a:fillRect/>
          </a:stretch>
        </p:blipFill>
        <p:spPr>
          <a:xfrm>
            <a:off x="10434100" y="5003088"/>
            <a:ext cx="1143245" cy="1629940"/>
          </a:xfrm>
          <a:prstGeom prst="rect">
            <a:avLst/>
          </a:prstGeom>
        </p:spPr>
      </p:pic>
      <p:pic>
        <p:nvPicPr>
          <p:cNvPr id="73" name="Content Placeholder 10" descr="A picture containing text, sign, outdoor&#10;&#10;Description automatically generated">
            <a:extLst>
              <a:ext uri="{FF2B5EF4-FFF2-40B4-BE49-F238E27FC236}">
                <a16:creationId xmlns:a16="http://schemas.microsoft.com/office/drawing/2014/main" id="{4A65C686-D1A0-FA12-D747-975C386B117A}"/>
              </a:ext>
            </a:extLst>
          </p:cNvPr>
          <p:cNvPicPr>
            <a:picLocks noGrp="1" noChangeAspect="1"/>
          </p:cNvPicPr>
          <p:nvPr>
            <p:ph idx="1"/>
          </p:nvPr>
        </p:nvPicPr>
        <p:blipFill>
          <a:blip r:embed="rId15"/>
          <a:stretch>
            <a:fillRect/>
          </a:stretch>
        </p:blipFill>
        <p:spPr>
          <a:xfrm>
            <a:off x="3558780" y="2906567"/>
            <a:ext cx="1324601" cy="1324601"/>
          </a:xfrm>
        </p:spPr>
      </p:pic>
      <p:pic>
        <p:nvPicPr>
          <p:cNvPr id="74" name="Picture 73">
            <a:extLst>
              <a:ext uri="{FF2B5EF4-FFF2-40B4-BE49-F238E27FC236}">
                <a16:creationId xmlns:a16="http://schemas.microsoft.com/office/drawing/2014/main" id="{4BB2CFDC-0856-E385-D583-056809043227}"/>
              </a:ext>
            </a:extLst>
          </p:cNvPr>
          <p:cNvPicPr>
            <a:picLocks noChangeAspect="1"/>
          </p:cNvPicPr>
          <p:nvPr/>
        </p:nvPicPr>
        <p:blipFill>
          <a:blip r:embed="rId16"/>
          <a:stretch>
            <a:fillRect/>
          </a:stretch>
        </p:blipFill>
        <p:spPr>
          <a:xfrm>
            <a:off x="9914423" y="0"/>
            <a:ext cx="2247619" cy="4838095"/>
          </a:xfrm>
          <a:prstGeom prst="rect">
            <a:avLst/>
          </a:prstGeom>
        </p:spPr>
      </p:pic>
    </p:spTree>
    <p:extLst>
      <p:ext uri="{BB962C8B-B14F-4D97-AF65-F5344CB8AC3E}">
        <p14:creationId xmlns:p14="http://schemas.microsoft.com/office/powerpoint/2010/main" val="3832003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67064-0391-9D61-5B12-56F717EC44BE}"/>
              </a:ext>
            </a:extLst>
          </p:cNvPr>
          <p:cNvSpPr>
            <a:spLocks noGrp="1"/>
          </p:cNvSpPr>
          <p:nvPr>
            <p:ph type="title"/>
          </p:nvPr>
        </p:nvSpPr>
        <p:spPr/>
        <p:txBody>
          <a:bodyPr/>
          <a:lstStyle/>
          <a:p>
            <a:r>
              <a:rPr lang="en-US" dirty="0"/>
              <a:t>SSH from Visual Studio Code</a:t>
            </a:r>
          </a:p>
        </p:txBody>
      </p:sp>
      <p:sp>
        <p:nvSpPr>
          <p:cNvPr id="5" name="Content Placeholder 4">
            <a:extLst>
              <a:ext uri="{FF2B5EF4-FFF2-40B4-BE49-F238E27FC236}">
                <a16:creationId xmlns:a16="http://schemas.microsoft.com/office/drawing/2014/main" id="{534C459B-E8E5-2866-9DA9-A4E02B370DA9}"/>
              </a:ext>
            </a:extLst>
          </p:cNvPr>
          <p:cNvSpPr>
            <a:spLocks noGrp="1"/>
          </p:cNvSpPr>
          <p:nvPr>
            <p:ph idx="1"/>
          </p:nvPr>
        </p:nvSpPr>
        <p:spPr/>
        <p:txBody>
          <a:bodyPr/>
          <a:lstStyle/>
          <a:p>
            <a:r>
              <a:rPr lang="en-US" dirty="0"/>
              <a:t>Using SSH from Visual Studio Code </a:t>
            </a:r>
          </a:p>
          <a:p>
            <a:pPr lvl="1"/>
            <a:r>
              <a:rPr lang="en-US" dirty="0">
                <a:hlinkClick r:id="rId3"/>
              </a:rPr>
              <a:t>https://code.visualstudio.com/docs/remote/ssh</a:t>
            </a:r>
            <a:endParaRPr lang="en-US" dirty="0"/>
          </a:p>
          <a:p>
            <a:pPr marL="0" indent="0">
              <a:buNone/>
            </a:pPr>
            <a:endParaRPr lang="en-US" dirty="0"/>
          </a:p>
        </p:txBody>
      </p:sp>
      <p:pic>
        <p:nvPicPr>
          <p:cNvPr id="7" name="Picture 6">
            <a:extLst>
              <a:ext uri="{FF2B5EF4-FFF2-40B4-BE49-F238E27FC236}">
                <a16:creationId xmlns:a16="http://schemas.microsoft.com/office/drawing/2014/main" id="{ECD09B8B-A276-F777-FB49-E6021A793571}"/>
              </a:ext>
            </a:extLst>
          </p:cNvPr>
          <p:cNvPicPr>
            <a:picLocks noChangeAspect="1"/>
          </p:cNvPicPr>
          <p:nvPr/>
        </p:nvPicPr>
        <p:blipFill>
          <a:blip r:embed="rId4"/>
          <a:stretch>
            <a:fillRect/>
          </a:stretch>
        </p:blipFill>
        <p:spPr>
          <a:xfrm>
            <a:off x="2589212" y="3425536"/>
            <a:ext cx="8657143" cy="2714286"/>
          </a:xfrm>
          <a:prstGeom prst="rect">
            <a:avLst/>
          </a:prstGeom>
        </p:spPr>
      </p:pic>
    </p:spTree>
    <p:extLst>
      <p:ext uri="{BB962C8B-B14F-4D97-AF65-F5344CB8AC3E}">
        <p14:creationId xmlns:p14="http://schemas.microsoft.com/office/powerpoint/2010/main" val="367680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Send live telemetry to the IoT Hub</a:t>
            </a:r>
          </a:p>
        </p:txBody>
      </p:sp>
    </p:spTree>
    <p:extLst>
      <p:ext uri="{BB962C8B-B14F-4D97-AF65-F5344CB8AC3E}">
        <p14:creationId xmlns:p14="http://schemas.microsoft.com/office/powerpoint/2010/main" val="280118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IoT Is easy to get started</a:t>
            </a:r>
          </a:p>
          <a:p>
            <a:r>
              <a:rPr lang="en-US" dirty="0"/>
              <a:t>Free Tier hub for testing and development</a:t>
            </a:r>
          </a:p>
          <a:p>
            <a:r>
              <a:rPr lang="en-US" dirty="0"/>
              <a:t>Manually or Automatically Enroll devices</a:t>
            </a:r>
          </a:p>
          <a:p>
            <a:r>
              <a:rPr lang="en-US" dirty="0"/>
              <a:t>Keys or Certificates</a:t>
            </a:r>
          </a:p>
          <a:p>
            <a:r>
              <a:rPr lang="en-US" dirty="0"/>
              <a:t>Transport Protocols</a:t>
            </a:r>
          </a:p>
          <a:p>
            <a:r>
              <a:rPr lang="en-US" dirty="0"/>
              <a:t>Lambda Architecture</a:t>
            </a:r>
          </a:p>
          <a:p>
            <a:r>
              <a:rPr lang="en-US" dirty="0"/>
              <a:t>IoT Edge</a:t>
            </a:r>
          </a:p>
        </p:txBody>
      </p:sp>
    </p:spTree>
    <p:extLst>
      <p:ext uri="{BB962C8B-B14F-4D97-AF65-F5344CB8AC3E}">
        <p14:creationId xmlns:p14="http://schemas.microsoft.com/office/powerpoint/2010/main" val="645563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a:hlinkClick r:id="rId4"/>
              </a:rPr>
              <a:t>brian@majorguidancesolutions.com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527053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a:xfrm>
            <a:off x="1685925" y="657415"/>
            <a:ext cx="8911687" cy="1280890"/>
          </a:xfrm>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3"/>
          <a:stretch>
            <a:fillRect/>
          </a:stretch>
        </p:blipFill>
        <p:spPr>
          <a:xfrm>
            <a:off x="4547132" y="69327"/>
            <a:ext cx="6974924" cy="3732291"/>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289027" y="3987693"/>
            <a:ext cx="6096000" cy="369332"/>
          </a:xfrm>
          <a:prstGeom prst="rect">
            <a:avLst/>
          </a:prstGeom>
          <a:noFill/>
        </p:spPr>
        <p:txBody>
          <a:bodyPr wrap="square">
            <a:spAutoFit/>
          </a:bodyPr>
          <a:lstStyle/>
          <a:p>
            <a:r>
              <a:rPr lang="en-US" dirty="0"/>
              <a:t>Thank you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289027" y="4615122"/>
            <a:ext cx="6572250" cy="523220"/>
          </a:xfrm>
          <a:prstGeom prst="rect">
            <a:avLst/>
          </a:prstGeom>
          <a:noFill/>
        </p:spPr>
        <p:txBody>
          <a:bodyPr wrap="square">
            <a:spAutoFit/>
          </a:bodyPr>
          <a:lstStyle/>
          <a:p>
            <a:r>
              <a:rPr lang="en-US" sz="2800"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289027" y="5210797"/>
            <a:ext cx="7577882" cy="1754326"/>
          </a:xfrm>
          <a:prstGeom prst="rect">
            <a:avLst/>
          </a:prstGeom>
          <a:noFill/>
        </p:spPr>
        <p:txBody>
          <a:bodyPr wrap="square">
            <a:spAutoFit/>
          </a:bodyPr>
          <a:lstStyle/>
          <a:p>
            <a:r>
              <a:rPr lang="en-US" dirty="0">
                <a:hlinkClick r:id="rId4"/>
              </a:rPr>
              <a:t>https://www.linkedin.com/in/brianlgorman</a:t>
            </a:r>
            <a:endParaRPr lang="en-US" dirty="0"/>
          </a:p>
          <a:p>
            <a:endParaRPr lang="en-US" dirty="0"/>
          </a:p>
          <a:p>
            <a:r>
              <a:rPr lang="en-US" dirty="0">
                <a:hlinkClick r:id="rId5"/>
              </a:rPr>
              <a:t>https://training.majorguidancesolutions.com</a:t>
            </a:r>
            <a:endParaRPr lang="en-US" dirty="0"/>
          </a:p>
          <a:p>
            <a:endParaRPr lang="en-US" dirty="0"/>
          </a:p>
          <a:p>
            <a:r>
              <a:rPr lang="en-US" dirty="0">
                <a:hlinkClick r:id="rId6"/>
              </a:rPr>
              <a:t>https://open.spotify.com/artist/0rRlrvBVhAhZCHcENoiFJ0</a:t>
            </a:r>
            <a:endParaRPr lang="en-US" dirty="0"/>
          </a:p>
          <a:p>
            <a:endParaRPr lang="en-US" dirty="0"/>
          </a:p>
        </p:txBody>
      </p:sp>
      <p:pic>
        <p:nvPicPr>
          <p:cNvPr id="7" name="Picture 6" descr="Text&#10;&#10;Description automatically generated with medium confidence">
            <a:extLst>
              <a:ext uri="{FF2B5EF4-FFF2-40B4-BE49-F238E27FC236}">
                <a16:creationId xmlns:a16="http://schemas.microsoft.com/office/drawing/2014/main" id="{78D36E05-4379-4C92-B08B-C59EF0A6CB25}"/>
              </a:ext>
            </a:extLst>
          </p:cNvPr>
          <p:cNvPicPr>
            <a:picLocks noChangeAspect="1"/>
          </p:cNvPicPr>
          <p:nvPr/>
        </p:nvPicPr>
        <p:blipFill>
          <a:blip r:embed="rId7"/>
          <a:stretch>
            <a:fillRect/>
          </a:stretch>
        </p:blipFill>
        <p:spPr>
          <a:xfrm>
            <a:off x="2213199" y="1297860"/>
            <a:ext cx="1806659" cy="2575779"/>
          </a:xfrm>
          <a:prstGeom prst="rect">
            <a:avLst/>
          </a:prstGeom>
        </p:spPr>
      </p:pic>
      <p:pic>
        <p:nvPicPr>
          <p:cNvPr id="4" name="Picture 3">
            <a:extLst>
              <a:ext uri="{FF2B5EF4-FFF2-40B4-BE49-F238E27FC236}">
                <a16:creationId xmlns:a16="http://schemas.microsoft.com/office/drawing/2014/main" id="{D6387E9E-D015-4161-B0D9-1F0E06A1F166}"/>
              </a:ext>
            </a:extLst>
          </p:cNvPr>
          <p:cNvPicPr>
            <a:picLocks noChangeAspect="1"/>
          </p:cNvPicPr>
          <p:nvPr/>
        </p:nvPicPr>
        <p:blipFill>
          <a:blip r:embed="rId8"/>
          <a:stretch>
            <a:fillRect/>
          </a:stretch>
        </p:blipFill>
        <p:spPr>
          <a:xfrm>
            <a:off x="6817177" y="2962799"/>
            <a:ext cx="5258908" cy="2828320"/>
          </a:xfrm>
          <a:prstGeom prst="rect">
            <a:avLst/>
          </a:prstGeom>
        </p:spPr>
      </p:pic>
    </p:spTree>
    <p:extLst>
      <p:ext uri="{BB962C8B-B14F-4D97-AF65-F5344CB8AC3E}">
        <p14:creationId xmlns:p14="http://schemas.microsoft.com/office/powerpoint/2010/main" val="150371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IoT Hub</a:t>
            </a:r>
          </a:p>
          <a:p>
            <a:r>
              <a:rPr lang="en-US" dirty="0"/>
              <a:t>Manual Device Enrollment</a:t>
            </a:r>
          </a:p>
          <a:p>
            <a:r>
              <a:rPr lang="en-US" dirty="0"/>
              <a:t>IoT Device Provisioning Service</a:t>
            </a:r>
          </a:p>
          <a:p>
            <a:r>
              <a:rPr lang="en-US" dirty="0"/>
              <a:t>Certificate Attestation using DPS enrollment groups</a:t>
            </a:r>
          </a:p>
          <a:p>
            <a:r>
              <a:rPr lang="en-US" dirty="0"/>
              <a:t>Lambda Architecture</a:t>
            </a:r>
          </a:p>
          <a:p>
            <a:r>
              <a:rPr lang="en-US" dirty="0"/>
              <a:t>Cold path storage</a:t>
            </a:r>
          </a:p>
          <a:p>
            <a:r>
              <a:rPr lang="en-US" dirty="0"/>
              <a:t>Stream Analytics and the Hot Path Storage</a:t>
            </a:r>
          </a:p>
          <a:p>
            <a:r>
              <a:rPr lang="en-US" dirty="0"/>
              <a:t>IoT Edge Overview</a:t>
            </a:r>
          </a:p>
          <a:p>
            <a:r>
              <a:rPr lang="en-US" dirty="0"/>
              <a:t>IoT Central</a:t>
            </a:r>
          </a:p>
          <a:p>
            <a:r>
              <a:rPr lang="en-US" dirty="0"/>
              <a:t>Conclusion</a:t>
            </a:r>
          </a:p>
          <a:p>
            <a:endParaRPr lang="en-US" dirty="0"/>
          </a:p>
          <a:p>
            <a:endParaRPr lang="en-US" dirty="0"/>
          </a:p>
        </p:txBody>
      </p:sp>
    </p:spTree>
    <p:extLst>
      <p:ext uri="{BB962C8B-B14F-4D97-AF65-F5344CB8AC3E}">
        <p14:creationId xmlns:p14="http://schemas.microsoft.com/office/powerpoint/2010/main" val="66157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Hub</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476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5316788" y="2941153"/>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The IoT Hub</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Event Hub &amp; the Event Hub SDK</a:t>
            </a:r>
          </a:p>
          <a:p>
            <a:r>
              <a:rPr lang="en-US" dirty="0"/>
              <a:t>Stream millions of data points per second</a:t>
            </a:r>
          </a:p>
          <a:p>
            <a:r>
              <a:rPr lang="en-US" dirty="0" err="1"/>
              <a:t>az</a:t>
            </a:r>
            <a:r>
              <a:rPr lang="en-US" dirty="0"/>
              <a:t> </a:t>
            </a:r>
            <a:r>
              <a:rPr lang="en-US" dirty="0" err="1"/>
              <a:t>iot</a:t>
            </a:r>
            <a:r>
              <a:rPr lang="en-US" dirty="0"/>
              <a:t> cli extension</a:t>
            </a:r>
          </a:p>
          <a:p>
            <a:r>
              <a:rPr lang="en-US" dirty="0"/>
              <a:t>Free/Basic/Standard Tiers</a:t>
            </a:r>
          </a:p>
          <a:p>
            <a:r>
              <a:rPr lang="en-US" dirty="0"/>
              <a:t>Partitions</a:t>
            </a:r>
          </a:p>
          <a:p>
            <a:r>
              <a:rPr lang="en-US" dirty="0"/>
              <a:t>Connect devices directly</a:t>
            </a:r>
          </a:p>
        </p:txBody>
      </p:sp>
      <p:sp>
        <p:nvSpPr>
          <p:cNvPr id="6" name="TextBox 5">
            <a:extLst>
              <a:ext uri="{FF2B5EF4-FFF2-40B4-BE49-F238E27FC236}">
                <a16:creationId xmlns:a16="http://schemas.microsoft.com/office/drawing/2014/main" id="{7DACF091-68D3-404B-8085-1841BC9BBDC5}"/>
              </a:ext>
            </a:extLst>
          </p:cNvPr>
          <p:cNvSpPr txBox="1"/>
          <p:nvPr/>
        </p:nvSpPr>
        <p:spPr>
          <a:xfrm>
            <a:off x="1704975" y="6488668"/>
            <a:ext cx="8743950" cy="369332"/>
          </a:xfrm>
          <a:prstGeom prst="rect">
            <a:avLst/>
          </a:prstGeom>
          <a:noFill/>
        </p:spPr>
        <p:txBody>
          <a:bodyPr wrap="square">
            <a:spAutoFit/>
          </a:bodyPr>
          <a:lstStyle/>
          <a:p>
            <a:r>
              <a:rPr lang="en-US" dirty="0"/>
              <a:t>https://docs.microsoft.com/azure/iot-hub/iot-concepts-and-iot-hub</a:t>
            </a:r>
          </a:p>
        </p:txBody>
      </p:sp>
      <p:sp>
        <p:nvSpPr>
          <p:cNvPr id="8" name="TextBox 7">
            <a:extLst>
              <a:ext uri="{FF2B5EF4-FFF2-40B4-BE49-F238E27FC236}">
                <a16:creationId xmlns:a16="http://schemas.microsoft.com/office/drawing/2014/main" id="{F840B96B-7603-4E36-8CF4-E0B6EC2A047D}"/>
              </a:ext>
            </a:extLst>
          </p:cNvPr>
          <p:cNvSpPr txBox="1"/>
          <p:nvPr/>
        </p:nvSpPr>
        <p:spPr>
          <a:xfrm>
            <a:off x="1704975" y="6173345"/>
            <a:ext cx="6096000" cy="369332"/>
          </a:xfrm>
          <a:prstGeom prst="rect">
            <a:avLst/>
          </a:prstGeom>
          <a:noFill/>
        </p:spPr>
        <p:txBody>
          <a:bodyPr wrap="square">
            <a:spAutoFit/>
          </a:bodyPr>
          <a:lstStyle/>
          <a:p>
            <a:r>
              <a:rPr lang="en-US" dirty="0"/>
              <a:t>https://github.com/Azure/azure-iot-cli-extension</a:t>
            </a:r>
          </a:p>
        </p:txBody>
      </p:sp>
    </p:spTree>
    <p:extLst>
      <p:ext uri="{BB962C8B-B14F-4D97-AF65-F5344CB8AC3E}">
        <p14:creationId xmlns:p14="http://schemas.microsoft.com/office/powerpoint/2010/main" val="81254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Explore Deploying an IoT Hub</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1433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4383338" y="3429000"/>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Devices</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Manual Enrollment</a:t>
            </a:r>
          </a:p>
          <a:p>
            <a:r>
              <a:rPr lang="en-US" dirty="0"/>
              <a:t>Use a C# Simulator</a:t>
            </a:r>
          </a:p>
          <a:p>
            <a:r>
              <a:rPr lang="en-US" dirty="0"/>
              <a:t>Can connect a real device</a:t>
            </a:r>
          </a:p>
          <a:p>
            <a:pPr marL="0" indent="0">
              <a:buNone/>
            </a:pPr>
            <a:endParaRPr lang="en-US" dirty="0"/>
          </a:p>
        </p:txBody>
      </p:sp>
      <p:sp>
        <p:nvSpPr>
          <p:cNvPr id="9" name="TextBox 8">
            <a:extLst>
              <a:ext uri="{FF2B5EF4-FFF2-40B4-BE49-F238E27FC236}">
                <a16:creationId xmlns:a16="http://schemas.microsoft.com/office/drawing/2014/main" id="{DA613F6A-6CFF-42FE-95AD-D32FDE0B2C02}"/>
              </a:ext>
            </a:extLst>
          </p:cNvPr>
          <p:cNvSpPr txBox="1"/>
          <p:nvPr/>
        </p:nvSpPr>
        <p:spPr>
          <a:xfrm>
            <a:off x="2932112" y="5681828"/>
            <a:ext cx="8572500" cy="923330"/>
          </a:xfrm>
          <a:prstGeom prst="rect">
            <a:avLst/>
          </a:prstGeom>
          <a:noFill/>
        </p:spPr>
        <p:txBody>
          <a:bodyPr wrap="square">
            <a:spAutoFit/>
          </a:bodyPr>
          <a:lstStyle/>
          <a:p>
            <a:r>
              <a:rPr lang="en-US" dirty="0"/>
              <a:t>https://github.com/MicrosoftLearning/AZ-220-Microsoft-Azure-IoT-Developer/raw/master/Instructions/Labs/media/LAB_AK_04-architecture.png</a:t>
            </a:r>
          </a:p>
        </p:txBody>
      </p:sp>
    </p:spTree>
    <p:extLst>
      <p:ext uri="{BB962C8B-B14F-4D97-AF65-F5344CB8AC3E}">
        <p14:creationId xmlns:p14="http://schemas.microsoft.com/office/powerpoint/2010/main" val="271411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60808-6A98-1CDD-5CEC-57D462A3FFE9}"/>
              </a:ext>
            </a:extLst>
          </p:cNvPr>
          <p:cNvSpPr>
            <a:spLocks noGrp="1"/>
          </p:cNvSpPr>
          <p:nvPr>
            <p:ph type="title"/>
          </p:nvPr>
        </p:nvSpPr>
        <p:spPr/>
        <p:txBody>
          <a:bodyPr/>
          <a:lstStyle/>
          <a:p>
            <a:r>
              <a:rPr lang="en-US" dirty="0"/>
              <a:t>Azure IoT Explorer</a:t>
            </a:r>
          </a:p>
        </p:txBody>
      </p:sp>
      <p:sp>
        <p:nvSpPr>
          <p:cNvPr id="5" name="Content Placeholder 4">
            <a:extLst>
              <a:ext uri="{FF2B5EF4-FFF2-40B4-BE49-F238E27FC236}">
                <a16:creationId xmlns:a16="http://schemas.microsoft.com/office/drawing/2014/main" id="{61525985-3D9F-E515-CC96-DAA1BA8580E8}"/>
              </a:ext>
            </a:extLst>
          </p:cNvPr>
          <p:cNvSpPr>
            <a:spLocks noGrp="1"/>
          </p:cNvSpPr>
          <p:nvPr>
            <p:ph idx="1"/>
          </p:nvPr>
        </p:nvSpPr>
        <p:spPr>
          <a:xfrm>
            <a:off x="2592925" y="1540189"/>
            <a:ext cx="8915400" cy="3777622"/>
          </a:xfrm>
        </p:spPr>
        <p:txBody>
          <a:bodyPr/>
          <a:lstStyle/>
          <a:p>
            <a:r>
              <a:rPr lang="en-US" dirty="0">
                <a:hlinkClick r:id="rId3"/>
              </a:rPr>
              <a:t>https://docs.microsoft.com/en-us/azure/iot-fundamentals/howto-use-iot-explorer</a:t>
            </a:r>
            <a:endParaRPr lang="en-US" dirty="0"/>
          </a:p>
          <a:p>
            <a:pPr marL="0" indent="0">
              <a:buNone/>
            </a:pPr>
            <a:endParaRPr lang="en-US" dirty="0"/>
          </a:p>
        </p:txBody>
      </p:sp>
      <p:pic>
        <p:nvPicPr>
          <p:cNvPr id="7" name="Picture 6">
            <a:extLst>
              <a:ext uri="{FF2B5EF4-FFF2-40B4-BE49-F238E27FC236}">
                <a16:creationId xmlns:a16="http://schemas.microsoft.com/office/drawing/2014/main" id="{C6D28D7F-C83B-C3F0-C016-F2E7D23ACBD2}"/>
              </a:ext>
            </a:extLst>
          </p:cNvPr>
          <p:cNvPicPr>
            <a:picLocks noChangeAspect="1"/>
          </p:cNvPicPr>
          <p:nvPr/>
        </p:nvPicPr>
        <p:blipFill>
          <a:blip r:embed="rId4"/>
          <a:stretch>
            <a:fillRect/>
          </a:stretch>
        </p:blipFill>
        <p:spPr>
          <a:xfrm>
            <a:off x="4857750" y="2210827"/>
            <a:ext cx="6646862" cy="4503520"/>
          </a:xfrm>
          <a:prstGeom prst="rect">
            <a:avLst/>
          </a:prstGeom>
        </p:spPr>
      </p:pic>
    </p:spTree>
    <p:extLst>
      <p:ext uri="{BB962C8B-B14F-4D97-AF65-F5344CB8AC3E}">
        <p14:creationId xmlns:p14="http://schemas.microsoft.com/office/powerpoint/2010/main" val="30490317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3780</TotalTime>
  <Words>1826</Words>
  <Application>Microsoft Office PowerPoint</Application>
  <PresentationFormat>Widescreen</PresentationFormat>
  <Paragraphs>205</Paragraphs>
  <Slides>34</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Open Sans</vt:lpstr>
      <vt:lpstr>Utsaah</vt:lpstr>
      <vt:lpstr>Verdana</vt:lpstr>
      <vt:lpstr>Wingdings 3</vt:lpstr>
      <vt:lpstr>Wisp</vt:lpstr>
      <vt:lpstr>Introduction to Development with Azure IoT</vt:lpstr>
      <vt:lpstr>Who am I?</vt:lpstr>
      <vt:lpstr>Who am I?</vt:lpstr>
      <vt:lpstr>Agenda</vt:lpstr>
      <vt:lpstr>IoT Hub</vt:lpstr>
      <vt:lpstr>The IoT Hub</vt:lpstr>
      <vt:lpstr>Explore Deploying an IoT Hub</vt:lpstr>
      <vt:lpstr>Devices</vt:lpstr>
      <vt:lpstr>Azure IoT Explorer</vt:lpstr>
      <vt:lpstr>Device Twin</vt:lpstr>
      <vt:lpstr>Device Twin in the Hub</vt:lpstr>
      <vt:lpstr>Add a device and simulate telemetry</vt:lpstr>
      <vt:lpstr>Device Provisioning Service (DPS)</vt:lpstr>
      <vt:lpstr>Device Provisioning Service</vt:lpstr>
      <vt:lpstr>Explore the DPS</vt:lpstr>
      <vt:lpstr>Utilize DPS for certificate attestation</vt:lpstr>
      <vt:lpstr>Lambda Architecture</vt:lpstr>
      <vt:lpstr>IoT Architecture</vt:lpstr>
      <vt:lpstr>Lambda Architecture</vt:lpstr>
      <vt:lpstr>Use Message Routing for cold path storage</vt:lpstr>
      <vt:lpstr>Stream Analytics for Hot Path</vt:lpstr>
      <vt:lpstr>Create a query to filter</vt:lpstr>
      <vt:lpstr>IoT Edge Gateways and Devices</vt:lpstr>
      <vt:lpstr>IoT Edge</vt:lpstr>
      <vt:lpstr>PowerPoint Presentation</vt:lpstr>
      <vt:lpstr>IoT Central</vt:lpstr>
      <vt:lpstr>IoT Central</vt:lpstr>
      <vt:lpstr>Stream Live Telemetry to Azure</vt:lpstr>
      <vt:lpstr>Parts List</vt:lpstr>
      <vt:lpstr>SSH from Visual Studio Code</vt:lpstr>
      <vt:lpstr>Send live telemetry to the IoT Hub</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409</cp:revision>
  <dcterms:created xsi:type="dcterms:W3CDTF">2021-01-29T02:17:01Z</dcterms:created>
  <dcterms:modified xsi:type="dcterms:W3CDTF">2022-07-11T18:19:26Z</dcterms:modified>
</cp:coreProperties>
</file>