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8" r:id="rId3"/>
    <p:sldId id="257" r:id="rId4"/>
    <p:sldId id="331" r:id="rId5"/>
    <p:sldId id="336" r:id="rId6"/>
    <p:sldId id="338" r:id="rId7"/>
    <p:sldId id="339" r:id="rId8"/>
    <p:sldId id="340" r:id="rId9"/>
    <p:sldId id="332" r:id="rId10"/>
    <p:sldId id="341" r:id="rId11"/>
    <p:sldId id="342" r:id="rId12"/>
    <p:sldId id="333" r:id="rId13"/>
    <p:sldId id="344" r:id="rId14"/>
    <p:sldId id="343" r:id="rId15"/>
    <p:sldId id="335" r:id="rId16"/>
    <p:sldId id="345" r:id="rId17"/>
    <p:sldId id="346" r:id="rId18"/>
    <p:sldId id="337" r:id="rId19"/>
    <p:sldId id="347" r:id="rId20"/>
    <p:sldId id="328" r:id="rId21"/>
    <p:sldId id="330" r:id="rId22"/>
    <p:sldId id="32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A9141D-5D7B-4AE5-B6DA-B4BC6060CA73}">
          <p14:sldIdLst>
            <p14:sldId id="256"/>
            <p14:sldId id="278"/>
            <p14:sldId id="257"/>
          </p14:sldIdLst>
        </p14:section>
        <p14:section name="Iot Hub" id="{9CFD0246-54BD-4BDA-A521-EF08CB0AAF34}">
          <p14:sldIdLst>
            <p14:sldId id="331"/>
            <p14:sldId id="336"/>
            <p14:sldId id="338"/>
            <p14:sldId id="339"/>
            <p14:sldId id="340"/>
          </p14:sldIdLst>
        </p14:section>
        <p14:section name="DPS" id="{DF6FAF50-AF65-4852-A24F-966D05D1A487}">
          <p14:sldIdLst>
            <p14:sldId id="332"/>
            <p14:sldId id="341"/>
            <p14:sldId id="342"/>
          </p14:sldIdLst>
        </p14:section>
        <p14:section name="Lambda Architecture" id="{A7B5E21B-17CC-402C-B490-02A04991B7FB}">
          <p14:sldIdLst>
            <p14:sldId id="333"/>
            <p14:sldId id="344"/>
            <p14:sldId id="343"/>
          </p14:sldIdLst>
        </p14:section>
        <p14:section name="IoT Edge" id="{7287C852-1D69-439A-8308-BC238F82DAAE}">
          <p14:sldIdLst>
            <p14:sldId id="335"/>
            <p14:sldId id="345"/>
            <p14:sldId id="346"/>
          </p14:sldIdLst>
        </p14:section>
        <p14:section name="IoT Central" id="{772D213A-F8A7-47C1-886F-02C619903061}">
          <p14:sldIdLst>
            <p14:sldId id="337"/>
            <p14:sldId id="347"/>
          </p14:sldIdLst>
        </p14:section>
        <p14:section name="Conclusion" id="{32CD27A0-5309-48BE-8171-00F60B04E7FE}">
          <p14:sldIdLst>
            <p14:sldId id="328"/>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2720" autoAdjust="0"/>
  </p:normalViewPr>
  <p:slideViewPr>
    <p:cSldViewPr snapToGrid="0">
      <p:cViewPr varScale="1">
        <p:scale>
          <a:sx n="51" d="100"/>
          <a:sy n="51" d="100"/>
        </p:scale>
        <p:origin x="16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be mostly demos</a:t>
            </a:r>
          </a:p>
          <a:p>
            <a:endParaRPr lang="en-US" dirty="0"/>
          </a:p>
          <a:p>
            <a:r>
              <a:rPr lang="en-US" dirty="0"/>
              <a:t>Walking through the concepts then demo the solution</a:t>
            </a:r>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17</a:t>
            </a:fld>
            <a:endParaRPr lang="en-US"/>
          </a:p>
        </p:txBody>
      </p:sp>
    </p:spTree>
    <p:extLst>
      <p:ext uri="{BB962C8B-B14F-4D97-AF65-F5344CB8AC3E}">
        <p14:creationId xmlns:p14="http://schemas.microsoft.com/office/powerpoint/2010/main" val="240118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18</a:t>
            </a:fld>
            <a:endParaRPr lang="en-US"/>
          </a:p>
        </p:txBody>
      </p:sp>
    </p:spTree>
    <p:extLst>
      <p:ext uri="{BB962C8B-B14F-4D97-AF65-F5344CB8AC3E}">
        <p14:creationId xmlns:p14="http://schemas.microsoft.com/office/powerpoint/2010/main" val="57972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19</a:t>
            </a:fld>
            <a:endParaRPr lang="en-US"/>
          </a:p>
        </p:txBody>
      </p:sp>
    </p:spTree>
    <p:extLst>
      <p:ext uri="{BB962C8B-B14F-4D97-AF65-F5344CB8AC3E}">
        <p14:creationId xmlns:p14="http://schemas.microsoft.com/office/powerpoint/2010/main" val="90794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1769176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21</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22</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we’ll cover a couple of the basic tenets of working with IoT At Azure.</a:t>
            </a:r>
          </a:p>
          <a:p>
            <a:endParaRPr lang="en-US" dirty="0"/>
          </a:p>
          <a:p>
            <a:r>
              <a:rPr lang="en-US" dirty="0"/>
              <a:t>The first task is the entry point, where telemetry can be ingested – via the IoT Hub</a:t>
            </a:r>
          </a:p>
          <a:p>
            <a:br>
              <a:rPr lang="en-US" dirty="0"/>
            </a:br>
            <a:r>
              <a:rPr lang="en-US" dirty="0"/>
              <a:t>We’ll create a hub and then manually enroll a device into the hub with C# code to simulate an IoT device</a:t>
            </a:r>
          </a:p>
          <a:p>
            <a:endParaRPr lang="en-US" dirty="0"/>
          </a:p>
          <a:p>
            <a:r>
              <a:rPr lang="en-US" dirty="0"/>
              <a:t>We’ll then look at the DPS to build out an enrollment group and some certificates</a:t>
            </a:r>
          </a:p>
          <a:p>
            <a:endParaRPr lang="en-US" dirty="0"/>
          </a:p>
          <a:p>
            <a:r>
              <a:rPr lang="en-US" dirty="0"/>
              <a:t>With the certificates, we’ll use multiple simulators to automatically enroll and be able to send data to the hub</a:t>
            </a:r>
          </a:p>
          <a:p>
            <a:endParaRPr lang="en-US" dirty="0"/>
          </a:p>
          <a:p>
            <a:r>
              <a:rPr lang="en-US" dirty="0"/>
              <a:t>We’ll then talk a bit about Lambda architecture</a:t>
            </a:r>
          </a:p>
          <a:p>
            <a:endParaRPr lang="en-US" dirty="0"/>
          </a:p>
          <a:p>
            <a:r>
              <a:rPr lang="en-US" dirty="0"/>
              <a:t>We’ll finish demos with a look at stream analytics and ingestion of data to both the hot and cold path from the hub to storage</a:t>
            </a:r>
          </a:p>
          <a:p>
            <a:endParaRPr lang="en-US" dirty="0"/>
          </a:p>
          <a:p>
            <a:r>
              <a:rPr lang="en-US" dirty="0"/>
              <a:t>Finally, we’ll conclude with a quick look at the idea of edge devices and how you can use them to transfer some of the processing out to the field, followed by an overview of what IoT Central is.</a:t>
            </a:r>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5</a:t>
            </a:fld>
            <a:endParaRPr lang="en-US"/>
          </a:p>
        </p:txBody>
      </p:sp>
    </p:spTree>
    <p:extLst>
      <p:ext uri="{BB962C8B-B14F-4D97-AF65-F5344CB8AC3E}">
        <p14:creationId xmlns:p14="http://schemas.microsoft.com/office/powerpoint/2010/main" val="270391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6</a:t>
            </a:fld>
            <a:endParaRPr lang="en-US"/>
          </a:p>
        </p:txBody>
      </p:sp>
    </p:spTree>
    <p:extLst>
      <p:ext uri="{BB962C8B-B14F-4D97-AF65-F5344CB8AC3E}">
        <p14:creationId xmlns:p14="http://schemas.microsoft.com/office/powerpoint/2010/main" val="145556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https://github.com/Azure/azure-iot-cli-extension</a:t>
            </a:r>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336751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8</a:t>
            </a:fld>
            <a:endParaRPr lang="en-US"/>
          </a:p>
        </p:txBody>
      </p:sp>
    </p:spTree>
    <p:extLst>
      <p:ext uri="{BB962C8B-B14F-4D97-AF65-F5344CB8AC3E}">
        <p14:creationId xmlns:p14="http://schemas.microsoft.com/office/powerpoint/2010/main" val="61342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405206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31109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Open Sans" panose="020B0606030504020204" pitchFamily="34" charset="0"/>
              </a:rPr>
              <a:t>Introduction to IoT</a:t>
            </a:r>
            <a:endParaRPr lang="en-US" dirty="0">
              <a:solidFill>
                <a:schemeClr val="tx1"/>
              </a:solidFill>
            </a:endParaRPr>
          </a:p>
        </p:txBody>
      </p:sp>
      <p:sp>
        <p:nvSpPr>
          <p:cNvPr id="3" name="Subtitle 2"/>
          <p:cNvSpPr>
            <a:spLocks noGrp="1"/>
          </p:cNvSpPr>
          <p:nvPr>
            <p:ph type="subTitle" idx="1"/>
          </p:nvPr>
        </p:nvSpPr>
        <p:spPr/>
        <p:txBody>
          <a:bodyPr/>
          <a:lstStyle/>
          <a:p>
            <a:r>
              <a:rPr lang="en-US" dirty="0"/>
              <a:t>Getting started with the platform services available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2ECAC-C02E-48D6-98C2-33D2BF92B422}"/>
              </a:ext>
            </a:extLst>
          </p:cNvPr>
          <p:cNvSpPr>
            <a:spLocks noGrp="1"/>
          </p:cNvSpPr>
          <p:nvPr>
            <p:ph type="title"/>
          </p:nvPr>
        </p:nvSpPr>
        <p:spPr/>
        <p:txBody>
          <a:bodyPr/>
          <a:lstStyle/>
          <a:p>
            <a:r>
              <a:rPr lang="en-US" dirty="0"/>
              <a:t>Device Provisioning Service</a:t>
            </a:r>
          </a:p>
        </p:txBody>
      </p:sp>
      <p:sp>
        <p:nvSpPr>
          <p:cNvPr id="5" name="Content Placeholder 4">
            <a:extLst>
              <a:ext uri="{FF2B5EF4-FFF2-40B4-BE49-F238E27FC236}">
                <a16:creationId xmlns:a16="http://schemas.microsoft.com/office/drawing/2014/main" id="{52C7EEA0-D9AA-428F-A0C0-01EFFAB26A77}"/>
              </a:ext>
            </a:extLst>
          </p:cNvPr>
          <p:cNvSpPr>
            <a:spLocks noGrp="1"/>
          </p:cNvSpPr>
          <p:nvPr>
            <p:ph idx="1"/>
          </p:nvPr>
        </p:nvSpPr>
        <p:spPr>
          <a:xfrm>
            <a:off x="2589212" y="2133600"/>
            <a:ext cx="4963726" cy="3777622"/>
          </a:xfrm>
        </p:spPr>
        <p:txBody>
          <a:bodyPr/>
          <a:lstStyle/>
          <a:p>
            <a:r>
              <a:rPr lang="en-US" dirty="0"/>
              <a:t>Create Enrollment Groups</a:t>
            </a:r>
          </a:p>
          <a:p>
            <a:r>
              <a:rPr lang="en-US" dirty="0"/>
              <a:t>Register root certificates</a:t>
            </a:r>
          </a:p>
          <a:p>
            <a:r>
              <a:rPr lang="en-US" dirty="0"/>
              <a:t>Enable devices to automatically enroll</a:t>
            </a:r>
          </a:p>
          <a:p>
            <a:r>
              <a:rPr lang="en-US" dirty="0"/>
              <a:t>Can communicate to the device for configurations</a:t>
            </a:r>
          </a:p>
        </p:txBody>
      </p:sp>
      <p:pic>
        <p:nvPicPr>
          <p:cNvPr id="7" name="Picture 6">
            <a:extLst>
              <a:ext uri="{FF2B5EF4-FFF2-40B4-BE49-F238E27FC236}">
                <a16:creationId xmlns:a16="http://schemas.microsoft.com/office/drawing/2014/main" id="{39F6EF82-3A08-46E6-873B-1630FA3F239C}"/>
              </a:ext>
            </a:extLst>
          </p:cNvPr>
          <p:cNvPicPr>
            <a:picLocks noChangeAspect="1"/>
          </p:cNvPicPr>
          <p:nvPr/>
        </p:nvPicPr>
        <p:blipFill>
          <a:blip r:embed="rId3"/>
          <a:stretch>
            <a:fillRect/>
          </a:stretch>
        </p:blipFill>
        <p:spPr>
          <a:xfrm>
            <a:off x="7713586" y="1905000"/>
            <a:ext cx="3791026" cy="3042988"/>
          </a:xfrm>
          <a:prstGeom prst="rect">
            <a:avLst/>
          </a:prstGeom>
        </p:spPr>
      </p:pic>
      <p:sp>
        <p:nvSpPr>
          <p:cNvPr id="9" name="TextBox 8">
            <a:extLst>
              <a:ext uri="{FF2B5EF4-FFF2-40B4-BE49-F238E27FC236}">
                <a16:creationId xmlns:a16="http://schemas.microsoft.com/office/drawing/2014/main" id="{CEF34A82-5BB3-4EA6-BE58-1BF2424F50F9}"/>
              </a:ext>
            </a:extLst>
          </p:cNvPr>
          <p:cNvSpPr txBox="1"/>
          <p:nvPr/>
        </p:nvSpPr>
        <p:spPr>
          <a:xfrm>
            <a:off x="4286250" y="5305548"/>
            <a:ext cx="8343900" cy="923330"/>
          </a:xfrm>
          <a:prstGeom prst="rect">
            <a:avLst/>
          </a:prstGeom>
          <a:noFill/>
        </p:spPr>
        <p:txBody>
          <a:bodyPr wrap="square">
            <a:spAutoFit/>
          </a:bodyPr>
          <a:lstStyle/>
          <a:p>
            <a:r>
              <a:rPr lang="en-US" dirty="0"/>
              <a:t>https://github.com/MicrosoftLearning/AZ-220-Microsoft-Azure-IoT-Developer/raw/master/Instructions/Labs/media/LAB_AK_06-architecture.png</a:t>
            </a:r>
          </a:p>
        </p:txBody>
      </p:sp>
    </p:spTree>
    <p:extLst>
      <p:ext uri="{BB962C8B-B14F-4D97-AF65-F5344CB8AC3E}">
        <p14:creationId xmlns:p14="http://schemas.microsoft.com/office/powerpoint/2010/main" val="206894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Utilize DPS for certificate attestation</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97371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Lambda Architecture</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41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1ADA-6EE0-425F-9C55-B00FA46781D7}"/>
              </a:ext>
            </a:extLst>
          </p:cNvPr>
          <p:cNvSpPr>
            <a:spLocks noGrp="1"/>
          </p:cNvSpPr>
          <p:nvPr>
            <p:ph type="title"/>
          </p:nvPr>
        </p:nvSpPr>
        <p:spPr/>
        <p:txBody>
          <a:bodyPr/>
          <a:lstStyle/>
          <a:p>
            <a:r>
              <a:rPr lang="en-US" dirty="0"/>
              <a:t>IoT Architecture</a:t>
            </a:r>
          </a:p>
        </p:txBody>
      </p:sp>
      <p:sp>
        <p:nvSpPr>
          <p:cNvPr id="5" name="Content Placeholder 4">
            <a:extLst>
              <a:ext uri="{FF2B5EF4-FFF2-40B4-BE49-F238E27FC236}">
                <a16:creationId xmlns:a16="http://schemas.microsoft.com/office/drawing/2014/main" id="{9E7EED8B-32FE-4393-A976-95D8B6C83647}"/>
              </a:ext>
            </a:extLst>
          </p:cNvPr>
          <p:cNvSpPr>
            <a:spLocks noGrp="1"/>
          </p:cNvSpPr>
          <p:nvPr>
            <p:ph idx="1"/>
          </p:nvPr>
        </p:nvSpPr>
        <p:spPr/>
        <p:txBody>
          <a:bodyPr/>
          <a:lstStyle/>
          <a:p>
            <a:r>
              <a:rPr lang="en-US" dirty="0"/>
              <a:t>Industrial IoT</a:t>
            </a:r>
          </a:p>
          <a:p>
            <a:r>
              <a:rPr lang="en-US" dirty="0"/>
              <a:t>Monitoring and Alerting</a:t>
            </a:r>
          </a:p>
          <a:p>
            <a:r>
              <a:rPr lang="en-US" dirty="0"/>
              <a:t>Predictive Maintenance</a:t>
            </a:r>
          </a:p>
        </p:txBody>
      </p:sp>
      <p:sp>
        <p:nvSpPr>
          <p:cNvPr id="7" name="TextBox 6">
            <a:extLst>
              <a:ext uri="{FF2B5EF4-FFF2-40B4-BE49-F238E27FC236}">
                <a16:creationId xmlns:a16="http://schemas.microsoft.com/office/drawing/2014/main" id="{94E626F1-3707-46F8-A741-32C0AF790E0B}"/>
              </a:ext>
            </a:extLst>
          </p:cNvPr>
          <p:cNvSpPr txBox="1"/>
          <p:nvPr/>
        </p:nvSpPr>
        <p:spPr>
          <a:xfrm>
            <a:off x="3733800" y="5588056"/>
            <a:ext cx="8210550" cy="646331"/>
          </a:xfrm>
          <a:prstGeom prst="rect">
            <a:avLst/>
          </a:prstGeom>
          <a:noFill/>
        </p:spPr>
        <p:txBody>
          <a:bodyPr wrap="square">
            <a:spAutoFit/>
          </a:bodyPr>
          <a:lstStyle/>
          <a:p>
            <a:r>
              <a:rPr lang="en-US" dirty="0"/>
              <a:t>https://docs.microsoft.com/en-us/azure/architecture/example-scenario/iot/event-routing</a:t>
            </a:r>
          </a:p>
        </p:txBody>
      </p:sp>
      <p:pic>
        <p:nvPicPr>
          <p:cNvPr id="9" name="Picture 8">
            <a:extLst>
              <a:ext uri="{FF2B5EF4-FFF2-40B4-BE49-F238E27FC236}">
                <a16:creationId xmlns:a16="http://schemas.microsoft.com/office/drawing/2014/main" id="{EA14499B-7F63-4FF0-8E32-66B214219276}"/>
              </a:ext>
            </a:extLst>
          </p:cNvPr>
          <p:cNvPicPr>
            <a:picLocks noChangeAspect="1"/>
          </p:cNvPicPr>
          <p:nvPr/>
        </p:nvPicPr>
        <p:blipFill>
          <a:blip r:embed="rId2"/>
          <a:stretch>
            <a:fillRect/>
          </a:stretch>
        </p:blipFill>
        <p:spPr>
          <a:xfrm>
            <a:off x="6548071" y="2484613"/>
            <a:ext cx="4562310" cy="2523831"/>
          </a:xfrm>
          <a:prstGeom prst="rect">
            <a:avLst/>
          </a:prstGeom>
        </p:spPr>
      </p:pic>
    </p:spTree>
    <p:extLst>
      <p:ext uri="{BB962C8B-B14F-4D97-AF65-F5344CB8AC3E}">
        <p14:creationId xmlns:p14="http://schemas.microsoft.com/office/powerpoint/2010/main" val="317928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76A11-1E4F-432C-9B1D-5C7C50AC6BFC}"/>
              </a:ext>
            </a:extLst>
          </p:cNvPr>
          <p:cNvSpPr>
            <a:spLocks noGrp="1"/>
          </p:cNvSpPr>
          <p:nvPr>
            <p:ph type="title"/>
          </p:nvPr>
        </p:nvSpPr>
        <p:spPr/>
        <p:txBody>
          <a:bodyPr/>
          <a:lstStyle/>
          <a:p>
            <a:r>
              <a:rPr lang="en-US" dirty="0"/>
              <a:t>Lambda Architecture</a:t>
            </a:r>
          </a:p>
        </p:txBody>
      </p:sp>
      <p:sp>
        <p:nvSpPr>
          <p:cNvPr id="5" name="Content Placeholder 4">
            <a:extLst>
              <a:ext uri="{FF2B5EF4-FFF2-40B4-BE49-F238E27FC236}">
                <a16:creationId xmlns:a16="http://schemas.microsoft.com/office/drawing/2014/main" id="{F769C838-F4AA-45C1-B9A3-3CD4E2DEF895}"/>
              </a:ext>
            </a:extLst>
          </p:cNvPr>
          <p:cNvSpPr>
            <a:spLocks noGrp="1"/>
          </p:cNvSpPr>
          <p:nvPr>
            <p:ph idx="1"/>
          </p:nvPr>
        </p:nvSpPr>
        <p:spPr>
          <a:xfrm>
            <a:off x="2589212" y="2133600"/>
            <a:ext cx="3735388" cy="3777622"/>
          </a:xfrm>
        </p:spPr>
        <p:txBody>
          <a:bodyPr/>
          <a:lstStyle/>
          <a:p>
            <a:r>
              <a:rPr lang="en-US" dirty="0"/>
              <a:t>Cold path for all data</a:t>
            </a:r>
          </a:p>
          <a:p>
            <a:r>
              <a:rPr lang="en-US" dirty="0"/>
              <a:t>Hot path for critical data</a:t>
            </a:r>
          </a:p>
          <a:p>
            <a:r>
              <a:rPr lang="en-US" dirty="0"/>
              <a:t>Leverages Stream Analytics or another stream processing service</a:t>
            </a:r>
          </a:p>
        </p:txBody>
      </p:sp>
      <p:pic>
        <p:nvPicPr>
          <p:cNvPr id="7" name="Picture 6">
            <a:extLst>
              <a:ext uri="{FF2B5EF4-FFF2-40B4-BE49-F238E27FC236}">
                <a16:creationId xmlns:a16="http://schemas.microsoft.com/office/drawing/2014/main" id="{6A332D7E-8D2E-4E4D-96F2-63041FCBD900}"/>
              </a:ext>
            </a:extLst>
          </p:cNvPr>
          <p:cNvPicPr>
            <a:picLocks noChangeAspect="1"/>
          </p:cNvPicPr>
          <p:nvPr/>
        </p:nvPicPr>
        <p:blipFill>
          <a:blip r:embed="rId2"/>
          <a:stretch>
            <a:fillRect/>
          </a:stretch>
        </p:blipFill>
        <p:spPr>
          <a:xfrm>
            <a:off x="6477000" y="2262532"/>
            <a:ext cx="5543550" cy="2863431"/>
          </a:xfrm>
          <a:prstGeom prst="rect">
            <a:avLst/>
          </a:prstGeom>
        </p:spPr>
      </p:pic>
      <p:sp>
        <p:nvSpPr>
          <p:cNvPr id="9" name="TextBox 8">
            <a:extLst>
              <a:ext uri="{FF2B5EF4-FFF2-40B4-BE49-F238E27FC236}">
                <a16:creationId xmlns:a16="http://schemas.microsoft.com/office/drawing/2014/main" id="{D04A030F-7D9C-4D21-9EED-7AEAAD3E2445}"/>
              </a:ext>
            </a:extLst>
          </p:cNvPr>
          <p:cNvSpPr txBox="1"/>
          <p:nvPr/>
        </p:nvSpPr>
        <p:spPr>
          <a:xfrm>
            <a:off x="2589212" y="5622423"/>
            <a:ext cx="9431338" cy="646331"/>
          </a:xfrm>
          <a:prstGeom prst="rect">
            <a:avLst/>
          </a:prstGeom>
          <a:noFill/>
        </p:spPr>
        <p:txBody>
          <a:bodyPr wrap="square">
            <a:spAutoFit/>
          </a:bodyPr>
          <a:lstStyle/>
          <a:p>
            <a:r>
              <a:rPr lang="en-US" dirty="0"/>
              <a:t>https://github.com/MicrosoftLearning/AZ-220-Microsoft-Azure-IoT-Developer/blob/master/Instructions/Labs/media/LAB_AK_07-architecture.png</a:t>
            </a:r>
          </a:p>
        </p:txBody>
      </p:sp>
    </p:spTree>
    <p:extLst>
      <p:ext uri="{BB962C8B-B14F-4D97-AF65-F5344CB8AC3E}">
        <p14:creationId xmlns:p14="http://schemas.microsoft.com/office/powerpoint/2010/main" val="315019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Edge Gateways and Devices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531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955F2-F53B-4F06-9B0B-0E29FA83521E}"/>
              </a:ext>
            </a:extLst>
          </p:cNvPr>
          <p:cNvSpPr>
            <a:spLocks noGrp="1"/>
          </p:cNvSpPr>
          <p:nvPr>
            <p:ph type="title"/>
          </p:nvPr>
        </p:nvSpPr>
        <p:spPr/>
        <p:txBody>
          <a:bodyPr/>
          <a:lstStyle/>
          <a:p>
            <a:r>
              <a:rPr lang="en-US" dirty="0"/>
              <a:t>IoT Edge</a:t>
            </a:r>
          </a:p>
        </p:txBody>
      </p:sp>
      <p:sp>
        <p:nvSpPr>
          <p:cNvPr id="5" name="Content Placeholder 4">
            <a:extLst>
              <a:ext uri="{FF2B5EF4-FFF2-40B4-BE49-F238E27FC236}">
                <a16:creationId xmlns:a16="http://schemas.microsoft.com/office/drawing/2014/main" id="{38C0AC24-C781-482E-9C61-574B166E1572}"/>
              </a:ext>
            </a:extLst>
          </p:cNvPr>
          <p:cNvSpPr>
            <a:spLocks noGrp="1"/>
          </p:cNvSpPr>
          <p:nvPr>
            <p:ph idx="1"/>
          </p:nvPr>
        </p:nvSpPr>
        <p:spPr/>
        <p:txBody>
          <a:bodyPr/>
          <a:lstStyle/>
          <a:p>
            <a:r>
              <a:rPr lang="en-US" dirty="0"/>
              <a:t>Offload processing to the edge</a:t>
            </a:r>
          </a:p>
          <a:p>
            <a:r>
              <a:rPr lang="en-US" dirty="0"/>
              <a:t>Edge Gateway </a:t>
            </a:r>
          </a:p>
          <a:p>
            <a:r>
              <a:rPr lang="en-US" dirty="0"/>
              <a:t>Stream Analytics on the Edge</a:t>
            </a:r>
          </a:p>
          <a:p>
            <a:r>
              <a:rPr lang="en-US" dirty="0"/>
              <a:t>Other IoT Edge Processing</a:t>
            </a:r>
          </a:p>
          <a:p>
            <a:pPr lvl="1"/>
            <a:r>
              <a:rPr lang="en-US" dirty="0"/>
              <a:t>Pre-built</a:t>
            </a:r>
          </a:p>
          <a:p>
            <a:pPr lvl="1"/>
            <a:r>
              <a:rPr lang="en-US" dirty="0"/>
              <a:t>Custom</a:t>
            </a:r>
          </a:p>
        </p:txBody>
      </p:sp>
      <p:sp>
        <p:nvSpPr>
          <p:cNvPr id="7" name="TextBox 6">
            <a:extLst>
              <a:ext uri="{FF2B5EF4-FFF2-40B4-BE49-F238E27FC236}">
                <a16:creationId xmlns:a16="http://schemas.microsoft.com/office/drawing/2014/main" id="{C6237A42-7773-48E0-8AA5-55C4B160FEF1}"/>
              </a:ext>
            </a:extLst>
          </p:cNvPr>
          <p:cNvSpPr txBox="1"/>
          <p:nvPr/>
        </p:nvSpPr>
        <p:spPr>
          <a:xfrm>
            <a:off x="3048000" y="5449557"/>
            <a:ext cx="8248650" cy="646331"/>
          </a:xfrm>
          <a:prstGeom prst="rect">
            <a:avLst/>
          </a:prstGeom>
          <a:noFill/>
        </p:spPr>
        <p:txBody>
          <a:bodyPr wrap="square">
            <a:spAutoFit/>
          </a:bodyPr>
          <a:lstStyle/>
          <a:p>
            <a:r>
              <a:rPr lang="en-US" dirty="0"/>
              <a:t>https://azuremarketplace.microsoft.com/marketplace/apps/category/internet-of-things?page=1&amp;subcategories=iot-edge-modules</a:t>
            </a:r>
          </a:p>
        </p:txBody>
      </p:sp>
    </p:spTree>
    <p:extLst>
      <p:ext uri="{BB962C8B-B14F-4D97-AF65-F5344CB8AC3E}">
        <p14:creationId xmlns:p14="http://schemas.microsoft.com/office/powerpoint/2010/main" val="115940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B665B95-A72D-415D-BA5E-099A18BD3786}"/>
              </a:ext>
            </a:extLst>
          </p:cNvPr>
          <p:cNvPicPr>
            <a:picLocks noChangeAspect="1"/>
          </p:cNvPicPr>
          <p:nvPr/>
        </p:nvPicPr>
        <p:blipFill>
          <a:blip r:embed="rId3"/>
          <a:stretch>
            <a:fillRect/>
          </a:stretch>
        </p:blipFill>
        <p:spPr>
          <a:xfrm>
            <a:off x="1426944" y="719667"/>
            <a:ext cx="9338111" cy="4785783"/>
          </a:xfrm>
          <a:prstGeom prst="rect">
            <a:avLst/>
          </a:prstGeom>
        </p:spPr>
      </p:pic>
      <p:sp>
        <p:nvSpPr>
          <p:cNvPr id="9" name="TextBox 8">
            <a:extLst>
              <a:ext uri="{FF2B5EF4-FFF2-40B4-BE49-F238E27FC236}">
                <a16:creationId xmlns:a16="http://schemas.microsoft.com/office/drawing/2014/main" id="{8F882680-9EFF-4193-8AD9-3D8DA701AD3F}"/>
              </a:ext>
            </a:extLst>
          </p:cNvPr>
          <p:cNvSpPr txBox="1"/>
          <p:nvPr/>
        </p:nvSpPr>
        <p:spPr>
          <a:xfrm>
            <a:off x="998841" y="5618529"/>
            <a:ext cx="10194316" cy="646331"/>
          </a:xfrm>
          <a:prstGeom prst="rect">
            <a:avLst/>
          </a:prstGeom>
          <a:noFill/>
        </p:spPr>
        <p:txBody>
          <a:bodyPr wrap="square">
            <a:spAutoFit/>
          </a:bodyPr>
          <a:lstStyle/>
          <a:p>
            <a:r>
              <a:rPr lang="en-US" dirty="0"/>
              <a:t>https://github.com/MicrosoftLearning/AZ-220-Microsoft-Azure-IoT-Developer/blob/master/Instructions/Labs/media/LAB_AK_11-architecture.png?raw=true</a:t>
            </a:r>
          </a:p>
        </p:txBody>
      </p:sp>
    </p:spTree>
    <p:extLst>
      <p:ext uri="{BB962C8B-B14F-4D97-AF65-F5344CB8AC3E}">
        <p14:creationId xmlns:p14="http://schemas.microsoft.com/office/powerpoint/2010/main" val="217684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Central</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873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9A6E39-5631-46FB-A960-2797D1888C71}"/>
              </a:ext>
            </a:extLst>
          </p:cNvPr>
          <p:cNvSpPr>
            <a:spLocks noGrp="1"/>
          </p:cNvSpPr>
          <p:nvPr>
            <p:ph type="title"/>
          </p:nvPr>
        </p:nvSpPr>
        <p:spPr/>
        <p:txBody>
          <a:bodyPr/>
          <a:lstStyle/>
          <a:p>
            <a:r>
              <a:rPr lang="en-US" dirty="0"/>
              <a:t>IoT Central</a:t>
            </a:r>
          </a:p>
        </p:txBody>
      </p:sp>
      <p:sp>
        <p:nvSpPr>
          <p:cNvPr id="5" name="Content Placeholder 4">
            <a:extLst>
              <a:ext uri="{FF2B5EF4-FFF2-40B4-BE49-F238E27FC236}">
                <a16:creationId xmlns:a16="http://schemas.microsoft.com/office/drawing/2014/main" id="{A48F9EBC-ABEB-4A50-BDCE-8132DA7759E0}"/>
              </a:ext>
            </a:extLst>
          </p:cNvPr>
          <p:cNvSpPr>
            <a:spLocks noGrp="1"/>
          </p:cNvSpPr>
          <p:nvPr>
            <p:ph idx="1"/>
          </p:nvPr>
        </p:nvSpPr>
        <p:spPr/>
        <p:txBody>
          <a:bodyPr/>
          <a:lstStyle/>
          <a:p>
            <a:r>
              <a:rPr lang="en-US" dirty="0"/>
              <a:t>Plug and Play solutions</a:t>
            </a:r>
          </a:p>
          <a:p>
            <a:r>
              <a:rPr lang="en-US" dirty="0"/>
              <a:t>Low Code but high functionality</a:t>
            </a:r>
          </a:p>
          <a:p>
            <a:r>
              <a:rPr lang="en-US" dirty="0"/>
              <a:t>Dashboards</a:t>
            </a:r>
          </a:p>
          <a:p>
            <a:r>
              <a:rPr lang="en-US" dirty="0"/>
              <a:t>Commands</a:t>
            </a:r>
          </a:p>
          <a:p>
            <a:r>
              <a:rPr lang="en-US" dirty="0"/>
              <a:t>Sample apps</a:t>
            </a:r>
          </a:p>
        </p:txBody>
      </p:sp>
      <p:pic>
        <p:nvPicPr>
          <p:cNvPr id="7" name="Picture 6">
            <a:extLst>
              <a:ext uri="{FF2B5EF4-FFF2-40B4-BE49-F238E27FC236}">
                <a16:creationId xmlns:a16="http://schemas.microsoft.com/office/drawing/2014/main" id="{C505DF58-A436-47CA-8657-EB16CD3E19A6}"/>
              </a:ext>
            </a:extLst>
          </p:cNvPr>
          <p:cNvPicPr>
            <a:picLocks noChangeAspect="1"/>
          </p:cNvPicPr>
          <p:nvPr/>
        </p:nvPicPr>
        <p:blipFill>
          <a:blip r:embed="rId3"/>
          <a:stretch>
            <a:fillRect/>
          </a:stretch>
        </p:blipFill>
        <p:spPr>
          <a:xfrm>
            <a:off x="5479640" y="3314700"/>
            <a:ext cx="6159243" cy="3409581"/>
          </a:xfrm>
          <a:prstGeom prst="rect">
            <a:avLst/>
          </a:prstGeom>
        </p:spPr>
      </p:pic>
      <p:sp>
        <p:nvSpPr>
          <p:cNvPr id="9" name="TextBox 8">
            <a:extLst>
              <a:ext uri="{FF2B5EF4-FFF2-40B4-BE49-F238E27FC236}">
                <a16:creationId xmlns:a16="http://schemas.microsoft.com/office/drawing/2014/main" id="{1FC88C1A-4AAC-414D-823F-9923C28069BF}"/>
              </a:ext>
            </a:extLst>
          </p:cNvPr>
          <p:cNvSpPr txBox="1"/>
          <p:nvPr/>
        </p:nvSpPr>
        <p:spPr>
          <a:xfrm>
            <a:off x="2431640" y="6157690"/>
            <a:ext cx="6096000" cy="369332"/>
          </a:xfrm>
          <a:prstGeom prst="rect">
            <a:avLst/>
          </a:prstGeom>
          <a:noFill/>
        </p:spPr>
        <p:txBody>
          <a:bodyPr wrap="square">
            <a:spAutoFit/>
          </a:bodyPr>
          <a:lstStyle/>
          <a:p>
            <a:r>
              <a:rPr lang="en-US" dirty="0"/>
              <a:t>https://apps.azureiotcentral.com/</a:t>
            </a:r>
          </a:p>
        </p:txBody>
      </p:sp>
    </p:spTree>
    <p:extLst>
      <p:ext uri="{BB962C8B-B14F-4D97-AF65-F5344CB8AC3E}">
        <p14:creationId xmlns:p14="http://schemas.microsoft.com/office/powerpoint/2010/main" val="408090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the second edition of his first book: Practical Entity Framework Core 6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800060" y="2498079"/>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66026" y="2498081"/>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539846" y="2498081"/>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64072" y="3853259"/>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539846" y="3899181"/>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813666" y="3899181"/>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58354" y="5359463"/>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537892" y="5359463"/>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1" name="Content Placeholder 50">
            <a:extLst>
              <a:ext uri="{FF2B5EF4-FFF2-40B4-BE49-F238E27FC236}">
                <a16:creationId xmlns:a16="http://schemas.microsoft.com/office/drawing/2014/main" id="{C0A8DACE-752B-4D7E-9604-9418DBFE884F}"/>
              </a:ext>
            </a:extLst>
          </p:cNvPr>
          <p:cNvPicPr>
            <a:picLocks noGrp="1" noChangeAspect="1"/>
          </p:cNvPicPr>
          <p:nvPr>
            <p:ph idx="1"/>
          </p:nvPr>
        </p:nvPicPr>
        <p:blipFill>
          <a:blip r:embed="rId12"/>
          <a:stretch>
            <a:fillRect/>
          </a:stretch>
        </p:blipFill>
        <p:spPr>
          <a:xfrm>
            <a:off x="5990641" y="43601"/>
            <a:ext cx="2133333" cy="4742857"/>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3"/>
          <a:stretch>
            <a:fillRect/>
          </a:stretch>
        </p:blipFill>
        <p:spPr>
          <a:xfrm>
            <a:off x="8929451" y="111152"/>
            <a:ext cx="1442837" cy="1442837"/>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4"/>
          <a:stretch>
            <a:fillRect/>
          </a:stretch>
        </p:blipFill>
        <p:spPr>
          <a:xfrm>
            <a:off x="10806437" y="5302796"/>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5"/>
          <a:stretch>
            <a:fillRect/>
          </a:stretch>
        </p:blipFill>
        <p:spPr>
          <a:xfrm>
            <a:off x="6976746" y="4977151"/>
            <a:ext cx="1143245" cy="1629940"/>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6"/>
          <a:stretch>
            <a:fillRect/>
          </a:stretch>
        </p:blipFill>
        <p:spPr>
          <a:xfrm>
            <a:off x="9233237" y="323800"/>
            <a:ext cx="1430632" cy="1430632"/>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7"/>
          <a:stretch>
            <a:fillRect/>
          </a:stretch>
        </p:blipFill>
        <p:spPr>
          <a:xfrm>
            <a:off x="9552625" y="524242"/>
            <a:ext cx="1442838" cy="1442838"/>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D49A385C-8E5C-40B8-B48B-1858A9F82D23}"/>
              </a:ext>
            </a:extLst>
          </p:cNvPr>
          <p:cNvPicPr>
            <a:picLocks noChangeAspect="1"/>
          </p:cNvPicPr>
          <p:nvPr/>
        </p:nvPicPr>
        <p:blipFill>
          <a:blip r:embed="rId18"/>
          <a:stretch>
            <a:fillRect/>
          </a:stretch>
        </p:blipFill>
        <p:spPr>
          <a:xfrm>
            <a:off x="9945656" y="714375"/>
            <a:ext cx="1567422" cy="1567422"/>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IoT Is easy to get started</a:t>
            </a:r>
          </a:p>
          <a:p>
            <a:r>
              <a:rPr lang="en-US" dirty="0"/>
              <a:t>Free Tier hub for testing and development</a:t>
            </a:r>
          </a:p>
          <a:p>
            <a:r>
              <a:rPr lang="en-US" dirty="0"/>
              <a:t>Manually or Automatically Enroll devices</a:t>
            </a:r>
          </a:p>
          <a:p>
            <a:r>
              <a:rPr lang="en-US" dirty="0"/>
              <a:t>Keys or Certificates</a:t>
            </a:r>
          </a:p>
          <a:p>
            <a:r>
              <a:rPr lang="en-US" dirty="0"/>
              <a:t>Transport Protocols</a:t>
            </a:r>
          </a:p>
          <a:p>
            <a:r>
              <a:rPr lang="en-US" dirty="0"/>
              <a:t>Lambda Architecture</a:t>
            </a:r>
          </a:p>
          <a:p>
            <a:r>
              <a:rPr lang="en-US" dirty="0"/>
              <a:t>IoT Edge</a:t>
            </a:r>
          </a:p>
        </p:txBody>
      </p:sp>
    </p:spTree>
    <p:extLst>
      <p:ext uri="{BB962C8B-B14F-4D97-AF65-F5344CB8AC3E}">
        <p14:creationId xmlns:p14="http://schemas.microsoft.com/office/powerpoint/2010/main" val="64556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2" y="69327"/>
            <a:ext cx="6974924" cy="3732291"/>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807768" y="3895201"/>
            <a:ext cx="6096000" cy="369332"/>
          </a:xfrm>
          <a:prstGeom prst="rect">
            <a:avLst/>
          </a:prstGeom>
          <a:noFill/>
        </p:spPr>
        <p:txBody>
          <a:bodyPr wrap="square">
            <a:spAutoFit/>
          </a:bodyPr>
          <a:lstStyle/>
          <a:p>
            <a:r>
              <a:rPr lang="en-US" dirty="0"/>
              <a:t>Thank you for having me today!</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213199" y="1297860"/>
            <a:ext cx="1806659" cy="2575779"/>
          </a:xfrm>
          <a:prstGeom prst="rect">
            <a:avLst/>
          </a:prstGeom>
        </p:spPr>
      </p:pic>
      <p:pic>
        <p:nvPicPr>
          <p:cNvPr id="4" name="Picture 3">
            <a:extLst>
              <a:ext uri="{FF2B5EF4-FFF2-40B4-BE49-F238E27FC236}">
                <a16:creationId xmlns:a16="http://schemas.microsoft.com/office/drawing/2014/main" id="{D6387E9E-D015-4161-B0D9-1F0E06A1F166}"/>
              </a:ext>
            </a:extLst>
          </p:cNvPr>
          <p:cNvPicPr>
            <a:picLocks noChangeAspect="1"/>
          </p:cNvPicPr>
          <p:nvPr/>
        </p:nvPicPr>
        <p:blipFill>
          <a:blip r:embed="rId8"/>
          <a:stretch>
            <a:fillRect/>
          </a:stretch>
        </p:blipFill>
        <p:spPr>
          <a:xfrm>
            <a:off x="6817177" y="2962799"/>
            <a:ext cx="5258908" cy="2828320"/>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IoT Hub</a:t>
            </a:r>
          </a:p>
          <a:p>
            <a:r>
              <a:rPr lang="en-US" dirty="0"/>
              <a:t>Manual Device Enrollment</a:t>
            </a:r>
          </a:p>
          <a:p>
            <a:r>
              <a:rPr lang="en-US" dirty="0"/>
              <a:t>IoT Device Provisioning Service</a:t>
            </a:r>
          </a:p>
          <a:p>
            <a:r>
              <a:rPr lang="en-US" dirty="0"/>
              <a:t>Certificate Attestation using DPS enrollment groups</a:t>
            </a:r>
          </a:p>
          <a:p>
            <a:r>
              <a:rPr lang="en-US" dirty="0"/>
              <a:t>Lambda Architecture</a:t>
            </a:r>
          </a:p>
          <a:p>
            <a:r>
              <a:rPr lang="en-US" dirty="0"/>
              <a:t>Cold path storage</a:t>
            </a:r>
          </a:p>
          <a:p>
            <a:r>
              <a:rPr lang="en-US" dirty="0"/>
              <a:t>Stream Analytics and the Hot Path Storage</a:t>
            </a:r>
          </a:p>
          <a:p>
            <a:r>
              <a:rPr lang="en-US" dirty="0"/>
              <a:t>IoT Edge Overview</a:t>
            </a:r>
          </a:p>
          <a:p>
            <a:r>
              <a:rPr lang="en-US" dirty="0"/>
              <a:t>IoT Central</a:t>
            </a:r>
          </a:p>
          <a:p>
            <a:r>
              <a:rPr lang="en-US" dirty="0"/>
              <a:t>Conclusion</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IoT Hub</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476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5316788" y="2941153"/>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The IoT Hub</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Event Hub &amp; the Event Hub SDK</a:t>
            </a:r>
          </a:p>
          <a:p>
            <a:r>
              <a:rPr lang="en-US" dirty="0"/>
              <a:t>Stream millions of data points per second</a:t>
            </a:r>
          </a:p>
          <a:p>
            <a:r>
              <a:rPr lang="en-US" dirty="0" err="1"/>
              <a:t>az</a:t>
            </a:r>
            <a:r>
              <a:rPr lang="en-US" dirty="0"/>
              <a:t> </a:t>
            </a:r>
            <a:r>
              <a:rPr lang="en-US" dirty="0" err="1"/>
              <a:t>iot</a:t>
            </a:r>
            <a:r>
              <a:rPr lang="en-US" dirty="0"/>
              <a:t> cli extension</a:t>
            </a:r>
          </a:p>
          <a:p>
            <a:r>
              <a:rPr lang="en-US" dirty="0"/>
              <a:t>Free/Basic/Standard Tiers</a:t>
            </a:r>
          </a:p>
          <a:p>
            <a:r>
              <a:rPr lang="en-US" dirty="0"/>
              <a:t>Partitions</a:t>
            </a:r>
          </a:p>
          <a:p>
            <a:r>
              <a:rPr lang="en-US" dirty="0"/>
              <a:t>Connect devices directly</a:t>
            </a:r>
          </a:p>
        </p:txBody>
      </p:sp>
      <p:sp>
        <p:nvSpPr>
          <p:cNvPr id="6" name="TextBox 5">
            <a:extLst>
              <a:ext uri="{FF2B5EF4-FFF2-40B4-BE49-F238E27FC236}">
                <a16:creationId xmlns:a16="http://schemas.microsoft.com/office/drawing/2014/main" id="{7DACF091-68D3-404B-8085-1841BC9BBDC5}"/>
              </a:ext>
            </a:extLst>
          </p:cNvPr>
          <p:cNvSpPr txBox="1"/>
          <p:nvPr/>
        </p:nvSpPr>
        <p:spPr>
          <a:xfrm>
            <a:off x="1704975" y="6488668"/>
            <a:ext cx="8743950" cy="369332"/>
          </a:xfrm>
          <a:prstGeom prst="rect">
            <a:avLst/>
          </a:prstGeom>
          <a:noFill/>
        </p:spPr>
        <p:txBody>
          <a:bodyPr wrap="square">
            <a:spAutoFit/>
          </a:bodyPr>
          <a:lstStyle/>
          <a:p>
            <a:r>
              <a:rPr lang="en-US" dirty="0"/>
              <a:t>https://docs.microsoft.com/azure/iot-hub/iot-concepts-and-iot-hub</a:t>
            </a:r>
          </a:p>
        </p:txBody>
      </p:sp>
      <p:sp>
        <p:nvSpPr>
          <p:cNvPr id="8" name="TextBox 7">
            <a:extLst>
              <a:ext uri="{FF2B5EF4-FFF2-40B4-BE49-F238E27FC236}">
                <a16:creationId xmlns:a16="http://schemas.microsoft.com/office/drawing/2014/main" id="{F840B96B-7603-4E36-8CF4-E0B6EC2A047D}"/>
              </a:ext>
            </a:extLst>
          </p:cNvPr>
          <p:cNvSpPr txBox="1"/>
          <p:nvPr/>
        </p:nvSpPr>
        <p:spPr>
          <a:xfrm>
            <a:off x="1704975" y="6173345"/>
            <a:ext cx="6096000" cy="369332"/>
          </a:xfrm>
          <a:prstGeom prst="rect">
            <a:avLst/>
          </a:prstGeom>
          <a:noFill/>
        </p:spPr>
        <p:txBody>
          <a:bodyPr wrap="square">
            <a:spAutoFit/>
          </a:bodyPr>
          <a:lstStyle/>
          <a:p>
            <a:r>
              <a:rPr lang="en-US" dirty="0"/>
              <a:t>https://github.com/Azure/azure-iot-cli-extension</a:t>
            </a:r>
          </a:p>
        </p:txBody>
      </p:sp>
    </p:spTree>
    <p:extLst>
      <p:ext uri="{BB962C8B-B14F-4D97-AF65-F5344CB8AC3E}">
        <p14:creationId xmlns:p14="http://schemas.microsoft.com/office/powerpoint/2010/main" val="81254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Create an IoT Hub</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414333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994B0-A7AA-4393-8761-CCAC7F86E4C5}"/>
              </a:ext>
            </a:extLst>
          </p:cNvPr>
          <p:cNvPicPr>
            <a:picLocks noChangeAspect="1"/>
          </p:cNvPicPr>
          <p:nvPr/>
        </p:nvPicPr>
        <p:blipFill>
          <a:blip r:embed="rId3"/>
          <a:stretch>
            <a:fillRect/>
          </a:stretch>
        </p:blipFill>
        <p:spPr>
          <a:xfrm>
            <a:off x="4383338" y="3429000"/>
            <a:ext cx="6446065" cy="1880717"/>
          </a:xfrm>
          <a:prstGeom prst="rect">
            <a:avLst/>
          </a:prstGeom>
        </p:spPr>
      </p:pic>
      <p:sp>
        <p:nvSpPr>
          <p:cNvPr id="4" name="Title 3">
            <a:extLst>
              <a:ext uri="{FF2B5EF4-FFF2-40B4-BE49-F238E27FC236}">
                <a16:creationId xmlns:a16="http://schemas.microsoft.com/office/drawing/2014/main" id="{84E5B8A7-049E-4019-AC09-DA116C80F449}"/>
              </a:ext>
            </a:extLst>
          </p:cNvPr>
          <p:cNvSpPr>
            <a:spLocks noGrp="1"/>
          </p:cNvSpPr>
          <p:nvPr>
            <p:ph type="title"/>
          </p:nvPr>
        </p:nvSpPr>
        <p:spPr/>
        <p:txBody>
          <a:bodyPr/>
          <a:lstStyle/>
          <a:p>
            <a:r>
              <a:rPr lang="en-US" dirty="0"/>
              <a:t>Devices</a:t>
            </a:r>
          </a:p>
        </p:txBody>
      </p:sp>
      <p:sp>
        <p:nvSpPr>
          <p:cNvPr id="5" name="Content Placeholder 4">
            <a:extLst>
              <a:ext uri="{FF2B5EF4-FFF2-40B4-BE49-F238E27FC236}">
                <a16:creationId xmlns:a16="http://schemas.microsoft.com/office/drawing/2014/main" id="{1F64618F-7427-4988-9D57-9F9C943E79DF}"/>
              </a:ext>
            </a:extLst>
          </p:cNvPr>
          <p:cNvSpPr>
            <a:spLocks noGrp="1"/>
          </p:cNvSpPr>
          <p:nvPr>
            <p:ph idx="1"/>
          </p:nvPr>
        </p:nvSpPr>
        <p:spPr>
          <a:xfrm>
            <a:off x="1998662" y="1833085"/>
            <a:ext cx="4097338" cy="4340259"/>
          </a:xfrm>
        </p:spPr>
        <p:txBody>
          <a:bodyPr/>
          <a:lstStyle/>
          <a:p>
            <a:r>
              <a:rPr lang="en-US" dirty="0"/>
              <a:t>Manual Enrollment</a:t>
            </a:r>
          </a:p>
          <a:p>
            <a:r>
              <a:rPr lang="en-US" dirty="0"/>
              <a:t>Use a C# Simulator</a:t>
            </a:r>
          </a:p>
          <a:p>
            <a:r>
              <a:rPr lang="en-US" dirty="0"/>
              <a:t>Can connect a real device</a:t>
            </a:r>
          </a:p>
          <a:p>
            <a:pPr marL="0" indent="0">
              <a:buNone/>
            </a:pPr>
            <a:endParaRPr lang="en-US" dirty="0"/>
          </a:p>
        </p:txBody>
      </p:sp>
      <p:sp>
        <p:nvSpPr>
          <p:cNvPr id="9" name="TextBox 8">
            <a:extLst>
              <a:ext uri="{FF2B5EF4-FFF2-40B4-BE49-F238E27FC236}">
                <a16:creationId xmlns:a16="http://schemas.microsoft.com/office/drawing/2014/main" id="{DA613F6A-6CFF-42FE-95AD-D32FDE0B2C02}"/>
              </a:ext>
            </a:extLst>
          </p:cNvPr>
          <p:cNvSpPr txBox="1"/>
          <p:nvPr/>
        </p:nvSpPr>
        <p:spPr>
          <a:xfrm>
            <a:off x="2932112" y="5681828"/>
            <a:ext cx="8572500" cy="923330"/>
          </a:xfrm>
          <a:prstGeom prst="rect">
            <a:avLst/>
          </a:prstGeom>
          <a:noFill/>
        </p:spPr>
        <p:txBody>
          <a:bodyPr wrap="square">
            <a:spAutoFit/>
          </a:bodyPr>
          <a:lstStyle/>
          <a:p>
            <a:r>
              <a:rPr lang="en-US" dirty="0"/>
              <a:t>https://github.com/MicrosoftLearning/AZ-220-Microsoft-Azure-IoT-Developer/raw/master/Instructions/Labs/media/LAB_AK_04-architecture.png</a:t>
            </a:r>
          </a:p>
        </p:txBody>
      </p:sp>
    </p:spTree>
    <p:extLst>
      <p:ext uri="{BB962C8B-B14F-4D97-AF65-F5344CB8AC3E}">
        <p14:creationId xmlns:p14="http://schemas.microsoft.com/office/powerpoint/2010/main" val="271411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C7F27646-2448-4E88-B0E9-87A6A01DB3E7}"/>
              </a:ext>
            </a:extLst>
          </p:cNvPr>
          <p:cNvSpPr>
            <a:spLocks noGrp="1"/>
          </p:cNvSpPr>
          <p:nvPr>
            <p:ph type="body" idx="1"/>
          </p:nvPr>
        </p:nvSpPr>
        <p:spPr>
          <a:xfrm>
            <a:off x="3373062" y="4127644"/>
            <a:ext cx="8131550" cy="1126283"/>
          </a:xfrm>
        </p:spPr>
        <p:txBody>
          <a:bodyPr vert="horz" lIns="91440" tIns="45720" rIns="91440" bIns="45720" rtlCol="0" anchor="t">
            <a:normAutofit/>
          </a:bodyPr>
          <a:lstStyle/>
          <a:p>
            <a:r>
              <a:rPr lang="en-US" sz="1800" dirty="0"/>
              <a:t>Demo</a:t>
            </a:r>
          </a:p>
        </p:txBody>
      </p:sp>
      <p:sp>
        <p:nvSpPr>
          <p:cNvPr id="7" name="Title 6">
            <a:extLst>
              <a:ext uri="{FF2B5EF4-FFF2-40B4-BE49-F238E27FC236}">
                <a16:creationId xmlns:a16="http://schemas.microsoft.com/office/drawing/2014/main" id="{9D7458E8-05E9-493E-B7CC-F1AF9139D7CB}"/>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t>Add a device and simulate telemetry</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83082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BB4B-1B8A-455F-9E7E-7D86AAC143FA}"/>
              </a:ext>
            </a:extLst>
          </p:cNvPr>
          <p:cNvSpPr>
            <a:spLocks noGrp="1"/>
          </p:cNvSpPr>
          <p:nvPr>
            <p:ph type="title"/>
          </p:nvPr>
        </p:nvSpPr>
        <p:spPr/>
        <p:txBody>
          <a:bodyPr/>
          <a:lstStyle/>
          <a:p>
            <a:r>
              <a:rPr lang="en-US" dirty="0"/>
              <a:t>Device Provisioning Service (DPS)</a:t>
            </a:r>
          </a:p>
        </p:txBody>
      </p:sp>
      <p:sp>
        <p:nvSpPr>
          <p:cNvPr id="7" name="Text Placeholder 6">
            <a:extLst>
              <a:ext uri="{FF2B5EF4-FFF2-40B4-BE49-F238E27FC236}">
                <a16:creationId xmlns:a16="http://schemas.microsoft.com/office/drawing/2014/main" id="{CF846C4E-3E11-43D4-8C54-B8734AC80D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2814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1082</Words>
  <Application>Microsoft Office PowerPoint</Application>
  <PresentationFormat>Widescreen</PresentationFormat>
  <Paragraphs>148</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Open Sans</vt:lpstr>
      <vt:lpstr>Utsaah</vt:lpstr>
      <vt:lpstr>Verdana</vt:lpstr>
      <vt:lpstr>Wingdings 3</vt:lpstr>
      <vt:lpstr>Wisp</vt:lpstr>
      <vt:lpstr>Introduction to IoT</vt:lpstr>
      <vt:lpstr>Who am I?</vt:lpstr>
      <vt:lpstr>Agenda</vt:lpstr>
      <vt:lpstr>IoT Hub</vt:lpstr>
      <vt:lpstr>The IoT Hub</vt:lpstr>
      <vt:lpstr>Create an IoT Hub</vt:lpstr>
      <vt:lpstr>Devices</vt:lpstr>
      <vt:lpstr>Add a device and simulate telemetry</vt:lpstr>
      <vt:lpstr>Device Provisioning Service (DPS)</vt:lpstr>
      <vt:lpstr>Device Provisioning Service</vt:lpstr>
      <vt:lpstr>Utilize DPS for certificate attestation</vt:lpstr>
      <vt:lpstr>Lambda Architecture</vt:lpstr>
      <vt:lpstr>IoT Architecture</vt:lpstr>
      <vt:lpstr>Lambda Architecture</vt:lpstr>
      <vt:lpstr>IoT Edge Gateways and Devices</vt:lpstr>
      <vt:lpstr>IoT Edge</vt:lpstr>
      <vt:lpstr>PowerPoint Presentation</vt:lpstr>
      <vt:lpstr>IoT Central</vt:lpstr>
      <vt:lpstr>IoT Central</vt:lpstr>
      <vt:lpstr>Summary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376</cp:revision>
  <dcterms:created xsi:type="dcterms:W3CDTF">2021-01-29T02:17:01Z</dcterms:created>
  <dcterms:modified xsi:type="dcterms:W3CDTF">2022-04-06T18:51:40Z</dcterms:modified>
</cp:coreProperties>
</file>