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63" r:id="rId2"/>
    <p:sldId id="264" r:id="rId3"/>
    <p:sldId id="265" r:id="rId4"/>
    <p:sldId id="266" r:id="rId5"/>
    <p:sldId id="262" r:id="rId6"/>
    <p:sldId id="257" r:id="rId7"/>
    <p:sldId id="267" r:id="rId8"/>
    <p:sldId id="268" r:id="rId9"/>
    <p:sldId id="269" r:id="rId10"/>
    <p:sldId id="272" r:id="rId11"/>
    <p:sldId id="281" r:id="rId12"/>
    <p:sldId id="282" r:id="rId13"/>
    <p:sldId id="270" r:id="rId14"/>
    <p:sldId id="273" r:id="rId15"/>
    <p:sldId id="287" r:id="rId16"/>
    <p:sldId id="288" r:id="rId17"/>
    <p:sldId id="283" r:id="rId18"/>
    <p:sldId id="271" r:id="rId19"/>
    <p:sldId id="274" r:id="rId20"/>
    <p:sldId id="289" r:id="rId21"/>
    <p:sldId id="290" r:id="rId22"/>
    <p:sldId id="284" r:id="rId23"/>
    <p:sldId id="275" r:id="rId24"/>
    <p:sldId id="276" r:id="rId25"/>
    <p:sldId id="285" r:id="rId26"/>
    <p:sldId id="286" r:id="rId27"/>
    <p:sldId id="296" r:id="rId28"/>
    <p:sldId id="277" r:id="rId29"/>
    <p:sldId id="278" r:id="rId30"/>
    <p:sldId id="291" r:id="rId31"/>
    <p:sldId id="297" r:id="rId32"/>
    <p:sldId id="292" r:id="rId33"/>
    <p:sldId id="293" r:id="rId34"/>
    <p:sldId id="298" r:id="rId35"/>
    <p:sldId id="294" r:id="rId36"/>
    <p:sldId id="295" r:id="rId37"/>
    <p:sldId id="299" r:id="rId38"/>
    <p:sldId id="279" r:id="rId39"/>
    <p:sldId id="300" r:id="rId40"/>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0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E9607F-0FDA-4B8A-A69A-5854AB4E649E}" v="11" dt="2024-09-26T13:22:34.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583" autoAdjust="0"/>
  </p:normalViewPr>
  <p:slideViewPr>
    <p:cSldViewPr snapToGrid="0">
      <p:cViewPr>
        <p:scale>
          <a:sx n="83" d="100"/>
          <a:sy n="83" d="100"/>
        </p:scale>
        <p:origin x="1152" y="280"/>
      </p:cViewPr>
      <p:guideLst>
        <p:guide orient="horz" pos="2041"/>
        <p:guide pos="36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4CB5B-F102-4D58-A04D-55F87B5CA643}"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F4386-F8E0-437E-911F-526A26FCC1EB}" type="slidenum">
              <a:rPr lang="en-US" smtClean="0"/>
              <a:t>‹#›</a:t>
            </a:fld>
            <a:endParaRPr lang="en-US"/>
          </a:p>
        </p:txBody>
      </p:sp>
    </p:spTree>
    <p:extLst>
      <p:ext uri="{BB962C8B-B14F-4D97-AF65-F5344CB8AC3E}">
        <p14:creationId xmlns:p14="http://schemas.microsoft.com/office/powerpoint/2010/main" val="80950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Migration strategy is ultimately up to your team.</a:t>
            </a:r>
            <a:br>
              <a:rPr lang="en-US" dirty="0"/>
            </a:br>
            <a:r>
              <a:rPr lang="en-US" dirty="0"/>
              <a:t>If you are trying to achieve true production CI/CD with rollouts that don’t get stuck or require additional manual intervention, use a tool.  If you just need an easy way to do it you could make a public API via an azure function endpoint that can just run the typical migration update command</a:t>
            </a:r>
          </a:p>
          <a:p>
            <a:br>
              <a:rPr lang="en-US" dirty="0"/>
            </a:br>
            <a:r>
              <a:rPr lang="en-US" dirty="0"/>
              <a:t>Using a GitHub action is going to be painful as GH hosted runners can’t hit the database through the built-in firewall and you can’t </a:t>
            </a:r>
            <a:r>
              <a:rPr lang="en-US" dirty="0" err="1"/>
              <a:t>guantee</a:t>
            </a:r>
            <a:r>
              <a:rPr lang="en-US" dirty="0"/>
              <a:t> their IP to poke a hole in the firewall</a:t>
            </a:r>
            <a:br>
              <a:rPr lang="en-US" dirty="0"/>
            </a:br>
            <a:br>
              <a:rPr lang="en-US" dirty="0"/>
            </a:br>
            <a:r>
              <a:rPr lang="en-US" dirty="0"/>
              <a:t>You could use GitHub Private runners (</a:t>
            </a:r>
            <a:r>
              <a:rPr lang="en-US" dirty="0" err="1"/>
              <a:t>github</a:t>
            </a:r>
            <a:r>
              <a:rPr lang="en-US" dirty="0"/>
              <a:t> enterprise)</a:t>
            </a:r>
            <a:br>
              <a:rPr lang="en-US" dirty="0"/>
            </a:br>
            <a:r>
              <a:rPr lang="en-US" dirty="0"/>
              <a:t>Or you could try a container instance inside your network at azure or with guaranteed range of outbound Ips.  But this is also PAINFUL</a:t>
            </a:r>
          </a:p>
          <a:p>
            <a:r>
              <a:rPr lang="en-US" dirty="0"/>
              <a:t>You need an image for the </a:t>
            </a:r>
            <a:r>
              <a:rPr lang="en-US" dirty="0" err="1"/>
              <a:t>github</a:t>
            </a:r>
            <a:r>
              <a:rPr lang="en-US" dirty="0"/>
              <a:t> action to run on the ACI and you’ll need a token to get it, or you could try to pull from public but it’s likely throttled. You would also need to get the thing running on your container in the ACI with enough information to run migrations on your database.</a:t>
            </a:r>
          </a:p>
        </p:txBody>
      </p:sp>
      <p:sp>
        <p:nvSpPr>
          <p:cNvPr id="4" name="Slide Number Placeholder 3"/>
          <p:cNvSpPr>
            <a:spLocks noGrp="1"/>
          </p:cNvSpPr>
          <p:nvPr>
            <p:ph type="sldNum" sz="quarter" idx="5"/>
          </p:nvPr>
        </p:nvSpPr>
        <p:spPr/>
        <p:txBody>
          <a:bodyPr/>
          <a:lstStyle/>
          <a:p>
            <a:fld id="{1A8F4386-F8E0-437E-911F-526A26FCC1EB}" type="slidenum">
              <a:rPr lang="en-US" smtClean="0"/>
              <a:t>8</a:t>
            </a:fld>
            <a:endParaRPr lang="en-US"/>
          </a:p>
        </p:txBody>
      </p:sp>
    </p:spTree>
    <p:extLst>
      <p:ext uri="{BB962C8B-B14F-4D97-AF65-F5344CB8AC3E}">
        <p14:creationId xmlns:p14="http://schemas.microsoft.com/office/powerpoint/2010/main" val="1445421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65D68-D60B-B976-6D6A-FCB741BBF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D65AB-E6C1-A69B-8E11-062978B18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2CC7DD-0313-9C14-55C8-0EEAFD6832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EAD823-E774-A5D7-6D0D-CB4295FB40F0}"/>
              </a:ext>
            </a:extLst>
          </p:cNvPr>
          <p:cNvSpPr>
            <a:spLocks noGrp="1"/>
          </p:cNvSpPr>
          <p:nvPr>
            <p:ph type="sldNum" sz="quarter" idx="5"/>
          </p:nvPr>
        </p:nvSpPr>
        <p:spPr/>
        <p:txBody>
          <a:bodyPr/>
          <a:lstStyle/>
          <a:p>
            <a:fld id="{1A8F4386-F8E0-437E-911F-526A26FCC1EB}" type="slidenum">
              <a:rPr lang="en-US" smtClean="0"/>
              <a:t>27</a:t>
            </a:fld>
            <a:endParaRPr lang="en-US"/>
          </a:p>
        </p:txBody>
      </p:sp>
    </p:spTree>
    <p:extLst>
      <p:ext uri="{BB962C8B-B14F-4D97-AF65-F5344CB8AC3E}">
        <p14:creationId xmlns:p14="http://schemas.microsoft.com/office/powerpoint/2010/main" val="367097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302B7-82F2-DF4D-E230-B8F8C55205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96EE2-9957-2623-3855-B17658312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477FB-0331-2D6B-8378-B0F3CF8110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E687CD-7ACE-C804-DCFB-893E83D16883}"/>
              </a:ext>
            </a:extLst>
          </p:cNvPr>
          <p:cNvSpPr>
            <a:spLocks noGrp="1"/>
          </p:cNvSpPr>
          <p:nvPr>
            <p:ph type="sldNum" sz="quarter" idx="5"/>
          </p:nvPr>
        </p:nvSpPr>
        <p:spPr/>
        <p:txBody>
          <a:bodyPr/>
          <a:lstStyle/>
          <a:p>
            <a:fld id="{1A8F4386-F8E0-437E-911F-526A26FCC1EB}" type="slidenum">
              <a:rPr lang="en-US" smtClean="0"/>
              <a:t>31</a:t>
            </a:fld>
            <a:endParaRPr lang="en-US"/>
          </a:p>
        </p:txBody>
      </p:sp>
    </p:spTree>
    <p:extLst>
      <p:ext uri="{BB962C8B-B14F-4D97-AF65-F5344CB8AC3E}">
        <p14:creationId xmlns:p14="http://schemas.microsoft.com/office/powerpoint/2010/main" val="733912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33</a:t>
            </a:fld>
            <a:endParaRPr lang="en-US"/>
          </a:p>
        </p:txBody>
      </p:sp>
    </p:spTree>
    <p:extLst>
      <p:ext uri="{BB962C8B-B14F-4D97-AF65-F5344CB8AC3E}">
        <p14:creationId xmlns:p14="http://schemas.microsoft.com/office/powerpoint/2010/main" val="181376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D3CF5-8DDB-CDB0-DAED-5BFAAEB16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063DB2-356A-04F9-8219-88E4539395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3E287E-CA7A-3719-D574-FC4A6E57D5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4C044D-AF1D-6B97-EAE5-DBF8CF19EAC0}"/>
              </a:ext>
            </a:extLst>
          </p:cNvPr>
          <p:cNvSpPr>
            <a:spLocks noGrp="1"/>
          </p:cNvSpPr>
          <p:nvPr>
            <p:ph type="sldNum" sz="quarter" idx="5"/>
          </p:nvPr>
        </p:nvSpPr>
        <p:spPr/>
        <p:txBody>
          <a:bodyPr/>
          <a:lstStyle/>
          <a:p>
            <a:fld id="{1A8F4386-F8E0-437E-911F-526A26FCC1EB}" type="slidenum">
              <a:rPr lang="en-US" smtClean="0"/>
              <a:t>34</a:t>
            </a:fld>
            <a:endParaRPr lang="en-US"/>
          </a:p>
        </p:txBody>
      </p:sp>
    </p:spTree>
    <p:extLst>
      <p:ext uri="{BB962C8B-B14F-4D97-AF65-F5344CB8AC3E}">
        <p14:creationId xmlns:p14="http://schemas.microsoft.com/office/powerpoint/2010/main" val="205663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35</a:t>
            </a:fld>
            <a:endParaRPr lang="en-US"/>
          </a:p>
        </p:txBody>
      </p:sp>
    </p:spTree>
    <p:extLst>
      <p:ext uri="{BB962C8B-B14F-4D97-AF65-F5344CB8AC3E}">
        <p14:creationId xmlns:p14="http://schemas.microsoft.com/office/powerpoint/2010/main" val="10420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has 0 performance benefit as the exact same query is generated as the original query!</a:t>
            </a:r>
          </a:p>
        </p:txBody>
      </p:sp>
      <p:sp>
        <p:nvSpPr>
          <p:cNvPr id="4" name="Slide Number Placeholder 3"/>
          <p:cNvSpPr>
            <a:spLocks noGrp="1"/>
          </p:cNvSpPr>
          <p:nvPr>
            <p:ph type="sldNum" sz="quarter" idx="5"/>
          </p:nvPr>
        </p:nvSpPr>
        <p:spPr/>
        <p:txBody>
          <a:bodyPr/>
          <a:lstStyle/>
          <a:p>
            <a:fld id="{1A8F4386-F8E0-437E-911F-526A26FCC1EB}" type="slidenum">
              <a:rPr lang="en-US" smtClean="0"/>
              <a:t>36</a:t>
            </a:fld>
            <a:endParaRPr lang="en-US"/>
          </a:p>
        </p:txBody>
      </p:sp>
    </p:spTree>
    <p:extLst>
      <p:ext uri="{BB962C8B-B14F-4D97-AF65-F5344CB8AC3E}">
        <p14:creationId xmlns:p14="http://schemas.microsoft.com/office/powerpoint/2010/main" val="2947883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1D6BD-2592-7CDE-4427-337CDC368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6214DF-065E-CDC6-B8E5-C765144AA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0DFCEE-126D-A1F8-2B1D-C5D2E49E1E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E22A7-9E72-1701-7F0E-CCD34F6F8BA8}"/>
              </a:ext>
            </a:extLst>
          </p:cNvPr>
          <p:cNvSpPr>
            <a:spLocks noGrp="1"/>
          </p:cNvSpPr>
          <p:nvPr>
            <p:ph type="sldNum" sz="quarter" idx="5"/>
          </p:nvPr>
        </p:nvSpPr>
        <p:spPr/>
        <p:txBody>
          <a:bodyPr/>
          <a:lstStyle/>
          <a:p>
            <a:fld id="{1A8F4386-F8E0-437E-911F-526A26FCC1EB}" type="slidenum">
              <a:rPr lang="en-US" smtClean="0"/>
              <a:t>37</a:t>
            </a:fld>
            <a:endParaRPr lang="en-US"/>
          </a:p>
        </p:txBody>
      </p:sp>
    </p:spTree>
    <p:extLst>
      <p:ext uri="{BB962C8B-B14F-4D97-AF65-F5344CB8AC3E}">
        <p14:creationId xmlns:p14="http://schemas.microsoft.com/office/powerpoint/2010/main" val="365617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Contact info</a:t>
            </a:r>
          </a:p>
          <a:p>
            <a:r>
              <a:rPr lang="en-US" dirty="0"/>
              <a:t>Slide deck </a:t>
            </a:r>
            <a:r>
              <a:rPr lang="en-US"/>
              <a:t>and repo</a:t>
            </a:r>
            <a:br>
              <a:rPr lang="en-US"/>
            </a:br>
            <a:endParaRPr lang="en-US"/>
          </a:p>
        </p:txBody>
      </p:sp>
      <p:sp>
        <p:nvSpPr>
          <p:cNvPr id="4" name="Slide Number Placeholder 3"/>
          <p:cNvSpPr>
            <a:spLocks noGrp="1"/>
          </p:cNvSpPr>
          <p:nvPr>
            <p:ph type="sldNum" sz="quarter" idx="5"/>
          </p:nvPr>
        </p:nvSpPr>
        <p:spPr/>
        <p:txBody>
          <a:bodyPr/>
          <a:lstStyle/>
          <a:p>
            <a:fld id="{1A8F4386-F8E0-437E-911F-526A26FCC1EB}" type="slidenum">
              <a:rPr lang="en-US" smtClean="0"/>
              <a:t>39</a:t>
            </a:fld>
            <a:endParaRPr lang="en-US"/>
          </a:p>
        </p:txBody>
      </p:sp>
    </p:spTree>
    <p:extLst>
      <p:ext uri="{BB962C8B-B14F-4D97-AF65-F5344CB8AC3E}">
        <p14:creationId xmlns:p14="http://schemas.microsoft.com/office/powerpoint/2010/main" val="141629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15</a:t>
            </a:fld>
            <a:endParaRPr lang="en-US"/>
          </a:p>
        </p:txBody>
      </p:sp>
    </p:spTree>
    <p:extLst>
      <p:ext uri="{BB962C8B-B14F-4D97-AF65-F5344CB8AC3E}">
        <p14:creationId xmlns:p14="http://schemas.microsoft.com/office/powerpoint/2010/main" val="332006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problem requires a loop</a:t>
            </a:r>
          </a:p>
          <a:p>
            <a:r>
              <a:rPr lang="en-US" dirty="0"/>
              <a:t>However, the second requires a filter</a:t>
            </a:r>
          </a:p>
          <a:p>
            <a:br>
              <a:rPr lang="en-US" dirty="0"/>
            </a:br>
            <a:r>
              <a:rPr lang="en-US" dirty="0"/>
              <a:t>Prior to bulk update / bulk delete, either you iterate all on the client side or use a proc</a:t>
            </a:r>
            <a:br>
              <a:rPr lang="en-US" dirty="0"/>
            </a:br>
            <a:r>
              <a:rPr lang="en-US" dirty="0"/>
              <a:t>With bulk-update/ bulk-delete you can do one operation</a:t>
            </a:r>
          </a:p>
          <a:p>
            <a:br>
              <a:rPr lang="en-US" dirty="0"/>
            </a:br>
            <a:r>
              <a:rPr lang="en-US" dirty="0"/>
              <a:t>Side effects:</a:t>
            </a:r>
            <a:br>
              <a:rPr lang="en-US" dirty="0"/>
            </a:br>
            <a:r>
              <a:rPr lang="en-US" dirty="0"/>
              <a:t>No </a:t>
            </a:r>
            <a:r>
              <a:rPr lang="en-US" dirty="0" err="1"/>
              <a:t>SaveChanges</a:t>
            </a:r>
            <a:br>
              <a:rPr lang="en-US" dirty="0"/>
            </a:br>
            <a:r>
              <a:rPr lang="en-US" dirty="0"/>
              <a:t>No ability to intercept (No such thing as an automatic soft delete with this)</a:t>
            </a:r>
          </a:p>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19</a:t>
            </a:fld>
            <a:endParaRPr lang="en-US"/>
          </a:p>
        </p:txBody>
      </p:sp>
    </p:spTree>
    <p:extLst>
      <p:ext uri="{BB962C8B-B14F-4D97-AF65-F5344CB8AC3E}">
        <p14:creationId xmlns:p14="http://schemas.microsoft.com/office/powerpoint/2010/main" val="86059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means O(n) growth rate</a:t>
            </a:r>
            <a:br>
              <a:rPr lang="en-US" dirty="0"/>
            </a:br>
            <a:r>
              <a:rPr lang="en-US" dirty="0"/>
              <a:t>Transaction means you might get through 1000s then fail and nothing is updated and have to do it all again</a:t>
            </a:r>
          </a:p>
          <a:p>
            <a:endParaRPr lang="en-US" dirty="0"/>
          </a:p>
          <a:p>
            <a:r>
              <a:rPr lang="en-US" dirty="0"/>
              <a:t>Solution was likely use a PROC</a:t>
            </a:r>
          </a:p>
        </p:txBody>
      </p:sp>
      <p:sp>
        <p:nvSpPr>
          <p:cNvPr id="4" name="Slide Number Placeholder 3"/>
          <p:cNvSpPr>
            <a:spLocks noGrp="1"/>
          </p:cNvSpPr>
          <p:nvPr>
            <p:ph type="sldNum" sz="quarter" idx="5"/>
          </p:nvPr>
        </p:nvSpPr>
        <p:spPr/>
        <p:txBody>
          <a:bodyPr/>
          <a:lstStyle/>
          <a:p>
            <a:fld id="{1A8F4386-F8E0-437E-911F-526A26FCC1EB}" type="slidenum">
              <a:rPr lang="en-US" smtClean="0"/>
              <a:t>20</a:t>
            </a:fld>
            <a:endParaRPr lang="en-US"/>
          </a:p>
        </p:txBody>
      </p:sp>
    </p:spTree>
    <p:extLst>
      <p:ext uri="{BB962C8B-B14F-4D97-AF65-F5344CB8AC3E}">
        <p14:creationId xmlns:p14="http://schemas.microsoft.com/office/powerpoint/2010/main" val="3818299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a:t>
            </a:r>
            <a:br>
              <a:rPr lang="en-US" dirty="0"/>
            </a:br>
            <a:r>
              <a:rPr lang="en-US" dirty="0"/>
              <a:t>There is no save changes on this operation</a:t>
            </a:r>
          </a:p>
          <a:p>
            <a:r>
              <a:rPr lang="en-US" dirty="0"/>
              <a:t>There is no interceptor capture of command on this data</a:t>
            </a:r>
          </a:p>
        </p:txBody>
      </p:sp>
      <p:sp>
        <p:nvSpPr>
          <p:cNvPr id="4" name="Slide Number Placeholder 3"/>
          <p:cNvSpPr>
            <a:spLocks noGrp="1"/>
          </p:cNvSpPr>
          <p:nvPr>
            <p:ph type="sldNum" sz="quarter" idx="5"/>
          </p:nvPr>
        </p:nvSpPr>
        <p:spPr/>
        <p:txBody>
          <a:bodyPr/>
          <a:lstStyle/>
          <a:p>
            <a:fld id="{1A8F4386-F8E0-437E-911F-526A26FCC1EB}" type="slidenum">
              <a:rPr lang="en-US" smtClean="0"/>
              <a:t>21</a:t>
            </a:fld>
            <a:endParaRPr lang="en-US"/>
          </a:p>
        </p:txBody>
      </p:sp>
    </p:spTree>
    <p:extLst>
      <p:ext uri="{BB962C8B-B14F-4D97-AF65-F5344CB8AC3E}">
        <p14:creationId xmlns:p14="http://schemas.microsoft.com/office/powerpoint/2010/main" val="262778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22</a:t>
            </a:fld>
            <a:endParaRPr lang="en-US"/>
          </a:p>
        </p:txBody>
      </p:sp>
    </p:spTree>
    <p:extLst>
      <p:ext uri="{BB962C8B-B14F-4D97-AF65-F5344CB8AC3E}">
        <p14:creationId xmlns:p14="http://schemas.microsoft.com/office/powerpoint/2010/main" val="244444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8F4386-F8E0-437E-911F-526A26FCC1EB}" type="slidenum">
              <a:rPr lang="en-US" smtClean="0"/>
              <a:t>23</a:t>
            </a:fld>
            <a:endParaRPr lang="en-US"/>
          </a:p>
        </p:txBody>
      </p:sp>
    </p:spTree>
    <p:extLst>
      <p:ext uri="{BB962C8B-B14F-4D97-AF65-F5344CB8AC3E}">
        <p14:creationId xmlns:p14="http://schemas.microsoft.com/office/powerpoint/2010/main" val="4246146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only way to do it, just one example</a:t>
            </a:r>
          </a:p>
        </p:txBody>
      </p:sp>
      <p:sp>
        <p:nvSpPr>
          <p:cNvPr id="4" name="Slide Number Placeholder 3"/>
          <p:cNvSpPr>
            <a:spLocks noGrp="1"/>
          </p:cNvSpPr>
          <p:nvPr>
            <p:ph type="sldNum" sz="quarter" idx="5"/>
          </p:nvPr>
        </p:nvSpPr>
        <p:spPr/>
        <p:txBody>
          <a:bodyPr/>
          <a:lstStyle/>
          <a:p>
            <a:fld id="{1A8F4386-F8E0-437E-911F-526A26FCC1EB}" type="slidenum">
              <a:rPr lang="en-US" smtClean="0"/>
              <a:t>25</a:t>
            </a:fld>
            <a:endParaRPr lang="en-US"/>
          </a:p>
        </p:txBody>
      </p:sp>
    </p:spTree>
    <p:extLst>
      <p:ext uri="{BB962C8B-B14F-4D97-AF65-F5344CB8AC3E}">
        <p14:creationId xmlns:p14="http://schemas.microsoft.com/office/powerpoint/2010/main" val="372399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will look much better to developers</a:t>
            </a:r>
          </a:p>
        </p:txBody>
      </p:sp>
      <p:sp>
        <p:nvSpPr>
          <p:cNvPr id="4" name="Slide Number Placeholder 3"/>
          <p:cNvSpPr>
            <a:spLocks noGrp="1"/>
          </p:cNvSpPr>
          <p:nvPr>
            <p:ph type="sldNum" sz="quarter" idx="5"/>
          </p:nvPr>
        </p:nvSpPr>
        <p:spPr/>
        <p:txBody>
          <a:bodyPr/>
          <a:lstStyle/>
          <a:p>
            <a:fld id="{1A8F4386-F8E0-437E-911F-526A26FCC1EB}" type="slidenum">
              <a:rPr lang="en-US" smtClean="0"/>
              <a:t>26</a:t>
            </a:fld>
            <a:endParaRPr lang="en-US"/>
          </a:p>
        </p:txBody>
      </p:sp>
    </p:spTree>
    <p:extLst>
      <p:ext uri="{BB962C8B-B14F-4D97-AF65-F5344CB8AC3E}">
        <p14:creationId xmlns:p14="http://schemas.microsoft.com/office/powerpoint/2010/main" val="3906717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9907" y="1527845"/>
            <a:ext cx="10800218" cy="2339975"/>
          </a:xfrm>
        </p:spPr>
        <p:txBody>
          <a:bodyPr anchor="b">
            <a:noAutofit/>
          </a:bodyPr>
          <a:lstStyle>
            <a:lvl1pPr algn="l">
              <a:defRPr sz="6000">
                <a:solidFill>
                  <a:schemeClr val="tx1"/>
                </a:solidFill>
                <a:latin typeface="+mn-lt"/>
              </a:defRPr>
            </a:lvl1pPr>
          </a:lstStyle>
          <a:p>
            <a:r>
              <a:rPr lang="en-US"/>
              <a:t>Presentation Title</a:t>
            </a:r>
          </a:p>
        </p:txBody>
      </p:sp>
      <p:sp>
        <p:nvSpPr>
          <p:cNvPr id="14" name="Text Placeholder 13"/>
          <p:cNvSpPr>
            <a:spLocks noGrp="1"/>
          </p:cNvSpPr>
          <p:nvPr>
            <p:ph type="body" sz="quarter" idx="10" hasCustomPrompt="1"/>
          </p:nvPr>
        </p:nvSpPr>
        <p:spPr>
          <a:xfrm>
            <a:off x="361157" y="360588"/>
            <a:ext cx="8586360" cy="1079500"/>
          </a:xfrm>
        </p:spPr>
        <p:txBody>
          <a:bodyPr anchor="t">
            <a:noAutofit/>
          </a:bodyPr>
          <a:lstStyle>
            <a:lvl1pPr algn="l">
              <a:defRPr lang="en-US" sz="4000" b="0" kern="1200" dirty="0" smtClean="0">
                <a:solidFill>
                  <a:schemeClr val="accent1"/>
                </a:solidFill>
                <a:latin typeface="+mj-lt"/>
                <a:ea typeface="+mn-ea"/>
                <a:cs typeface="+mn-cs"/>
              </a:defRPr>
            </a:lvl1pPr>
          </a:lstStyle>
          <a:p>
            <a:pPr lvl="0"/>
            <a:r>
              <a:rPr lang="en-US"/>
              <a:t>Speaker Name</a:t>
            </a:r>
          </a:p>
        </p:txBody>
      </p:sp>
      <p:pic>
        <p:nvPicPr>
          <p:cNvPr id="1029" name="Picture 5">
            <a:extLst>
              <a:ext uri="{FF2B5EF4-FFF2-40B4-BE49-F238E27FC236}">
                <a16:creationId xmlns:a16="http://schemas.microsoft.com/office/drawing/2014/main" id="{46F8DABB-E4F2-D653-F69A-A4E6C0A3DB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9906" y="4126587"/>
            <a:ext cx="6209425" cy="2230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lorful lines on a black background&#10;&#10;Description automatically generated">
            <a:extLst>
              <a:ext uri="{FF2B5EF4-FFF2-40B4-BE49-F238E27FC236}">
                <a16:creationId xmlns:a16="http://schemas.microsoft.com/office/drawing/2014/main" id="{F94F5134-DAA3-5C22-00D4-BBD65F3F6088}"/>
              </a:ext>
            </a:extLst>
          </p:cNvPr>
          <p:cNvPicPr>
            <a:picLocks noChangeAspect="1"/>
          </p:cNvPicPr>
          <p:nvPr userDrawn="1"/>
        </p:nvPicPr>
        <p:blipFill>
          <a:blip r:embed="rId3"/>
          <a:stretch>
            <a:fillRect/>
          </a:stretch>
        </p:blipFill>
        <p:spPr>
          <a:xfrm>
            <a:off x="7626856" y="4126587"/>
            <a:ext cx="3635955" cy="2102036"/>
          </a:xfrm>
          <a:prstGeom prst="rect">
            <a:avLst/>
          </a:prstGeom>
        </p:spPr>
      </p:pic>
      <p:sp>
        <p:nvSpPr>
          <p:cNvPr id="9" name="TextBox 8">
            <a:extLst>
              <a:ext uri="{FF2B5EF4-FFF2-40B4-BE49-F238E27FC236}">
                <a16:creationId xmlns:a16="http://schemas.microsoft.com/office/drawing/2014/main" id="{822F8681-3B1F-7FB6-848B-C2C902E89F57}"/>
              </a:ext>
            </a:extLst>
          </p:cNvPr>
          <p:cNvSpPr txBox="1"/>
          <p:nvPr userDrawn="1"/>
        </p:nvSpPr>
        <p:spPr>
          <a:xfrm>
            <a:off x="8273530" y="4915995"/>
            <a:ext cx="2342606" cy="523220"/>
          </a:xfrm>
          <a:prstGeom prst="rect">
            <a:avLst/>
          </a:prstGeom>
          <a:noFill/>
        </p:spPr>
        <p:txBody>
          <a:bodyPr wrap="square" rtlCol="0">
            <a:spAutoFit/>
          </a:bodyPr>
          <a:lstStyle/>
          <a:p>
            <a:pPr algn="ctr"/>
            <a:r>
              <a:rPr lang="en-US" sz="1400" b="1" dirty="0" err="1">
                <a:solidFill>
                  <a:srgbClr val="0DB06E"/>
                </a:solidFill>
              </a:rPr>
              <a:t>SQLSaturday</a:t>
            </a:r>
            <a:r>
              <a:rPr lang="en-US" sz="1400" b="1" dirty="0">
                <a:solidFill>
                  <a:srgbClr val="0DB06E"/>
                </a:solidFill>
              </a:rPr>
              <a:t> #1124</a:t>
            </a:r>
          </a:p>
          <a:p>
            <a:pPr algn="ctr"/>
            <a:r>
              <a:rPr lang="en-US" sz="1400" b="1" dirty="0">
                <a:solidFill>
                  <a:srgbClr val="0DB06E"/>
                </a:solidFill>
              </a:rPr>
              <a:t>September 27, 2025</a:t>
            </a:r>
          </a:p>
        </p:txBody>
      </p:sp>
    </p:spTree>
    <p:extLst>
      <p:ext uri="{BB962C8B-B14F-4D97-AF65-F5344CB8AC3E}">
        <p14:creationId xmlns:p14="http://schemas.microsoft.com/office/powerpoint/2010/main" val="80073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userDrawn="1"/>
        </p:nvPicPr>
        <p:blipFill>
          <a:blip r:embed="rId2"/>
          <a:stretch>
            <a:fillRect/>
          </a:stretch>
        </p:blipFill>
        <p:spPr>
          <a:xfrm>
            <a:off x="-360000" y="-359912"/>
            <a:ext cx="5328001" cy="7200000"/>
          </a:xfrm>
          <a:prstGeom prst="rect">
            <a:avLst/>
          </a:prstGeom>
        </p:spPr>
      </p:pic>
      <p:sp>
        <p:nvSpPr>
          <p:cNvPr id="2" name="Title 1"/>
          <p:cNvSpPr>
            <a:spLocks noGrp="1"/>
          </p:cNvSpPr>
          <p:nvPr>
            <p:ph type="title" hasCustomPrompt="1"/>
          </p:nvPr>
        </p:nvSpPr>
        <p:spPr>
          <a:xfrm>
            <a:off x="360364" y="360363"/>
            <a:ext cx="10799762" cy="5759449"/>
          </a:xfrm>
        </p:spPr>
        <p:txBody>
          <a:bodyPr anchor="ctr"/>
          <a:lstStyle>
            <a:lvl1pPr algn="r">
              <a:defRPr sz="6000" b="0" i="0" cap="none">
                <a:solidFill>
                  <a:schemeClr val="accent1"/>
                </a:solidFill>
                <a:latin typeface="+mj-lt"/>
                <a:cs typeface="Arial"/>
              </a:defRPr>
            </a:lvl1pPr>
          </a:lstStyle>
          <a:p>
            <a:r>
              <a:rPr lang="en-US"/>
              <a:t>Section Title</a:t>
            </a:r>
          </a:p>
        </p:txBody>
      </p:sp>
    </p:spTree>
    <p:extLst>
      <p:ext uri="{BB962C8B-B14F-4D97-AF65-F5344CB8AC3E}">
        <p14:creationId xmlns:p14="http://schemas.microsoft.com/office/powerpoint/2010/main" val="351059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51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153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25" y="360363"/>
            <a:ext cx="10800000" cy="5759450"/>
          </a:xfrm>
        </p:spPr>
        <p:txBody>
          <a:bodyPr/>
          <a:lstStyle>
            <a:lvl1pPr marL="0" indent="0">
              <a:buFont typeface="Wingdings" charset="2"/>
              <a:buNone/>
              <a:defRPr>
                <a:solidFill>
                  <a:schemeClr val="tx2"/>
                </a:solidFill>
              </a:defRPr>
            </a:lvl1pPr>
            <a:lvl2pPr marL="576027" indent="0">
              <a:buFont typeface="Wingdings" charset="2"/>
              <a:buNone/>
              <a:defRPr>
                <a:solidFill>
                  <a:srgbClr val="474947"/>
                </a:solidFill>
              </a:defRPr>
            </a:lvl2pPr>
            <a:lvl3pPr marL="1152053" indent="0">
              <a:buFont typeface="Wingdings" charset="2"/>
              <a:buNone/>
              <a:defRPr>
                <a:solidFill>
                  <a:srgbClr val="474947"/>
                </a:solidFill>
              </a:defRPr>
            </a:lvl3pPr>
            <a:lvl4pPr marL="1728079" indent="0">
              <a:buFont typeface="Wingdings" charset="2"/>
              <a:buNone/>
              <a:defRPr>
                <a:solidFill>
                  <a:srgbClr val="474947"/>
                </a:solidFill>
              </a:defRPr>
            </a:lvl4pPr>
            <a:lvl5pPr marL="2304105" indent="0">
              <a:buFont typeface="Wingdings" charset="2"/>
              <a:buNone/>
              <a:defRPr>
                <a:solidFill>
                  <a:srgbClr val="47494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05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361038" y="1439863"/>
            <a:ext cx="5397726" cy="4679950"/>
          </a:xfrm>
        </p:spPr>
        <p:txBody>
          <a:bodyPr r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5761038" y="1439863"/>
            <a:ext cx="5399087" cy="4679950"/>
          </a:xfrm>
        </p:spPr>
        <p:txBody>
          <a:bodyPr lIns="180000">
            <a:normAutofit/>
          </a:bodyPr>
          <a:lstStyle>
            <a:lvl1pPr>
              <a:defRPr sz="2800"/>
            </a:lvl1pPr>
            <a:lvl2pPr>
              <a:defRPr sz="2400"/>
            </a:lvl2pPr>
            <a:lvl3pPr>
              <a:defRPr sz="2000"/>
            </a:lvl3pPr>
            <a:lvl4pPr>
              <a:defRPr sz="1800"/>
            </a:lvl4pPr>
            <a:lvl5pPr>
              <a:defRPr sz="1800"/>
            </a:lvl5pPr>
            <a:lvl6pPr>
              <a:defRPr sz="2268"/>
            </a:lvl6pPr>
            <a:lvl7pPr>
              <a:defRPr sz="2268"/>
            </a:lvl7pPr>
            <a:lvl8pPr>
              <a:defRPr sz="2268"/>
            </a:lvl8pPr>
            <a:lvl9pPr>
              <a:defRPr sz="22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298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1038" y="360363"/>
            <a:ext cx="10800000" cy="720000"/>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360125" y="1439813"/>
            <a:ext cx="10800000" cy="4680000"/>
          </a:xfrm>
          <a:prstGeom prst="rect">
            <a:avLst/>
          </a:prstGeom>
        </p:spPr>
        <p:txBody>
          <a:bodyPr vert="horz" lIns="0" tIns="0" rIns="0" bIns="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1587525" y="1153073"/>
            <a:ext cx="184731" cy="441339"/>
          </a:xfrm>
          <a:prstGeom prst="rect">
            <a:avLst/>
          </a:prstGeom>
          <a:noFill/>
        </p:spPr>
        <p:txBody>
          <a:bodyPr wrap="none" rtlCol="0">
            <a:spAutoFit/>
          </a:bodyPr>
          <a:lstStyle/>
          <a:p>
            <a:endParaRPr lang="en-US" sz="2268"/>
          </a:p>
        </p:txBody>
      </p:sp>
      <p:graphicFrame>
        <p:nvGraphicFramePr>
          <p:cNvPr id="9" name="Object 8"/>
          <p:cNvGraphicFramePr>
            <a:graphicFrameLocks noChangeAspect="1"/>
          </p:cNvGraphicFramePr>
          <p:nvPr userDrawn="1">
            <p:extLst>
              <p:ext uri="{D42A27DB-BD31-4B8C-83A1-F6EECF244321}">
                <p14:modId xmlns:p14="http://schemas.microsoft.com/office/powerpoint/2010/main" val="1855242954"/>
              </p:ext>
            </p:extLst>
          </p:nvPr>
        </p:nvGraphicFramePr>
        <p:xfrm>
          <a:off x="10713600" y="5940175"/>
          <a:ext cx="626616" cy="360000"/>
        </p:xfrm>
        <a:graphic>
          <a:graphicData uri="http://schemas.openxmlformats.org/presentationml/2006/ole">
            <mc:AlternateContent xmlns:mc="http://schemas.openxmlformats.org/markup-compatibility/2006">
              <mc:Choice xmlns:v="urn:schemas-microsoft-com:vml" Requires="v">
                <p:oleObj name="Image" r:id="rId9" imgW="2279520" imgH="1310400" progId="Photoshop.Image.18">
                  <p:embed/>
                </p:oleObj>
              </mc:Choice>
              <mc:Fallback>
                <p:oleObj name="Image" r:id="rId9" imgW="2279520" imgH="1310400" progId="Photoshop.Image.18">
                  <p:embed/>
                  <p:pic>
                    <p:nvPicPr>
                      <p:cNvPr id="9" name="Object 8"/>
                      <p:cNvPicPr/>
                      <p:nvPr/>
                    </p:nvPicPr>
                    <p:blipFill>
                      <a:blip r:embed="rId10"/>
                      <a:stretch>
                        <a:fillRect/>
                      </a:stretch>
                    </p:blipFill>
                    <p:spPr>
                      <a:xfrm>
                        <a:off x="10713600" y="5940175"/>
                        <a:ext cx="626616" cy="360000"/>
                      </a:xfrm>
                      <a:prstGeom prst="rect">
                        <a:avLst/>
                      </a:prstGeom>
                    </p:spPr>
                  </p:pic>
                </p:oleObj>
              </mc:Fallback>
            </mc:AlternateContent>
          </a:graphicData>
        </a:graphic>
      </p:graphicFrame>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6" r:id="rId5"/>
    <p:sldLayoutId id="2147483652" r:id="rId6"/>
    <p:sldLayoutId id="2147483655" r:id="rId7"/>
  </p:sldLayoutIdLst>
  <p:txStyles>
    <p:titleStyle>
      <a:lvl1pPr algn="l" defTabSz="576026" rtl="0" eaLnBrk="1" latinLnBrk="0" hangingPunct="1">
        <a:spcBef>
          <a:spcPct val="0"/>
        </a:spcBef>
        <a:buNone/>
        <a:defRPr sz="4400" kern="1200">
          <a:solidFill>
            <a:schemeClr val="accent1"/>
          </a:solidFill>
          <a:latin typeface="+mj-lt"/>
          <a:ea typeface="+mj-ea"/>
          <a:cs typeface="+mj-cs"/>
        </a:defRPr>
      </a:lvl1pPr>
    </p:titleStyle>
    <p:body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p:bodyStyle>
    <p:otherStyle>
      <a:defPPr>
        <a:defRPr lang="en-US"/>
      </a:defPPr>
      <a:lvl1pPr marL="0" algn="l" defTabSz="576026" rtl="0" eaLnBrk="1" latinLnBrk="0" hangingPunct="1">
        <a:defRPr sz="2268" kern="1200">
          <a:solidFill>
            <a:schemeClr val="tx1"/>
          </a:solidFill>
          <a:latin typeface="+mn-lt"/>
          <a:ea typeface="+mn-ea"/>
          <a:cs typeface="+mn-cs"/>
        </a:defRPr>
      </a:lvl1pPr>
      <a:lvl2pPr marL="576026" algn="l" defTabSz="576026" rtl="0" eaLnBrk="1" latinLnBrk="0" hangingPunct="1">
        <a:defRPr sz="2268" kern="1200">
          <a:solidFill>
            <a:schemeClr val="tx1"/>
          </a:solidFill>
          <a:latin typeface="+mn-lt"/>
          <a:ea typeface="+mn-ea"/>
          <a:cs typeface="+mn-cs"/>
        </a:defRPr>
      </a:lvl2pPr>
      <a:lvl3pPr marL="1152053" algn="l" defTabSz="576026" rtl="0" eaLnBrk="1" latinLnBrk="0" hangingPunct="1">
        <a:defRPr sz="2268" kern="1200">
          <a:solidFill>
            <a:schemeClr val="tx1"/>
          </a:solidFill>
          <a:latin typeface="+mn-lt"/>
          <a:ea typeface="+mn-ea"/>
          <a:cs typeface="+mn-cs"/>
        </a:defRPr>
      </a:lvl3pPr>
      <a:lvl4pPr marL="1728079" algn="l" defTabSz="576026" rtl="0" eaLnBrk="1" latinLnBrk="0" hangingPunct="1">
        <a:defRPr sz="2268" kern="1200">
          <a:solidFill>
            <a:schemeClr val="tx1"/>
          </a:solidFill>
          <a:latin typeface="+mn-lt"/>
          <a:ea typeface="+mn-ea"/>
          <a:cs typeface="+mn-cs"/>
        </a:defRPr>
      </a:lvl4pPr>
      <a:lvl5pPr marL="2304105" algn="l" defTabSz="576026" rtl="0" eaLnBrk="1" latinLnBrk="0" hangingPunct="1">
        <a:defRPr sz="2268" kern="1200">
          <a:solidFill>
            <a:schemeClr val="tx1"/>
          </a:solidFill>
          <a:latin typeface="+mn-lt"/>
          <a:ea typeface="+mn-ea"/>
          <a:cs typeface="+mn-cs"/>
        </a:defRPr>
      </a:lvl5pPr>
      <a:lvl6pPr marL="2880131" algn="l" defTabSz="576026" rtl="0" eaLnBrk="1" latinLnBrk="0" hangingPunct="1">
        <a:defRPr sz="2268" kern="1200">
          <a:solidFill>
            <a:schemeClr val="tx1"/>
          </a:solidFill>
          <a:latin typeface="+mn-lt"/>
          <a:ea typeface="+mn-ea"/>
          <a:cs typeface="+mn-cs"/>
        </a:defRPr>
      </a:lvl6pPr>
      <a:lvl7pPr marL="3456158" algn="l" defTabSz="576026" rtl="0" eaLnBrk="1" latinLnBrk="0" hangingPunct="1">
        <a:defRPr sz="2268" kern="1200">
          <a:solidFill>
            <a:schemeClr val="tx1"/>
          </a:solidFill>
          <a:latin typeface="+mn-lt"/>
          <a:ea typeface="+mn-ea"/>
          <a:cs typeface="+mn-cs"/>
        </a:defRPr>
      </a:lvl7pPr>
      <a:lvl8pPr marL="4032184" algn="l" defTabSz="576026" rtl="0" eaLnBrk="1" latinLnBrk="0" hangingPunct="1">
        <a:defRPr sz="2268" kern="1200">
          <a:solidFill>
            <a:schemeClr val="tx1"/>
          </a:solidFill>
          <a:latin typeface="+mn-lt"/>
          <a:ea typeface="+mn-ea"/>
          <a:cs typeface="+mn-cs"/>
        </a:defRPr>
      </a:lvl8pPr>
      <a:lvl9pPr marL="4608210" algn="l" defTabSz="576026"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629" userDrawn="1">
          <p15:clr>
            <a:srgbClr val="F26B43"/>
          </p15:clr>
        </p15:guide>
        <p15:guide id="3" pos="7030" userDrawn="1">
          <p15:clr>
            <a:srgbClr val="F26B43"/>
          </p15:clr>
        </p15:guide>
        <p15:guide id="4" pos="227" userDrawn="1">
          <p15:clr>
            <a:srgbClr val="F26B43"/>
          </p15:clr>
        </p15:guide>
        <p15:guide id="5" orient="horz" pos="227" userDrawn="1">
          <p15:clr>
            <a:srgbClr val="F26B43"/>
          </p15:clr>
        </p15:guide>
        <p15:guide id="7" orient="horz" pos="680" userDrawn="1">
          <p15:clr>
            <a:srgbClr val="F26B43"/>
          </p15:clr>
        </p15:guide>
        <p15:guide id="8" orient="horz" pos="907" userDrawn="1">
          <p15:clr>
            <a:srgbClr val="F26B43"/>
          </p15:clr>
        </p15:guide>
        <p15:guide id="9" orient="horz" pos="3855" userDrawn="1">
          <p15:clr>
            <a:srgbClr val="F26B43"/>
          </p15:clr>
        </p15:guide>
        <p15:guide id="10" orient="horz" pos="204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Real World Entity Framework</a:t>
            </a:r>
          </a:p>
        </p:txBody>
      </p:sp>
      <p:sp>
        <p:nvSpPr>
          <p:cNvPr id="3" name="Text Placeholder 2"/>
          <p:cNvSpPr>
            <a:spLocks noGrp="1"/>
          </p:cNvSpPr>
          <p:nvPr>
            <p:ph type="body" sz="quarter" idx="10"/>
          </p:nvPr>
        </p:nvSpPr>
        <p:spPr/>
        <p:txBody>
          <a:bodyPr/>
          <a:lstStyle/>
          <a:p>
            <a:r>
              <a:rPr lang="en-US" dirty="0"/>
              <a:t>Brian L. Gorman, MVP, MCT</a:t>
            </a:r>
          </a:p>
        </p:txBody>
      </p:sp>
    </p:spTree>
    <p:extLst>
      <p:ext uri="{BB962C8B-B14F-4D97-AF65-F5344CB8AC3E}">
        <p14:creationId xmlns:p14="http://schemas.microsoft.com/office/powerpoint/2010/main" val="394788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0FDD7-EF23-30C4-18CF-1C52990A4B6A}"/>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24616B38-1E0B-47F1-2970-3A32D717D98B}"/>
              </a:ext>
            </a:extLst>
          </p:cNvPr>
          <p:cNvSpPr>
            <a:spLocks noGrp="1"/>
          </p:cNvSpPr>
          <p:nvPr>
            <p:ph type="title"/>
          </p:nvPr>
        </p:nvSpPr>
        <p:spPr/>
        <p:txBody>
          <a:bodyPr/>
          <a:lstStyle/>
          <a:p>
            <a:r>
              <a:rPr lang="en-US" dirty="0"/>
              <a:t>Interceptors	</a:t>
            </a:r>
          </a:p>
        </p:txBody>
      </p:sp>
      <p:sp>
        <p:nvSpPr>
          <p:cNvPr id="19" name="Content Placeholder 18">
            <a:extLst>
              <a:ext uri="{FF2B5EF4-FFF2-40B4-BE49-F238E27FC236}">
                <a16:creationId xmlns:a16="http://schemas.microsoft.com/office/drawing/2014/main" id="{6C3557FD-D8B2-8E0A-D975-CBB2FDBCE7DA}"/>
              </a:ext>
            </a:extLst>
          </p:cNvPr>
          <p:cNvSpPr>
            <a:spLocks noGrp="1"/>
          </p:cNvSpPr>
          <p:nvPr>
            <p:ph idx="1"/>
          </p:nvPr>
        </p:nvSpPr>
        <p:spPr/>
        <p:txBody>
          <a:bodyPr/>
          <a:lstStyle/>
          <a:p>
            <a:r>
              <a:rPr lang="en-US" dirty="0"/>
              <a:t>Introduced in </a:t>
            </a:r>
            <a:r>
              <a:rPr lang="en-US" dirty="0" err="1"/>
              <a:t>EFCore</a:t>
            </a:r>
            <a:r>
              <a:rPr lang="en-US" dirty="0"/>
              <a:t> 3</a:t>
            </a:r>
          </a:p>
          <a:p>
            <a:pPr marL="571500" indent="-571500">
              <a:buFont typeface="Arial" panose="020B0604020202020204" pitchFamily="34" charset="0"/>
              <a:buChar char="•"/>
            </a:pPr>
            <a:r>
              <a:rPr lang="en-US" dirty="0" err="1"/>
              <a:t>DBCommandInterceptor</a:t>
            </a:r>
            <a:r>
              <a:rPr lang="en-US" dirty="0"/>
              <a:t> (</a:t>
            </a:r>
            <a:r>
              <a:rPr lang="en-US" dirty="0" err="1"/>
              <a:t>EFCore</a:t>
            </a:r>
            <a:r>
              <a:rPr lang="en-US" dirty="0"/>
              <a:t> 6/7)</a:t>
            </a:r>
          </a:p>
          <a:p>
            <a:pPr marL="571500" indent="-571500">
              <a:buFont typeface="Arial" panose="020B0604020202020204" pitchFamily="34" charset="0"/>
              <a:buChar char="•"/>
            </a:pPr>
            <a:endParaRPr lang="en-US" dirty="0"/>
          </a:p>
          <a:p>
            <a:r>
              <a:rPr lang="en-US" dirty="0"/>
              <a:t>Problem solved</a:t>
            </a:r>
          </a:p>
          <a:p>
            <a:pPr marL="571500" indent="-571500">
              <a:buFont typeface="Arial" panose="020B0604020202020204" pitchFamily="34" charset="0"/>
              <a:buChar char="•"/>
            </a:pPr>
            <a:r>
              <a:rPr lang="en-US" dirty="0"/>
              <a:t>Logging (queries)</a:t>
            </a:r>
          </a:p>
          <a:p>
            <a:pPr marL="571500" indent="-571500">
              <a:buFont typeface="Arial" panose="020B0604020202020204" pitchFamily="34" charset="0"/>
              <a:buChar char="•"/>
            </a:pPr>
            <a:r>
              <a:rPr lang="en-US" dirty="0"/>
              <a:t>Soft-Delete</a:t>
            </a:r>
            <a:br>
              <a:rPr lang="en-US" dirty="0"/>
            </a:br>
            <a:endParaRPr lang="en-US" dirty="0"/>
          </a:p>
        </p:txBody>
      </p:sp>
    </p:spTree>
    <p:extLst>
      <p:ext uri="{BB962C8B-B14F-4D97-AF65-F5344CB8AC3E}">
        <p14:creationId xmlns:p14="http://schemas.microsoft.com/office/powerpoint/2010/main" val="75506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EE2A-0E4B-9DE0-3FC2-0EDF762115E5}"/>
              </a:ext>
            </a:extLst>
          </p:cNvPr>
          <p:cNvSpPr>
            <a:spLocks noGrp="1"/>
          </p:cNvSpPr>
          <p:nvPr>
            <p:ph type="title"/>
          </p:nvPr>
        </p:nvSpPr>
        <p:spPr>
          <a:xfrm>
            <a:off x="360125" y="139383"/>
            <a:ext cx="10800000" cy="720000"/>
          </a:xfrm>
        </p:spPr>
        <p:txBody>
          <a:bodyPr/>
          <a:lstStyle/>
          <a:p>
            <a:r>
              <a:rPr lang="en-US" dirty="0"/>
              <a:t>Sample Code</a:t>
            </a:r>
          </a:p>
        </p:txBody>
      </p:sp>
      <p:sp>
        <p:nvSpPr>
          <p:cNvPr id="3" name="Content Placeholder 2">
            <a:extLst>
              <a:ext uri="{FF2B5EF4-FFF2-40B4-BE49-F238E27FC236}">
                <a16:creationId xmlns:a16="http://schemas.microsoft.com/office/drawing/2014/main" id="{F291D46A-801E-8120-657D-98C3E1C9D92B}"/>
              </a:ext>
            </a:extLst>
          </p:cNvPr>
          <p:cNvSpPr>
            <a:spLocks noGrp="1"/>
          </p:cNvSpPr>
          <p:nvPr>
            <p:ph idx="1"/>
          </p:nvPr>
        </p:nvSpPr>
        <p:spPr>
          <a:xfrm>
            <a:off x="360125" y="1080363"/>
            <a:ext cx="10800000" cy="5039450"/>
          </a:xfrm>
        </p:spPr>
        <p:txBody>
          <a:bodyPr>
            <a:normAutofit fontScale="32500" lnSpcReduction="20000"/>
          </a:bodyPr>
          <a:lstStyle/>
          <a:p>
            <a:r>
              <a:rPr lang="en-US" dirty="0"/>
              <a:t>public class </a:t>
            </a:r>
            <a:r>
              <a:rPr lang="en-US" dirty="0" err="1"/>
              <a:t>LoggingCommandInterceptor</a:t>
            </a:r>
            <a:r>
              <a:rPr lang="en-US" dirty="0"/>
              <a:t> : </a:t>
            </a:r>
            <a:r>
              <a:rPr lang="en-US" b="1" dirty="0" err="1"/>
              <a:t>DbCommandInterceptor</a:t>
            </a:r>
            <a:endParaRPr lang="en-US" b="1" dirty="0"/>
          </a:p>
          <a:p>
            <a:r>
              <a:rPr lang="en-US" dirty="0"/>
              <a:t>{</a:t>
            </a:r>
          </a:p>
          <a:p>
            <a:r>
              <a:rPr lang="en-US" dirty="0"/>
              <a:t>    private </a:t>
            </a:r>
            <a:r>
              <a:rPr lang="en-US" dirty="0" err="1"/>
              <a:t>readonly</a:t>
            </a:r>
            <a:r>
              <a:rPr lang="en-US" dirty="0"/>
              <a:t> </a:t>
            </a:r>
            <a:r>
              <a:rPr lang="en-US" dirty="0" err="1"/>
              <a:t>ILogger</a:t>
            </a:r>
            <a:r>
              <a:rPr lang="en-US" dirty="0"/>
              <a:t> _logger;</a:t>
            </a:r>
          </a:p>
          <a:p>
            <a:endParaRPr lang="en-US" dirty="0"/>
          </a:p>
          <a:p>
            <a:r>
              <a:rPr lang="en-US" dirty="0"/>
              <a:t>    public </a:t>
            </a:r>
            <a:r>
              <a:rPr lang="en-US" dirty="0" err="1"/>
              <a:t>LoggingCommandInterceptor</a:t>
            </a:r>
            <a:r>
              <a:rPr lang="en-US" dirty="0"/>
              <a:t>(</a:t>
            </a:r>
            <a:r>
              <a:rPr lang="en-US" dirty="0" err="1"/>
              <a:t>ILoggerFactory</a:t>
            </a:r>
            <a:r>
              <a:rPr lang="en-US" dirty="0"/>
              <a:t> </a:t>
            </a:r>
            <a:r>
              <a:rPr lang="en-US" dirty="0" err="1"/>
              <a:t>loggerFactory</a:t>
            </a:r>
            <a:r>
              <a:rPr lang="en-US" dirty="0"/>
              <a:t>)</a:t>
            </a:r>
          </a:p>
          <a:p>
            <a:r>
              <a:rPr lang="en-US" dirty="0"/>
              <a:t>    {</a:t>
            </a:r>
          </a:p>
          <a:p>
            <a:r>
              <a:rPr lang="en-US" dirty="0"/>
              <a:t>        _logger = </a:t>
            </a:r>
            <a:r>
              <a:rPr lang="en-US" dirty="0" err="1"/>
              <a:t>loggerFactory.CreateLogger</a:t>
            </a:r>
            <a:r>
              <a:rPr lang="en-US" dirty="0"/>
              <a:t>("</a:t>
            </a:r>
            <a:r>
              <a:rPr lang="en-US" dirty="0" err="1"/>
              <a:t>EFCustomInterceptor</a:t>
            </a:r>
            <a:r>
              <a:rPr lang="en-US" dirty="0"/>
              <a:t>");</a:t>
            </a:r>
          </a:p>
          <a:p>
            <a:r>
              <a:rPr lang="en-US" dirty="0"/>
              <a:t>    }</a:t>
            </a:r>
          </a:p>
          <a:p>
            <a:endParaRPr lang="en-US" dirty="0"/>
          </a:p>
          <a:p>
            <a:r>
              <a:rPr lang="en-US" dirty="0"/>
              <a:t>    public override </a:t>
            </a:r>
            <a:r>
              <a:rPr lang="en-US" b="1" dirty="0" err="1"/>
              <a:t>InterceptionResult</a:t>
            </a:r>
            <a:r>
              <a:rPr lang="en-US" dirty="0"/>
              <a:t>&lt;</a:t>
            </a:r>
            <a:r>
              <a:rPr lang="en-US" dirty="0" err="1"/>
              <a:t>DbCommand</a:t>
            </a:r>
            <a:r>
              <a:rPr lang="en-US" dirty="0"/>
              <a:t>&gt; </a:t>
            </a:r>
            <a:r>
              <a:rPr lang="en-US" b="1" dirty="0" err="1"/>
              <a:t>CommandCreating</a:t>
            </a:r>
            <a:r>
              <a:rPr lang="en-US" dirty="0"/>
              <a:t>(</a:t>
            </a:r>
          </a:p>
          <a:p>
            <a:r>
              <a:rPr lang="en-US" dirty="0"/>
              <a:t>        </a:t>
            </a:r>
            <a:r>
              <a:rPr lang="en-US" dirty="0" err="1"/>
              <a:t>CommandCorrelatedEventData</a:t>
            </a:r>
            <a:r>
              <a:rPr lang="en-US" dirty="0"/>
              <a:t> </a:t>
            </a:r>
            <a:r>
              <a:rPr lang="en-US" dirty="0" err="1"/>
              <a:t>eventData</a:t>
            </a:r>
            <a:r>
              <a:rPr lang="en-US" dirty="0"/>
              <a:t>,</a:t>
            </a:r>
          </a:p>
          <a:p>
            <a:r>
              <a:rPr lang="en-US" dirty="0"/>
              <a:t>        </a:t>
            </a:r>
            <a:r>
              <a:rPr lang="en-US" dirty="0" err="1"/>
              <a:t>InterceptionResult</a:t>
            </a:r>
            <a:r>
              <a:rPr lang="en-US" dirty="0"/>
              <a:t>&lt;</a:t>
            </a:r>
            <a:r>
              <a:rPr lang="en-US" dirty="0" err="1"/>
              <a:t>DbCommand</a:t>
            </a:r>
            <a:r>
              <a:rPr lang="en-US" dirty="0"/>
              <a:t>&gt; result)</a:t>
            </a:r>
          </a:p>
          <a:p>
            <a:r>
              <a:rPr lang="en-US" dirty="0"/>
              <a:t>    {</a:t>
            </a:r>
          </a:p>
          <a:p>
            <a:r>
              <a:rPr lang="en-US" dirty="0"/>
              <a:t>        _</a:t>
            </a:r>
            <a:r>
              <a:rPr lang="en-US" dirty="0" err="1"/>
              <a:t>logger.LogInformation</a:t>
            </a:r>
            <a:r>
              <a:rPr lang="en-US" dirty="0"/>
              <a:t>("Creating command for context {Context}", eventData.Context?.</a:t>
            </a:r>
            <a:r>
              <a:rPr lang="en-US" dirty="0" err="1"/>
              <a:t>GetType</a:t>
            </a:r>
            <a:r>
              <a:rPr lang="en-US" dirty="0"/>
              <a:t>().Name);</a:t>
            </a:r>
          </a:p>
          <a:p>
            <a:r>
              <a:rPr lang="en-US" dirty="0"/>
              <a:t>        return </a:t>
            </a:r>
            <a:r>
              <a:rPr lang="en-US" dirty="0" err="1"/>
              <a:t>base.CommandCreating</a:t>
            </a:r>
            <a:r>
              <a:rPr lang="en-US" dirty="0"/>
              <a:t>(</a:t>
            </a:r>
            <a:r>
              <a:rPr lang="en-US" dirty="0" err="1"/>
              <a:t>eventData</a:t>
            </a:r>
            <a:r>
              <a:rPr lang="en-US" dirty="0"/>
              <a:t>, result);</a:t>
            </a:r>
          </a:p>
          <a:p>
            <a:r>
              <a:rPr lang="en-US" dirty="0"/>
              <a:t>    }</a:t>
            </a:r>
          </a:p>
          <a:p>
            <a:endParaRPr lang="en-US" dirty="0"/>
          </a:p>
          <a:p>
            <a:r>
              <a:rPr lang="en-US" dirty="0"/>
              <a:t>    public override </a:t>
            </a:r>
            <a:r>
              <a:rPr lang="en-US" b="1" dirty="0" err="1"/>
              <a:t>InterceptionResult</a:t>
            </a:r>
            <a:r>
              <a:rPr lang="en-US" dirty="0"/>
              <a:t>&lt;int&gt; </a:t>
            </a:r>
            <a:r>
              <a:rPr lang="en-US" b="1" dirty="0" err="1"/>
              <a:t>NonQueryExecuting</a:t>
            </a:r>
            <a:r>
              <a:rPr lang="en-US" dirty="0"/>
              <a:t>(</a:t>
            </a:r>
          </a:p>
          <a:p>
            <a:r>
              <a:rPr lang="en-US" dirty="0"/>
              <a:t>        </a:t>
            </a:r>
            <a:r>
              <a:rPr lang="en-US" dirty="0" err="1"/>
              <a:t>DbCommand</a:t>
            </a:r>
            <a:r>
              <a:rPr lang="en-US" dirty="0"/>
              <a:t> command,</a:t>
            </a:r>
          </a:p>
          <a:p>
            <a:r>
              <a:rPr lang="en-US" dirty="0"/>
              <a:t>        </a:t>
            </a:r>
            <a:r>
              <a:rPr lang="en-US" dirty="0" err="1"/>
              <a:t>CommandEventData</a:t>
            </a:r>
            <a:r>
              <a:rPr lang="en-US" dirty="0"/>
              <a:t> </a:t>
            </a:r>
            <a:r>
              <a:rPr lang="en-US" dirty="0" err="1"/>
              <a:t>eventData</a:t>
            </a:r>
            <a:r>
              <a:rPr lang="en-US" dirty="0"/>
              <a:t>,</a:t>
            </a:r>
          </a:p>
          <a:p>
            <a:r>
              <a:rPr lang="en-US" dirty="0"/>
              <a:t>        </a:t>
            </a:r>
            <a:r>
              <a:rPr lang="en-US" dirty="0" err="1"/>
              <a:t>InterceptionResult</a:t>
            </a:r>
            <a:r>
              <a:rPr lang="en-US" dirty="0"/>
              <a:t>&lt;int&gt; result)</a:t>
            </a:r>
          </a:p>
          <a:p>
            <a:r>
              <a:rPr lang="en-US" dirty="0"/>
              <a:t>    {</a:t>
            </a:r>
          </a:p>
          <a:p>
            <a:r>
              <a:rPr lang="en-US" dirty="0"/>
              <a:t>        _</a:t>
            </a:r>
            <a:r>
              <a:rPr lang="en-US" b="1" dirty="0" err="1"/>
              <a:t>logger.LogInformation</a:t>
            </a:r>
            <a:r>
              <a:rPr lang="en-US" b="1" dirty="0"/>
              <a:t>("Executing </a:t>
            </a:r>
            <a:r>
              <a:rPr lang="en-US" b="1" dirty="0" err="1"/>
              <a:t>NonQuery</a:t>
            </a:r>
            <a:r>
              <a:rPr lang="en-US" b="1" dirty="0"/>
              <a:t>: {</a:t>
            </a:r>
            <a:r>
              <a:rPr lang="en-US" b="1" dirty="0" err="1"/>
              <a:t>CommandText</a:t>
            </a:r>
            <a:r>
              <a:rPr lang="en-US" b="1" dirty="0"/>
              <a:t>}", </a:t>
            </a:r>
            <a:r>
              <a:rPr lang="en-US" b="1" dirty="0" err="1"/>
              <a:t>command.CommandText</a:t>
            </a:r>
            <a:r>
              <a:rPr lang="en-US" b="1" dirty="0"/>
              <a:t>);</a:t>
            </a:r>
          </a:p>
          <a:p>
            <a:r>
              <a:rPr lang="en-US" b="1" dirty="0"/>
              <a:t>        return </a:t>
            </a:r>
            <a:r>
              <a:rPr lang="en-US" b="1" dirty="0" err="1"/>
              <a:t>base.NonQueryExecuting</a:t>
            </a:r>
            <a:r>
              <a:rPr lang="en-US" b="1" dirty="0"/>
              <a:t>(command, </a:t>
            </a:r>
            <a:r>
              <a:rPr lang="en-US" b="1" dirty="0" err="1"/>
              <a:t>eventData</a:t>
            </a:r>
            <a:r>
              <a:rPr lang="en-US" b="1" dirty="0"/>
              <a:t>, result);</a:t>
            </a:r>
          </a:p>
          <a:p>
            <a:r>
              <a:rPr lang="en-US" dirty="0"/>
              <a:t>    }</a:t>
            </a:r>
          </a:p>
        </p:txBody>
      </p:sp>
    </p:spTree>
    <p:extLst>
      <p:ext uri="{BB962C8B-B14F-4D97-AF65-F5344CB8AC3E}">
        <p14:creationId xmlns:p14="http://schemas.microsoft.com/office/powerpoint/2010/main" val="188019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D572-C3D2-3C0B-50C7-71ACC52B8F65}"/>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78EF64E8-CBB2-69FC-3F4D-370545541B9A}"/>
              </a:ext>
            </a:extLst>
          </p:cNvPr>
          <p:cNvSpPr>
            <a:spLocks noGrp="1"/>
          </p:cNvSpPr>
          <p:nvPr>
            <p:ph idx="1"/>
          </p:nvPr>
        </p:nvSpPr>
        <p:spPr>
          <a:xfrm>
            <a:off x="360125" y="2796539"/>
            <a:ext cx="10800000" cy="1768793"/>
          </a:xfrm>
        </p:spPr>
        <p:txBody>
          <a:bodyPr/>
          <a:lstStyle/>
          <a:p>
            <a:r>
              <a:rPr lang="en-US" dirty="0"/>
              <a:t>Logging and Soft Delete Interceptors</a:t>
            </a:r>
          </a:p>
        </p:txBody>
      </p:sp>
    </p:spTree>
    <p:extLst>
      <p:ext uri="{BB962C8B-B14F-4D97-AF65-F5344CB8AC3E}">
        <p14:creationId xmlns:p14="http://schemas.microsoft.com/office/powerpoint/2010/main" val="178627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302BB-A221-9B3D-46AC-F6A7E307B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D05A5-D40E-B3C9-40C0-8E0AF402EC73}"/>
              </a:ext>
            </a:extLst>
          </p:cNvPr>
          <p:cNvSpPr>
            <a:spLocks noGrp="1"/>
          </p:cNvSpPr>
          <p:nvPr>
            <p:ph type="title"/>
          </p:nvPr>
        </p:nvSpPr>
        <p:spPr/>
        <p:txBody>
          <a:bodyPr/>
          <a:lstStyle/>
          <a:p>
            <a:r>
              <a:rPr lang="en-US" dirty="0"/>
              <a:t>Query Filters</a:t>
            </a:r>
          </a:p>
        </p:txBody>
      </p:sp>
    </p:spTree>
    <p:extLst>
      <p:ext uri="{BB962C8B-B14F-4D97-AF65-F5344CB8AC3E}">
        <p14:creationId xmlns:p14="http://schemas.microsoft.com/office/powerpoint/2010/main" val="216385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7A5-6F77-3045-B1D3-39022BAAC82E}"/>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753F2989-7D67-0131-7007-3FF6415FBC37}"/>
              </a:ext>
            </a:extLst>
          </p:cNvPr>
          <p:cNvSpPr>
            <a:spLocks noGrp="1"/>
          </p:cNvSpPr>
          <p:nvPr>
            <p:ph type="title"/>
          </p:nvPr>
        </p:nvSpPr>
        <p:spPr/>
        <p:txBody>
          <a:bodyPr/>
          <a:lstStyle/>
          <a:p>
            <a:r>
              <a:rPr lang="en-US" dirty="0"/>
              <a:t>Query Filters -&gt; Named Query Filters</a:t>
            </a:r>
          </a:p>
        </p:txBody>
      </p:sp>
      <p:sp>
        <p:nvSpPr>
          <p:cNvPr id="19" name="Content Placeholder 18">
            <a:extLst>
              <a:ext uri="{FF2B5EF4-FFF2-40B4-BE49-F238E27FC236}">
                <a16:creationId xmlns:a16="http://schemas.microsoft.com/office/drawing/2014/main" id="{7286B722-5F0B-F6E0-14DC-58623F73FB4C}"/>
              </a:ext>
            </a:extLst>
          </p:cNvPr>
          <p:cNvSpPr>
            <a:spLocks noGrp="1"/>
          </p:cNvSpPr>
          <p:nvPr>
            <p:ph idx="1"/>
          </p:nvPr>
        </p:nvSpPr>
        <p:spPr/>
        <p:txBody>
          <a:bodyPr/>
          <a:lstStyle/>
          <a:p>
            <a:r>
              <a:rPr lang="en-US" dirty="0"/>
              <a:t>Problem: Disabled Filters -&gt; Every filter was toggled</a:t>
            </a:r>
          </a:p>
          <a:p>
            <a:pPr marL="571500" indent="-571500">
              <a:buFontTx/>
              <a:buChar char="-"/>
            </a:pPr>
            <a:r>
              <a:rPr lang="en-US" dirty="0"/>
              <a:t>Tenancy</a:t>
            </a:r>
          </a:p>
          <a:p>
            <a:pPr marL="571500" indent="-571500">
              <a:buFontTx/>
              <a:buChar char="-"/>
            </a:pPr>
            <a:r>
              <a:rPr lang="en-US" dirty="0"/>
              <a:t>Soft Delete</a:t>
            </a:r>
          </a:p>
          <a:p>
            <a:pPr marL="571500" indent="-571500">
              <a:buFontTx/>
              <a:buChar char="-"/>
            </a:pPr>
            <a:r>
              <a:rPr lang="en-US" dirty="0"/>
              <a:t>Active</a:t>
            </a:r>
          </a:p>
          <a:p>
            <a:r>
              <a:rPr lang="en-US" dirty="0"/>
              <a:t>Solution: Named Query Filters -&gt; ability to toggle only the filter of choice</a:t>
            </a:r>
          </a:p>
          <a:p>
            <a:r>
              <a:rPr lang="en-US" dirty="0"/>
              <a:t>- One Caveat: Flag management</a:t>
            </a:r>
          </a:p>
        </p:txBody>
      </p:sp>
    </p:spTree>
    <p:extLst>
      <p:ext uri="{BB962C8B-B14F-4D97-AF65-F5344CB8AC3E}">
        <p14:creationId xmlns:p14="http://schemas.microsoft.com/office/powerpoint/2010/main" val="320031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AC7B-3501-BA21-FEE6-52FA7461E1CB}"/>
              </a:ext>
            </a:extLst>
          </p:cNvPr>
          <p:cNvSpPr>
            <a:spLocks noGrp="1"/>
          </p:cNvSpPr>
          <p:nvPr>
            <p:ph type="title"/>
          </p:nvPr>
        </p:nvSpPr>
        <p:spPr/>
        <p:txBody>
          <a:bodyPr/>
          <a:lstStyle/>
          <a:p>
            <a:r>
              <a:rPr lang="en-US" dirty="0"/>
              <a:t>Original Code</a:t>
            </a:r>
          </a:p>
        </p:txBody>
      </p:sp>
      <p:sp>
        <p:nvSpPr>
          <p:cNvPr id="3" name="Content Placeholder 2">
            <a:extLst>
              <a:ext uri="{FF2B5EF4-FFF2-40B4-BE49-F238E27FC236}">
                <a16:creationId xmlns:a16="http://schemas.microsoft.com/office/drawing/2014/main" id="{8CC555FB-DFE3-D9B1-AD1A-23E5D7837CC0}"/>
              </a:ext>
            </a:extLst>
          </p:cNvPr>
          <p:cNvSpPr>
            <a:spLocks noGrp="1"/>
          </p:cNvSpPr>
          <p:nvPr>
            <p:ph idx="1"/>
          </p:nvPr>
        </p:nvSpPr>
        <p:spPr/>
        <p:txBody>
          <a:bodyPr>
            <a:normAutofit lnSpcReduction="10000"/>
          </a:bodyPr>
          <a:lstStyle/>
          <a:p>
            <a:r>
              <a:rPr lang="en-US" dirty="0"/>
              <a:t>Disabled with “</a:t>
            </a:r>
            <a:r>
              <a:rPr lang="en-US" dirty="0" err="1"/>
              <a:t>IgnoreQueryFilters</a:t>
            </a:r>
            <a:r>
              <a:rPr lang="en-US" dirty="0"/>
              <a:t>”</a:t>
            </a:r>
          </a:p>
          <a:p>
            <a:endParaRPr lang="en-US" dirty="0"/>
          </a:p>
          <a:p>
            <a:r>
              <a:rPr lang="en-US" dirty="0"/>
              <a:t>var stamps = await _</a:t>
            </a:r>
            <a:r>
              <a:rPr lang="en-US" dirty="0" err="1"/>
              <a:t>db.Categories.IgnoreQueryFilters</a:t>
            </a:r>
            <a:r>
              <a:rPr lang="en-US" dirty="0"/>
              <a:t>().</a:t>
            </a:r>
            <a:r>
              <a:rPr lang="en-US" dirty="0" err="1"/>
              <a:t>FirstOrDefaultAsync</a:t>
            </a:r>
            <a:r>
              <a:rPr lang="en-US" dirty="0"/>
              <a:t>(c =&gt; </a:t>
            </a:r>
            <a:r>
              <a:rPr lang="en-US" dirty="0" err="1"/>
              <a:t>c.CategoryName</a:t>
            </a:r>
            <a:r>
              <a:rPr lang="en-US" dirty="0"/>
              <a:t> == "Stamps");</a:t>
            </a:r>
          </a:p>
          <a:p>
            <a:endParaRPr lang="en-US" dirty="0"/>
          </a:p>
          <a:p>
            <a:r>
              <a:rPr lang="en-US" dirty="0"/>
              <a:t>-All or Nothing command (tenancy disabled, soft-delete disabled)</a:t>
            </a:r>
          </a:p>
        </p:txBody>
      </p:sp>
    </p:spTree>
    <p:extLst>
      <p:ext uri="{BB962C8B-B14F-4D97-AF65-F5344CB8AC3E}">
        <p14:creationId xmlns:p14="http://schemas.microsoft.com/office/powerpoint/2010/main" val="292022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3462-AC86-F981-6E03-8E4CB2F40503}"/>
              </a:ext>
            </a:extLst>
          </p:cNvPr>
          <p:cNvSpPr>
            <a:spLocks noGrp="1"/>
          </p:cNvSpPr>
          <p:nvPr>
            <p:ph type="title"/>
          </p:nvPr>
        </p:nvSpPr>
        <p:spPr/>
        <p:txBody>
          <a:bodyPr/>
          <a:lstStyle/>
          <a:p>
            <a:r>
              <a:rPr lang="en-US" dirty="0"/>
              <a:t>Named Queries</a:t>
            </a:r>
          </a:p>
        </p:txBody>
      </p:sp>
      <p:sp>
        <p:nvSpPr>
          <p:cNvPr id="3" name="Content Placeholder 2">
            <a:extLst>
              <a:ext uri="{FF2B5EF4-FFF2-40B4-BE49-F238E27FC236}">
                <a16:creationId xmlns:a16="http://schemas.microsoft.com/office/drawing/2014/main" id="{2FE62B43-21BC-50D5-B29A-2345A91A539B}"/>
              </a:ext>
            </a:extLst>
          </p:cNvPr>
          <p:cNvSpPr>
            <a:spLocks noGrp="1"/>
          </p:cNvSpPr>
          <p:nvPr>
            <p:ph idx="1"/>
          </p:nvPr>
        </p:nvSpPr>
        <p:spPr/>
        <p:txBody>
          <a:bodyPr>
            <a:normAutofit fontScale="70000" lnSpcReduction="20000"/>
          </a:bodyPr>
          <a:lstStyle/>
          <a:p>
            <a:r>
              <a:rPr lang="en-US" dirty="0"/>
              <a:t>Set in </a:t>
            </a:r>
            <a:r>
              <a:rPr lang="en-US" dirty="0" err="1"/>
              <a:t>OnModelCreating</a:t>
            </a:r>
            <a:endParaRPr lang="en-US" dirty="0"/>
          </a:p>
          <a:p>
            <a:r>
              <a:rPr lang="en-US" dirty="0" err="1"/>
              <a:t>modelBuilder.Entity</a:t>
            </a:r>
            <a:r>
              <a:rPr lang="en-US" dirty="0"/>
              <a:t>&lt;</a:t>
            </a:r>
            <a:r>
              <a:rPr lang="en-US" b="1" dirty="0"/>
              <a:t>Category</a:t>
            </a:r>
            <a:r>
              <a:rPr lang="en-US" dirty="0"/>
              <a:t>&gt;()</a:t>
            </a:r>
          </a:p>
          <a:p>
            <a:r>
              <a:rPr lang="en-US" dirty="0"/>
              <a:t>                        .</a:t>
            </a:r>
            <a:r>
              <a:rPr lang="en-US" b="1" dirty="0" err="1"/>
              <a:t>HasQueryFilter</a:t>
            </a:r>
            <a:r>
              <a:rPr lang="en-US" dirty="0"/>
              <a:t>("</a:t>
            </a:r>
            <a:r>
              <a:rPr lang="en-US" b="1" dirty="0" err="1"/>
              <a:t>SoftDelete</a:t>
            </a:r>
            <a:r>
              <a:rPr lang="en-US" dirty="0"/>
              <a:t>", c =&gt; !</a:t>
            </a:r>
            <a:r>
              <a:rPr lang="en-US" dirty="0" err="1"/>
              <a:t>c.IsDeleted</a:t>
            </a:r>
            <a:r>
              <a:rPr lang="en-US" dirty="0"/>
              <a:t>)</a:t>
            </a:r>
          </a:p>
          <a:p>
            <a:r>
              <a:rPr lang="en-US" dirty="0"/>
              <a:t>                        .</a:t>
            </a:r>
            <a:r>
              <a:rPr lang="en-US" b="1" dirty="0" err="1"/>
              <a:t>HasQueryFilter</a:t>
            </a:r>
            <a:r>
              <a:rPr lang="en-US" dirty="0"/>
              <a:t>("</a:t>
            </a:r>
            <a:r>
              <a:rPr lang="en-US" b="1" dirty="0"/>
              <a:t>Active</a:t>
            </a:r>
            <a:r>
              <a:rPr lang="en-US" dirty="0"/>
              <a:t>", c =&gt; </a:t>
            </a:r>
            <a:r>
              <a:rPr lang="en-US" dirty="0" err="1"/>
              <a:t>c.IsActive</a:t>
            </a:r>
            <a:r>
              <a:rPr lang="en-US" dirty="0"/>
              <a:t>);</a:t>
            </a:r>
          </a:p>
          <a:p>
            <a:endParaRPr lang="en-US" dirty="0"/>
          </a:p>
          <a:p>
            <a:r>
              <a:rPr lang="en-US" dirty="0"/>
              <a:t>Disable one or more filters</a:t>
            </a:r>
          </a:p>
          <a:p>
            <a:endParaRPr lang="en-US" dirty="0"/>
          </a:p>
          <a:p>
            <a:r>
              <a:rPr lang="en-US" dirty="0"/>
              <a:t>List&lt;Category&gt; </a:t>
            </a:r>
            <a:r>
              <a:rPr lang="en-US" dirty="0" err="1"/>
              <a:t>allIncludingDeletedAndActive</a:t>
            </a:r>
            <a:r>
              <a:rPr lang="en-US" dirty="0"/>
              <a:t> = await _</a:t>
            </a:r>
            <a:r>
              <a:rPr lang="en-US" dirty="0" err="1"/>
              <a:t>db.Categories</a:t>
            </a:r>
            <a:endParaRPr lang="en-US" dirty="0"/>
          </a:p>
          <a:p>
            <a:r>
              <a:rPr lang="en-US" dirty="0"/>
              <a:t>                                                .</a:t>
            </a:r>
            <a:r>
              <a:rPr lang="en-US" dirty="0" err="1"/>
              <a:t>IgnoreQueryFilters</a:t>
            </a:r>
            <a:r>
              <a:rPr lang="en-US" dirty="0"/>
              <a:t>(new[] { "</a:t>
            </a:r>
            <a:r>
              <a:rPr lang="en-US" b="1" dirty="0" err="1"/>
              <a:t>SoftDelete</a:t>
            </a:r>
            <a:r>
              <a:rPr lang="en-US" dirty="0"/>
              <a:t>", "</a:t>
            </a:r>
            <a:r>
              <a:rPr lang="en-US" b="1" dirty="0"/>
              <a:t>Active</a:t>
            </a:r>
            <a:r>
              <a:rPr lang="en-US" dirty="0"/>
              <a:t>" })</a:t>
            </a:r>
          </a:p>
          <a:p>
            <a:r>
              <a:rPr lang="en-US" dirty="0"/>
              <a:t>                                                .</a:t>
            </a:r>
            <a:r>
              <a:rPr lang="en-US" dirty="0" err="1"/>
              <a:t>ToListAsync</a:t>
            </a:r>
            <a:r>
              <a:rPr lang="en-US" dirty="0"/>
              <a:t>();</a:t>
            </a:r>
          </a:p>
        </p:txBody>
      </p:sp>
    </p:spTree>
    <p:extLst>
      <p:ext uri="{BB962C8B-B14F-4D97-AF65-F5344CB8AC3E}">
        <p14:creationId xmlns:p14="http://schemas.microsoft.com/office/powerpoint/2010/main" val="280454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C6DA5-0B3F-3436-3AF9-1BDA67D57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6A055-3B43-3710-13CF-4166CBDE6BC1}"/>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6908E250-0B9A-C4AC-7B98-BC7424EFC801}"/>
              </a:ext>
            </a:extLst>
          </p:cNvPr>
          <p:cNvSpPr>
            <a:spLocks noGrp="1"/>
          </p:cNvSpPr>
          <p:nvPr>
            <p:ph idx="1"/>
          </p:nvPr>
        </p:nvSpPr>
        <p:spPr>
          <a:xfrm>
            <a:off x="360125" y="2796539"/>
            <a:ext cx="10800000" cy="1768793"/>
          </a:xfrm>
        </p:spPr>
        <p:txBody>
          <a:bodyPr/>
          <a:lstStyle/>
          <a:p>
            <a:r>
              <a:rPr lang="en-US" dirty="0"/>
              <a:t>Named Query Filters</a:t>
            </a:r>
          </a:p>
        </p:txBody>
      </p:sp>
    </p:spTree>
    <p:extLst>
      <p:ext uri="{BB962C8B-B14F-4D97-AF65-F5344CB8AC3E}">
        <p14:creationId xmlns:p14="http://schemas.microsoft.com/office/powerpoint/2010/main" val="3190104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E024A-F5A5-0108-904E-10EB09F0B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F9162-714B-0D5D-C83D-2461DF5B2DEE}"/>
              </a:ext>
            </a:extLst>
          </p:cNvPr>
          <p:cNvSpPr>
            <a:spLocks noGrp="1"/>
          </p:cNvSpPr>
          <p:nvPr>
            <p:ph type="title"/>
          </p:nvPr>
        </p:nvSpPr>
        <p:spPr>
          <a:xfrm>
            <a:off x="5447980" y="360363"/>
            <a:ext cx="5712145" cy="5759449"/>
          </a:xfrm>
        </p:spPr>
        <p:txBody>
          <a:bodyPr/>
          <a:lstStyle/>
          <a:p>
            <a:pPr algn="l"/>
            <a:r>
              <a:rPr lang="en-US" dirty="0"/>
              <a:t>Bulk Update/Delete</a:t>
            </a:r>
          </a:p>
        </p:txBody>
      </p:sp>
    </p:spTree>
    <p:extLst>
      <p:ext uri="{BB962C8B-B14F-4D97-AF65-F5344CB8AC3E}">
        <p14:creationId xmlns:p14="http://schemas.microsoft.com/office/powerpoint/2010/main" val="1150547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33A7F-48BD-6996-4E26-834F974E8A79}"/>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E699E381-79B1-5541-90FC-D8E823D2042B}"/>
              </a:ext>
            </a:extLst>
          </p:cNvPr>
          <p:cNvSpPr>
            <a:spLocks noGrp="1"/>
          </p:cNvSpPr>
          <p:nvPr>
            <p:ph type="title"/>
          </p:nvPr>
        </p:nvSpPr>
        <p:spPr/>
        <p:txBody>
          <a:bodyPr/>
          <a:lstStyle/>
          <a:p>
            <a:r>
              <a:rPr lang="en-US" dirty="0"/>
              <a:t>Bulk Update/Delete</a:t>
            </a:r>
          </a:p>
        </p:txBody>
      </p:sp>
      <p:sp>
        <p:nvSpPr>
          <p:cNvPr id="19" name="Content Placeholder 18">
            <a:extLst>
              <a:ext uri="{FF2B5EF4-FFF2-40B4-BE49-F238E27FC236}">
                <a16:creationId xmlns:a16="http://schemas.microsoft.com/office/drawing/2014/main" id="{D68AE5CE-1D38-1CE1-8D88-BC79A45577B3}"/>
              </a:ext>
            </a:extLst>
          </p:cNvPr>
          <p:cNvSpPr>
            <a:spLocks noGrp="1"/>
          </p:cNvSpPr>
          <p:nvPr>
            <p:ph idx="1"/>
          </p:nvPr>
        </p:nvSpPr>
        <p:spPr/>
        <p:txBody>
          <a:bodyPr/>
          <a:lstStyle/>
          <a:p>
            <a:r>
              <a:rPr lang="en-US" dirty="0"/>
              <a:t>Problems:</a:t>
            </a:r>
          </a:p>
          <a:p>
            <a:pPr marL="571500" indent="-571500">
              <a:buFontTx/>
              <a:buChar char="-"/>
            </a:pPr>
            <a:r>
              <a:rPr lang="en-US" dirty="0"/>
              <a:t>Need to update every item to set each on sale</a:t>
            </a:r>
          </a:p>
          <a:p>
            <a:pPr marL="571500" indent="-571500">
              <a:buFontTx/>
              <a:buChar char="-"/>
            </a:pPr>
            <a:r>
              <a:rPr lang="en-US" dirty="0"/>
              <a:t>Need to delete all unpaid/expired subscriptions</a:t>
            </a:r>
          </a:p>
          <a:p>
            <a:r>
              <a:rPr lang="en-US" dirty="0"/>
              <a:t>Solution:</a:t>
            </a:r>
          </a:p>
          <a:p>
            <a:r>
              <a:rPr lang="en-US" dirty="0"/>
              <a:t>- Stored procedure (previous solution)</a:t>
            </a:r>
          </a:p>
          <a:p>
            <a:r>
              <a:rPr lang="en-US" dirty="0"/>
              <a:t>- Bulk Update (with or without filter)</a:t>
            </a:r>
          </a:p>
          <a:p>
            <a:r>
              <a:rPr lang="en-US" dirty="0"/>
              <a:t>- Bulk Delete (with or without filter)</a:t>
            </a:r>
          </a:p>
        </p:txBody>
      </p:sp>
    </p:spTree>
    <p:extLst>
      <p:ext uri="{BB962C8B-B14F-4D97-AF65-F5344CB8AC3E}">
        <p14:creationId xmlns:p14="http://schemas.microsoft.com/office/powerpoint/2010/main" val="272287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C51FC-E26E-E7A7-3C9A-C85490C063DF}"/>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9E5DA8FD-1B69-AD0E-EDBD-3CCBC31E0968}"/>
              </a:ext>
            </a:extLst>
          </p:cNvPr>
          <p:cNvSpPr>
            <a:spLocks noGrp="1"/>
          </p:cNvSpPr>
          <p:nvPr>
            <p:ph type="title"/>
          </p:nvPr>
        </p:nvSpPr>
        <p:spPr/>
        <p:txBody>
          <a:bodyPr/>
          <a:lstStyle/>
          <a:p>
            <a:r>
              <a:rPr lang="en-US" dirty="0"/>
              <a:t>Agenda</a:t>
            </a:r>
          </a:p>
        </p:txBody>
      </p:sp>
      <p:sp>
        <p:nvSpPr>
          <p:cNvPr id="19" name="Content Placeholder 18">
            <a:extLst>
              <a:ext uri="{FF2B5EF4-FFF2-40B4-BE49-F238E27FC236}">
                <a16:creationId xmlns:a16="http://schemas.microsoft.com/office/drawing/2014/main" id="{093C210B-76F5-D66C-07B0-BFF54B487398}"/>
              </a:ext>
            </a:extLst>
          </p:cNvPr>
          <p:cNvSpPr>
            <a:spLocks noGrp="1"/>
          </p:cNvSpPr>
          <p:nvPr>
            <p:ph idx="1"/>
          </p:nvPr>
        </p:nvSpPr>
        <p:spPr/>
        <p:txBody>
          <a:bodyPr>
            <a:normAutofit fontScale="92500" lnSpcReduction="10000"/>
          </a:bodyPr>
          <a:lstStyle/>
          <a:p>
            <a:pPr marL="571500" indent="-571500">
              <a:buFont typeface="Arial" panose="020B0604020202020204" pitchFamily="34" charset="0"/>
              <a:buChar char="•"/>
            </a:pPr>
            <a:r>
              <a:rPr lang="en-US" dirty="0"/>
              <a:t>Project Overview</a:t>
            </a:r>
          </a:p>
          <a:p>
            <a:pPr marL="571500" indent="-571500">
              <a:buFont typeface="Arial" panose="020B0604020202020204" pitchFamily="34" charset="0"/>
              <a:buChar char="•"/>
            </a:pPr>
            <a:r>
              <a:rPr lang="en-US" dirty="0"/>
              <a:t>Migration Options</a:t>
            </a:r>
          </a:p>
          <a:p>
            <a:pPr marL="571500" indent="-571500">
              <a:buFont typeface="Arial" panose="020B0604020202020204" pitchFamily="34" charset="0"/>
              <a:buChar char="•"/>
            </a:pPr>
            <a:r>
              <a:rPr lang="en-US" dirty="0"/>
              <a:t>Interceptors</a:t>
            </a:r>
          </a:p>
          <a:p>
            <a:pPr marL="571500" indent="-571500">
              <a:buFont typeface="Arial" panose="020B0604020202020204" pitchFamily="34" charset="0"/>
              <a:buChar char="•"/>
            </a:pPr>
            <a:r>
              <a:rPr lang="en-US" dirty="0"/>
              <a:t>Query Filters</a:t>
            </a:r>
          </a:p>
          <a:p>
            <a:pPr marL="571500" indent="-571500">
              <a:buFont typeface="Arial" panose="020B0604020202020204" pitchFamily="34" charset="0"/>
              <a:buChar char="•"/>
            </a:pPr>
            <a:r>
              <a:rPr lang="en-US" dirty="0"/>
              <a:t>Bulk Update/Delete</a:t>
            </a:r>
          </a:p>
          <a:p>
            <a:pPr marL="571500" indent="-571500">
              <a:buFont typeface="Arial" panose="020B0604020202020204" pitchFamily="34" charset="0"/>
              <a:buChar char="•"/>
            </a:pPr>
            <a:r>
              <a:rPr lang="en-US" dirty="0"/>
              <a:t>JSON Columns and JSON TYPE</a:t>
            </a:r>
          </a:p>
          <a:p>
            <a:pPr marL="571500" indent="-571500">
              <a:buFont typeface="Arial" panose="020B0604020202020204" pitchFamily="34" charset="0"/>
              <a:buChar char="•"/>
            </a:pPr>
            <a:r>
              <a:rPr lang="en-US" dirty="0"/>
              <a:t>LINQ Enhancements and Writing Better Queries</a:t>
            </a:r>
          </a:p>
          <a:p>
            <a:pPr marL="571500" indent="-571500">
              <a:buFont typeface="Arial" panose="020B0604020202020204" pitchFamily="34" charset="0"/>
              <a:buChar char="•"/>
            </a:pPr>
            <a:r>
              <a:rPr lang="en-US" dirty="0"/>
              <a:t>Q&amp;A/War Stories</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81843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3665-270C-F8D9-0161-B34DF66F955B}"/>
              </a:ext>
            </a:extLst>
          </p:cNvPr>
          <p:cNvSpPr>
            <a:spLocks noGrp="1"/>
          </p:cNvSpPr>
          <p:nvPr>
            <p:ph type="title"/>
          </p:nvPr>
        </p:nvSpPr>
        <p:spPr/>
        <p:txBody>
          <a:bodyPr/>
          <a:lstStyle/>
          <a:p>
            <a:r>
              <a:rPr lang="en-US" dirty="0"/>
              <a:t>Original Bulk Update (no SPROC)</a:t>
            </a:r>
          </a:p>
        </p:txBody>
      </p:sp>
      <p:sp>
        <p:nvSpPr>
          <p:cNvPr id="3" name="Content Placeholder 2">
            <a:extLst>
              <a:ext uri="{FF2B5EF4-FFF2-40B4-BE49-F238E27FC236}">
                <a16:creationId xmlns:a16="http://schemas.microsoft.com/office/drawing/2014/main" id="{C2A283AA-DD78-87BF-77FA-C4E37EF47173}"/>
              </a:ext>
            </a:extLst>
          </p:cNvPr>
          <p:cNvSpPr>
            <a:spLocks noGrp="1"/>
          </p:cNvSpPr>
          <p:nvPr>
            <p:ph idx="1"/>
          </p:nvPr>
        </p:nvSpPr>
        <p:spPr/>
        <p:txBody>
          <a:bodyPr/>
          <a:lstStyle/>
          <a:p>
            <a:r>
              <a:rPr lang="en-US" dirty="0"/>
              <a:t>var items = await _</a:t>
            </a:r>
            <a:r>
              <a:rPr lang="en-US" dirty="0" err="1"/>
              <a:t>db.Items.ToListAsync</a:t>
            </a:r>
            <a:r>
              <a:rPr lang="en-US" dirty="0"/>
              <a:t>();</a:t>
            </a:r>
          </a:p>
          <a:p>
            <a:r>
              <a:rPr lang="en-US" dirty="0"/>
              <a:t>foreach (var item in items)</a:t>
            </a:r>
          </a:p>
          <a:p>
            <a:r>
              <a:rPr lang="en-US" dirty="0"/>
              <a:t>{</a:t>
            </a:r>
          </a:p>
          <a:p>
            <a:r>
              <a:rPr lang="en-US" dirty="0"/>
              <a:t>    </a:t>
            </a:r>
            <a:r>
              <a:rPr lang="en-US" dirty="0" err="1"/>
              <a:t>item.IsOnSale</a:t>
            </a:r>
            <a:r>
              <a:rPr lang="en-US" dirty="0"/>
              <a:t> = true;</a:t>
            </a:r>
          </a:p>
          <a:p>
            <a:r>
              <a:rPr lang="en-US" dirty="0"/>
              <a:t>}</a:t>
            </a:r>
          </a:p>
          <a:p>
            <a:r>
              <a:rPr lang="en-US" dirty="0"/>
              <a:t>await _</a:t>
            </a:r>
            <a:r>
              <a:rPr lang="en-US" dirty="0" err="1"/>
              <a:t>db.SaveChangesAsync</a:t>
            </a:r>
            <a:r>
              <a:rPr lang="en-US" dirty="0"/>
              <a:t>();</a:t>
            </a:r>
          </a:p>
        </p:txBody>
      </p:sp>
    </p:spTree>
    <p:extLst>
      <p:ext uri="{BB962C8B-B14F-4D97-AF65-F5344CB8AC3E}">
        <p14:creationId xmlns:p14="http://schemas.microsoft.com/office/powerpoint/2010/main" val="261487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FC3B-43FA-5393-EE22-05762C178241}"/>
              </a:ext>
            </a:extLst>
          </p:cNvPr>
          <p:cNvSpPr>
            <a:spLocks noGrp="1"/>
          </p:cNvSpPr>
          <p:nvPr>
            <p:ph type="title"/>
          </p:nvPr>
        </p:nvSpPr>
        <p:spPr/>
        <p:txBody>
          <a:bodyPr/>
          <a:lstStyle/>
          <a:p>
            <a:r>
              <a:rPr lang="en-US" dirty="0"/>
              <a:t>EF10 Bulk Update / Bulk Delete</a:t>
            </a:r>
          </a:p>
        </p:txBody>
      </p:sp>
      <p:sp>
        <p:nvSpPr>
          <p:cNvPr id="3" name="Content Placeholder 2">
            <a:extLst>
              <a:ext uri="{FF2B5EF4-FFF2-40B4-BE49-F238E27FC236}">
                <a16:creationId xmlns:a16="http://schemas.microsoft.com/office/drawing/2014/main" id="{6598151E-E187-E364-FE29-B1593BF89195}"/>
              </a:ext>
            </a:extLst>
          </p:cNvPr>
          <p:cNvSpPr>
            <a:spLocks noGrp="1"/>
          </p:cNvSpPr>
          <p:nvPr>
            <p:ph idx="1"/>
          </p:nvPr>
        </p:nvSpPr>
        <p:spPr/>
        <p:txBody>
          <a:bodyPr>
            <a:normAutofit fontScale="70000" lnSpcReduction="20000"/>
          </a:bodyPr>
          <a:lstStyle/>
          <a:p>
            <a:r>
              <a:rPr lang="en-US" dirty="0"/>
              <a:t>New operations are one-off operations – effectively like calling a stored procedure</a:t>
            </a:r>
          </a:p>
          <a:p>
            <a:endParaRPr lang="en-US" dirty="0"/>
          </a:p>
          <a:p>
            <a:r>
              <a:rPr lang="en-US" dirty="0"/>
              <a:t>int </a:t>
            </a:r>
            <a:r>
              <a:rPr lang="en-US" dirty="0" err="1"/>
              <a:t>countItems</a:t>
            </a:r>
            <a:r>
              <a:rPr lang="en-US" dirty="0"/>
              <a:t> = await _</a:t>
            </a:r>
            <a:r>
              <a:rPr lang="en-US" dirty="0" err="1"/>
              <a:t>db.Items</a:t>
            </a:r>
            <a:endParaRPr lang="en-US" dirty="0"/>
          </a:p>
          <a:p>
            <a:r>
              <a:rPr lang="en-US" dirty="0"/>
              <a:t>                    .</a:t>
            </a:r>
            <a:r>
              <a:rPr lang="en-US" b="1" dirty="0" err="1"/>
              <a:t>ExecuteUpdateAsync</a:t>
            </a:r>
            <a:r>
              <a:rPr lang="en-US" dirty="0"/>
              <a:t>(s =&gt;</a:t>
            </a:r>
          </a:p>
          <a:p>
            <a:r>
              <a:rPr lang="en-US" dirty="0"/>
              <a:t>                        </a:t>
            </a:r>
            <a:r>
              <a:rPr lang="en-US" dirty="0" err="1"/>
              <a:t>s.SetProperty</a:t>
            </a:r>
            <a:r>
              <a:rPr lang="en-US" dirty="0"/>
              <a:t>(</a:t>
            </a:r>
            <a:r>
              <a:rPr lang="en-US" dirty="0" err="1"/>
              <a:t>i</a:t>
            </a:r>
            <a:r>
              <a:rPr lang="en-US" dirty="0"/>
              <a:t> =&gt; </a:t>
            </a:r>
            <a:r>
              <a:rPr lang="en-US" dirty="0" err="1"/>
              <a:t>i.IsOnSale</a:t>
            </a:r>
            <a:r>
              <a:rPr lang="en-US" dirty="0"/>
              <a:t>, </a:t>
            </a:r>
            <a:r>
              <a:rPr lang="en-US" dirty="0" err="1"/>
              <a:t>i</a:t>
            </a:r>
            <a:r>
              <a:rPr lang="en-US" dirty="0"/>
              <a:t> =&gt; false));</a:t>
            </a:r>
          </a:p>
          <a:p>
            <a:endParaRPr lang="en-US" dirty="0"/>
          </a:p>
          <a:p>
            <a:r>
              <a:rPr lang="en-US" dirty="0"/>
              <a:t>Can use a filter</a:t>
            </a:r>
          </a:p>
          <a:p>
            <a:endParaRPr lang="en-US" dirty="0"/>
          </a:p>
          <a:p>
            <a:r>
              <a:rPr lang="en-US" dirty="0"/>
              <a:t>int </a:t>
            </a:r>
            <a:r>
              <a:rPr lang="en-US" dirty="0" err="1"/>
              <a:t>countJTD</a:t>
            </a:r>
            <a:r>
              <a:rPr lang="en-US" dirty="0"/>
              <a:t> = await _</a:t>
            </a:r>
            <a:r>
              <a:rPr lang="en-US" dirty="0" err="1"/>
              <a:t>db.JunkToBulkDeletes</a:t>
            </a:r>
            <a:endParaRPr lang="en-US" dirty="0"/>
          </a:p>
          <a:p>
            <a:r>
              <a:rPr lang="en-US" dirty="0"/>
              <a:t>                        </a:t>
            </a:r>
            <a:r>
              <a:rPr lang="en-US" b="1" dirty="0"/>
              <a:t>.Where(j =&gt; </a:t>
            </a:r>
            <a:r>
              <a:rPr lang="en-US" b="1" dirty="0" err="1"/>
              <a:t>j.Name.Contains</a:t>
            </a:r>
            <a:r>
              <a:rPr lang="en-US" b="1" dirty="0"/>
              <a:t>("</a:t>
            </a:r>
            <a:r>
              <a:rPr lang="en-US" b="1" dirty="0" err="1"/>
              <a:t>BadData</a:t>
            </a:r>
            <a:r>
              <a:rPr lang="en-US" b="1" dirty="0"/>
              <a:t>"))</a:t>
            </a:r>
          </a:p>
          <a:p>
            <a:r>
              <a:rPr lang="en-US" dirty="0"/>
              <a:t>                        .</a:t>
            </a:r>
            <a:r>
              <a:rPr lang="en-US" b="1" dirty="0" err="1"/>
              <a:t>ExecuteDeleteAsync</a:t>
            </a:r>
            <a:r>
              <a:rPr lang="en-US" dirty="0"/>
              <a:t>();</a:t>
            </a:r>
          </a:p>
          <a:p>
            <a:endParaRPr lang="en-US" dirty="0"/>
          </a:p>
          <a:p>
            <a:endParaRPr lang="en-US" dirty="0"/>
          </a:p>
        </p:txBody>
      </p:sp>
    </p:spTree>
    <p:extLst>
      <p:ext uri="{BB962C8B-B14F-4D97-AF65-F5344CB8AC3E}">
        <p14:creationId xmlns:p14="http://schemas.microsoft.com/office/powerpoint/2010/main" val="263927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25C2A-756F-77C1-3DCA-49AB3E257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6436F-DCAA-5349-2051-6E10311AB306}"/>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3A3044C2-3ED0-A19F-014A-F09823F97814}"/>
              </a:ext>
            </a:extLst>
          </p:cNvPr>
          <p:cNvSpPr>
            <a:spLocks noGrp="1"/>
          </p:cNvSpPr>
          <p:nvPr>
            <p:ph idx="1"/>
          </p:nvPr>
        </p:nvSpPr>
        <p:spPr>
          <a:xfrm>
            <a:off x="360125" y="2796539"/>
            <a:ext cx="10800000" cy="1768793"/>
          </a:xfrm>
        </p:spPr>
        <p:txBody>
          <a:bodyPr/>
          <a:lstStyle/>
          <a:p>
            <a:r>
              <a:rPr lang="en-US" dirty="0"/>
              <a:t>Bulk Update and Bulk Delete</a:t>
            </a:r>
          </a:p>
        </p:txBody>
      </p:sp>
    </p:spTree>
    <p:extLst>
      <p:ext uri="{BB962C8B-B14F-4D97-AF65-F5344CB8AC3E}">
        <p14:creationId xmlns:p14="http://schemas.microsoft.com/office/powerpoint/2010/main" val="1540135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2FF79-A35C-21CF-82DE-ECB67A668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5FBC3-42BF-F4A6-3491-B590D0AC8356}"/>
              </a:ext>
            </a:extLst>
          </p:cNvPr>
          <p:cNvSpPr>
            <a:spLocks noGrp="1"/>
          </p:cNvSpPr>
          <p:nvPr>
            <p:ph type="title"/>
          </p:nvPr>
        </p:nvSpPr>
        <p:spPr/>
        <p:txBody>
          <a:bodyPr/>
          <a:lstStyle/>
          <a:p>
            <a:r>
              <a:rPr lang="en-US" dirty="0"/>
              <a:t>JSON Columns</a:t>
            </a:r>
          </a:p>
        </p:txBody>
      </p:sp>
    </p:spTree>
    <p:extLst>
      <p:ext uri="{BB962C8B-B14F-4D97-AF65-F5344CB8AC3E}">
        <p14:creationId xmlns:p14="http://schemas.microsoft.com/office/powerpoint/2010/main" val="3890154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87545-2BFE-5D2A-AC3D-19A1C106557E}"/>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EA5AEA85-F3F5-95EC-EFE5-28AF3147402F}"/>
              </a:ext>
            </a:extLst>
          </p:cNvPr>
          <p:cNvSpPr>
            <a:spLocks noGrp="1"/>
          </p:cNvSpPr>
          <p:nvPr>
            <p:ph type="title"/>
          </p:nvPr>
        </p:nvSpPr>
        <p:spPr/>
        <p:txBody>
          <a:bodyPr/>
          <a:lstStyle/>
          <a:p>
            <a:r>
              <a:rPr lang="en-US" dirty="0"/>
              <a:t>JSON Columns (NVARCHAR(max))</a:t>
            </a:r>
          </a:p>
        </p:txBody>
      </p:sp>
      <p:sp>
        <p:nvSpPr>
          <p:cNvPr id="19" name="Content Placeholder 18">
            <a:extLst>
              <a:ext uri="{FF2B5EF4-FFF2-40B4-BE49-F238E27FC236}">
                <a16:creationId xmlns:a16="http://schemas.microsoft.com/office/drawing/2014/main" id="{C59D9FFB-624A-FF7C-61CC-2648E434E66F}"/>
              </a:ext>
            </a:extLst>
          </p:cNvPr>
          <p:cNvSpPr>
            <a:spLocks noGrp="1"/>
          </p:cNvSpPr>
          <p:nvPr>
            <p:ph idx="1"/>
          </p:nvPr>
        </p:nvSpPr>
        <p:spPr/>
        <p:txBody>
          <a:bodyPr>
            <a:normAutofit fontScale="85000" lnSpcReduction="20000"/>
          </a:bodyPr>
          <a:lstStyle/>
          <a:p>
            <a:r>
              <a:rPr lang="en-US" dirty="0"/>
              <a:t>Introduced as part of SQL Server 2016</a:t>
            </a:r>
          </a:p>
          <a:p>
            <a:r>
              <a:rPr lang="en-US" dirty="0"/>
              <a:t>Stored as NVARCHAR(max)</a:t>
            </a:r>
          </a:p>
          <a:p>
            <a:br>
              <a:rPr lang="en-US" dirty="0"/>
            </a:br>
            <a:r>
              <a:rPr lang="en-US" dirty="0"/>
              <a:t>Problem: Need to store unstructured related data</a:t>
            </a:r>
          </a:p>
          <a:p>
            <a:pPr marL="571500" indent="-571500">
              <a:buFontTx/>
              <a:buChar char="-"/>
            </a:pPr>
            <a:r>
              <a:rPr lang="en-US" dirty="0"/>
              <a:t>Settings</a:t>
            </a:r>
          </a:p>
          <a:p>
            <a:pPr marL="571500" indent="-571500">
              <a:buFontTx/>
              <a:buChar char="-"/>
            </a:pPr>
            <a:r>
              <a:rPr lang="en-US" dirty="0"/>
              <a:t>Addresses</a:t>
            </a:r>
          </a:p>
          <a:p>
            <a:pPr marL="571500" indent="-571500">
              <a:buFontTx/>
              <a:buChar char="-"/>
            </a:pPr>
            <a:r>
              <a:rPr lang="en-US" dirty="0"/>
              <a:t>Easily queried but requires extensions or </a:t>
            </a:r>
            <a:r>
              <a:rPr lang="en-US" dirty="0" err="1"/>
              <a:t>sqlraw</a:t>
            </a:r>
            <a:endParaRPr lang="en-US" dirty="0"/>
          </a:p>
          <a:p>
            <a:r>
              <a:rPr lang="en-US" dirty="0"/>
              <a:t>Solution: Use a JSON column with new JSON Type</a:t>
            </a:r>
          </a:p>
          <a:p>
            <a:pPr marL="571500" indent="-571500">
              <a:buFontTx/>
              <a:buChar char="-"/>
            </a:pPr>
            <a:r>
              <a:rPr lang="en-US" dirty="0"/>
              <a:t>Same functionality as before</a:t>
            </a:r>
          </a:p>
          <a:p>
            <a:pPr marL="571500" indent="-571500">
              <a:buFontTx/>
              <a:buChar char="-"/>
            </a:pPr>
            <a:r>
              <a:rPr lang="en-US" dirty="0"/>
              <a:t>Now can join/query as if it’s a full object</a:t>
            </a:r>
          </a:p>
        </p:txBody>
      </p:sp>
    </p:spTree>
    <p:extLst>
      <p:ext uri="{BB962C8B-B14F-4D97-AF65-F5344CB8AC3E}">
        <p14:creationId xmlns:p14="http://schemas.microsoft.com/office/powerpoint/2010/main" val="372331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F40A-6D00-D6A3-1AF4-19743790D91B}"/>
              </a:ext>
            </a:extLst>
          </p:cNvPr>
          <p:cNvSpPr>
            <a:spLocks noGrp="1"/>
          </p:cNvSpPr>
          <p:nvPr>
            <p:ph type="title"/>
          </p:nvPr>
        </p:nvSpPr>
        <p:spPr/>
        <p:txBody>
          <a:bodyPr/>
          <a:lstStyle/>
          <a:p>
            <a:r>
              <a:rPr lang="en-US" dirty="0"/>
              <a:t>Original Query</a:t>
            </a:r>
          </a:p>
        </p:txBody>
      </p:sp>
      <p:sp>
        <p:nvSpPr>
          <p:cNvPr id="3" name="Content Placeholder 2">
            <a:extLst>
              <a:ext uri="{FF2B5EF4-FFF2-40B4-BE49-F238E27FC236}">
                <a16:creationId xmlns:a16="http://schemas.microsoft.com/office/drawing/2014/main" id="{57D76C5C-39B5-B50D-B4DC-9D0273815ACB}"/>
              </a:ext>
            </a:extLst>
          </p:cNvPr>
          <p:cNvSpPr>
            <a:spLocks noGrp="1"/>
          </p:cNvSpPr>
          <p:nvPr>
            <p:ph idx="1"/>
          </p:nvPr>
        </p:nvSpPr>
        <p:spPr/>
        <p:txBody>
          <a:bodyPr>
            <a:normAutofit lnSpcReduction="10000"/>
          </a:bodyPr>
          <a:lstStyle/>
          <a:p>
            <a:r>
              <a:rPr lang="en-US" dirty="0"/>
              <a:t>The original way to query JSON may have looked something like this:</a:t>
            </a:r>
          </a:p>
          <a:p>
            <a:endParaRPr lang="en-US" dirty="0"/>
          </a:p>
          <a:p>
            <a:r>
              <a:rPr lang="en-US" dirty="0"/>
              <a:t>var contributors = await _</a:t>
            </a:r>
            <a:r>
              <a:rPr lang="en-US" dirty="0" err="1"/>
              <a:t>db.Contributors</a:t>
            </a:r>
            <a:endParaRPr lang="en-US" dirty="0"/>
          </a:p>
          <a:p>
            <a:r>
              <a:rPr lang="en-US" dirty="0"/>
              <a:t>    .</a:t>
            </a:r>
            <a:r>
              <a:rPr lang="en-US" dirty="0" err="1"/>
              <a:t>FromSqlRaw</a:t>
            </a:r>
            <a:r>
              <a:rPr lang="en-US" dirty="0"/>
              <a:t>(</a:t>
            </a:r>
          </a:p>
          <a:p>
            <a:r>
              <a:rPr lang="en-US" dirty="0"/>
              <a:t>        "SELECT * FROM Contributors WHERE JSON_VALUE([Address], '$.City') = {0}", </a:t>
            </a:r>
            <a:r>
              <a:rPr lang="en-US" dirty="0" err="1"/>
              <a:t>cityToFind</a:t>
            </a:r>
            <a:r>
              <a:rPr lang="en-US" dirty="0"/>
              <a:t>)</a:t>
            </a:r>
          </a:p>
          <a:p>
            <a:r>
              <a:rPr lang="en-US" dirty="0"/>
              <a:t>    .</a:t>
            </a:r>
            <a:r>
              <a:rPr lang="en-US" dirty="0" err="1"/>
              <a:t>ToListAsync</a:t>
            </a:r>
            <a:r>
              <a:rPr lang="en-US" dirty="0"/>
              <a:t>();</a:t>
            </a:r>
          </a:p>
        </p:txBody>
      </p:sp>
    </p:spTree>
    <p:extLst>
      <p:ext uri="{BB962C8B-B14F-4D97-AF65-F5344CB8AC3E}">
        <p14:creationId xmlns:p14="http://schemas.microsoft.com/office/powerpoint/2010/main" val="51943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5629-34BA-0F5B-00FC-157A7398266C}"/>
              </a:ext>
            </a:extLst>
          </p:cNvPr>
          <p:cNvSpPr>
            <a:spLocks noGrp="1"/>
          </p:cNvSpPr>
          <p:nvPr>
            <p:ph type="title"/>
          </p:nvPr>
        </p:nvSpPr>
        <p:spPr/>
        <p:txBody>
          <a:bodyPr/>
          <a:lstStyle/>
          <a:p>
            <a:r>
              <a:rPr lang="en-US" dirty="0"/>
              <a:t>Using the new JSON Type</a:t>
            </a:r>
          </a:p>
        </p:txBody>
      </p:sp>
      <p:sp>
        <p:nvSpPr>
          <p:cNvPr id="3" name="Content Placeholder 2">
            <a:extLst>
              <a:ext uri="{FF2B5EF4-FFF2-40B4-BE49-F238E27FC236}">
                <a16:creationId xmlns:a16="http://schemas.microsoft.com/office/drawing/2014/main" id="{AACC06A4-8C57-953A-66A2-BA4A5D78B6B8}"/>
              </a:ext>
            </a:extLst>
          </p:cNvPr>
          <p:cNvSpPr>
            <a:spLocks noGrp="1"/>
          </p:cNvSpPr>
          <p:nvPr>
            <p:ph idx="1"/>
          </p:nvPr>
        </p:nvSpPr>
        <p:spPr/>
        <p:txBody>
          <a:bodyPr/>
          <a:lstStyle/>
          <a:p>
            <a:r>
              <a:rPr lang="en-US" dirty="0"/>
              <a:t>Using the new JSON type (EF10 &amp; SQL Server 2022+)</a:t>
            </a:r>
          </a:p>
          <a:p>
            <a:endParaRPr lang="en-US" dirty="0"/>
          </a:p>
          <a:p>
            <a:r>
              <a:rPr lang="en-US" dirty="0"/>
              <a:t>List&lt;Contributor&gt; </a:t>
            </a:r>
            <a:r>
              <a:rPr lang="en-US" dirty="0" err="1"/>
              <a:t>contributorsInCity</a:t>
            </a:r>
            <a:r>
              <a:rPr lang="en-US" dirty="0"/>
              <a:t> = await _</a:t>
            </a:r>
            <a:r>
              <a:rPr lang="en-US" dirty="0" err="1"/>
              <a:t>db.Contributors</a:t>
            </a:r>
            <a:endParaRPr lang="en-US" dirty="0"/>
          </a:p>
          <a:p>
            <a:r>
              <a:rPr lang="en-US" dirty="0"/>
              <a:t>    .Where(c =&gt; </a:t>
            </a:r>
            <a:r>
              <a:rPr lang="en-US" dirty="0" err="1"/>
              <a:t>c.Address</a:t>
            </a:r>
            <a:r>
              <a:rPr lang="en-US" dirty="0"/>
              <a:t> != null</a:t>
            </a:r>
          </a:p>
          <a:p>
            <a:r>
              <a:rPr lang="en-US" dirty="0"/>
              <a:t>            &amp;&amp; </a:t>
            </a:r>
            <a:r>
              <a:rPr lang="en-US" dirty="0" err="1"/>
              <a:t>c.Address.City</a:t>
            </a:r>
            <a:r>
              <a:rPr lang="en-US" dirty="0"/>
              <a:t> == </a:t>
            </a:r>
            <a:r>
              <a:rPr lang="en-US" dirty="0" err="1"/>
              <a:t>cityToFind</a:t>
            </a:r>
            <a:r>
              <a:rPr lang="en-US" dirty="0"/>
              <a:t>)</a:t>
            </a:r>
          </a:p>
          <a:p>
            <a:r>
              <a:rPr lang="en-US" dirty="0"/>
              <a:t>    .</a:t>
            </a:r>
            <a:r>
              <a:rPr lang="en-US" dirty="0" err="1"/>
              <a:t>ToListAsync</a:t>
            </a:r>
            <a:r>
              <a:rPr lang="en-US" dirty="0"/>
              <a:t>();</a:t>
            </a:r>
          </a:p>
        </p:txBody>
      </p:sp>
    </p:spTree>
    <p:extLst>
      <p:ext uri="{BB962C8B-B14F-4D97-AF65-F5344CB8AC3E}">
        <p14:creationId xmlns:p14="http://schemas.microsoft.com/office/powerpoint/2010/main" val="480682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6A9EF-C447-5911-A911-91DE92E1B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EB5BE-AD32-944B-A0B2-7640EE6CC2E2}"/>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C8929F8A-F530-EF9A-5150-155340F98A45}"/>
              </a:ext>
            </a:extLst>
          </p:cNvPr>
          <p:cNvSpPr>
            <a:spLocks noGrp="1"/>
          </p:cNvSpPr>
          <p:nvPr>
            <p:ph idx="1"/>
          </p:nvPr>
        </p:nvSpPr>
        <p:spPr>
          <a:xfrm>
            <a:off x="360125" y="2796539"/>
            <a:ext cx="10800000" cy="1768793"/>
          </a:xfrm>
        </p:spPr>
        <p:txBody>
          <a:bodyPr/>
          <a:lstStyle/>
          <a:p>
            <a:r>
              <a:rPr lang="en-US" dirty="0"/>
              <a:t>JSON Columns</a:t>
            </a:r>
          </a:p>
        </p:txBody>
      </p:sp>
    </p:spTree>
    <p:extLst>
      <p:ext uri="{BB962C8B-B14F-4D97-AF65-F5344CB8AC3E}">
        <p14:creationId xmlns:p14="http://schemas.microsoft.com/office/powerpoint/2010/main" val="1649871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CEF63-1074-0EC8-4057-406F5EEF1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1E31D3-92B3-C881-B577-64D3D1D401F8}"/>
              </a:ext>
            </a:extLst>
          </p:cNvPr>
          <p:cNvSpPr>
            <a:spLocks noGrp="1"/>
          </p:cNvSpPr>
          <p:nvPr>
            <p:ph type="title"/>
          </p:nvPr>
        </p:nvSpPr>
        <p:spPr>
          <a:xfrm>
            <a:off x="5539839" y="360363"/>
            <a:ext cx="5620286" cy="5759449"/>
          </a:xfrm>
        </p:spPr>
        <p:txBody>
          <a:bodyPr/>
          <a:lstStyle/>
          <a:p>
            <a:pPr algn="l"/>
            <a:r>
              <a:rPr lang="en-US" dirty="0"/>
              <a:t>LINQ Enhancements and Writing Better Queries</a:t>
            </a:r>
          </a:p>
        </p:txBody>
      </p:sp>
    </p:spTree>
    <p:extLst>
      <p:ext uri="{BB962C8B-B14F-4D97-AF65-F5344CB8AC3E}">
        <p14:creationId xmlns:p14="http://schemas.microsoft.com/office/powerpoint/2010/main" val="184209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319BB-AEC7-1389-9671-9EA6561A486E}"/>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380BBA28-E334-67E4-861D-ED6F88D528E0}"/>
              </a:ext>
            </a:extLst>
          </p:cNvPr>
          <p:cNvSpPr>
            <a:spLocks noGrp="1"/>
          </p:cNvSpPr>
          <p:nvPr>
            <p:ph type="title"/>
          </p:nvPr>
        </p:nvSpPr>
        <p:spPr/>
        <p:txBody>
          <a:bodyPr/>
          <a:lstStyle/>
          <a:p>
            <a:r>
              <a:rPr lang="en-US" dirty="0"/>
              <a:t>N + 1 Queries</a:t>
            </a:r>
          </a:p>
        </p:txBody>
      </p:sp>
      <p:sp>
        <p:nvSpPr>
          <p:cNvPr id="19" name="Content Placeholder 18">
            <a:extLst>
              <a:ext uri="{FF2B5EF4-FFF2-40B4-BE49-F238E27FC236}">
                <a16:creationId xmlns:a16="http://schemas.microsoft.com/office/drawing/2014/main" id="{7D34AD65-FD34-5E1F-827A-980309F3195C}"/>
              </a:ext>
            </a:extLst>
          </p:cNvPr>
          <p:cNvSpPr>
            <a:spLocks noGrp="1"/>
          </p:cNvSpPr>
          <p:nvPr>
            <p:ph idx="1"/>
          </p:nvPr>
        </p:nvSpPr>
        <p:spPr/>
        <p:txBody>
          <a:bodyPr>
            <a:normAutofit fontScale="55000" lnSpcReduction="20000"/>
          </a:bodyPr>
          <a:lstStyle/>
          <a:p>
            <a:r>
              <a:rPr lang="en-US" dirty="0"/>
              <a:t>N + 1 Queries = for every record send a database call to get more additional information using lazy load.</a:t>
            </a:r>
          </a:p>
          <a:p>
            <a:endParaRPr lang="en-US" dirty="0"/>
          </a:p>
          <a:p>
            <a:pPr marL="571500" indent="-571500">
              <a:buFontTx/>
              <a:buChar char="-"/>
            </a:pPr>
            <a:r>
              <a:rPr lang="en-US" dirty="0"/>
              <a:t>Sneaks into grid logic a lot</a:t>
            </a:r>
          </a:p>
          <a:p>
            <a:pPr marL="571500" indent="-571500">
              <a:buFontTx/>
              <a:buChar char="-"/>
            </a:pPr>
            <a:r>
              <a:rPr lang="en-US" dirty="0"/>
              <a:t>Not terrible if user interaction is desired to get the additional data – only load what is needed until needed</a:t>
            </a:r>
          </a:p>
          <a:p>
            <a:pPr marL="571500" indent="-571500">
              <a:buFontTx/>
              <a:buChar char="-"/>
            </a:pPr>
            <a:endParaRPr lang="en-US" dirty="0"/>
          </a:p>
          <a:p>
            <a:pPr marL="571500" indent="-571500">
              <a:buFontTx/>
              <a:buChar char="-"/>
            </a:pPr>
            <a:endParaRPr lang="en-US" dirty="0"/>
          </a:p>
          <a:p>
            <a:r>
              <a:rPr lang="en-US" dirty="0"/>
              <a:t>var items = await _</a:t>
            </a:r>
            <a:r>
              <a:rPr lang="en-US" dirty="0" err="1"/>
              <a:t>db.Items.ToListAsync</a:t>
            </a:r>
            <a:r>
              <a:rPr lang="en-US" dirty="0"/>
              <a:t>();</a:t>
            </a:r>
          </a:p>
          <a:p>
            <a:r>
              <a:rPr lang="en-US" dirty="0"/>
              <a:t>foreach (var item in items)</a:t>
            </a:r>
          </a:p>
          <a:p>
            <a:r>
              <a:rPr lang="en-US" dirty="0"/>
              <a:t>{</a:t>
            </a:r>
          </a:p>
          <a:p>
            <a:r>
              <a:rPr lang="en-US" dirty="0"/>
              <a:t>    //requires an additional database call on each iteration</a:t>
            </a:r>
          </a:p>
          <a:p>
            <a:r>
              <a:rPr lang="en-US" dirty="0"/>
              <a:t>    var </a:t>
            </a:r>
            <a:r>
              <a:rPr lang="en-US" dirty="0" err="1"/>
              <a:t>categoryName</a:t>
            </a:r>
            <a:r>
              <a:rPr lang="en-US" dirty="0"/>
              <a:t> = item.Category?.</a:t>
            </a:r>
            <a:r>
              <a:rPr lang="en-US" dirty="0" err="1"/>
              <a:t>CategoryName</a:t>
            </a:r>
            <a:r>
              <a:rPr lang="en-US" dirty="0"/>
              <a:t> ?? "No Category";</a:t>
            </a:r>
          </a:p>
          <a:p>
            <a:r>
              <a:rPr lang="en-US" dirty="0"/>
              <a:t>    </a:t>
            </a:r>
            <a:r>
              <a:rPr lang="en-US" dirty="0" err="1"/>
              <a:t>Console.WriteLine</a:t>
            </a:r>
            <a:r>
              <a:rPr lang="en-US" dirty="0"/>
              <a:t>($"{</a:t>
            </a:r>
            <a:r>
              <a:rPr lang="en-US" dirty="0" err="1"/>
              <a:t>item.ItemName</a:t>
            </a:r>
            <a:r>
              <a:rPr lang="en-US" dirty="0"/>
              <a:t>} is in category {</a:t>
            </a:r>
            <a:r>
              <a:rPr lang="en-US" dirty="0" err="1"/>
              <a:t>categoryName</a:t>
            </a:r>
            <a:r>
              <a:rPr lang="en-US" dirty="0"/>
              <a:t>}");</a:t>
            </a:r>
          </a:p>
          <a:p>
            <a:r>
              <a:rPr lang="en-US" dirty="0"/>
              <a:t>}</a:t>
            </a:r>
          </a:p>
          <a:p>
            <a:endParaRPr lang="en-US" dirty="0"/>
          </a:p>
        </p:txBody>
      </p:sp>
    </p:spTree>
    <p:extLst>
      <p:ext uri="{BB962C8B-B14F-4D97-AF65-F5344CB8AC3E}">
        <p14:creationId xmlns:p14="http://schemas.microsoft.com/office/powerpoint/2010/main" val="27228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BBAC-FEC9-29D8-91C9-02264CABED77}"/>
              </a:ext>
            </a:extLst>
          </p:cNvPr>
          <p:cNvSpPr>
            <a:spLocks noGrp="1"/>
          </p:cNvSpPr>
          <p:nvPr>
            <p:ph type="title"/>
          </p:nvPr>
        </p:nvSpPr>
        <p:spPr/>
        <p:txBody>
          <a:bodyPr/>
          <a:lstStyle/>
          <a:p>
            <a:r>
              <a:rPr lang="en-US" dirty="0"/>
              <a:t>Sponsor</a:t>
            </a:r>
          </a:p>
        </p:txBody>
      </p:sp>
      <p:sp>
        <p:nvSpPr>
          <p:cNvPr id="3" name="Content Placeholder 2">
            <a:extLst>
              <a:ext uri="{FF2B5EF4-FFF2-40B4-BE49-F238E27FC236}">
                <a16:creationId xmlns:a16="http://schemas.microsoft.com/office/drawing/2014/main" id="{F17622C7-E787-CF40-82E6-45589E660B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454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D60C-AACA-851A-6112-0BDA96F882BC}"/>
              </a:ext>
            </a:extLst>
          </p:cNvPr>
          <p:cNvSpPr>
            <a:spLocks noGrp="1"/>
          </p:cNvSpPr>
          <p:nvPr>
            <p:ph type="title"/>
          </p:nvPr>
        </p:nvSpPr>
        <p:spPr/>
        <p:txBody>
          <a:bodyPr/>
          <a:lstStyle/>
          <a:p>
            <a:r>
              <a:rPr lang="en-US" dirty="0"/>
              <a:t>Use Includes or Projections</a:t>
            </a:r>
          </a:p>
        </p:txBody>
      </p:sp>
      <p:sp>
        <p:nvSpPr>
          <p:cNvPr id="3" name="Content Placeholder 2">
            <a:extLst>
              <a:ext uri="{FF2B5EF4-FFF2-40B4-BE49-F238E27FC236}">
                <a16:creationId xmlns:a16="http://schemas.microsoft.com/office/drawing/2014/main" id="{EB2B9427-A0E6-D5B9-7D49-1B6198D92693}"/>
              </a:ext>
            </a:extLst>
          </p:cNvPr>
          <p:cNvSpPr>
            <a:spLocks noGrp="1"/>
          </p:cNvSpPr>
          <p:nvPr>
            <p:ph idx="1"/>
          </p:nvPr>
        </p:nvSpPr>
        <p:spPr/>
        <p:txBody>
          <a:bodyPr>
            <a:normAutofit fontScale="70000" lnSpcReduction="20000"/>
          </a:bodyPr>
          <a:lstStyle/>
          <a:p>
            <a:r>
              <a:rPr lang="en-US" dirty="0"/>
              <a:t>Include or Projections will eager load the data so that additional trips to the database are not necessary.</a:t>
            </a:r>
          </a:p>
          <a:p>
            <a:endParaRPr lang="en-US" dirty="0"/>
          </a:p>
          <a:p>
            <a:r>
              <a:rPr lang="en-US" dirty="0"/>
              <a:t>var items = await _</a:t>
            </a:r>
            <a:r>
              <a:rPr lang="en-US" dirty="0" err="1"/>
              <a:t>db.Items.Include</a:t>
            </a:r>
            <a:r>
              <a:rPr lang="en-US" dirty="0"/>
              <a:t>(x =&gt; </a:t>
            </a:r>
            <a:r>
              <a:rPr lang="en-US" dirty="0" err="1"/>
              <a:t>x.Category</a:t>
            </a:r>
            <a:r>
              <a:rPr lang="en-US" dirty="0"/>
              <a:t>)</a:t>
            </a:r>
          </a:p>
          <a:p>
            <a:r>
              <a:rPr lang="en-US" dirty="0"/>
              <a:t>                        .</a:t>
            </a:r>
            <a:r>
              <a:rPr lang="en-US" dirty="0" err="1"/>
              <a:t>ToListAsync</a:t>
            </a:r>
            <a:r>
              <a:rPr lang="en-US" dirty="0"/>
              <a:t>();</a:t>
            </a:r>
          </a:p>
          <a:p>
            <a:r>
              <a:rPr lang="en-US" dirty="0"/>
              <a:t>foreach (var item in items)</a:t>
            </a:r>
          </a:p>
          <a:p>
            <a:r>
              <a:rPr lang="en-US" dirty="0"/>
              <a:t>{</a:t>
            </a:r>
          </a:p>
          <a:p>
            <a:r>
              <a:rPr lang="en-US" dirty="0"/>
              <a:t>    //no extra call since already loaded</a:t>
            </a:r>
          </a:p>
          <a:p>
            <a:r>
              <a:rPr lang="en-US" dirty="0"/>
              <a:t>    var </a:t>
            </a:r>
            <a:r>
              <a:rPr lang="en-US" dirty="0" err="1"/>
              <a:t>categoryName</a:t>
            </a:r>
            <a:r>
              <a:rPr lang="en-US" dirty="0"/>
              <a:t> = item.Category?.</a:t>
            </a:r>
            <a:r>
              <a:rPr lang="en-US" dirty="0" err="1"/>
              <a:t>CategoryName</a:t>
            </a:r>
            <a:r>
              <a:rPr lang="en-US" dirty="0"/>
              <a:t> ?? "No Category";</a:t>
            </a:r>
          </a:p>
          <a:p>
            <a:r>
              <a:rPr lang="en-US" dirty="0"/>
              <a:t>    </a:t>
            </a:r>
            <a:r>
              <a:rPr lang="en-US" dirty="0" err="1"/>
              <a:t>Console.WriteLine</a:t>
            </a:r>
            <a:r>
              <a:rPr lang="en-US" dirty="0"/>
              <a:t>($"{</a:t>
            </a:r>
            <a:r>
              <a:rPr lang="en-US" dirty="0" err="1"/>
              <a:t>item.ItemName</a:t>
            </a:r>
            <a:r>
              <a:rPr lang="en-US" dirty="0"/>
              <a:t>} is in category {</a:t>
            </a:r>
            <a:r>
              <a:rPr lang="en-US" dirty="0" err="1"/>
              <a:t>categoryName</a:t>
            </a:r>
            <a:r>
              <a:rPr lang="en-US" dirty="0"/>
              <a:t>}");</a:t>
            </a:r>
          </a:p>
          <a:p>
            <a:r>
              <a:rPr lang="en-US" dirty="0"/>
              <a:t>}</a:t>
            </a:r>
          </a:p>
        </p:txBody>
      </p:sp>
    </p:spTree>
    <p:extLst>
      <p:ext uri="{BB962C8B-B14F-4D97-AF65-F5344CB8AC3E}">
        <p14:creationId xmlns:p14="http://schemas.microsoft.com/office/powerpoint/2010/main" val="307610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0F73A-F4BF-2246-FD76-22813FA94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24D54-346E-8590-5789-1B11F86556AA}"/>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F54D84D6-6B71-4EA6-9479-D531189E7C51}"/>
              </a:ext>
            </a:extLst>
          </p:cNvPr>
          <p:cNvSpPr>
            <a:spLocks noGrp="1"/>
          </p:cNvSpPr>
          <p:nvPr>
            <p:ph idx="1"/>
          </p:nvPr>
        </p:nvSpPr>
        <p:spPr>
          <a:xfrm>
            <a:off x="360125" y="2796539"/>
            <a:ext cx="10800000" cy="1768793"/>
          </a:xfrm>
        </p:spPr>
        <p:txBody>
          <a:bodyPr/>
          <a:lstStyle/>
          <a:p>
            <a:r>
              <a:rPr lang="en-US" dirty="0"/>
              <a:t>N+1 Queries (Potential Lazy-Loading Problems)s</a:t>
            </a:r>
          </a:p>
        </p:txBody>
      </p:sp>
    </p:spTree>
    <p:extLst>
      <p:ext uri="{BB962C8B-B14F-4D97-AF65-F5344CB8AC3E}">
        <p14:creationId xmlns:p14="http://schemas.microsoft.com/office/powerpoint/2010/main" val="3612653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1693-0CAB-3F14-1A29-180BECC78B43}"/>
              </a:ext>
            </a:extLst>
          </p:cNvPr>
          <p:cNvSpPr>
            <a:spLocks noGrp="1"/>
          </p:cNvSpPr>
          <p:nvPr>
            <p:ph type="title"/>
          </p:nvPr>
        </p:nvSpPr>
        <p:spPr/>
        <p:txBody>
          <a:bodyPr/>
          <a:lstStyle/>
          <a:p>
            <a:r>
              <a:rPr lang="en-US" dirty="0"/>
              <a:t>Pre-fetching data; Operations on Client-side</a:t>
            </a:r>
          </a:p>
        </p:txBody>
      </p:sp>
      <p:sp>
        <p:nvSpPr>
          <p:cNvPr id="3" name="Content Placeholder 2">
            <a:extLst>
              <a:ext uri="{FF2B5EF4-FFF2-40B4-BE49-F238E27FC236}">
                <a16:creationId xmlns:a16="http://schemas.microsoft.com/office/drawing/2014/main" id="{BC01D48E-6232-CCC3-1B0C-B89C2FC91ACE}"/>
              </a:ext>
            </a:extLst>
          </p:cNvPr>
          <p:cNvSpPr>
            <a:spLocks noGrp="1"/>
          </p:cNvSpPr>
          <p:nvPr>
            <p:ph idx="1"/>
          </p:nvPr>
        </p:nvSpPr>
        <p:spPr/>
        <p:txBody>
          <a:bodyPr>
            <a:normAutofit fontScale="70000" lnSpcReduction="20000"/>
          </a:bodyPr>
          <a:lstStyle/>
          <a:p>
            <a:r>
              <a:rPr lang="en-US" dirty="0"/>
              <a:t>In most cases, you would rather get the data up front and then work with it, rather than getting data and then sorting and/or filtering on the client side.</a:t>
            </a:r>
            <a:br>
              <a:rPr lang="en-US" dirty="0"/>
            </a:br>
            <a:br>
              <a:rPr lang="en-US" dirty="0"/>
            </a:br>
            <a:r>
              <a:rPr lang="en-US" dirty="0"/>
              <a:t>Pre-fetching:</a:t>
            </a:r>
          </a:p>
          <a:p>
            <a:endParaRPr lang="en-US" dirty="0"/>
          </a:p>
          <a:p>
            <a:r>
              <a:rPr lang="en-US" dirty="0"/>
              <a:t>var items = await _</a:t>
            </a:r>
            <a:r>
              <a:rPr lang="en-US" dirty="0" err="1"/>
              <a:t>db.Items.Include</a:t>
            </a:r>
            <a:r>
              <a:rPr lang="en-US" dirty="0"/>
              <a:t>(x =&gt; </a:t>
            </a:r>
            <a:r>
              <a:rPr lang="en-US" dirty="0" err="1"/>
              <a:t>x.Category</a:t>
            </a:r>
            <a:r>
              <a:rPr lang="en-US" dirty="0"/>
              <a:t>)</a:t>
            </a:r>
          </a:p>
          <a:p>
            <a:r>
              <a:rPr lang="en-US" dirty="0"/>
              <a:t>    .</a:t>
            </a:r>
            <a:r>
              <a:rPr lang="en-US" dirty="0" err="1"/>
              <a:t>GroupBy</a:t>
            </a:r>
            <a:r>
              <a:rPr lang="en-US" dirty="0"/>
              <a:t>(</a:t>
            </a:r>
            <a:r>
              <a:rPr lang="en-US" dirty="0" err="1"/>
              <a:t>i</a:t>
            </a:r>
            <a:r>
              <a:rPr lang="en-US" dirty="0"/>
              <a:t> =&gt; new { </a:t>
            </a:r>
            <a:r>
              <a:rPr lang="en-US" dirty="0" err="1"/>
              <a:t>i.ItemName</a:t>
            </a:r>
            <a:r>
              <a:rPr lang="en-US" dirty="0"/>
              <a:t>, </a:t>
            </a:r>
            <a:r>
              <a:rPr lang="en-US" dirty="0" err="1"/>
              <a:t>i.Category.CategoryName</a:t>
            </a:r>
            <a:r>
              <a:rPr lang="en-US" dirty="0"/>
              <a:t> })</a:t>
            </a:r>
          </a:p>
          <a:p>
            <a:r>
              <a:rPr lang="en-US" dirty="0"/>
              <a:t>    .</a:t>
            </a:r>
            <a:r>
              <a:rPr lang="en-US" b="1" dirty="0" err="1"/>
              <a:t>AsAsyncEnumerable</a:t>
            </a:r>
            <a:r>
              <a:rPr lang="en-US" dirty="0"/>
              <a:t>()</a:t>
            </a:r>
          </a:p>
          <a:p>
            <a:r>
              <a:rPr lang="en-US" dirty="0"/>
              <a:t>    .Select(g =&gt; </a:t>
            </a:r>
            <a:r>
              <a:rPr lang="en-US" dirty="0" err="1"/>
              <a:t>g.First</a:t>
            </a:r>
            <a:r>
              <a:rPr lang="en-US" dirty="0"/>
              <a:t>())</a:t>
            </a:r>
          </a:p>
          <a:p>
            <a:r>
              <a:rPr lang="en-US" dirty="0"/>
              <a:t>    .</a:t>
            </a:r>
            <a:r>
              <a:rPr lang="en-US" dirty="0" err="1"/>
              <a:t>OrderBy</a:t>
            </a:r>
            <a:r>
              <a:rPr lang="en-US" dirty="0"/>
              <a:t>(</a:t>
            </a:r>
            <a:r>
              <a:rPr lang="en-US" dirty="0" err="1"/>
              <a:t>i</a:t>
            </a:r>
            <a:r>
              <a:rPr lang="en-US" dirty="0"/>
              <a:t> =&gt; </a:t>
            </a:r>
            <a:r>
              <a:rPr lang="en-US" dirty="0" err="1"/>
              <a:t>i.Category.CategoryName</a:t>
            </a:r>
            <a:r>
              <a:rPr lang="en-US" dirty="0"/>
              <a:t>)</a:t>
            </a:r>
          </a:p>
          <a:p>
            <a:r>
              <a:rPr lang="en-US" dirty="0"/>
              <a:t>    .Take(</a:t>
            </a:r>
            <a:r>
              <a:rPr lang="en-US" dirty="0" err="1"/>
              <a:t>howMany</a:t>
            </a:r>
            <a:r>
              <a:rPr lang="en-US" dirty="0"/>
              <a:t>)</a:t>
            </a:r>
          </a:p>
          <a:p>
            <a:r>
              <a:rPr lang="en-US" dirty="0"/>
              <a:t>    .</a:t>
            </a:r>
            <a:r>
              <a:rPr lang="en-US" b="1" dirty="0" err="1"/>
              <a:t>ToListAsync</a:t>
            </a:r>
            <a:r>
              <a:rPr lang="en-US" dirty="0"/>
              <a:t>();</a:t>
            </a:r>
          </a:p>
        </p:txBody>
      </p:sp>
    </p:spTree>
    <p:extLst>
      <p:ext uri="{BB962C8B-B14F-4D97-AF65-F5344CB8AC3E}">
        <p14:creationId xmlns:p14="http://schemas.microsoft.com/office/powerpoint/2010/main" val="3285649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C0CC-B003-75F2-37F0-721C9A78F671}"/>
              </a:ext>
            </a:extLst>
          </p:cNvPr>
          <p:cNvSpPr>
            <a:spLocks noGrp="1"/>
          </p:cNvSpPr>
          <p:nvPr>
            <p:ph type="title"/>
          </p:nvPr>
        </p:nvSpPr>
        <p:spPr/>
        <p:txBody>
          <a:bodyPr/>
          <a:lstStyle/>
          <a:p>
            <a:r>
              <a:rPr lang="en-US" dirty="0"/>
              <a:t>Operations on Server-side</a:t>
            </a:r>
          </a:p>
        </p:txBody>
      </p:sp>
      <p:sp>
        <p:nvSpPr>
          <p:cNvPr id="3" name="Content Placeholder 2">
            <a:extLst>
              <a:ext uri="{FF2B5EF4-FFF2-40B4-BE49-F238E27FC236}">
                <a16:creationId xmlns:a16="http://schemas.microsoft.com/office/drawing/2014/main" id="{B87365DF-89B0-CDF7-E15B-34E2235FC457}"/>
              </a:ext>
            </a:extLst>
          </p:cNvPr>
          <p:cNvSpPr>
            <a:spLocks noGrp="1"/>
          </p:cNvSpPr>
          <p:nvPr>
            <p:ph idx="1"/>
          </p:nvPr>
        </p:nvSpPr>
        <p:spPr/>
        <p:txBody>
          <a:bodyPr>
            <a:normAutofit fontScale="77500" lnSpcReduction="20000"/>
          </a:bodyPr>
          <a:lstStyle/>
          <a:p>
            <a:r>
              <a:rPr lang="en-US" dirty="0"/>
              <a:t>Do not fetch data until it is shaped on the server:</a:t>
            </a:r>
          </a:p>
          <a:p>
            <a:endParaRPr lang="en-US" dirty="0"/>
          </a:p>
          <a:p>
            <a:r>
              <a:rPr lang="en-US" dirty="0"/>
              <a:t>var items = await _</a:t>
            </a:r>
            <a:r>
              <a:rPr lang="en-US" dirty="0" err="1"/>
              <a:t>db.Items</a:t>
            </a:r>
            <a:endParaRPr lang="en-US" dirty="0"/>
          </a:p>
          <a:p>
            <a:r>
              <a:rPr lang="en-US" dirty="0"/>
              <a:t>            .Select(</a:t>
            </a:r>
            <a:r>
              <a:rPr lang="en-US" dirty="0" err="1"/>
              <a:t>i</a:t>
            </a:r>
            <a:r>
              <a:rPr lang="en-US" dirty="0"/>
              <a:t> =&gt; new { </a:t>
            </a:r>
            <a:r>
              <a:rPr lang="en-US" dirty="0" err="1"/>
              <a:t>i.Id</a:t>
            </a:r>
            <a:r>
              <a:rPr lang="en-US" dirty="0"/>
              <a:t>, </a:t>
            </a:r>
            <a:r>
              <a:rPr lang="en-US" dirty="0" err="1"/>
              <a:t>i.ItemName</a:t>
            </a:r>
            <a:r>
              <a:rPr lang="en-US" dirty="0"/>
              <a:t>, </a:t>
            </a:r>
            <a:r>
              <a:rPr lang="en-US" dirty="0" err="1"/>
              <a:t>i.Category.CategoryName</a:t>
            </a:r>
            <a:r>
              <a:rPr lang="en-US" dirty="0"/>
              <a:t> })</a:t>
            </a:r>
          </a:p>
          <a:p>
            <a:r>
              <a:rPr lang="en-US" dirty="0"/>
              <a:t>            .Distinct()</a:t>
            </a:r>
          </a:p>
          <a:p>
            <a:r>
              <a:rPr lang="en-US" dirty="0"/>
              <a:t>            .</a:t>
            </a:r>
            <a:r>
              <a:rPr lang="en-US" dirty="0" err="1"/>
              <a:t>OrderBy</a:t>
            </a:r>
            <a:r>
              <a:rPr lang="en-US" dirty="0"/>
              <a:t>(</a:t>
            </a:r>
            <a:r>
              <a:rPr lang="en-US" dirty="0" err="1"/>
              <a:t>i</a:t>
            </a:r>
            <a:r>
              <a:rPr lang="en-US" dirty="0"/>
              <a:t> =&gt; </a:t>
            </a:r>
            <a:r>
              <a:rPr lang="en-US" dirty="0" err="1"/>
              <a:t>i.CategoryName</a:t>
            </a:r>
            <a:r>
              <a:rPr lang="en-US" dirty="0"/>
              <a:t>)</a:t>
            </a:r>
          </a:p>
          <a:p>
            <a:r>
              <a:rPr lang="en-US" dirty="0"/>
              <a:t>            .Take(</a:t>
            </a:r>
            <a:r>
              <a:rPr lang="en-US" dirty="0" err="1"/>
              <a:t>howMany</a:t>
            </a:r>
            <a:r>
              <a:rPr lang="en-US" dirty="0"/>
              <a:t>)</a:t>
            </a:r>
          </a:p>
          <a:p>
            <a:r>
              <a:rPr lang="en-US" dirty="0"/>
              <a:t>            .Select(</a:t>
            </a:r>
            <a:r>
              <a:rPr lang="en-US" dirty="0" err="1"/>
              <a:t>i</a:t>
            </a:r>
            <a:r>
              <a:rPr lang="en-US" dirty="0"/>
              <a:t> =&gt; new { Id = </a:t>
            </a:r>
            <a:r>
              <a:rPr lang="en-US" dirty="0" err="1"/>
              <a:t>i.Id</a:t>
            </a:r>
            <a:r>
              <a:rPr lang="en-US" dirty="0"/>
              <a:t>, </a:t>
            </a:r>
            <a:r>
              <a:rPr lang="en-US" dirty="0" err="1"/>
              <a:t>ItemName</a:t>
            </a:r>
            <a:r>
              <a:rPr lang="en-US" dirty="0"/>
              <a:t> = </a:t>
            </a:r>
            <a:r>
              <a:rPr lang="en-US" dirty="0" err="1"/>
              <a:t>i.ItemName</a:t>
            </a:r>
            <a:r>
              <a:rPr lang="en-US" dirty="0"/>
              <a:t>, Category = </a:t>
            </a:r>
            <a:r>
              <a:rPr lang="en-US" dirty="0" err="1"/>
              <a:t>i.CategoryName</a:t>
            </a:r>
            <a:r>
              <a:rPr lang="en-US" dirty="0"/>
              <a:t> })</a:t>
            </a:r>
          </a:p>
          <a:p>
            <a:r>
              <a:rPr lang="en-US" dirty="0"/>
              <a:t>            .</a:t>
            </a:r>
            <a:r>
              <a:rPr lang="en-US" b="1" dirty="0" err="1"/>
              <a:t>ToListAsync</a:t>
            </a:r>
            <a:r>
              <a:rPr lang="en-US" dirty="0"/>
              <a:t>();</a:t>
            </a:r>
          </a:p>
        </p:txBody>
      </p:sp>
    </p:spTree>
    <p:extLst>
      <p:ext uri="{BB962C8B-B14F-4D97-AF65-F5344CB8AC3E}">
        <p14:creationId xmlns:p14="http://schemas.microsoft.com/office/powerpoint/2010/main" val="20923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83725-2045-FD90-694B-39A4CE840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1A5B2-6438-DA86-F2EC-8D6271C68C3E}"/>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C71346D3-86F9-3789-6164-E186368DEEE8}"/>
              </a:ext>
            </a:extLst>
          </p:cNvPr>
          <p:cNvSpPr>
            <a:spLocks noGrp="1"/>
          </p:cNvSpPr>
          <p:nvPr>
            <p:ph idx="1"/>
          </p:nvPr>
        </p:nvSpPr>
        <p:spPr>
          <a:xfrm>
            <a:off x="360125" y="2796539"/>
            <a:ext cx="10800000" cy="1768793"/>
          </a:xfrm>
        </p:spPr>
        <p:txBody>
          <a:bodyPr/>
          <a:lstStyle/>
          <a:p>
            <a:r>
              <a:rPr lang="en-US" dirty="0"/>
              <a:t>Pre Fetching Data vs. Shaping Data on the Server</a:t>
            </a:r>
          </a:p>
        </p:txBody>
      </p:sp>
    </p:spTree>
    <p:extLst>
      <p:ext uri="{BB962C8B-B14F-4D97-AF65-F5344CB8AC3E}">
        <p14:creationId xmlns:p14="http://schemas.microsoft.com/office/powerpoint/2010/main" val="736065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A6AF-5130-8954-1070-903CB52CCA0F}"/>
              </a:ext>
            </a:extLst>
          </p:cNvPr>
          <p:cNvSpPr>
            <a:spLocks noGrp="1"/>
          </p:cNvSpPr>
          <p:nvPr>
            <p:ph type="title"/>
          </p:nvPr>
        </p:nvSpPr>
        <p:spPr/>
        <p:txBody>
          <a:bodyPr/>
          <a:lstStyle/>
          <a:p>
            <a:r>
              <a:rPr lang="en-US" dirty="0"/>
              <a:t>Using </a:t>
            </a:r>
            <a:r>
              <a:rPr lang="en-US" dirty="0" err="1"/>
              <a:t>GroupJoin</a:t>
            </a:r>
            <a:r>
              <a:rPr lang="en-US" dirty="0"/>
              <a:t> with Grouping</a:t>
            </a:r>
          </a:p>
        </p:txBody>
      </p:sp>
      <p:sp>
        <p:nvSpPr>
          <p:cNvPr id="3" name="Content Placeholder 2">
            <a:extLst>
              <a:ext uri="{FF2B5EF4-FFF2-40B4-BE49-F238E27FC236}">
                <a16:creationId xmlns:a16="http://schemas.microsoft.com/office/drawing/2014/main" id="{D93E08F7-CE0D-07E0-080C-3C1EBAFEBB48}"/>
              </a:ext>
            </a:extLst>
          </p:cNvPr>
          <p:cNvSpPr>
            <a:spLocks noGrp="1"/>
          </p:cNvSpPr>
          <p:nvPr>
            <p:ph idx="1"/>
          </p:nvPr>
        </p:nvSpPr>
        <p:spPr/>
        <p:txBody>
          <a:bodyPr>
            <a:normAutofit fontScale="47500" lnSpcReduction="20000"/>
          </a:bodyPr>
          <a:lstStyle/>
          <a:p>
            <a:r>
              <a:rPr lang="en-US" dirty="0"/>
              <a:t>var </a:t>
            </a:r>
            <a:r>
              <a:rPr lang="en-US" dirty="0" err="1"/>
              <a:t>cdr</a:t>
            </a:r>
            <a:r>
              <a:rPr lang="en-US" dirty="0"/>
              <a:t> = _</a:t>
            </a:r>
            <a:r>
              <a:rPr lang="en-US" dirty="0" err="1"/>
              <a:t>db.Contributors</a:t>
            </a:r>
            <a:endParaRPr lang="en-US" dirty="0"/>
          </a:p>
          <a:p>
            <a:r>
              <a:rPr lang="en-US" dirty="0"/>
              <a:t>    .</a:t>
            </a:r>
            <a:r>
              <a:rPr lang="en-US" b="1" dirty="0" err="1"/>
              <a:t>GroupJoin</a:t>
            </a:r>
            <a:r>
              <a:rPr lang="en-US" dirty="0"/>
              <a:t>(</a:t>
            </a:r>
          </a:p>
          <a:p>
            <a:r>
              <a:rPr lang="en-US" dirty="0"/>
              <a:t>        _</a:t>
            </a:r>
            <a:r>
              <a:rPr lang="en-US" dirty="0" err="1"/>
              <a:t>db.ItemContributors</a:t>
            </a:r>
            <a:r>
              <a:rPr lang="en-US" dirty="0"/>
              <a:t>,</a:t>
            </a:r>
          </a:p>
          <a:p>
            <a:r>
              <a:rPr lang="en-US" dirty="0"/>
              <a:t>        c =&gt; </a:t>
            </a:r>
            <a:r>
              <a:rPr lang="en-US" dirty="0" err="1"/>
              <a:t>c.Id</a:t>
            </a:r>
            <a:r>
              <a:rPr lang="en-US" dirty="0"/>
              <a:t>,</a:t>
            </a:r>
          </a:p>
          <a:p>
            <a:r>
              <a:rPr lang="en-US" dirty="0"/>
              <a:t>        </a:t>
            </a:r>
            <a:r>
              <a:rPr lang="en-US" dirty="0" err="1"/>
              <a:t>ic</a:t>
            </a:r>
            <a:r>
              <a:rPr lang="en-US" dirty="0"/>
              <a:t> =&gt; </a:t>
            </a:r>
            <a:r>
              <a:rPr lang="en-US" dirty="0" err="1"/>
              <a:t>ic.ContributorId</a:t>
            </a:r>
            <a:r>
              <a:rPr lang="en-US" dirty="0"/>
              <a:t>,</a:t>
            </a:r>
          </a:p>
          <a:p>
            <a:r>
              <a:rPr lang="en-US" dirty="0"/>
              <a:t>        (c, </a:t>
            </a:r>
            <a:r>
              <a:rPr lang="en-US" dirty="0" err="1"/>
              <a:t>ics</a:t>
            </a:r>
            <a:r>
              <a:rPr lang="en-US" dirty="0"/>
              <a:t>) =&gt; new { Contributor = c, </a:t>
            </a:r>
            <a:r>
              <a:rPr lang="en-US" dirty="0" err="1"/>
              <a:t>ItemContributors</a:t>
            </a:r>
            <a:r>
              <a:rPr lang="en-US" dirty="0"/>
              <a:t> = </a:t>
            </a:r>
            <a:r>
              <a:rPr lang="en-US" dirty="0" err="1"/>
              <a:t>ics</a:t>
            </a:r>
            <a:r>
              <a:rPr lang="en-US" dirty="0"/>
              <a:t> }</a:t>
            </a:r>
          </a:p>
          <a:p>
            <a:r>
              <a:rPr lang="en-US" dirty="0"/>
              <a:t>    )</a:t>
            </a:r>
          </a:p>
          <a:p>
            <a:r>
              <a:rPr lang="en-US" dirty="0"/>
              <a:t>    .</a:t>
            </a:r>
            <a:r>
              <a:rPr lang="en-US" b="1" dirty="0" err="1"/>
              <a:t>SelectMany</a:t>
            </a:r>
            <a:r>
              <a:rPr lang="en-US" dirty="0"/>
              <a:t>(</a:t>
            </a:r>
          </a:p>
          <a:p>
            <a:r>
              <a:rPr lang="en-US" dirty="0"/>
              <a:t>        x =&gt; </a:t>
            </a:r>
            <a:r>
              <a:rPr lang="en-US" dirty="0" err="1"/>
              <a:t>x.ItemContributors.DefaultIfEmpty</a:t>
            </a:r>
            <a:r>
              <a:rPr lang="en-US" dirty="0"/>
              <a:t>(),</a:t>
            </a:r>
          </a:p>
          <a:p>
            <a:r>
              <a:rPr lang="en-US" dirty="0"/>
              <a:t>        (x, </a:t>
            </a:r>
            <a:r>
              <a:rPr lang="en-US" dirty="0" err="1"/>
              <a:t>ic</a:t>
            </a:r>
            <a:r>
              <a:rPr lang="en-US" dirty="0"/>
              <a:t>) =&gt; new { </a:t>
            </a:r>
            <a:r>
              <a:rPr lang="en-US" dirty="0" err="1"/>
              <a:t>x.Contributor</a:t>
            </a:r>
            <a:r>
              <a:rPr lang="en-US" dirty="0"/>
              <a:t>, </a:t>
            </a:r>
            <a:r>
              <a:rPr lang="en-US" dirty="0" err="1"/>
              <a:t>ItemContributor</a:t>
            </a:r>
            <a:r>
              <a:rPr lang="en-US" dirty="0"/>
              <a:t> = </a:t>
            </a:r>
            <a:r>
              <a:rPr lang="en-US" dirty="0" err="1"/>
              <a:t>ic</a:t>
            </a:r>
            <a:r>
              <a:rPr lang="en-US" dirty="0"/>
              <a:t> }</a:t>
            </a:r>
          </a:p>
          <a:p>
            <a:r>
              <a:rPr lang="en-US" dirty="0"/>
              <a:t>    )</a:t>
            </a:r>
          </a:p>
          <a:p>
            <a:r>
              <a:rPr lang="en-US" dirty="0"/>
              <a:t>    .</a:t>
            </a:r>
            <a:r>
              <a:rPr lang="en-US" b="1" dirty="0" err="1"/>
              <a:t>GroupBy</a:t>
            </a:r>
            <a:r>
              <a:rPr lang="en-US" dirty="0"/>
              <a:t>(x =&gt; </a:t>
            </a:r>
            <a:r>
              <a:rPr lang="en-US" dirty="0" err="1"/>
              <a:t>x.Contributor</a:t>
            </a:r>
            <a:r>
              <a:rPr lang="en-US" dirty="0"/>
              <a:t>)</a:t>
            </a:r>
          </a:p>
          <a:p>
            <a:r>
              <a:rPr lang="en-US" dirty="0"/>
              <a:t>    .</a:t>
            </a:r>
            <a:r>
              <a:rPr lang="en-US" b="1" dirty="0"/>
              <a:t>Select</a:t>
            </a:r>
            <a:r>
              <a:rPr lang="en-US" dirty="0"/>
              <a:t>(g =&gt; new</a:t>
            </a:r>
          </a:p>
          <a:p>
            <a:r>
              <a:rPr lang="en-US" dirty="0"/>
              <a:t>    {</a:t>
            </a:r>
          </a:p>
          <a:p>
            <a:r>
              <a:rPr lang="en-US" dirty="0"/>
              <a:t>        </a:t>
            </a:r>
            <a:r>
              <a:rPr lang="en-US" dirty="0" err="1"/>
              <a:t>ContributorName</a:t>
            </a:r>
            <a:r>
              <a:rPr lang="en-US" dirty="0"/>
              <a:t> = </a:t>
            </a:r>
            <a:r>
              <a:rPr lang="en-US" dirty="0" err="1"/>
              <a:t>g.Key.ContributorName</a:t>
            </a:r>
            <a:r>
              <a:rPr lang="en-US" dirty="0"/>
              <a:t>,</a:t>
            </a:r>
          </a:p>
          <a:p>
            <a:r>
              <a:rPr lang="en-US" dirty="0"/>
              <a:t>        </a:t>
            </a:r>
            <a:r>
              <a:rPr lang="en-US" dirty="0" err="1"/>
              <a:t>ItemCount</a:t>
            </a:r>
            <a:r>
              <a:rPr lang="en-US" dirty="0"/>
              <a:t> = </a:t>
            </a:r>
            <a:r>
              <a:rPr lang="en-US" dirty="0" err="1"/>
              <a:t>g.Count</a:t>
            </a:r>
            <a:r>
              <a:rPr lang="en-US" dirty="0"/>
              <a:t>(x =&gt; </a:t>
            </a:r>
            <a:r>
              <a:rPr lang="en-US" dirty="0" err="1"/>
              <a:t>x.ItemContributor</a:t>
            </a:r>
            <a:r>
              <a:rPr lang="en-US" dirty="0"/>
              <a:t> != null)  // counts items safely</a:t>
            </a:r>
          </a:p>
          <a:p>
            <a:r>
              <a:rPr lang="en-US" dirty="0"/>
              <a:t>    })</a:t>
            </a:r>
          </a:p>
          <a:p>
            <a:r>
              <a:rPr lang="en-US" dirty="0"/>
              <a:t>    .</a:t>
            </a:r>
            <a:r>
              <a:rPr lang="en-US" b="1" dirty="0" err="1"/>
              <a:t>ToList</a:t>
            </a:r>
            <a:r>
              <a:rPr lang="en-US" dirty="0"/>
              <a:t>();</a:t>
            </a:r>
          </a:p>
        </p:txBody>
      </p:sp>
    </p:spTree>
    <p:extLst>
      <p:ext uri="{BB962C8B-B14F-4D97-AF65-F5344CB8AC3E}">
        <p14:creationId xmlns:p14="http://schemas.microsoft.com/office/powerpoint/2010/main" val="120551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C15C-CF00-13B7-D0A3-872C91A1D7ED}"/>
              </a:ext>
            </a:extLst>
          </p:cNvPr>
          <p:cNvSpPr>
            <a:spLocks noGrp="1"/>
          </p:cNvSpPr>
          <p:nvPr>
            <p:ph type="title"/>
          </p:nvPr>
        </p:nvSpPr>
        <p:spPr/>
        <p:txBody>
          <a:bodyPr/>
          <a:lstStyle/>
          <a:p>
            <a:r>
              <a:rPr lang="en-US" dirty="0"/>
              <a:t>Using the new Left Join with Grouping</a:t>
            </a:r>
          </a:p>
        </p:txBody>
      </p:sp>
      <p:sp>
        <p:nvSpPr>
          <p:cNvPr id="3" name="Content Placeholder 2">
            <a:extLst>
              <a:ext uri="{FF2B5EF4-FFF2-40B4-BE49-F238E27FC236}">
                <a16:creationId xmlns:a16="http://schemas.microsoft.com/office/drawing/2014/main" id="{4A57D558-9981-5E8B-41E9-0C495FF8B8CC}"/>
              </a:ext>
            </a:extLst>
          </p:cNvPr>
          <p:cNvSpPr>
            <a:spLocks noGrp="1"/>
          </p:cNvSpPr>
          <p:nvPr>
            <p:ph idx="1"/>
          </p:nvPr>
        </p:nvSpPr>
        <p:spPr/>
        <p:txBody>
          <a:bodyPr>
            <a:normAutofit fontScale="55000" lnSpcReduction="20000"/>
          </a:bodyPr>
          <a:lstStyle/>
          <a:p>
            <a:r>
              <a:rPr lang="en-US" dirty="0"/>
              <a:t>var </a:t>
            </a:r>
            <a:r>
              <a:rPr lang="en-US" dirty="0" err="1"/>
              <a:t>cdr</a:t>
            </a:r>
            <a:r>
              <a:rPr lang="en-US" dirty="0"/>
              <a:t> = _</a:t>
            </a:r>
            <a:r>
              <a:rPr lang="en-US" dirty="0" err="1"/>
              <a:t>db.Contributors</a:t>
            </a:r>
            <a:endParaRPr lang="en-US" dirty="0"/>
          </a:p>
          <a:p>
            <a:r>
              <a:rPr lang="en-US" dirty="0"/>
              <a:t>            .</a:t>
            </a:r>
            <a:r>
              <a:rPr lang="en-US" b="1" dirty="0" err="1"/>
              <a:t>LeftJoin</a:t>
            </a:r>
            <a:r>
              <a:rPr lang="en-US" dirty="0"/>
              <a:t>(</a:t>
            </a:r>
          </a:p>
          <a:p>
            <a:r>
              <a:rPr lang="en-US" dirty="0"/>
              <a:t>                _</a:t>
            </a:r>
            <a:r>
              <a:rPr lang="en-US" dirty="0" err="1"/>
              <a:t>db.ItemContributors</a:t>
            </a:r>
            <a:r>
              <a:rPr lang="en-US" dirty="0"/>
              <a:t>,</a:t>
            </a:r>
          </a:p>
          <a:p>
            <a:r>
              <a:rPr lang="en-US" dirty="0"/>
              <a:t>                c =&gt; </a:t>
            </a:r>
            <a:r>
              <a:rPr lang="en-US" dirty="0" err="1"/>
              <a:t>c.Id</a:t>
            </a:r>
            <a:r>
              <a:rPr lang="en-US" dirty="0"/>
              <a:t>,</a:t>
            </a:r>
          </a:p>
          <a:p>
            <a:r>
              <a:rPr lang="en-US" dirty="0"/>
              <a:t>                </a:t>
            </a:r>
            <a:r>
              <a:rPr lang="en-US" dirty="0" err="1"/>
              <a:t>ic</a:t>
            </a:r>
            <a:r>
              <a:rPr lang="en-US" dirty="0"/>
              <a:t> =&gt; </a:t>
            </a:r>
            <a:r>
              <a:rPr lang="en-US" dirty="0" err="1"/>
              <a:t>ic.ContributorId</a:t>
            </a:r>
            <a:r>
              <a:rPr lang="en-US" dirty="0"/>
              <a:t>,</a:t>
            </a:r>
          </a:p>
          <a:p>
            <a:r>
              <a:rPr lang="en-US" dirty="0"/>
              <a:t>                (c, </a:t>
            </a:r>
            <a:r>
              <a:rPr lang="en-US" dirty="0" err="1"/>
              <a:t>ic</a:t>
            </a:r>
            <a:r>
              <a:rPr lang="en-US" dirty="0"/>
              <a:t>) =&gt; new { Contributor = c, </a:t>
            </a:r>
            <a:r>
              <a:rPr lang="en-US" dirty="0" err="1"/>
              <a:t>ItemContributor</a:t>
            </a:r>
            <a:r>
              <a:rPr lang="en-US" dirty="0"/>
              <a:t> = </a:t>
            </a:r>
            <a:r>
              <a:rPr lang="en-US" dirty="0" err="1"/>
              <a:t>ic</a:t>
            </a:r>
            <a:r>
              <a:rPr lang="en-US" dirty="0"/>
              <a:t> }</a:t>
            </a:r>
          </a:p>
          <a:p>
            <a:r>
              <a:rPr lang="en-US" dirty="0"/>
              <a:t>            )</a:t>
            </a:r>
          </a:p>
          <a:p>
            <a:r>
              <a:rPr lang="en-US" dirty="0"/>
              <a:t>            .</a:t>
            </a:r>
            <a:r>
              <a:rPr lang="en-US" b="1" dirty="0" err="1"/>
              <a:t>GroupBy</a:t>
            </a:r>
            <a:r>
              <a:rPr lang="en-US" dirty="0"/>
              <a:t>(x =&gt; </a:t>
            </a:r>
            <a:r>
              <a:rPr lang="en-US" dirty="0" err="1"/>
              <a:t>x.Contributor</a:t>
            </a:r>
            <a:r>
              <a:rPr lang="en-US" dirty="0"/>
              <a:t>)</a:t>
            </a:r>
          </a:p>
          <a:p>
            <a:r>
              <a:rPr lang="en-US" dirty="0"/>
              <a:t>            .</a:t>
            </a:r>
            <a:r>
              <a:rPr lang="en-US" b="1" dirty="0"/>
              <a:t>Select</a:t>
            </a:r>
            <a:r>
              <a:rPr lang="en-US" dirty="0"/>
              <a:t>(g =&gt; new</a:t>
            </a:r>
          </a:p>
          <a:p>
            <a:r>
              <a:rPr lang="en-US" dirty="0"/>
              <a:t>            {</a:t>
            </a:r>
          </a:p>
          <a:p>
            <a:r>
              <a:rPr lang="en-US" dirty="0"/>
              <a:t>                </a:t>
            </a:r>
            <a:r>
              <a:rPr lang="en-US" dirty="0" err="1"/>
              <a:t>ContributorName</a:t>
            </a:r>
            <a:r>
              <a:rPr lang="en-US" dirty="0"/>
              <a:t> = </a:t>
            </a:r>
            <a:r>
              <a:rPr lang="en-US" dirty="0" err="1"/>
              <a:t>g.Key.ContributorName</a:t>
            </a:r>
            <a:r>
              <a:rPr lang="en-US" dirty="0"/>
              <a:t>,</a:t>
            </a:r>
          </a:p>
          <a:p>
            <a:r>
              <a:rPr lang="en-US" dirty="0"/>
              <a:t>                </a:t>
            </a:r>
            <a:r>
              <a:rPr lang="en-US" dirty="0" err="1"/>
              <a:t>ItemCount</a:t>
            </a:r>
            <a:r>
              <a:rPr lang="en-US" dirty="0"/>
              <a:t> = </a:t>
            </a:r>
            <a:r>
              <a:rPr lang="en-US" dirty="0" err="1"/>
              <a:t>g.Count</a:t>
            </a:r>
            <a:r>
              <a:rPr lang="en-US" dirty="0"/>
              <a:t>(x =&gt; </a:t>
            </a:r>
            <a:r>
              <a:rPr lang="en-US" dirty="0" err="1"/>
              <a:t>x.ItemContributor</a:t>
            </a:r>
            <a:r>
              <a:rPr lang="en-US" dirty="0"/>
              <a:t> != null) // → 0 when none</a:t>
            </a:r>
          </a:p>
          <a:p>
            <a:r>
              <a:rPr lang="en-US" dirty="0"/>
              <a:t>            })</a:t>
            </a:r>
          </a:p>
          <a:p>
            <a:r>
              <a:rPr lang="en-US" dirty="0"/>
              <a:t>            .</a:t>
            </a:r>
            <a:r>
              <a:rPr lang="en-US" b="1" dirty="0" err="1"/>
              <a:t>ToList</a:t>
            </a:r>
            <a:r>
              <a:rPr lang="en-US" dirty="0"/>
              <a:t>();</a:t>
            </a:r>
          </a:p>
        </p:txBody>
      </p:sp>
    </p:spTree>
    <p:extLst>
      <p:ext uri="{BB962C8B-B14F-4D97-AF65-F5344CB8AC3E}">
        <p14:creationId xmlns:p14="http://schemas.microsoft.com/office/powerpoint/2010/main" val="1679759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412D8-9A28-8500-8E22-43241B2DC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FC0EB-6F11-9313-32B3-51906C3A218E}"/>
              </a:ext>
            </a:extLst>
          </p:cNvPr>
          <p:cNvSpPr>
            <a:spLocks noGrp="1"/>
          </p:cNvSpPr>
          <p:nvPr>
            <p:ph type="title"/>
          </p:nvPr>
        </p:nvSpPr>
        <p:spPr>
          <a:xfrm>
            <a:off x="360125" y="1876743"/>
            <a:ext cx="10800000" cy="720000"/>
          </a:xfrm>
        </p:spPr>
        <p:txBody>
          <a:bodyPr/>
          <a:lstStyle/>
          <a:p>
            <a:r>
              <a:rPr lang="en-US" dirty="0"/>
              <a:t>Demo</a:t>
            </a:r>
          </a:p>
        </p:txBody>
      </p:sp>
      <p:sp>
        <p:nvSpPr>
          <p:cNvPr id="3" name="Content Placeholder 2">
            <a:extLst>
              <a:ext uri="{FF2B5EF4-FFF2-40B4-BE49-F238E27FC236}">
                <a16:creationId xmlns:a16="http://schemas.microsoft.com/office/drawing/2014/main" id="{EA8DF9AB-9727-D0AA-12DC-99159BE1069C}"/>
              </a:ext>
            </a:extLst>
          </p:cNvPr>
          <p:cNvSpPr>
            <a:spLocks noGrp="1"/>
          </p:cNvSpPr>
          <p:nvPr>
            <p:ph idx="1"/>
          </p:nvPr>
        </p:nvSpPr>
        <p:spPr>
          <a:xfrm>
            <a:off x="360125" y="2796539"/>
            <a:ext cx="10800000" cy="1768793"/>
          </a:xfrm>
        </p:spPr>
        <p:txBody>
          <a:bodyPr/>
          <a:lstStyle/>
          <a:p>
            <a:r>
              <a:rPr lang="en-US" dirty="0"/>
              <a:t>Original </a:t>
            </a:r>
            <a:r>
              <a:rPr lang="en-US" dirty="0" err="1"/>
              <a:t>GroupJoin</a:t>
            </a:r>
            <a:r>
              <a:rPr lang="en-US" dirty="0"/>
              <a:t> vs. New Left Join</a:t>
            </a:r>
          </a:p>
        </p:txBody>
      </p:sp>
    </p:spTree>
    <p:extLst>
      <p:ext uri="{BB962C8B-B14F-4D97-AF65-F5344CB8AC3E}">
        <p14:creationId xmlns:p14="http://schemas.microsoft.com/office/powerpoint/2010/main" val="2526234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30E55-67F9-7D37-A2ED-7AD377E51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C0DA4-19DB-FE1E-BDC4-B9020102B132}"/>
              </a:ext>
            </a:extLst>
          </p:cNvPr>
          <p:cNvSpPr>
            <a:spLocks noGrp="1"/>
          </p:cNvSpPr>
          <p:nvPr>
            <p:ph type="title"/>
          </p:nvPr>
        </p:nvSpPr>
        <p:spPr>
          <a:xfrm>
            <a:off x="5522026" y="360363"/>
            <a:ext cx="5638099" cy="5759449"/>
          </a:xfrm>
        </p:spPr>
        <p:txBody>
          <a:bodyPr/>
          <a:lstStyle/>
          <a:p>
            <a:pPr algn="l"/>
            <a:r>
              <a:rPr lang="en-US" dirty="0"/>
              <a:t>Questions/War Stories</a:t>
            </a:r>
          </a:p>
        </p:txBody>
      </p:sp>
    </p:spTree>
    <p:extLst>
      <p:ext uri="{BB962C8B-B14F-4D97-AF65-F5344CB8AC3E}">
        <p14:creationId xmlns:p14="http://schemas.microsoft.com/office/powerpoint/2010/main" val="1132259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4BB8-6D0C-1582-B592-8BB6DA5C9B8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53137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98DB-FAEE-0221-6B45-4D6338BC2DF4}"/>
              </a:ext>
            </a:extLst>
          </p:cNvPr>
          <p:cNvSpPr>
            <a:spLocks noGrp="1"/>
          </p:cNvSpPr>
          <p:nvPr>
            <p:ph type="title"/>
          </p:nvPr>
        </p:nvSpPr>
        <p:spPr/>
        <p:txBody>
          <a:bodyPr/>
          <a:lstStyle/>
          <a:p>
            <a:r>
              <a:rPr lang="en-US" dirty="0"/>
              <a:t>Sponsor</a:t>
            </a:r>
          </a:p>
        </p:txBody>
      </p:sp>
      <p:sp>
        <p:nvSpPr>
          <p:cNvPr id="3" name="Content Placeholder 2">
            <a:extLst>
              <a:ext uri="{FF2B5EF4-FFF2-40B4-BE49-F238E27FC236}">
                <a16:creationId xmlns:a16="http://schemas.microsoft.com/office/drawing/2014/main" id="{F9FB13E0-2AE7-0343-E772-EF5BBC5EF4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577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Project Overview</a:t>
            </a:r>
          </a:p>
        </p:txBody>
      </p:sp>
    </p:spTree>
    <p:extLst>
      <p:ext uri="{BB962C8B-B14F-4D97-AF65-F5344CB8AC3E}">
        <p14:creationId xmlns:p14="http://schemas.microsoft.com/office/powerpoint/2010/main" val="14860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Quick Details</a:t>
            </a:r>
          </a:p>
        </p:txBody>
      </p:sp>
      <p:sp>
        <p:nvSpPr>
          <p:cNvPr id="19" name="Content Placeholder 18"/>
          <p:cNvSpPr>
            <a:spLocks noGrp="1"/>
          </p:cNvSpPr>
          <p:nvPr>
            <p:ph idx="1"/>
          </p:nvPr>
        </p:nvSpPr>
        <p:spPr/>
        <p:txBody>
          <a:bodyPr>
            <a:normAutofit fontScale="85000" lnSpcReduction="20000"/>
          </a:bodyPr>
          <a:lstStyle/>
          <a:p>
            <a:r>
              <a:rPr lang="en-US" dirty="0"/>
              <a:t>Inventory Manager </a:t>
            </a:r>
          </a:p>
          <a:p>
            <a:pPr marL="571500" indent="-571500">
              <a:buFontTx/>
              <a:buChar char="-"/>
            </a:pPr>
            <a:r>
              <a:rPr lang="en-US" dirty="0"/>
              <a:t>Items</a:t>
            </a:r>
          </a:p>
          <a:p>
            <a:pPr marL="571500" indent="-571500">
              <a:buFontTx/>
              <a:buChar char="-"/>
            </a:pPr>
            <a:r>
              <a:rPr lang="en-US" dirty="0"/>
              <a:t>Categories (one-to-many)</a:t>
            </a:r>
          </a:p>
          <a:p>
            <a:pPr marL="571500" indent="-571500">
              <a:buFontTx/>
              <a:buChar char="-"/>
            </a:pPr>
            <a:r>
              <a:rPr lang="en-US" dirty="0"/>
              <a:t>Contributors (many-to-many)</a:t>
            </a:r>
          </a:p>
          <a:p>
            <a:pPr marL="1147527" lvl="1" indent="-571500">
              <a:buFontTx/>
              <a:buChar char="-"/>
            </a:pPr>
            <a:r>
              <a:rPr lang="en-US" dirty="0" err="1"/>
              <a:t>ItemContributor</a:t>
            </a:r>
            <a:r>
              <a:rPr lang="en-US" dirty="0"/>
              <a:t> (explicit join)</a:t>
            </a:r>
          </a:p>
          <a:p>
            <a:pPr marL="1147527" lvl="1" indent="-571500">
              <a:buFontTx/>
              <a:buChar char="-"/>
            </a:pPr>
            <a:r>
              <a:rPr lang="en-US" dirty="0"/>
              <a:t>Address (JSON as NVARCHAR(MAX))</a:t>
            </a:r>
          </a:p>
          <a:p>
            <a:pPr marL="1723553" lvl="2" indent="-571500">
              <a:buFontTx/>
              <a:buChar char="-"/>
            </a:pPr>
            <a:r>
              <a:rPr lang="en-US" dirty="0"/>
              <a:t>Defined in </a:t>
            </a:r>
            <a:r>
              <a:rPr lang="en-US" dirty="0" err="1"/>
              <a:t>OnModelCreating</a:t>
            </a:r>
            <a:r>
              <a:rPr lang="en-US" dirty="0"/>
              <a:t> as a JSON object where contributor owns one Address</a:t>
            </a:r>
          </a:p>
          <a:p>
            <a:pPr marL="571500" indent="-571500">
              <a:buFontTx/>
              <a:buChar char="-"/>
            </a:pPr>
            <a:r>
              <a:rPr lang="en-US" dirty="0"/>
              <a:t>Genres (many-to-many)</a:t>
            </a:r>
          </a:p>
          <a:p>
            <a:pPr marL="1147527" lvl="1" indent="-571500">
              <a:buFontTx/>
              <a:buChar char="-"/>
            </a:pPr>
            <a:r>
              <a:rPr lang="en-US" dirty="0"/>
              <a:t>Implicit Join</a:t>
            </a:r>
          </a:p>
          <a:p>
            <a:pPr marL="571500" indent="-571500">
              <a:buFontTx/>
              <a:buChar char="-"/>
            </a:pPr>
            <a:r>
              <a:rPr lang="en-US" dirty="0"/>
              <a:t>Tenant (multi-tenancy)</a:t>
            </a:r>
          </a:p>
        </p:txBody>
      </p:sp>
    </p:spTree>
    <p:extLst>
      <p:ext uri="{BB962C8B-B14F-4D97-AF65-F5344CB8AC3E}">
        <p14:creationId xmlns:p14="http://schemas.microsoft.com/office/powerpoint/2010/main" val="38802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06FB5-788E-0F1F-F24C-C6690068A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10CF5-6AB2-E0FC-F854-8727FB01151D}"/>
              </a:ext>
            </a:extLst>
          </p:cNvPr>
          <p:cNvSpPr>
            <a:spLocks noGrp="1"/>
          </p:cNvSpPr>
          <p:nvPr>
            <p:ph type="title"/>
          </p:nvPr>
        </p:nvSpPr>
        <p:spPr/>
        <p:txBody>
          <a:bodyPr/>
          <a:lstStyle/>
          <a:p>
            <a:r>
              <a:rPr lang="en-US" dirty="0"/>
              <a:t>Migration Options</a:t>
            </a:r>
          </a:p>
        </p:txBody>
      </p:sp>
    </p:spTree>
    <p:extLst>
      <p:ext uri="{BB962C8B-B14F-4D97-AF65-F5344CB8AC3E}">
        <p14:creationId xmlns:p14="http://schemas.microsoft.com/office/powerpoint/2010/main" val="351292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40D5B-3198-0D18-3427-4265A2E1C166}"/>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832FC9AA-CE20-9EC5-1A80-818AFEB28731}"/>
              </a:ext>
            </a:extLst>
          </p:cNvPr>
          <p:cNvSpPr>
            <a:spLocks noGrp="1"/>
          </p:cNvSpPr>
          <p:nvPr>
            <p:ph type="title"/>
          </p:nvPr>
        </p:nvSpPr>
        <p:spPr/>
        <p:txBody>
          <a:bodyPr/>
          <a:lstStyle/>
          <a:p>
            <a:r>
              <a:rPr lang="en-US" dirty="0"/>
              <a:t>How will you run migrations?</a:t>
            </a:r>
          </a:p>
        </p:txBody>
      </p:sp>
      <p:sp>
        <p:nvSpPr>
          <p:cNvPr id="19" name="Content Placeholder 18">
            <a:extLst>
              <a:ext uri="{FF2B5EF4-FFF2-40B4-BE49-F238E27FC236}">
                <a16:creationId xmlns:a16="http://schemas.microsoft.com/office/drawing/2014/main" id="{1BCE5182-8B8F-57F2-D17A-567A3011BF67}"/>
              </a:ext>
            </a:extLst>
          </p:cNvPr>
          <p:cNvSpPr>
            <a:spLocks noGrp="1"/>
          </p:cNvSpPr>
          <p:nvPr>
            <p:ph idx="1"/>
          </p:nvPr>
        </p:nvSpPr>
        <p:spPr/>
        <p:txBody>
          <a:bodyPr>
            <a:normAutofit fontScale="92500"/>
          </a:bodyPr>
          <a:lstStyle/>
          <a:p>
            <a:pPr marL="742950" indent="-742950">
              <a:buAutoNum type="arabicParenR"/>
            </a:pPr>
            <a:r>
              <a:rPr lang="en-US" dirty="0"/>
              <a:t>Migrations Factory -&gt; run on startup</a:t>
            </a:r>
          </a:p>
          <a:p>
            <a:pPr marL="742950" indent="-742950">
              <a:buAutoNum type="arabicParenR"/>
            </a:pPr>
            <a:r>
              <a:rPr lang="en-US" dirty="0"/>
              <a:t>Azure Function with ability to inject the context and run migrations</a:t>
            </a:r>
          </a:p>
          <a:p>
            <a:pPr marL="742950" indent="-742950">
              <a:buAutoNum type="arabicParenR"/>
            </a:pPr>
            <a:r>
              <a:rPr lang="en-US" dirty="0"/>
              <a:t>Automated CI/CD Pipeline</a:t>
            </a:r>
          </a:p>
          <a:p>
            <a:pPr marL="1033227" lvl="1" indent="-457200">
              <a:buFontTx/>
              <a:buChar char="-"/>
            </a:pPr>
            <a:r>
              <a:rPr lang="en-US" dirty="0"/>
              <a:t>Tricky: No public access (GitHub private runner, ACI, VM)</a:t>
            </a:r>
          </a:p>
          <a:p>
            <a:pPr marL="1033227" lvl="1" indent="-457200">
              <a:buFontTx/>
              <a:buChar char="-"/>
            </a:pPr>
            <a:r>
              <a:rPr lang="en-US" dirty="0"/>
              <a:t>Migration Bundle / update-database from command on runner</a:t>
            </a:r>
          </a:p>
          <a:p>
            <a:r>
              <a:rPr lang="en-US" dirty="0"/>
              <a:t>4) An advanced tool like </a:t>
            </a:r>
            <a:r>
              <a:rPr lang="en-US" dirty="0" err="1"/>
              <a:t>DbUp</a:t>
            </a:r>
            <a:r>
              <a:rPr lang="en-US" dirty="0"/>
              <a:t>, Flyway, Liquibase, Atlas, …</a:t>
            </a:r>
          </a:p>
        </p:txBody>
      </p:sp>
    </p:spTree>
    <p:extLst>
      <p:ext uri="{BB962C8B-B14F-4D97-AF65-F5344CB8AC3E}">
        <p14:creationId xmlns:p14="http://schemas.microsoft.com/office/powerpoint/2010/main" val="125263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C80A-18C1-7717-D72D-CD7624FC0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57CFC-B745-64D2-F017-37E9E6CA9AC5}"/>
              </a:ext>
            </a:extLst>
          </p:cNvPr>
          <p:cNvSpPr>
            <a:spLocks noGrp="1"/>
          </p:cNvSpPr>
          <p:nvPr>
            <p:ph type="title"/>
          </p:nvPr>
        </p:nvSpPr>
        <p:spPr/>
        <p:txBody>
          <a:bodyPr/>
          <a:lstStyle/>
          <a:p>
            <a:r>
              <a:rPr lang="en-US" dirty="0"/>
              <a:t>Interceptors</a:t>
            </a:r>
          </a:p>
        </p:txBody>
      </p:sp>
    </p:spTree>
    <p:extLst>
      <p:ext uri="{BB962C8B-B14F-4D97-AF65-F5344CB8AC3E}">
        <p14:creationId xmlns:p14="http://schemas.microsoft.com/office/powerpoint/2010/main" val="4147337205"/>
      </p:ext>
    </p:extLst>
  </p:cSld>
  <p:clrMapOvr>
    <a:masterClrMapping/>
  </p:clrMapOvr>
</p:sld>
</file>

<file path=ppt/theme/theme1.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1929</Words>
  <Application>Microsoft Office PowerPoint</Application>
  <PresentationFormat>Custom</PresentationFormat>
  <Paragraphs>274</Paragraphs>
  <Slides>39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Segoe UI</vt:lpstr>
      <vt:lpstr>Wingdings</vt:lpstr>
      <vt:lpstr>SQLSatOslo 2016</vt:lpstr>
      <vt:lpstr>Image</vt:lpstr>
      <vt:lpstr>Real World Entity Framework</vt:lpstr>
      <vt:lpstr>Agenda</vt:lpstr>
      <vt:lpstr>Sponsor</vt:lpstr>
      <vt:lpstr>Sponsor</vt:lpstr>
      <vt:lpstr>Quick Project Overview</vt:lpstr>
      <vt:lpstr>Quick Details</vt:lpstr>
      <vt:lpstr>Migration Options</vt:lpstr>
      <vt:lpstr>How will you run migrations?</vt:lpstr>
      <vt:lpstr>Interceptors</vt:lpstr>
      <vt:lpstr>Interceptors </vt:lpstr>
      <vt:lpstr>Sample Code</vt:lpstr>
      <vt:lpstr>Demo</vt:lpstr>
      <vt:lpstr>Query Filters</vt:lpstr>
      <vt:lpstr>Query Filters -&gt; Named Query Filters</vt:lpstr>
      <vt:lpstr>Original Code</vt:lpstr>
      <vt:lpstr>Named Queries</vt:lpstr>
      <vt:lpstr>Demo</vt:lpstr>
      <vt:lpstr>Bulk Update/Delete</vt:lpstr>
      <vt:lpstr>Bulk Update/Delete</vt:lpstr>
      <vt:lpstr>Original Bulk Update (no SPROC)</vt:lpstr>
      <vt:lpstr>EF10 Bulk Update / Bulk Delete</vt:lpstr>
      <vt:lpstr>Demo</vt:lpstr>
      <vt:lpstr>JSON Columns</vt:lpstr>
      <vt:lpstr>JSON Columns (NVARCHAR(max))</vt:lpstr>
      <vt:lpstr>Original Query</vt:lpstr>
      <vt:lpstr>Using the new JSON Type</vt:lpstr>
      <vt:lpstr>Demo</vt:lpstr>
      <vt:lpstr>LINQ Enhancements and Writing Better Queries</vt:lpstr>
      <vt:lpstr>N + 1 Queries</vt:lpstr>
      <vt:lpstr>Use Includes or Projections</vt:lpstr>
      <vt:lpstr>Demo</vt:lpstr>
      <vt:lpstr>Pre-fetching data; Operations on Client-side</vt:lpstr>
      <vt:lpstr>Operations on Server-side</vt:lpstr>
      <vt:lpstr>Demo</vt:lpstr>
      <vt:lpstr>Using GroupJoin with Grouping</vt:lpstr>
      <vt:lpstr>Using the new Left Join with Grouping</vt:lpstr>
      <vt:lpstr>Demo</vt:lpstr>
      <vt:lpstr>Questions/War Stories</vt:lpstr>
      <vt:lpstr>PowerPoint Presentation</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Brian Gorman</cp:lastModifiedBy>
  <cp:revision>75</cp:revision>
  <dcterms:created xsi:type="dcterms:W3CDTF">2011-08-19T20:30:49Z</dcterms:created>
  <dcterms:modified xsi:type="dcterms:W3CDTF">2025-09-26T19:45:47Z</dcterms:modified>
</cp:coreProperties>
</file>