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256" r:id="rId2"/>
    <p:sldId id="278" r:id="rId3"/>
    <p:sldId id="257" r:id="rId4"/>
    <p:sldId id="331" r:id="rId5"/>
    <p:sldId id="332" r:id="rId6"/>
    <p:sldId id="334" r:id="rId7"/>
    <p:sldId id="333" r:id="rId8"/>
    <p:sldId id="336" r:id="rId9"/>
    <p:sldId id="335" r:id="rId10"/>
    <p:sldId id="337" r:id="rId11"/>
    <p:sldId id="359" r:id="rId12"/>
    <p:sldId id="360" r:id="rId13"/>
    <p:sldId id="323" r:id="rId14"/>
    <p:sldId id="344" r:id="rId15"/>
    <p:sldId id="347" r:id="rId16"/>
    <p:sldId id="346" r:id="rId17"/>
    <p:sldId id="348" r:id="rId18"/>
    <p:sldId id="350" r:id="rId19"/>
    <p:sldId id="363" r:id="rId20"/>
    <p:sldId id="364" r:id="rId21"/>
    <p:sldId id="361" r:id="rId22"/>
    <p:sldId id="362" r:id="rId23"/>
    <p:sldId id="365" r:id="rId24"/>
    <p:sldId id="366" r:id="rId25"/>
    <p:sldId id="367" r:id="rId26"/>
    <p:sldId id="368" r:id="rId27"/>
    <p:sldId id="369" r:id="rId28"/>
    <p:sldId id="349" r:id="rId29"/>
    <p:sldId id="340" r:id="rId30"/>
    <p:sldId id="351" r:id="rId31"/>
    <p:sldId id="353" r:id="rId32"/>
    <p:sldId id="352" r:id="rId33"/>
    <p:sldId id="370" r:id="rId34"/>
    <p:sldId id="371" r:id="rId35"/>
    <p:sldId id="341" r:id="rId36"/>
    <p:sldId id="338" r:id="rId37"/>
    <p:sldId id="345" r:id="rId38"/>
    <p:sldId id="357" r:id="rId39"/>
    <p:sldId id="358" r:id="rId40"/>
    <p:sldId id="354" r:id="rId41"/>
    <p:sldId id="372" r:id="rId42"/>
    <p:sldId id="374" r:id="rId43"/>
    <p:sldId id="373" r:id="rId44"/>
    <p:sldId id="339" r:id="rId45"/>
    <p:sldId id="342" r:id="rId46"/>
    <p:sldId id="355" r:id="rId47"/>
    <p:sldId id="356" r:id="rId48"/>
    <p:sldId id="343" r:id="rId49"/>
    <p:sldId id="328" r:id="rId50"/>
    <p:sldId id="330" r:id="rId51"/>
    <p:sldId id="329"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A9141D-5D7B-4AE5-B6DA-B4BC6060CA73}">
          <p14:sldIdLst>
            <p14:sldId id="256"/>
            <p14:sldId id="278"/>
            <p14:sldId id="257"/>
          </p14:sldIdLst>
        </p14:section>
        <p14:section name="Event Hub" id="{4BD7EDC2-FBFB-4B44-B3C0-394738BE16DE}">
          <p14:sldIdLst>
            <p14:sldId id="331"/>
            <p14:sldId id="332"/>
            <p14:sldId id="334"/>
            <p14:sldId id="333"/>
            <p14:sldId id="336"/>
            <p14:sldId id="335"/>
            <p14:sldId id="337"/>
            <p14:sldId id="359"/>
            <p14:sldId id="360"/>
          </p14:sldIdLst>
        </p14:section>
        <p14:section name="Demo" id="{911148FC-92D6-4E4F-B450-EAAB9AAE3928}">
          <p14:sldIdLst>
            <p14:sldId id="323"/>
            <p14:sldId id="344"/>
          </p14:sldIdLst>
        </p14:section>
        <p14:section name="Event Grid" id="{AF0CA907-C27E-490F-9974-9FAF043D082A}">
          <p14:sldIdLst>
            <p14:sldId id="347"/>
            <p14:sldId id="346"/>
            <p14:sldId id="348"/>
            <p14:sldId id="350"/>
            <p14:sldId id="363"/>
            <p14:sldId id="364"/>
            <p14:sldId id="361"/>
            <p14:sldId id="362"/>
            <p14:sldId id="365"/>
            <p14:sldId id="366"/>
            <p14:sldId id="367"/>
            <p14:sldId id="368"/>
            <p14:sldId id="369"/>
          </p14:sldIdLst>
        </p14:section>
        <p14:section name="Demo" id="{45C54F6A-626C-43BA-B5C4-8F370C4ECE19}">
          <p14:sldIdLst>
            <p14:sldId id="349"/>
          </p14:sldIdLst>
        </p14:section>
        <p14:section name="Service Bus Queue" id="{CBBED716-D4EA-4B4B-9D33-D51240CCCC85}">
          <p14:sldIdLst>
            <p14:sldId id="340"/>
            <p14:sldId id="351"/>
            <p14:sldId id="353"/>
            <p14:sldId id="352"/>
            <p14:sldId id="370"/>
            <p14:sldId id="371"/>
          </p14:sldIdLst>
        </p14:section>
        <p14:section name="Demo" id="{AB196CBB-858C-470E-A922-0C4D9E867400}">
          <p14:sldIdLst>
            <p14:sldId id="341"/>
          </p14:sldIdLst>
        </p14:section>
        <p14:section name="Service Bus Pub/Sub" id="{B8605E17-96BD-499A-8766-DA4DFFA14955}">
          <p14:sldIdLst>
            <p14:sldId id="338"/>
            <p14:sldId id="345"/>
            <p14:sldId id="357"/>
            <p14:sldId id="358"/>
            <p14:sldId id="354"/>
            <p14:sldId id="372"/>
            <p14:sldId id="374"/>
            <p14:sldId id="373"/>
          </p14:sldIdLst>
        </p14:section>
        <p14:section name="Demo" id="{4338EE7D-0438-4F9C-BD5A-03E23CFC5BEA}">
          <p14:sldIdLst>
            <p14:sldId id="339"/>
          </p14:sldIdLst>
        </p14:section>
        <p14:section name="Storage Queue" id="{2C0A2FFA-E763-4100-9855-DBE67B2EA123}">
          <p14:sldIdLst>
            <p14:sldId id="342"/>
            <p14:sldId id="355"/>
            <p14:sldId id="356"/>
          </p14:sldIdLst>
        </p14:section>
        <p14:section name="Demo" id="{D2476929-3DB0-4DD6-A2D6-B00AA92EEE48}">
          <p14:sldIdLst>
            <p14:sldId id="343"/>
          </p14:sldIdLst>
        </p14:section>
        <p14:section name="Conclusion" id="{32CD27A0-5309-48BE-8171-00F60B04E7FE}">
          <p14:sldIdLst>
            <p14:sldId id="328"/>
            <p14:sldId id="330"/>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68112" autoAdjust="0"/>
  </p:normalViewPr>
  <p:slideViewPr>
    <p:cSldViewPr snapToGrid="0">
      <p:cViewPr varScale="1">
        <p:scale>
          <a:sx n="65" d="100"/>
          <a:sy n="65" d="100"/>
        </p:scale>
        <p:origin x="118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E915F-729B-41B5-9E60-B75A98DB1B95}" type="datetimeFigureOut">
              <a:rPr lang="en-US" smtClean="0"/>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E9449-D161-4234-AF44-56BC19BD5257}" type="slidenum">
              <a:rPr lang="en-US" smtClean="0"/>
              <a:t>‹#›</a:t>
            </a:fld>
            <a:endParaRPr lang="en-US"/>
          </a:p>
        </p:txBody>
      </p:sp>
    </p:spTree>
    <p:extLst>
      <p:ext uri="{BB962C8B-B14F-4D97-AF65-F5344CB8AC3E}">
        <p14:creationId xmlns:p14="http://schemas.microsoft.com/office/powerpoint/2010/main" val="54985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azure/service-bus-messaging/service-bus-messaging-sql-filter"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to the talk</a:t>
            </a:r>
          </a:p>
          <a:p>
            <a:endParaRPr lang="en-US" dirty="0"/>
          </a:p>
          <a:p>
            <a:r>
              <a:rPr lang="en-US" dirty="0"/>
              <a:t>Establish</a:t>
            </a:r>
          </a:p>
          <a:p>
            <a:r>
              <a:rPr lang="en-US" dirty="0"/>
              <a:t>Event Hub Namespace</a:t>
            </a:r>
          </a:p>
          <a:p>
            <a:r>
              <a:rPr lang="en-US" dirty="0"/>
              <a:t>Event Hub</a:t>
            </a:r>
          </a:p>
          <a:p>
            <a:r>
              <a:rPr lang="en-US" dirty="0"/>
              <a:t>Data Lake Storage</a:t>
            </a:r>
          </a:p>
          <a:p>
            <a:endParaRPr lang="en-US" dirty="0"/>
          </a:p>
          <a:p>
            <a:r>
              <a:rPr lang="en-US" dirty="0"/>
              <a:t>Azure Function to respond to event Grid</a:t>
            </a:r>
          </a:p>
          <a:p>
            <a:r>
              <a:rPr lang="en-US" dirty="0"/>
              <a:t>Storage account file of plate data for upload</a:t>
            </a:r>
          </a:p>
          <a:p>
            <a:endParaRPr lang="en-US" dirty="0"/>
          </a:p>
          <a:p>
            <a:r>
              <a:rPr lang="en-US" dirty="0"/>
              <a:t>Service bus queue</a:t>
            </a:r>
          </a:p>
          <a:p>
            <a:endParaRPr lang="en-US" dirty="0"/>
          </a:p>
          <a:p>
            <a:r>
              <a:rPr lang="en-US" dirty="0"/>
              <a:t>Service bus topic </a:t>
            </a:r>
          </a:p>
          <a:p>
            <a:endParaRPr lang="en-US" dirty="0"/>
          </a:p>
          <a:p>
            <a:r>
              <a:rPr lang="en-US" dirty="0"/>
              <a:t>Azure Storage Queue</a:t>
            </a:r>
          </a:p>
        </p:txBody>
      </p:sp>
      <p:sp>
        <p:nvSpPr>
          <p:cNvPr id="4" name="Slide Number Placeholder 3"/>
          <p:cNvSpPr>
            <a:spLocks noGrp="1"/>
          </p:cNvSpPr>
          <p:nvPr>
            <p:ph type="sldNum" sz="quarter" idx="5"/>
          </p:nvPr>
        </p:nvSpPr>
        <p:spPr/>
        <p:txBody>
          <a:bodyPr/>
          <a:lstStyle/>
          <a:p>
            <a:fld id="{8C2E9449-D161-4234-AF44-56BC19BD5257}" type="slidenum">
              <a:rPr lang="en-US" smtClean="0"/>
              <a:t>1</a:t>
            </a:fld>
            <a:endParaRPr lang="en-US"/>
          </a:p>
        </p:txBody>
      </p:sp>
    </p:spTree>
    <p:extLst>
      <p:ext uri="{BB962C8B-B14F-4D97-AF65-F5344CB8AC3E}">
        <p14:creationId xmlns:p14="http://schemas.microsoft.com/office/powerpoint/2010/main" val="3493370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my </a:t>
            </a:r>
            <a:r>
              <a:rPr lang="en-US" dirty="0" err="1"/>
              <a:t>IntroToIoT</a:t>
            </a:r>
            <a:r>
              <a:rPr lang="en-US" dirty="0"/>
              <a:t> repo for more information</a:t>
            </a:r>
          </a:p>
        </p:txBody>
      </p:sp>
      <p:sp>
        <p:nvSpPr>
          <p:cNvPr id="4" name="Slide Number Placeholder 3"/>
          <p:cNvSpPr>
            <a:spLocks noGrp="1"/>
          </p:cNvSpPr>
          <p:nvPr>
            <p:ph type="sldNum" sz="quarter" idx="5"/>
          </p:nvPr>
        </p:nvSpPr>
        <p:spPr/>
        <p:txBody>
          <a:bodyPr/>
          <a:lstStyle/>
          <a:p>
            <a:fld id="{8C2E9449-D161-4234-AF44-56BC19BD5257}" type="slidenum">
              <a:rPr lang="en-US" smtClean="0"/>
              <a:t>14</a:t>
            </a:fld>
            <a:endParaRPr lang="en-US"/>
          </a:p>
        </p:txBody>
      </p:sp>
    </p:spTree>
    <p:extLst>
      <p:ext uri="{BB962C8B-B14F-4D97-AF65-F5344CB8AC3E}">
        <p14:creationId xmlns:p14="http://schemas.microsoft.com/office/powerpoint/2010/main" val="72671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18</a:t>
            </a:fld>
            <a:endParaRPr lang="en-US"/>
          </a:p>
        </p:txBody>
      </p:sp>
    </p:spTree>
    <p:extLst>
      <p:ext uri="{BB962C8B-B14F-4D97-AF65-F5344CB8AC3E}">
        <p14:creationId xmlns:p14="http://schemas.microsoft.com/office/powerpoint/2010/main" val="65335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19</a:t>
            </a:fld>
            <a:endParaRPr lang="en-US"/>
          </a:p>
        </p:txBody>
      </p:sp>
    </p:spTree>
    <p:extLst>
      <p:ext uri="{BB962C8B-B14F-4D97-AF65-F5344CB8AC3E}">
        <p14:creationId xmlns:p14="http://schemas.microsoft.com/office/powerpoint/2010/main" val="393444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the account name and key for connection info</a:t>
            </a:r>
          </a:p>
        </p:txBody>
      </p:sp>
      <p:sp>
        <p:nvSpPr>
          <p:cNvPr id="4" name="Slide Number Placeholder 3"/>
          <p:cNvSpPr>
            <a:spLocks noGrp="1"/>
          </p:cNvSpPr>
          <p:nvPr>
            <p:ph type="sldNum" sz="quarter" idx="5"/>
          </p:nvPr>
        </p:nvSpPr>
        <p:spPr/>
        <p:txBody>
          <a:bodyPr/>
          <a:lstStyle/>
          <a:p>
            <a:fld id="{8C2E9449-D161-4234-AF44-56BC19BD5257}" type="slidenum">
              <a:rPr lang="en-US" smtClean="0"/>
              <a:t>20</a:t>
            </a:fld>
            <a:endParaRPr lang="en-US"/>
          </a:p>
        </p:txBody>
      </p:sp>
    </p:spTree>
    <p:extLst>
      <p:ext uri="{BB962C8B-B14F-4D97-AF65-F5344CB8AC3E}">
        <p14:creationId xmlns:p14="http://schemas.microsoft.com/office/powerpoint/2010/main" val="2537158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You will need to get the storage account created first and also make a note of the access token/key and account name</a:t>
            </a:r>
          </a:p>
        </p:txBody>
      </p:sp>
      <p:sp>
        <p:nvSpPr>
          <p:cNvPr id="4" name="Slide Number Placeholder 3"/>
          <p:cNvSpPr>
            <a:spLocks noGrp="1"/>
          </p:cNvSpPr>
          <p:nvPr>
            <p:ph type="sldNum" sz="quarter" idx="5"/>
          </p:nvPr>
        </p:nvSpPr>
        <p:spPr/>
        <p:txBody>
          <a:bodyPr/>
          <a:lstStyle/>
          <a:p>
            <a:fld id="{8C2E9449-D161-4234-AF44-56BC19BD5257}" type="slidenum">
              <a:rPr lang="en-US" smtClean="0"/>
              <a:t>21</a:t>
            </a:fld>
            <a:endParaRPr lang="en-US"/>
          </a:p>
        </p:txBody>
      </p:sp>
    </p:spTree>
    <p:extLst>
      <p:ext uri="{BB962C8B-B14F-4D97-AF65-F5344CB8AC3E}">
        <p14:creationId xmlns:p14="http://schemas.microsoft.com/office/powerpoint/2010/main" val="1525346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MI would be better but has a chicken and egg issue.  Can’t save logic app and connect create MI without saving the logic app and assigning identity…</a:t>
            </a:r>
          </a:p>
        </p:txBody>
      </p:sp>
      <p:sp>
        <p:nvSpPr>
          <p:cNvPr id="4" name="Slide Number Placeholder 3"/>
          <p:cNvSpPr>
            <a:spLocks noGrp="1"/>
          </p:cNvSpPr>
          <p:nvPr>
            <p:ph type="sldNum" sz="quarter" idx="5"/>
          </p:nvPr>
        </p:nvSpPr>
        <p:spPr/>
        <p:txBody>
          <a:bodyPr/>
          <a:lstStyle/>
          <a:p>
            <a:fld id="{8C2E9449-D161-4234-AF44-56BC19BD5257}" type="slidenum">
              <a:rPr lang="en-US" smtClean="0"/>
              <a:t>23</a:t>
            </a:fld>
            <a:endParaRPr lang="en-US"/>
          </a:p>
        </p:txBody>
      </p:sp>
    </p:spTree>
    <p:extLst>
      <p:ext uri="{BB962C8B-B14F-4D97-AF65-F5344CB8AC3E}">
        <p14:creationId xmlns:p14="http://schemas.microsoft.com/office/powerpoint/2010/main" val="2830336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modified to send the name of the file to myself via </a:t>
            </a:r>
            <a:r>
              <a:rPr lang="en-US" dirty="0" err="1"/>
              <a:t>sendgrid</a:t>
            </a:r>
            <a:r>
              <a:rPr lang="en-US" dirty="0"/>
              <a:t> when created or otherwise</a:t>
            </a:r>
          </a:p>
        </p:txBody>
      </p:sp>
      <p:sp>
        <p:nvSpPr>
          <p:cNvPr id="4" name="Slide Number Placeholder 3"/>
          <p:cNvSpPr>
            <a:spLocks noGrp="1"/>
          </p:cNvSpPr>
          <p:nvPr>
            <p:ph type="sldNum" sz="quarter" idx="5"/>
          </p:nvPr>
        </p:nvSpPr>
        <p:spPr/>
        <p:txBody>
          <a:bodyPr/>
          <a:lstStyle/>
          <a:p>
            <a:fld id="{8C2E9449-D161-4234-AF44-56BC19BD5257}" type="slidenum">
              <a:rPr lang="en-US" smtClean="0"/>
              <a:t>24</a:t>
            </a:fld>
            <a:endParaRPr lang="en-US"/>
          </a:p>
        </p:txBody>
      </p:sp>
    </p:spTree>
    <p:extLst>
      <p:ext uri="{BB962C8B-B14F-4D97-AF65-F5344CB8AC3E}">
        <p14:creationId xmlns:p14="http://schemas.microsoft.com/office/powerpoint/2010/main" val="1862320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subscription is registered correctly, you can see it from the storage account.</a:t>
            </a:r>
          </a:p>
          <a:p>
            <a:r>
              <a:rPr lang="en-US" dirty="0"/>
              <a:t>Alternatively, you might find this in the Event Grid blade, but it will be much harder to find based on filtering</a:t>
            </a:r>
          </a:p>
        </p:txBody>
      </p:sp>
      <p:sp>
        <p:nvSpPr>
          <p:cNvPr id="4" name="Slide Number Placeholder 3"/>
          <p:cNvSpPr>
            <a:spLocks noGrp="1"/>
          </p:cNvSpPr>
          <p:nvPr>
            <p:ph type="sldNum" sz="quarter" idx="5"/>
          </p:nvPr>
        </p:nvSpPr>
        <p:spPr/>
        <p:txBody>
          <a:bodyPr/>
          <a:lstStyle/>
          <a:p>
            <a:fld id="{8C2E9449-D161-4234-AF44-56BC19BD5257}" type="slidenum">
              <a:rPr lang="en-US" smtClean="0"/>
              <a:t>26</a:t>
            </a:fld>
            <a:endParaRPr lang="en-US"/>
          </a:p>
        </p:txBody>
      </p:sp>
    </p:spTree>
    <p:extLst>
      <p:ext uri="{BB962C8B-B14F-4D97-AF65-F5344CB8AC3E}">
        <p14:creationId xmlns:p14="http://schemas.microsoft.com/office/powerpoint/2010/main" val="2448071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Drilling in just shows the subscriptions.  Remember this is pub sub so additional subscribers could listen if they want (i.e. function) but remember, function can also be triggered from LA very easily</a:t>
            </a:r>
          </a:p>
        </p:txBody>
      </p:sp>
      <p:sp>
        <p:nvSpPr>
          <p:cNvPr id="4" name="Slide Number Placeholder 3"/>
          <p:cNvSpPr>
            <a:spLocks noGrp="1"/>
          </p:cNvSpPr>
          <p:nvPr>
            <p:ph type="sldNum" sz="quarter" idx="5"/>
          </p:nvPr>
        </p:nvSpPr>
        <p:spPr/>
        <p:txBody>
          <a:bodyPr/>
          <a:lstStyle/>
          <a:p>
            <a:fld id="{8C2E9449-D161-4234-AF44-56BC19BD5257}" type="slidenum">
              <a:rPr lang="en-US" smtClean="0"/>
              <a:t>27</a:t>
            </a:fld>
            <a:endParaRPr lang="en-US"/>
          </a:p>
        </p:txBody>
      </p:sp>
    </p:spTree>
    <p:extLst>
      <p:ext uri="{BB962C8B-B14F-4D97-AF65-F5344CB8AC3E}">
        <p14:creationId xmlns:p14="http://schemas.microsoft.com/office/powerpoint/2010/main" val="1569833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create it with the subscription in the portal then drop a file to show it working</a:t>
            </a:r>
          </a:p>
        </p:txBody>
      </p:sp>
      <p:sp>
        <p:nvSpPr>
          <p:cNvPr id="4" name="Slide Number Placeholder 3"/>
          <p:cNvSpPr>
            <a:spLocks noGrp="1"/>
          </p:cNvSpPr>
          <p:nvPr>
            <p:ph type="sldNum" sz="quarter" idx="5"/>
          </p:nvPr>
        </p:nvSpPr>
        <p:spPr/>
        <p:txBody>
          <a:bodyPr/>
          <a:lstStyle/>
          <a:p>
            <a:fld id="{8C2E9449-D161-4234-AF44-56BC19BD5257}" type="slidenum">
              <a:rPr lang="en-US" smtClean="0"/>
              <a:t>28</a:t>
            </a:fld>
            <a:endParaRPr lang="en-US"/>
          </a:p>
        </p:txBody>
      </p:sp>
    </p:spTree>
    <p:extLst>
      <p:ext uri="{BB962C8B-B14F-4D97-AF65-F5344CB8AC3E}">
        <p14:creationId xmlns:p14="http://schemas.microsoft.com/office/powerpoint/2010/main" val="64969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Brian, and I’ll be your presenter for today.  </a:t>
            </a:r>
          </a:p>
          <a:p>
            <a:br>
              <a:rPr lang="en-US" dirty="0"/>
            </a:br>
            <a:r>
              <a:rPr lang="en-US" dirty="0"/>
              <a:t>I’ve been working in </a:t>
            </a:r>
            <a:r>
              <a:rPr lang="en-US" dirty="0" err="1"/>
              <a:t>.Net</a:t>
            </a:r>
            <a:r>
              <a:rPr lang="en-US" dirty="0"/>
              <a:t> since it was released to beta in 2001, and have been in various web development positions throughout my career, working with all the tech stacks along the way, including </a:t>
            </a:r>
            <a:r>
              <a:rPr lang="en-US" dirty="0" err="1"/>
              <a:t>ASP.Net</a:t>
            </a:r>
            <a:r>
              <a:rPr lang="en-US" dirty="0"/>
              <a:t> 1 and 2 Webforms, MVC, and am now looking into </a:t>
            </a:r>
            <a:r>
              <a:rPr lang="en-US" dirty="0" err="1"/>
              <a:t>Blazor</a:t>
            </a:r>
            <a:r>
              <a:rPr lang="en-US" dirty="0"/>
              <a:t> and Razor pages as </a:t>
            </a:r>
            <a:r>
              <a:rPr lang="en-US" dirty="0" err="1"/>
              <a:t>.Net</a:t>
            </a:r>
            <a:r>
              <a:rPr lang="en-US" dirty="0"/>
              <a:t> is evolving.</a:t>
            </a:r>
          </a:p>
          <a:p>
            <a:endParaRPr lang="en-US" dirty="0"/>
          </a:p>
          <a:p>
            <a:r>
              <a:rPr lang="en-US" dirty="0"/>
              <a:t>In addition to developing web solutions for many different companies, I have also been teaching in the Computer Science department at Franklin University since 2010 and have been developing training courses since about 2013.</a:t>
            </a:r>
          </a:p>
          <a:p>
            <a:endParaRPr lang="en-US" dirty="0"/>
          </a:p>
          <a:p>
            <a:r>
              <a:rPr lang="en-US" dirty="0"/>
              <a:t>I hold a bachelors in CS from Iowa State and an MS in Computer Information Systems from the </a:t>
            </a:r>
            <a:r>
              <a:rPr lang="en-US" dirty="0" err="1"/>
              <a:t>UoP</a:t>
            </a:r>
            <a:r>
              <a:rPr lang="en-US" dirty="0"/>
              <a:t>.  I also have a number of Microsoft certifications that I’ve been earning since 2003 and recently published my first book: Practical Entity Framework with </a:t>
            </a:r>
            <a:r>
              <a:rPr lang="en-US" dirty="0" err="1"/>
              <a:t>APress</a:t>
            </a:r>
            <a:r>
              <a:rPr lang="en-US" dirty="0"/>
              <a:t> (with a second edition for .Net5/EFCore5 currently in progress)</a:t>
            </a:r>
          </a:p>
          <a:p>
            <a:endParaRPr lang="en-US" dirty="0"/>
          </a:p>
          <a:p>
            <a:r>
              <a:rPr lang="en-US" dirty="0"/>
              <a:t>Please follow me for updates and communication on twitter or Linked In.</a:t>
            </a:r>
            <a:br>
              <a:rPr lang="en-US" dirty="0"/>
            </a:br>
            <a:r>
              <a:rPr lang="en-US" dirty="0"/>
              <a:t>Twitter: blgorman</a:t>
            </a:r>
          </a:p>
          <a:p>
            <a:r>
              <a:rPr lang="en-US" dirty="0"/>
              <a:t>LinkedIn: </a:t>
            </a:r>
            <a:r>
              <a:rPr lang="en-US" dirty="0" err="1"/>
              <a:t>brianlgorman</a:t>
            </a:r>
            <a:endParaRPr lang="en-US" dirty="0"/>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a:t>
            </a:fld>
            <a:endParaRPr lang="en-US"/>
          </a:p>
        </p:txBody>
      </p:sp>
    </p:spTree>
    <p:extLst>
      <p:ext uri="{BB962C8B-B14F-4D97-AF65-F5344CB8AC3E}">
        <p14:creationId xmlns:p14="http://schemas.microsoft.com/office/powerpoint/2010/main" val="76898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for both “At least once” and “At most once” processing types</a:t>
            </a:r>
          </a:p>
          <a:p>
            <a:br>
              <a:rPr lang="en-US" dirty="0"/>
            </a:br>
            <a:r>
              <a:rPr lang="en-US" dirty="0"/>
              <a:t>Service bus “Cares” what the user did with the message, whereas event grid doesn’t care (fire &amp; forget)</a:t>
            </a:r>
          </a:p>
        </p:txBody>
      </p:sp>
      <p:sp>
        <p:nvSpPr>
          <p:cNvPr id="4" name="Slide Number Placeholder 3"/>
          <p:cNvSpPr>
            <a:spLocks noGrp="1"/>
          </p:cNvSpPr>
          <p:nvPr>
            <p:ph type="sldNum" sz="quarter" idx="5"/>
          </p:nvPr>
        </p:nvSpPr>
        <p:spPr/>
        <p:txBody>
          <a:bodyPr/>
          <a:lstStyle/>
          <a:p>
            <a:fld id="{8C2E9449-D161-4234-AF44-56BC19BD5257}" type="slidenum">
              <a:rPr lang="en-US" smtClean="0"/>
              <a:t>30</a:t>
            </a:fld>
            <a:endParaRPr lang="en-US"/>
          </a:p>
        </p:txBody>
      </p:sp>
    </p:spTree>
    <p:extLst>
      <p:ext uri="{BB962C8B-B14F-4D97-AF65-F5344CB8AC3E}">
        <p14:creationId xmlns:p14="http://schemas.microsoft.com/office/powerpoint/2010/main" val="2252735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to use Standard if you want pub/sub features of service bus</a:t>
            </a:r>
          </a:p>
          <a:p>
            <a:r>
              <a:rPr lang="en-US" dirty="0"/>
              <a:t>All plans include queue</a:t>
            </a:r>
          </a:p>
        </p:txBody>
      </p:sp>
      <p:sp>
        <p:nvSpPr>
          <p:cNvPr id="4" name="Slide Number Placeholder 3"/>
          <p:cNvSpPr>
            <a:spLocks noGrp="1"/>
          </p:cNvSpPr>
          <p:nvPr>
            <p:ph type="sldNum" sz="quarter" idx="5"/>
          </p:nvPr>
        </p:nvSpPr>
        <p:spPr/>
        <p:txBody>
          <a:bodyPr/>
          <a:lstStyle/>
          <a:p>
            <a:fld id="{8C2E9449-D161-4234-AF44-56BC19BD5257}" type="slidenum">
              <a:rPr lang="en-US" smtClean="0"/>
              <a:t>31</a:t>
            </a:fld>
            <a:endParaRPr lang="en-US"/>
          </a:p>
        </p:txBody>
      </p:sp>
    </p:spTree>
    <p:extLst>
      <p:ext uri="{BB962C8B-B14F-4D97-AF65-F5344CB8AC3E}">
        <p14:creationId xmlns:p14="http://schemas.microsoft.com/office/powerpoint/2010/main" val="2600720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QUEUE if you want FIFO processing and “at-most-once-delivery (am1)” [also does at least once but can only do am1 here]</a:t>
            </a:r>
          </a:p>
          <a:p>
            <a:endParaRPr lang="en-US" dirty="0"/>
          </a:p>
          <a:p>
            <a:r>
              <a:rPr lang="en-US" dirty="0"/>
              <a:t>If you want AM1 – you must use sessions (this is the only way to guarantee true FIFO queue operations in Azure messaging)</a:t>
            </a:r>
          </a:p>
        </p:txBody>
      </p:sp>
      <p:sp>
        <p:nvSpPr>
          <p:cNvPr id="4" name="Slide Number Placeholder 3"/>
          <p:cNvSpPr>
            <a:spLocks noGrp="1"/>
          </p:cNvSpPr>
          <p:nvPr>
            <p:ph type="sldNum" sz="quarter" idx="5"/>
          </p:nvPr>
        </p:nvSpPr>
        <p:spPr/>
        <p:txBody>
          <a:bodyPr/>
          <a:lstStyle/>
          <a:p>
            <a:fld id="{8C2E9449-D161-4234-AF44-56BC19BD5257}" type="slidenum">
              <a:rPr lang="en-US" smtClean="0"/>
              <a:t>32</a:t>
            </a:fld>
            <a:endParaRPr lang="en-US"/>
          </a:p>
        </p:txBody>
      </p:sp>
    </p:spTree>
    <p:extLst>
      <p:ext uri="{BB962C8B-B14F-4D97-AF65-F5344CB8AC3E}">
        <p14:creationId xmlns:p14="http://schemas.microsoft.com/office/powerpoint/2010/main" val="109791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33</a:t>
            </a:fld>
            <a:endParaRPr lang="en-US"/>
          </a:p>
        </p:txBody>
      </p:sp>
    </p:spTree>
    <p:extLst>
      <p:ext uri="{BB962C8B-B14F-4D97-AF65-F5344CB8AC3E}">
        <p14:creationId xmlns:p14="http://schemas.microsoft.com/office/powerpoint/2010/main" val="4110025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keys in your producer and consumer apps</a:t>
            </a:r>
          </a:p>
        </p:txBody>
      </p:sp>
      <p:sp>
        <p:nvSpPr>
          <p:cNvPr id="4" name="Slide Number Placeholder 3"/>
          <p:cNvSpPr>
            <a:spLocks noGrp="1"/>
          </p:cNvSpPr>
          <p:nvPr>
            <p:ph type="sldNum" sz="quarter" idx="5"/>
          </p:nvPr>
        </p:nvSpPr>
        <p:spPr/>
        <p:txBody>
          <a:bodyPr/>
          <a:lstStyle/>
          <a:p>
            <a:fld id="{8C2E9449-D161-4234-AF44-56BC19BD5257}" type="slidenum">
              <a:rPr lang="en-US" smtClean="0"/>
              <a:t>34</a:t>
            </a:fld>
            <a:endParaRPr lang="en-US"/>
          </a:p>
        </p:txBody>
      </p:sp>
    </p:spTree>
    <p:extLst>
      <p:ext uri="{BB962C8B-B14F-4D97-AF65-F5344CB8AC3E}">
        <p14:creationId xmlns:p14="http://schemas.microsoft.com/office/powerpoint/2010/main" val="574361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https://docs.microsoft.com/en-us/azure/service-bus-messaging/service-bus-dotnet-get-started-with-queues</a:t>
            </a:r>
          </a:p>
        </p:txBody>
      </p:sp>
      <p:sp>
        <p:nvSpPr>
          <p:cNvPr id="4" name="Slide Number Placeholder 3"/>
          <p:cNvSpPr>
            <a:spLocks noGrp="1"/>
          </p:cNvSpPr>
          <p:nvPr>
            <p:ph type="sldNum" sz="quarter" idx="5"/>
          </p:nvPr>
        </p:nvSpPr>
        <p:spPr/>
        <p:txBody>
          <a:bodyPr/>
          <a:lstStyle/>
          <a:p>
            <a:fld id="{8C2E9449-D161-4234-AF44-56BC19BD5257}" type="slidenum">
              <a:rPr lang="en-US" smtClean="0"/>
              <a:t>35</a:t>
            </a:fld>
            <a:endParaRPr lang="en-US"/>
          </a:p>
        </p:txBody>
      </p:sp>
    </p:spTree>
    <p:extLst>
      <p:ext uri="{BB962C8B-B14F-4D97-AF65-F5344CB8AC3E}">
        <p14:creationId xmlns:p14="http://schemas.microsoft.com/office/powerpoint/2010/main" val="613864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36</a:t>
            </a:fld>
            <a:endParaRPr lang="en-US"/>
          </a:p>
        </p:txBody>
      </p:sp>
    </p:spTree>
    <p:extLst>
      <p:ext uri="{BB962C8B-B14F-4D97-AF65-F5344CB8AC3E}">
        <p14:creationId xmlns:p14="http://schemas.microsoft.com/office/powerpoint/2010/main" val="927344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37</a:t>
            </a:fld>
            <a:endParaRPr lang="en-US"/>
          </a:p>
        </p:txBody>
      </p:sp>
    </p:spTree>
    <p:extLst>
      <p:ext uri="{BB962C8B-B14F-4D97-AF65-F5344CB8AC3E}">
        <p14:creationId xmlns:p14="http://schemas.microsoft.com/office/powerpoint/2010/main" val="1340397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38</a:t>
            </a:fld>
            <a:endParaRPr lang="en-US"/>
          </a:p>
        </p:txBody>
      </p:sp>
    </p:spTree>
    <p:extLst>
      <p:ext uri="{BB962C8B-B14F-4D97-AF65-F5344CB8AC3E}">
        <p14:creationId xmlns:p14="http://schemas.microsoft.com/office/powerpoint/2010/main" val="5228677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40</a:t>
            </a:fld>
            <a:endParaRPr lang="en-US"/>
          </a:p>
        </p:txBody>
      </p:sp>
    </p:spTree>
    <p:extLst>
      <p:ext uri="{BB962C8B-B14F-4D97-AF65-F5344CB8AC3E}">
        <p14:creationId xmlns:p14="http://schemas.microsoft.com/office/powerpoint/2010/main" val="326687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a:t>
            </a:fld>
            <a:endParaRPr lang="en-US"/>
          </a:p>
        </p:txBody>
      </p:sp>
    </p:spTree>
    <p:extLst>
      <p:ext uri="{BB962C8B-B14F-4D97-AF65-F5344CB8AC3E}">
        <p14:creationId xmlns:p14="http://schemas.microsoft.com/office/powerpoint/2010/main" val="1085726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can be manually created but the  administrator program will run idempotently to create them all or ensure they exist.</a:t>
            </a:r>
          </a:p>
        </p:txBody>
      </p:sp>
      <p:sp>
        <p:nvSpPr>
          <p:cNvPr id="4" name="Slide Number Placeholder 3"/>
          <p:cNvSpPr>
            <a:spLocks noGrp="1"/>
          </p:cNvSpPr>
          <p:nvPr>
            <p:ph type="sldNum" sz="quarter" idx="5"/>
          </p:nvPr>
        </p:nvSpPr>
        <p:spPr/>
        <p:txBody>
          <a:bodyPr/>
          <a:lstStyle/>
          <a:p>
            <a:fld id="{8C2E9449-D161-4234-AF44-56BC19BD5257}" type="slidenum">
              <a:rPr lang="en-US" smtClean="0"/>
              <a:t>41</a:t>
            </a:fld>
            <a:endParaRPr lang="en-US"/>
          </a:p>
        </p:txBody>
      </p:sp>
    </p:spTree>
    <p:extLst>
      <p:ext uri="{BB962C8B-B14F-4D97-AF65-F5344CB8AC3E}">
        <p14:creationId xmlns:p14="http://schemas.microsoft.com/office/powerpoint/2010/main" val="2271767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Service Bus supports three filter conditions:</a:t>
            </a:r>
          </a:p>
          <a:p>
            <a:pPr algn="l"/>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a:solidFill>
                  <a:srgbClr val="171717"/>
                </a:solidFill>
                <a:effectLst/>
                <a:latin typeface="Segoe UI" panose="020B0502040204020203" pitchFamily="34" charset="0"/>
              </a:rPr>
              <a:t>SQL Filters</a:t>
            </a:r>
            <a:r>
              <a:rPr lang="en-US" b="0" i="0" dirty="0">
                <a:solidFill>
                  <a:srgbClr val="171717"/>
                </a:solidFill>
                <a:effectLst/>
                <a:latin typeface="Segoe UI" panose="020B0502040204020203" pitchFamily="34" charset="0"/>
              </a:rPr>
              <a:t> - A </a:t>
            </a:r>
            <a:r>
              <a:rPr lang="en-US" b="1" i="0" dirty="0" err="1">
                <a:solidFill>
                  <a:srgbClr val="171717"/>
                </a:solidFill>
                <a:effectLst/>
                <a:latin typeface="Segoe UI" panose="020B0502040204020203" pitchFamily="34" charset="0"/>
              </a:rPr>
              <a:t>SqlFilter</a:t>
            </a:r>
            <a:r>
              <a:rPr lang="en-US" b="0" i="0" dirty="0">
                <a:solidFill>
                  <a:srgbClr val="171717"/>
                </a:solidFill>
                <a:effectLst/>
                <a:latin typeface="Segoe UI" panose="020B0502040204020203" pitchFamily="34" charset="0"/>
              </a:rPr>
              <a:t> holds a SQL-like conditional expression that is evaluated in the broker against the arriving messages' user-defined properties and system properties. All system properties must be prefixed with sys. in the conditional expression. The </a:t>
            </a:r>
            <a:r>
              <a:rPr lang="en-US" b="0" i="0" u="none" strike="noStrike" dirty="0">
                <a:solidFill>
                  <a:srgbClr val="171717"/>
                </a:solidFill>
                <a:effectLst/>
                <a:latin typeface="Segoe UI" panose="020B0502040204020203" pitchFamily="34" charset="0"/>
                <a:hlinkClick r:id="rId3"/>
              </a:rPr>
              <a:t>SQL-language subset for filter conditions</a:t>
            </a:r>
            <a:r>
              <a:rPr lang="en-US" b="0" i="0" dirty="0">
                <a:solidFill>
                  <a:srgbClr val="171717"/>
                </a:solidFill>
                <a:effectLst/>
                <a:latin typeface="Segoe UI" panose="020B0502040204020203" pitchFamily="34" charset="0"/>
              </a:rPr>
              <a:t> tests for the existence of properties (EXISTS), null-values (IS NULL), logical NOT/AND/OR, relational operators, simple numeric arithmetic, and simple text pattern matching with LIKE.</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a:solidFill>
                  <a:srgbClr val="171717"/>
                </a:solidFill>
                <a:effectLst/>
                <a:latin typeface="Segoe UI" panose="020B0502040204020203" pitchFamily="34" charset="0"/>
              </a:rPr>
              <a:t>Boolean filters</a:t>
            </a:r>
            <a:r>
              <a:rPr lang="en-US" b="0" i="0" dirty="0">
                <a:solidFill>
                  <a:srgbClr val="171717"/>
                </a:solidFill>
                <a:effectLst/>
                <a:latin typeface="Segoe UI" panose="020B0502040204020203" pitchFamily="34" charset="0"/>
              </a:rPr>
              <a:t> - The </a:t>
            </a:r>
            <a:r>
              <a:rPr lang="en-US" b="1" i="0" dirty="0" err="1">
                <a:solidFill>
                  <a:srgbClr val="171717"/>
                </a:solidFill>
                <a:effectLst/>
                <a:latin typeface="Segoe UI" panose="020B0502040204020203" pitchFamily="34" charset="0"/>
              </a:rPr>
              <a:t>TrueFilter</a:t>
            </a:r>
            <a:r>
              <a:rPr lang="en-US" b="0" i="0" dirty="0">
                <a:solidFill>
                  <a:srgbClr val="171717"/>
                </a:solidFill>
                <a:effectLst/>
                <a:latin typeface="Segoe UI" panose="020B0502040204020203" pitchFamily="34" charset="0"/>
              </a:rPr>
              <a:t> and </a:t>
            </a:r>
            <a:r>
              <a:rPr lang="en-US" b="1" i="0" dirty="0" err="1">
                <a:solidFill>
                  <a:srgbClr val="171717"/>
                </a:solidFill>
                <a:effectLst/>
                <a:latin typeface="Segoe UI" panose="020B0502040204020203" pitchFamily="34" charset="0"/>
              </a:rPr>
              <a:t>FalseFilter</a:t>
            </a:r>
            <a:r>
              <a:rPr lang="en-US" b="0" i="0" dirty="0">
                <a:solidFill>
                  <a:srgbClr val="171717"/>
                </a:solidFill>
                <a:effectLst/>
                <a:latin typeface="Segoe UI" panose="020B0502040204020203" pitchFamily="34" charset="0"/>
              </a:rPr>
              <a:t> either cause all arriving messages (</a:t>
            </a:r>
            <a:r>
              <a:rPr lang="en-US" b="1" i="0" dirty="0">
                <a:solidFill>
                  <a:srgbClr val="171717"/>
                </a:solidFill>
                <a:effectLst/>
                <a:latin typeface="Segoe UI" panose="020B0502040204020203" pitchFamily="34" charset="0"/>
              </a:rPr>
              <a:t>true</a:t>
            </a:r>
            <a:r>
              <a:rPr lang="en-US" b="0" i="0" dirty="0">
                <a:solidFill>
                  <a:srgbClr val="171717"/>
                </a:solidFill>
                <a:effectLst/>
                <a:latin typeface="Segoe UI" panose="020B0502040204020203" pitchFamily="34" charset="0"/>
              </a:rPr>
              <a:t>) or none of the arriving messages (</a:t>
            </a:r>
            <a:r>
              <a:rPr lang="en-US" b="1" i="0" dirty="0">
                <a:solidFill>
                  <a:srgbClr val="171717"/>
                </a:solidFill>
                <a:effectLst/>
                <a:latin typeface="Segoe UI" panose="020B0502040204020203" pitchFamily="34" charset="0"/>
              </a:rPr>
              <a:t>false</a:t>
            </a:r>
            <a:r>
              <a:rPr lang="en-US" b="0" i="0" dirty="0">
                <a:solidFill>
                  <a:srgbClr val="171717"/>
                </a:solidFill>
                <a:effectLst/>
                <a:latin typeface="Segoe UI" panose="020B0502040204020203" pitchFamily="34" charset="0"/>
              </a:rPr>
              <a:t>) to be selected for the subscription. These two filters derive from the SQL filter.</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a:solidFill>
                  <a:srgbClr val="171717"/>
                </a:solidFill>
                <a:effectLst/>
                <a:latin typeface="Segoe UI" panose="020B0502040204020203" pitchFamily="34" charset="0"/>
              </a:rPr>
              <a:t>Correlation Filters</a:t>
            </a:r>
            <a:r>
              <a:rPr lang="en-US" b="0" i="0" dirty="0">
                <a:solidFill>
                  <a:srgbClr val="171717"/>
                </a:solidFill>
                <a:effectLst/>
                <a:latin typeface="Segoe UI" panose="020B0502040204020203" pitchFamily="34" charset="0"/>
              </a:rPr>
              <a:t> - A </a:t>
            </a:r>
            <a:r>
              <a:rPr lang="en-US" b="1" i="0" dirty="0" err="1">
                <a:solidFill>
                  <a:srgbClr val="171717"/>
                </a:solidFill>
                <a:effectLst/>
                <a:latin typeface="Segoe UI" panose="020B0502040204020203" pitchFamily="34" charset="0"/>
              </a:rPr>
              <a:t>CorrelationFilter</a:t>
            </a:r>
            <a:r>
              <a:rPr lang="en-US" b="0" i="0" dirty="0">
                <a:solidFill>
                  <a:srgbClr val="171717"/>
                </a:solidFill>
                <a:effectLst/>
                <a:latin typeface="Segoe UI" panose="020B0502040204020203" pitchFamily="34" charset="0"/>
              </a:rPr>
              <a:t> holds a set of conditions that are matched against one or more of an arriving message's user and system properties. A common use is to match against the </a:t>
            </a:r>
            <a:r>
              <a:rPr lang="en-US" b="1" i="0" dirty="0" err="1">
                <a:solidFill>
                  <a:srgbClr val="171717"/>
                </a:solidFill>
                <a:effectLst/>
                <a:latin typeface="Segoe UI" panose="020B0502040204020203" pitchFamily="34" charset="0"/>
              </a:rPr>
              <a:t>CorrelationId</a:t>
            </a:r>
            <a:r>
              <a:rPr lang="en-US" b="0" i="0" dirty="0">
                <a:solidFill>
                  <a:srgbClr val="171717"/>
                </a:solidFill>
                <a:effectLst/>
                <a:latin typeface="Segoe UI" panose="020B0502040204020203" pitchFamily="34" charset="0"/>
              </a:rPr>
              <a:t> property, but the application can also choose to match against the following properties:</a:t>
            </a:r>
          </a:p>
          <a:p>
            <a:pPr marL="742950" lvl="1" indent="-285750" algn="l">
              <a:buFont typeface="Arial" panose="020B0604020202020204" pitchFamily="34" charset="0"/>
              <a:buChar char="•"/>
            </a:pPr>
            <a:r>
              <a:rPr lang="en-US" b="1" i="0" dirty="0" err="1">
                <a:solidFill>
                  <a:srgbClr val="171717"/>
                </a:solidFill>
                <a:effectLst/>
                <a:latin typeface="Segoe UI" panose="020B0502040204020203" pitchFamily="34" charset="0"/>
              </a:rPr>
              <a:t>ContentType</a:t>
            </a:r>
            <a:endParaRPr lang="en-US"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b="1" i="0" dirty="0">
                <a:solidFill>
                  <a:srgbClr val="171717"/>
                </a:solidFill>
                <a:effectLst/>
                <a:latin typeface="Segoe UI" panose="020B0502040204020203" pitchFamily="34" charset="0"/>
              </a:rPr>
              <a:t>Label</a:t>
            </a:r>
            <a:endParaRPr lang="en-US"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b="1" i="0" dirty="0" err="1">
                <a:solidFill>
                  <a:srgbClr val="171717"/>
                </a:solidFill>
                <a:effectLst/>
                <a:latin typeface="Segoe UI" panose="020B0502040204020203" pitchFamily="34" charset="0"/>
              </a:rPr>
              <a:t>MessageId</a:t>
            </a:r>
            <a:endParaRPr lang="en-US"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b="1" i="0" dirty="0" err="1">
                <a:solidFill>
                  <a:srgbClr val="171717"/>
                </a:solidFill>
                <a:effectLst/>
                <a:latin typeface="Segoe UI" panose="020B0502040204020203" pitchFamily="34" charset="0"/>
              </a:rPr>
              <a:t>ReplyTo</a:t>
            </a:r>
            <a:endParaRPr lang="en-US"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b="1" i="0" dirty="0" err="1">
                <a:solidFill>
                  <a:srgbClr val="171717"/>
                </a:solidFill>
                <a:effectLst/>
                <a:latin typeface="Segoe UI" panose="020B0502040204020203" pitchFamily="34" charset="0"/>
              </a:rPr>
              <a:t>ReplyToSessionId</a:t>
            </a:r>
            <a:endParaRPr lang="en-US"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b="1" i="0" dirty="0" err="1">
                <a:solidFill>
                  <a:srgbClr val="171717"/>
                </a:solidFill>
                <a:effectLst/>
                <a:latin typeface="Segoe UI" panose="020B0502040204020203" pitchFamily="34" charset="0"/>
              </a:rPr>
              <a:t>SessionId</a:t>
            </a:r>
            <a:endParaRPr lang="en-US"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b="1" i="0" dirty="0">
                <a:solidFill>
                  <a:srgbClr val="171717"/>
                </a:solidFill>
                <a:effectLst/>
                <a:latin typeface="Segoe UI" panose="020B0502040204020203" pitchFamily="34" charset="0"/>
              </a:rPr>
              <a:t>To</a:t>
            </a:r>
            <a:endParaRPr lang="en-US"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any user-defined properties.</a:t>
            </a:r>
          </a:p>
          <a:p>
            <a:pPr marL="457200" lvl="1" indent="0" algn="l">
              <a:buFont typeface="Arial" panose="020B0604020202020204" pitchFamily="34" charset="0"/>
              <a:buNone/>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A match exists when an arriving message's value for a property is equal to the value specified in the correlation filter. For string expressions, the comparison is case-sensitive. When specifying multiple match properties, the filter combines them as a logical AND condition, meaning for the filter to match, all conditions must match.</a:t>
            </a:r>
          </a:p>
          <a:p>
            <a:pPr algn="l"/>
            <a:r>
              <a:rPr lang="en-US" b="0" i="0" dirty="0">
                <a:solidFill>
                  <a:srgbClr val="171717"/>
                </a:solidFill>
                <a:effectLst/>
                <a:latin typeface="Segoe UI" panose="020B0502040204020203" pitchFamily="34" charset="0"/>
              </a:rPr>
              <a:t>All filters evaluate message properties. </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Filters can't evaluate the message body.</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https://docs.microsoft.com/en-us/azure/service-bus-messaging/topic-filters</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42</a:t>
            </a:fld>
            <a:endParaRPr lang="en-US"/>
          </a:p>
        </p:txBody>
      </p:sp>
    </p:spTree>
    <p:extLst>
      <p:ext uri="{BB962C8B-B14F-4D97-AF65-F5344CB8AC3E}">
        <p14:creationId xmlns:p14="http://schemas.microsoft.com/office/powerpoint/2010/main" val="3041727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43</a:t>
            </a:fld>
            <a:endParaRPr lang="en-US"/>
          </a:p>
        </p:txBody>
      </p:sp>
    </p:spTree>
    <p:extLst>
      <p:ext uri="{BB962C8B-B14F-4D97-AF65-F5344CB8AC3E}">
        <p14:creationId xmlns:p14="http://schemas.microsoft.com/office/powerpoint/2010/main" val="33889674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https://docs.microsoft.com/en-us/azure/service-bus-messaging/service-bus-dotnet-how-to-use-topics-subscriptions</a:t>
            </a:r>
          </a:p>
        </p:txBody>
      </p:sp>
      <p:sp>
        <p:nvSpPr>
          <p:cNvPr id="4" name="Slide Number Placeholder 3"/>
          <p:cNvSpPr>
            <a:spLocks noGrp="1"/>
          </p:cNvSpPr>
          <p:nvPr>
            <p:ph type="sldNum" sz="quarter" idx="5"/>
          </p:nvPr>
        </p:nvSpPr>
        <p:spPr/>
        <p:txBody>
          <a:bodyPr/>
          <a:lstStyle/>
          <a:p>
            <a:fld id="{8C2E9449-D161-4234-AF44-56BC19BD5257}" type="slidenum">
              <a:rPr lang="en-US" smtClean="0"/>
              <a:t>44</a:t>
            </a:fld>
            <a:endParaRPr lang="en-US"/>
          </a:p>
        </p:txBody>
      </p:sp>
    </p:spTree>
    <p:extLst>
      <p:ext uri="{BB962C8B-B14F-4D97-AF65-F5344CB8AC3E}">
        <p14:creationId xmlns:p14="http://schemas.microsoft.com/office/powerpoint/2010/main" val="31292526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https://docs.microsoft.com/en-us/azure/service-bus-messaging/service-bus-azure-and-service-bus-queues-compared-contrasted</a:t>
            </a:r>
          </a:p>
        </p:txBody>
      </p:sp>
      <p:sp>
        <p:nvSpPr>
          <p:cNvPr id="4" name="Slide Number Placeholder 3"/>
          <p:cNvSpPr>
            <a:spLocks noGrp="1"/>
          </p:cNvSpPr>
          <p:nvPr>
            <p:ph type="sldNum" sz="quarter" idx="5"/>
          </p:nvPr>
        </p:nvSpPr>
        <p:spPr/>
        <p:txBody>
          <a:bodyPr/>
          <a:lstStyle/>
          <a:p>
            <a:fld id="{8C2E9449-D161-4234-AF44-56BC19BD5257}" type="slidenum">
              <a:rPr lang="en-US" smtClean="0"/>
              <a:t>45</a:t>
            </a:fld>
            <a:endParaRPr lang="en-US"/>
          </a:p>
        </p:txBody>
      </p:sp>
    </p:spTree>
    <p:extLst>
      <p:ext uri="{BB962C8B-B14F-4D97-AF65-F5344CB8AC3E}">
        <p14:creationId xmlns:p14="http://schemas.microsoft.com/office/powerpoint/2010/main" val="37905854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46</a:t>
            </a:fld>
            <a:endParaRPr lang="en-US"/>
          </a:p>
        </p:txBody>
      </p:sp>
    </p:spTree>
    <p:extLst>
      <p:ext uri="{BB962C8B-B14F-4D97-AF65-F5344CB8AC3E}">
        <p14:creationId xmlns:p14="http://schemas.microsoft.com/office/powerpoint/2010/main" val="1040723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47</a:t>
            </a:fld>
            <a:endParaRPr lang="en-US"/>
          </a:p>
        </p:txBody>
      </p:sp>
    </p:spTree>
    <p:extLst>
      <p:ext uri="{BB962C8B-B14F-4D97-AF65-F5344CB8AC3E}">
        <p14:creationId xmlns:p14="http://schemas.microsoft.com/office/powerpoint/2010/main" val="38544046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https://docs.microsoft.com/en-us/azure/storage/queues/storage-dotnet-how-to-use-queues?tabs=dotnet</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48</a:t>
            </a:fld>
            <a:endParaRPr lang="en-US"/>
          </a:p>
        </p:txBody>
      </p:sp>
    </p:spTree>
    <p:extLst>
      <p:ext uri="{BB962C8B-B14F-4D97-AF65-F5344CB8AC3E}">
        <p14:creationId xmlns:p14="http://schemas.microsoft.com/office/powerpoint/2010/main" val="3133625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50</a:t>
            </a:fld>
            <a:endParaRPr lang="en-US"/>
          </a:p>
        </p:txBody>
      </p:sp>
    </p:spTree>
    <p:extLst>
      <p:ext uri="{BB962C8B-B14F-4D97-AF65-F5344CB8AC3E}">
        <p14:creationId xmlns:p14="http://schemas.microsoft.com/office/powerpoint/2010/main" val="10093672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attending my talk today.  Please reach out and connect. </a:t>
            </a:r>
          </a:p>
          <a:p>
            <a:endParaRPr lang="en-US" dirty="0"/>
          </a:p>
          <a:p>
            <a:r>
              <a:rPr lang="en-US" dirty="0"/>
              <a:t>If you liked the talk today, you can support me by listening to one or more of my songs on </a:t>
            </a:r>
            <a:r>
              <a:rPr lang="en-US" dirty="0" err="1"/>
              <a:t>spotify</a:t>
            </a:r>
            <a:r>
              <a:rPr lang="en-US" dirty="0"/>
              <a:t> </a:t>
            </a:r>
            <a:r>
              <a:rPr lang="en-US" dirty="0">
                <a:sym typeface="Wingdings" panose="05000000000000000000" pitchFamily="2" charset="2"/>
              </a:rPr>
              <a:t></a:t>
            </a:r>
            <a:br>
              <a:rPr lang="en-US">
                <a:sym typeface="Wingdings" panose="05000000000000000000" pitchFamily="2" charset="2"/>
              </a:rPr>
            </a:br>
            <a:r>
              <a:rPr lang="en-US">
                <a:sym typeface="Wingdings" panose="05000000000000000000" pitchFamily="2" charset="2"/>
              </a:rPr>
              <a:t>https://open.spotify.com/artist/0rRlrvBVhAhZCHcENoiFJ0</a:t>
            </a:r>
          </a:p>
          <a:p>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8C2E9449-D161-4234-AF44-56BC19BD5257}" type="slidenum">
              <a:rPr lang="en-US" smtClean="0"/>
              <a:t>51</a:t>
            </a:fld>
            <a:endParaRPr lang="en-US"/>
          </a:p>
        </p:txBody>
      </p:sp>
    </p:spTree>
    <p:extLst>
      <p:ext uri="{BB962C8B-B14F-4D97-AF65-F5344CB8AC3E}">
        <p14:creationId xmlns:p14="http://schemas.microsoft.com/office/powerpoint/2010/main" val="4169632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 throughput capacity of Event Hubs is controlled by </a:t>
            </a:r>
            <a:r>
              <a:rPr lang="en-US" b="0" i="1" dirty="0">
                <a:solidFill>
                  <a:srgbClr val="171717"/>
                </a:solidFill>
                <a:effectLst/>
                <a:latin typeface="Segoe UI" panose="020B0502040204020203" pitchFamily="34" charset="0"/>
              </a:rPr>
              <a:t>throughput units</a:t>
            </a:r>
            <a:r>
              <a:rPr lang="en-US" b="0" i="0" dirty="0">
                <a:solidFill>
                  <a:srgbClr val="171717"/>
                </a:solidFill>
                <a:effectLst/>
                <a:latin typeface="Segoe UI" panose="020B0502040204020203" pitchFamily="34" charset="0"/>
              </a:rPr>
              <a:t>. Throughput units are pre-purchased units of capacity. A single throughput lets you:</a:t>
            </a:r>
          </a:p>
          <a:p>
            <a:pPr algn="l">
              <a:buFont typeface="Arial" panose="020B0604020202020204" pitchFamily="34" charset="0"/>
              <a:buChar char="•"/>
            </a:pPr>
            <a:r>
              <a:rPr lang="en-US" b="0" i="0" dirty="0">
                <a:solidFill>
                  <a:srgbClr val="171717"/>
                </a:solidFill>
                <a:effectLst/>
                <a:latin typeface="Segoe UI" panose="020B0502040204020203" pitchFamily="34" charset="0"/>
              </a:rPr>
              <a:t>Ingress: Up to 1 MB per second or 1000 events per second (whichever comes first).</a:t>
            </a:r>
          </a:p>
          <a:p>
            <a:pPr algn="l">
              <a:buFont typeface="Arial" panose="020B0604020202020204" pitchFamily="34" charset="0"/>
              <a:buChar char="•"/>
            </a:pPr>
            <a:r>
              <a:rPr lang="en-US" b="0" i="0" dirty="0">
                <a:solidFill>
                  <a:srgbClr val="171717"/>
                </a:solidFill>
                <a:effectLst/>
                <a:latin typeface="Segoe UI" panose="020B0502040204020203" pitchFamily="34" charset="0"/>
              </a:rPr>
              <a:t>Egress: Up to 2 MB per second or 4096 events per second.</a:t>
            </a:r>
          </a:p>
          <a:p>
            <a:endParaRPr lang="en-US" dirty="0"/>
          </a:p>
          <a:p>
            <a:endParaRPr lang="en-US" dirty="0"/>
          </a:p>
          <a:p>
            <a:r>
              <a:rPr lang="en-US" dirty="0"/>
              <a:t>https://docs.microsoft.com/en-us/azure/event-hubs/event-hubs-scalability</a:t>
            </a:r>
          </a:p>
        </p:txBody>
      </p:sp>
      <p:sp>
        <p:nvSpPr>
          <p:cNvPr id="4" name="Slide Number Placeholder 3"/>
          <p:cNvSpPr>
            <a:spLocks noGrp="1"/>
          </p:cNvSpPr>
          <p:nvPr>
            <p:ph type="sldNum" sz="quarter" idx="5"/>
          </p:nvPr>
        </p:nvSpPr>
        <p:spPr/>
        <p:txBody>
          <a:bodyPr/>
          <a:lstStyle/>
          <a:p>
            <a:fld id="{8C2E9449-D161-4234-AF44-56BC19BD5257}" type="slidenum">
              <a:rPr lang="en-US" smtClean="0"/>
              <a:t>6</a:t>
            </a:fld>
            <a:endParaRPr lang="en-US"/>
          </a:p>
        </p:txBody>
      </p:sp>
    </p:spTree>
    <p:extLst>
      <p:ext uri="{BB962C8B-B14F-4D97-AF65-F5344CB8AC3E}">
        <p14:creationId xmlns:p14="http://schemas.microsoft.com/office/powerpoint/2010/main" val="2952527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8</a:t>
            </a:fld>
            <a:endParaRPr lang="en-US"/>
          </a:p>
        </p:txBody>
      </p:sp>
    </p:spTree>
    <p:extLst>
      <p:ext uri="{BB962C8B-B14F-4D97-AF65-F5344CB8AC3E}">
        <p14:creationId xmlns:p14="http://schemas.microsoft.com/office/powerpoint/2010/main" val="263551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out the partition count and data retention days</a:t>
            </a:r>
          </a:p>
          <a:p>
            <a:r>
              <a:rPr lang="en-US" dirty="0"/>
              <a:t>Call out the storage account is pre-created with a container &amp; </a:t>
            </a:r>
            <a:r>
              <a:rPr lang="en-US" dirty="0" err="1"/>
              <a:t>datalake</a:t>
            </a:r>
            <a:r>
              <a:rPr lang="en-US" dirty="0"/>
              <a:t> ability, set to cool archive (call out that you will say more about the “cool path” in a bit, but that cool tier != cool path in lambda! (can be a big source of confusion))</a:t>
            </a:r>
          </a:p>
        </p:txBody>
      </p:sp>
      <p:sp>
        <p:nvSpPr>
          <p:cNvPr id="4" name="Slide Number Placeholder 3"/>
          <p:cNvSpPr>
            <a:spLocks noGrp="1"/>
          </p:cNvSpPr>
          <p:nvPr>
            <p:ph type="sldNum" sz="quarter" idx="5"/>
          </p:nvPr>
        </p:nvSpPr>
        <p:spPr/>
        <p:txBody>
          <a:bodyPr/>
          <a:lstStyle/>
          <a:p>
            <a:fld id="{8C2E9449-D161-4234-AF44-56BC19BD5257}" type="slidenum">
              <a:rPr lang="en-US" smtClean="0"/>
              <a:t>10</a:t>
            </a:fld>
            <a:endParaRPr lang="en-US"/>
          </a:p>
        </p:txBody>
      </p:sp>
    </p:spTree>
    <p:extLst>
      <p:ext uri="{BB962C8B-B14F-4D97-AF65-F5344CB8AC3E}">
        <p14:creationId xmlns:p14="http://schemas.microsoft.com/office/powerpoint/2010/main" val="1759188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access key on the namespace is God mode</a:t>
            </a:r>
          </a:p>
          <a:p>
            <a:r>
              <a:rPr lang="en-US" dirty="0"/>
              <a:t>It’s better to do a specific key for read/write for security and for your sanity</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11</a:t>
            </a:fld>
            <a:endParaRPr lang="en-US"/>
          </a:p>
        </p:txBody>
      </p:sp>
    </p:spTree>
    <p:extLst>
      <p:ext uri="{BB962C8B-B14F-4D97-AF65-F5344CB8AC3E}">
        <p14:creationId xmlns:p14="http://schemas.microsoft.com/office/powerpoint/2010/main" val="1057444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out both syntaxes.  Mention syntax 2 could be useful from other azure services configs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12</a:t>
            </a:fld>
            <a:endParaRPr lang="en-US"/>
          </a:p>
        </p:txBody>
      </p:sp>
    </p:spTree>
    <p:extLst>
      <p:ext uri="{BB962C8B-B14F-4D97-AF65-F5344CB8AC3E}">
        <p14:creationId xmlns:p14="http://schemas.microsoft.com/office/powerpoint/2010/main" val="3231789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a:t>
            </a:r>
          </a:p>
          <a:p>
            <a:br>
              <a:rPr lang="en-US" dirty="0"/>
            </a:br>
            <a:r>
              <a:rPr lang="en-US" dirty="0"/>
              <a:t>Client is logging verbose logs to log analytics workspace and it’s costing them a fortune  (even with reservations).  </a:t>
            </a:r>
            <a:br>
              <a:rPr lang="en-US" dirty="0"/>
            </a:br>
            <a:r>
              <a:rPr lang="en-US" dirty="0"/>
              <a:t>In an effort to skew costs, they are trying to offload some of the logging that is not critical directly to storage so that they have the logs but don’t have to pay for the throughput/storage on a log-analytics workspace.  This also means they will have to come up with another solution to </a:t>
            </a:r>
            <a:r>
              <a:rPr lang="en-US" dirty="0" err="1"/>
              <a:t>splunk</a:t>
            </a:r>
            <a:r>
              <a:rPr lang="en-US" dirty="0"/>
              <a:t> the logs or push to another big-data solution via ELT.</a:t>
            </a:r>
          </a:p>
          <a:p>
            <a:endParaRPr lang="en-US" dirty="0"/>
          </a:p>
          <a:p>
            <a:r>
              <a:rPr lang="en-US" dirty="0"/>
              <a:t>However, they will only be pushing critical logs into the workspace going forward, saving money on that utilization.</a:t>
            </a:r>
          </a:p>
          <a:p>
            <a:endParaRPr lang="en-US" dirty="0"/>
          </a:p>
          <a:p>
            <a:r>
              <a:rPr lang="en-US" dirty="0"/>
              <a:t>Show the logging from the application:</a:t>
            </a:r>
          </a:p>
        </p:txBody>
      </p:sp>
      <p:sp>
        <p:nvSpPr>
          <p:cNvPr id="4" name="Slide Number Placeholder 3"/>
          <p:cNvSpPr>
            <a:spLocks noGrp="1"/>
          </p:cNvSpPr>
          <p:nvPr>
            <p:ph type="sldNum" sz="quarter" idx="5"/>
          </p:nvPr>
        </p:nvSpPr>
        <p:spPr/>
        <p:txBody>
          <a:bodyPr/>
          <a:lstStyle/>
          <a:p>
            <a:fld id="{8C2E9449-D161-4234-AF44-56BC19BD5257}" type="slidenum">
              <a:rPr lang="en-US" smtClean="0"/>
              <a:t>13</a:t>
            </a:fld>
            <a:endParaRPr lang="en-US"/>
          </a:p>
        </p:txBody>
      </p:sp>
    </p:spTree>
    <p:extLst>
      <p:ext uri="{BB962C8B-B14F-4D97-AF65-F5344CB8AC3E}">
        <p14:creationId xmlns:p14="http://schemas.microsoft.com/office/powerpoint/2010/main" val="45662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sv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sv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16.sv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16.sv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6.sv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9.xml"/><Relationship Id="rId5" Type="http://schemas.openxmlformats.org/officeDocument/2006/relationships/image" Target="../media/image61.png"/><Relationship Id="rId4" Type="http://schemas.openxmlformats.org/officeDocument/2006/relationships/image" Target="../media/image24.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hyperlink" Target="https://www.linkedin/in/brianlgorman" TargetMode="External"/><Relationship Id="rId4" Type="http://schemas.openxmlformats.org/officeDocument/2006/relationships/hyperlink" Target="mailto:blgorman@gmail.com"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Serverless Messaging Demystified</a:t>
            </a:r>
          </a:p>
        </p:txBody>
      </p:sp>
      <p:sp>
        <p:nvSpPr>
          <p:cNvPr id="3" name="Subtitle 2"/>
          <p:cNvSpPr>
            <a:spLocks noGrp="1"/>
          </p:cNvSpPr>
          <p:nvPr>
            <p:ph type="subTitle" idx="1"/>
          </p:nvPr>
        </p:nvSpPr>
        <p:spPr/>
        <p:txBody>
          <a:bodyPr/>
          <a:lstStyle/>
          <a:p>
            <a:r>
              <a:rPr lang="en-US" dirty="0"/>
              <a:t>Best practices and practical uses for various messaging services at Azure</a:t>
            </a:r>
          </a:p>
        </p:txBody>
      </p:sp>
    </p:spTree>
    <p:extLst>
      <p:ext uri="{BB962C8B-B14F-4D97-AF65-F5344CB8AC3E}">
        <p14:creationId xmlns:p14="http://schemas.microsoft.com/office/powerpoint/2010/main" val="376779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4199-D839-9511-B585-E15F782DC535}"/>
              </a:ext>
            </a:extLst>
          </p:cNvPr>
          <p:cNvSpPr>
            <a:spLocks noGrp="1"/>
          </p:cNvSpPr>
          <p:nvPr>
            <p:ph type="title"/>
          </p:nvPr>
        </p:nvSpPr>
        <p:spPr>
          <a:xfrm>
            <a:off x="2589211" y="196093"/>
            <a:ext cx="8911687" cy="1280890"/>
          </a:xfrm>
        </p:spPr>
        <p:txBody>
          <a:bodyPr/>
          <a:lstStyle/>
          <a:p>
            <a:r>
              <a:rPr lang="en-US" dirty="0"/>
              <a:t>Creating an Event Hub – Naming and Capturing</a:t>
            </a:r>
          </a:p>
        </p:txBody>
      </p:sp>
      <p:pic>
        <p:nvPicPr>
          <p:cNvPr id="18" name="Content Placeholder 17">
            <a:extLst>
              <a:ext uri="{FF2B5EF4-FFF2-40B4-BE49-F238E27FC236}">
                <a16:creationId xmlns:a16="http://schemas.microsoft.com/office/drawing/2014/main" id="{630A7533-B385-6C1F-A8A8-6076F9E77585}"/>
              </a:ext>
            </a:extLst>
          </p:cNvPr>
          <p:cNvPicPr>
            <a:picLocks noGrp="1" noChangeAspect="1"/>
          </p:cNvPicPr>
          <p:nvPr>
            <p:ph sz="half" idx="1"/>
          </p:nvPr>
        </p:nvPicPr>
        <p:blipFill>
          <a:blip r:embed="rId3"/>
          <a:stretch>
            <a:fillRect/>
          </a:stretch>
        </p:blipFill>
        <p:spPr>
          <a:xfrm>
            <a:off x="291968" y="2673484"/>
            <a:ext cx="5434910" cy="2414081"/>
          </a:xfrm>
        </p:spPr>
      </p:pic>
      <p:pic>
        <p:nvPicPr>
          <p:cNvPr id="26" name="Content Placeholder 25">
            <a:extLst>
              <a:ext uri="{FF2B5EF4-FFF2-40B4-BE49-F238E27FC236}">
                <a16:creationId xmlns:a16="http://schemas.microsoft.com/office/drawing/2014/main" id="{197395E5-2CB7-62D8-81AE-63F7C7486287}"/>
              </a:ext>
            </a:extLst>
          </p:cNvPr>
          <p:cNvPicPr>
            <a:picLocks noGrp="1" noChangeAspect="1"/>
          </p:cNvPicPr>
          <p:nvPr>
            <p:ph sz="half" idx="2"/>
          </p:nvPr>
        </p:nvPicPr>
        <p:blipFill>
          <a:blip r:embed="rId4"/>
          <a:stretch>
            <a:fillRect/>
          </a:stretch>
        </p:blipFill>
        <p:spPr>
          <a:xfrm>
            <a:off x="5603803" y="2122129"/>
            <a:ext cx="6588197" cy="4414858"/>
          </a:xfrm>
        </p:spPr>
      </p:pic>
    </p:spTree>
    <p:extLst>
      <p:ext uri="{BB962C8B-B14F-4D97-AF65-F5344CB8AC3E}">
        <p14:creationId xmlns:p14="http://schemas.microsoft.com/office/powerpoint/2010/main" val="410449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6ABF-4C5A-9A45-830A-702660CFAD71}"/>
              </a:ext>
            </a:extLst>
          </p:cNvPr>
          <p:cNvSpPr>
            <a:spLocks noGrp="1"/>
          </p:cNvSpPr>
          <p:nvPr>
            <p:ph type="title"/>
          </p:nvPr>
        </p:nvSpPr>
        <p:spPr/>
        <p:txBody>
          <a:bodyPr>
            <a:normAutofit fontScale="90000"/>
          </a:bodyPr>
          <a:lstStyle/>
          <a:p>
            <a:r>
              <a:rPr lang="en-US" dirty="0"/>
              <a:t>Use the Shared Access Key from the namespace, or specific read/write from the hub</a:t>
            </a:r>
          </a:p>
        </p:txBody>
      </p:sp>
      <p:pic>
        <p:nvPicPr>
          <p:cNvPr id="6" name="Content Placeholder 5">
            <a:extLst>
              <a:ext uri="{FF2B5EF4-FFF2-40B4-BE49-F238E27FC236}">
                <a16:creationId xmlns:a16="http://schemas.microsoft.com/office/drawing/2014/main" id="{BE2F7CDE-B5F9-950B-1A73-7865AB2BE215}"/>
              </a:ext>
            </a:extLst>
          </p:cNvPr>
          <p:cNvPicPr>
            <a:picLocks noGrp="1" noChangeAspect="1"/>
          </p:cNvPicPr>
          <p:nvPr>
            <p:ph sz="half" idx="1"/>
          </p:nvPr>
        </p:nvPicPr>
        <p:blipFill>
          <a:blip r:embed="rId3"/>
          <a:stretch>
            <a:fillRect/>
          </a:stretch>
        </p:blipFill>
        <p:spPr>
          <a:xfrm>
            <a:off x="1635531" y="2344430"/>
            <a:ext cx="3359414" cy="3778250"/>
          </a:xfrm>
        </p:spPr>
      </p:pic>
      <p:pic>
        <p:nvPicPr>
          <p:cNvPr id="12" name="Picture 11">
            <a:extLst>
              <a:ext uri="{FF2B5EF4-FFF2-40B4-BE49-F238E27FC236}">
                <a16:creationId xmlns:a16="http://schemas.microsoft.com/office/drawing/2014/main" id="{1F1DA9B9-07FF-AA8B-014F-0A7E3B695AC5}"/>
              </a:ext>
            </a:extLst>
          </p:cNvPr>
          <p:cNvPicPr>
            <a:picLocks noChangeAspect="1"/>
          </p:cNvPicPr>
          <p:nvPr/>
        </p:nvPicPr>
        <p:blipFill>
          <a:blip r:embed="rId4"/>
          <a:stretch>
            <a:fillRect/>
          </a:stretch>
        </p:blipFill>
        <p:spPr>
          <a:xfrm>
            <a:off x="5641110" y="2090698"/>
            <a:ext cx="2580952" cy="4285714"/>
          </a:xfrm>
          <a:prstGeom prst="rect">
            <a:avLst/>
          </a:prstGeom>
        </p:spPr>
      </p:pic>
      <p:pic>
        <p:nvPicPr>
          <p:cNvPr id="18" name="Picture 17">
            <a:extLst>
              <a:ext uri="{FF2B5EF4-FFF2-40B4-BE49-F238E27FC236}">
                <a16:creationId xmlns:a16="http://schemas.microsoft.com/office/drawing/2014/main" id="{79C0ADFC-EADC-D556-A5C6-47C940D59DFD}"/>
              </a:ext>
            </a:extLst>
          </p:cNvPr>
          <p:cNvPicPr>
            <a:picLocks noChangeAspect="1"/>
          </p:cNvPicPr>
          <p:nvPr/>
        </p:nvPicPr>
        <p:blipFill>
          <a:blip r:embed="rId5"/>
          <a:stretch>
            <a:fillRect/>
          </a:stretch>
        </p:blipFill>
        <p:spPr>
          <a:xfrm>
            <a:off x="8847468" y="2128166"/>
            <a:ext cx="2657143" cy="4152381"/>
          </a:xfrm>
          <a:prstGeom prst="rect">
            <a:avLst/>
          </a:prstGeom>
        </p:spPr>
      </p:pic>
    </p:spTree>
    <p:extLst>
      <p:ext uri="{BB962C8B-B14F-4D97-AF65-F5344CB8AC3E}">
        <p14:creationId xmlns:p14="http://schemas.microsoft.com/office/powerpoint/2010/main" val="257831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715AA4F-ED3C-19C5-CC0A-6478951EEB0F}"/>
              </a:ext>
            </a:extLst>
          </p:cNvPr>
          <p:cNvSpPr>
            <a:spLocks noGrp="1"/>
          </p:cNvSpPr>
          <p:nvPr>
            <p:ph type="title"/>
          </p:nvPr>
        </p:nvSpPr>
        <p:spPr>
          <a:xfrm>
            <a:off x="2445440" y="275887"/>
            <a:ext cx="8911687" cy="1280890"/>
          </a:xfrm>
        </p:spPr>
        <p:txBody>
          <a:bodyPr>
            <a:normAutofit/>
          </a:bodyPr>
          <a:lstStyle/>
          <a:p>
            <a:r>
              <a:rPr lang="en-US" dirty="0"/>
              <a:t>Add the secrets to your user-secrets files</a:t>
            </a:r>
          </a:p>
        </p:txBody>
      </p:sp>
      <p:pic>
        <p:nvPicPr>
          <p:cNvPr id="2050" name="Picture 2">
            <a:extLst>
              <a:ext uri="{FF2B5EF4-FFF2-40B4-BE49-F238E27FC236}">
                <a16:creationId xmlns:a16="http://schemas.microsoft.com/office/drawing/2014/main" id="{14A37630-2CBF-EC9C-3F5E-393FA4778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87" y="1556777"/>
            <a:ext cx="11039322" cy="24105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7AE5FE6-2026-DE8E-DDFE-A050052AD9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143" y="4502744"/>
            <a:ext cx="11179278" cy="196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845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F5CDDA-2AF8-4160-934C-2EA35407E912}"/>
              </a:ext>
            </a:extLst>
          </p:cNvPr>
          <p:cNvSpPr>
            <a:spLocks noGrp="1"/>
          </p:cNvSpPr>
          <p:nvPr>
            <p:ph type="title"/>
          </p:nvPr>
        </p:nvSpPr>
        <p:spPr/>
        <p:txBody>
          <a:bodyPr/>
          <a:lstStyle/>
          <a:p>
            <a:r>
              <a:rPr lang="en-US" dirty="0"/>
              <a:t>Application Logging Stream</a:t>
            </a:r>
          </a:p>
        </p:txBody>
      </p:sp>
      <p:sp>
        <p:nvSpPr>
          <p:cNvPr id="5" name="Text Placeholder 4">
            <a:extLst>
              <a:ext uri="{FF2B5EF4-FFF2-40B4-BE49-F238E27FC236}">
                <a16:creationId xmlns:a16="http://schemas.microsoft.com/office/drawing/2014/main" id="{5F9278D0-3C27-4EF2-84DD-F4E8A78A9543}"/>
              </a:ext>
            </a:extLst>
          </p:cNvPr>
          <p:cNvSpPr>
            <a:spLocks noGrp="1"/>
          </p:cNvSpPr>
          <p:nvPr>
            <p:ph type="body" idx="1"/>
          </p:nvPr>
        </p:nvSpPr>
        <p:spPr/>
        <p:txBody>
          <a:bodyPr/>
          <a:lstStyle/>
          <a:p>
            <a:r>
              <a:rPr lang="en-US" dirty="0"/>
              <a:t>Creating logs from your application to an Event Hub Stream</a:t>
            </a:r>
          </a:p>
        </p:txBody>
      </p:sp>
    </p:spTree>
    <p:extLst>
      <p:ext uri="{BB962C8B-B14F-4D97-AF65-F5344CB8AC3E}">
        <p14:creationId xmlns:p14="http://schemas.microsoft.com/office/powerpoint/2010/main" val="3958988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D9368E-078D-CDD3-08DC-79155EA1F40D}"/>
              </a:ext>
            </a:extLst>
          </p:cNvPr>
          <p:cNvSpPr>
            <a:spLocks noGrp="1"/>
          </p:cNvSpPr>
          <p:nvPr>
            <p:ph type="title"/>
          </p:nvPr>
        </p:nvSpPr>
        <p:spPr>
          <a:xfrm>
            <a:off x="2592925" y="624110"/>
            <a:ext cx="8911687" cy="796128"/>
          </a:xfrm>
        </p:spPr>
        <p:txBody>
          <a:bodyPr/>
          <a:lstStyle/>
          <a:p>
            <a:r>
              <a:rPr lang="en-US" dirty="0"/>
              <a:t>IoT Hub</a:t>
            </a:r>
          </a:p>
        </p:txBody>
      </p:sp>
      <p:sp>
        <p:nvSpPr>
          <p:cNvPr id="5" name="Content Placeholder 4">
            <a:extLst>
              <a:ext uri="{FF2B5EF4-FFF2-40B4-BE49-F238E27FC236}">
                <a16:creationId xmlns:a16="http://schemas.microsoft.com/office/drawing/2014/main" id="{5127C277-009F-4CE8-C7C6-0B892526DA9B}"/>
              </a:ext>
            </a:extLst>
          </p:cNvPr>
          <p:cNvSpPr>
            <a:spLocks noGrp="1"/>
          </p:cNvSpPr>
          <p:nvPr>
            <p:ph idx="1"/>
          </p:nvPr>
        </p:nvSpPr>
        <p:spPr>
          <a:xfrm>
            <a:off x="2589212" y="1420238"/>
            <a:ext cx="8915400" cy="4490984"/>
          </a:xfrm>
        </p:spPr>
        <p:txBody>
          <a:bodyPr/>
          <a:lstStyle/>
          <a:p>
            <a:r>
              <a:rPr lang="en-US" dirty="0"/>
              <a:t>Subset of Event Hub</a:t>
            </a:r>
          </a:p>
          <a:p>
            <a:r>
              <a:rPr lang="en-US" dirty="0"/>
              <a:t>Most solutions need only 4 partitions</a:t>
            </a:r>
          </a:p>
          <a:p>
            <a:r>
              <a:rPr lang="en-US" dirty="0"/>
              <a:t>Stream millions of telemetry events per minute to your hub</a:t>
            </a:r>
          </a:p>
          <a:p>
            <a:r>
              <a:rPr lang="en-US" dirty="0"/>
              <a:t>Ingress your telemetry to Azure</a:t>
            </a:r>
          </a:p>
          <a:p>
            <a:r>
              <a:rPr lang="en-US" dirty="0"/>
              <a:t>Leverage the Edge to prefilter </a:t>
            </a:r>
          </a:p>
          <a:p>
            <a:r>
              <a:rPr lang="en-US" dirty="0"/>
              <a:t>Package and deploy edge modules</a:t>
            </a:r>
          </a:p>
          <a:p>
            <a:r>
              <a:rPr lang="en-US" dirty="0"/>
              <a:t>Register devices</a:t>
            </a:r>
          </a:p>
        </p:txBody>
      </p:sp>
      <p:pic>
        <p:nvPicPr>
          <p:cNvPr id="3" name="Graphic 2">
            <a:extLst>
              <a:ext uri="{FF2B5EF4-FFF2-40B4-BE49-F238E27FC236}">
                <a16:creationId xmlns:a16="http://schemas.microsoft.com/office/drawing/2014/main" id="{EA2A4202-89EE-7CE7-878E-F1889021F4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80830" y="126363"/>
            <a:ext cx="1791622" cy="1791622"/>
          </a:xfrm>
          <a:prstGeom prst="rect">
            <a:avLst/>
          </a:prstGeom>
        </p:spPr>
      </p:pic>
      <p:sp>
        <p:nvSpPr>
          <p:cNvPr id="7" name="TextBox 6">
            <a:extLst>
              <a:ext uri="{FF2B5EF4-FFF2-40B4-BE49-F238E27FC236}">
                <a16:creationId xmlns:a16="http://schemas.microsoft.com/office/drawing/2014/main" id="{03171048-1BF4-72F1-581D-9757CB2FA62F}"/>
              </a:ext>
            </a:extLst>
          </p:cNvPr>
          <p:cNvSpPr txBox="1"/>
          <p:nvPr/>
        </p:nvSpPr>
        <p:spPr>
          <a:xfrm>
            <a:off x="4498693" y="5389124"/>
            <a:ext cx="7875203" cy="523220"/>
          </a:xfrm>
          <a:prstGeom prst="rect">
            <a:avLst/>
          </a:prstGeom>
          <a:noFill/>
        </p:spPr>
        <p:txBody>
          <a:bodyPr wrap="square">
            <a:spAutoFit/>
          </a:bodyPr>
          <a:lstStyle/>
          <a:p>
            <a:r>
              <a:rPr lang="en-US" sz="2800" dirty="0"/>
              <a:t>https://github.com/blgorman/IntroToIoT</a:t>
            </a:r>
          </a:p>
        </p:txBody>
      </p:sp>
    </p:spTree>
    <p:extLst>
      <p:ext uri="{BB962C8B-B14F-4D97-AF65-F5344CB8AC3E}">
        <p14:creationId xmlns:p14="http://schemas.microsoft.com/office/powerpoint/2010/main" val="127367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1F068E-0CA9-69AA-F8AE-036798872F3D}"/>
              </a:ext>
            </a:extLst>
          </p:cNvPr>
          <p:cNvSpPr>
            <a:spLocks noGrp="1"/>
          </p:cNvSpPr>
          <p:nvPr>
            <p:ph type="title"/>
          </p:nvPr>
        </p:nvSpPr>
        <p:spPr/>
        <p:txBody>
          <a:bodyPr/>
          <a:lstStyle/>
          <a:p>
            <a:r>
              <a:rPr lang="en-US" dirty="0"/>
              <a:t>Event Grid</a:t>
            </a:r>
          </a:p>
        </p:txBody>
      </p:sp>
      <p:sp>
        <p:nvSpPr>
          <p:cNvPr id="5" name="Text Placeholder 4">
            <a:extLst>
              <a:ext uri="{FF2B5EF4-FFF2-40B4-BE49-F238E27FC236}">
                <a16:creationId xmlns:a16="http://schemas.microsoft.com/office/drawing/2014/main" id="{390B4CE7-0425-D269-0072-3968477BE9B1}"/>
              </a:ext>
            </a:extLst>
          </p:cNvPr>
          <p:cNvSpPr>
            <a:spLocks noGrp="1"/>
          </p:cNvSpPr>
          <p:nvPr>
            <p:ph type="body" idx="1"/>
          </p:nvPr>
        </p:nvSpPr>
        <p:spPr/>
        <p:txBody>
          <a:bodyPr/>
          <a:lstStyle/>
          <a:p>
            <a:r>
              <a:rPr lang="en-US" dirty="0"/>
              <a:t>Respond to one-off events in a pub/sub pattern</a:t>
            </a:r>
          </a:p>
        </p:txBody>
      </p:sp>
      <p:pic>
        <p:nvPicPr>
          <p:cNvPr id="6" name="Graphic 5">
            <a:extLst>
              <a:ext uri="{FF2B5EF4-FFF2-40B4-BE49-F238E27FC236}">
                <a16:creationId xmlns:a16="http://schemas.microsoft.com/office/drawing/2014/main" id="{4A8D90C3-81B0-2A9E-EB69-298C439542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73668" y="240516"/>
            <a:ext cx="2536551" cy="2536551"/>
          </a:xfrm>
          <a:prstGeom prst="rect">
            <a:avLst/>
          </a:prstGeom>
        </p:spPr>
      </p:pic>
      <p:pic>
        <p:nvPicPr>
          <p:cNvPr id="7" name="Graphic 6">
            <a:extLst>
              <a:ext uri="{FF2B5EF4-FFF2-40B4-BE49-F238E27FC236}">
                <a16:creationId xmlns:a16="http://schemas.microsoft.com/office/drawing/2014/main" id="{CC959503-AF0B-BAF7-8061-367380496D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0833" y="237937"/>
            <a:ext cx="2536551" cy="2536551"/>
          </a:xfrm>
          <a:prstGeom prst="rect">
            <a:avLst/>
          </a:prstGeom>
        </p:spPr>
      </p:pic>
    </p:spTree>
    <p:extLst>
      <p:ext uri="{BB962C8B-B14F-4D97-AF65-F5344CB8AC3E}">
        <p14:creationId xmlns:p14="http://schemas.microsoft.com/office/powerpoint/2010/main" val="355223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98FB-C39B-D601-6FDC-B00D6AFC2352}"/>
              </a:ext>
            </a:extLst>
          </p:cNvPr>
          <p:cNvSpPr>
            <a:spLocks noGrp="1"/>
          </p:cNvSpPr>
          <p:nvPr>
            <p:ph type="title"/>
          </p:nvPr>
        </p:nvSpPr>
        <p:spPr>
          <a:xfrm>
            <a:off x="1902261" y="583576"/>
            <a:ext cx="8911687" cy="1280890"/>
          </a:xfrm>
        </p:spPr>
        <p:txBody>
          <a:bodyPr/>
          <a:lstStyle/>
          <a:p>
            <a:r>
              <a:rPr lang="en-US" dirty="0"/>
              <a:t>Azure Event Grid</a:t>
            </a:r>
          </a:p>
        </p:txBody>
      </p:sp>
      <p:sp>
        <p:nvSpPr>
          <p:cNvPr id="3" name="Content Placeholder 2">
            <a:extLst>
              <a:ext uri="{FF2B5EF4-FFF2-40B4-BE49-F238E27FC236}">
                <a16:creationId xmlns:a16="http://schemas.microsoft.com/office/drawing/2014/main" id="{6C1192F2-A5D9-E880-2B60-C92E33E92C56}"/>
              </a:ext>
            </a:extLst>
          </p:cNvPr>
          <p:cNvSpPr>
            <a:spLocks noGrp="1"/>
          </p:cNvSpPr>
          <p:nvPr>
            <p:ph idx="1"/>
          </p:nvPr>
        </p:nvSpPr>
        <p:spPr>
          <a:xfrm>
            <a:off x="1902261" y="1413753"/>
            <a:ext cx="9041356" cy="4539574"/>
          </a:xfrm>
        </p:spPr>
        <p:txBody>
          <a:bodyPr/>
          <a:lstStyle/>
          <a:p>
            <a:r>
              <a:rPr lang="en-US" dirty="0"/>
              <a:t>Used for event-based architectures</a:t>
            </a:r>
          </a:p>
          <a:p>
            <a:r>
              <a:rPr lang="en-US" dirty="0"/>
              <a:t>Highly resilient PaaS offering</a:t>
            </a:r>
          </a:p>
          <a:p>
            <a:r>
              <a:rPr lang="en-US" dirty="0"/>
              <a:t>Sources can be just about anything at Azure, or your own custom events</a:t>
            </a:r>
          </a:p>
          <a:p>
            <a:r>
              <a:rPr lang="en-US" dirty="0"/>
              <a:t>Handlers can be set to</a:t>
            </a:r>
          </a:p>
          <a:p>
            <a:pPr lvl="1"/>
            <a:r>
              <a:rPr lang="en-US" dirty="0"/>
              <a:t>Webhooks</a:t>
            </a:r>
          </a:p>
          <a:p>
            <a:pPr lvl="1"/>
            <a:r>
              <a:rPr lang="en-US" dirty="0"/>
              <a:t>Functions</a:t>
            </a:r>
          </a:p>
          <a:p>
            <a:pPr lvl="1"/>
            <a:r>
              <a:rPr lang="en-US" dirty="0"/>
              <a:t>Service Bus</a:t>
            </a:r>
          </a:p>
          <a:p>
            <a:pPr lvl="1"/>
            <a:r>
              <a:rPr lang="en-US" dirty="0"/>
              <a:t>Event Hub</a:t>
            </a:r>
          </a:p>
          <a:p>
            <a:pPr lvl="1"/>
            <a:r>
              <a:rPr lang="en-US" dirty="0"/>
              <a:t>Storage Queue</a:t>
            </a:r>
          </a:p>
          <a:p>
            <a:pPr lvl="1"/>
            <a:r>
              <a:rPr lang="en-US" dirty="0"/>
              <a:t>Hybrid Connections</a:t>
            </a:r>
          </a:p>
        </p:txBody>
      </p:sp>
      <p:pic>
        <p:nvPicPr>
          <p:cNvPr id="5" name="Picture 4" descr="Graphical user interface, diagram&#10;&#10;Description automatically generated">
            <a:extLst>
              <a:ext uri="{FF2B5EF4-FFF2-40B4-BE49-F238E27FC236}">
                <a16:creationId xmlns:a16="http://schemas.microsoft.com/office/drawing/2014/main" id="{C29F9036-53A5-59E0-0973-5D7C3D9E7B40}"/>
              </a:ext>
            </a:extLst>
          </p:cNvPr>
          <p:cNvPicPr>
            <a:picLocks noChangeAspect="1"/>
          </p:cNvPicPr>
          <p:nvPr/>
        </p:nvPicPr>
        <p:blipFill>
          <a:blip r:embed="rId2"/>
          <a:stretch>
            <a:fillRect/>
          </a:stretch>
        </p:blipFill>
        <p:spPr>
          <a:xfrm>
            <a:off x="5126761" y="2694643"/>
            <a:ext cx="6860958" cy="3856006"/>
          </a:xfrm>
          <a:prstGeom prst="rect">
            <a:avLst/>
          </a:prstGeom>
        </p:spPr>
      </p:pic>
      <p:sp>
        <p:nvSpPr>
          <p:cNvPr id="7" name="TextBox 6">
            <a:extLst>
              <a:ext uri="{FF2B5EF4-FFF2-40B4-BE49-F238E27FC236}">
                <a16:creationId xmlns:a16="http://schemas.microsoft.com/office/drawing/2014/main" id="{C1288564-6A06-BC1D-7B45-40DF1CEE7524}"/>
              </a:ext>
            </a:extLst>
          </p:cNvPr>
          <p:cNvSpPr txBox="1"/>
          <p:nvPr/>
        </p:nvSpPr>
        <p:spPr>
          <a:xfrm>
            <a:off x="5041093" y="6488668"/>
            <a:ext cx="7471920" cy="369332"/>
          </a:xfrm>
          <a:prstGeom prst="rect">
            <a:avLst/>
          </a:prstGeom>
          <a:noFill/>
        </p:spPr>
        <p:txBody>
          <a:bodyPr wrap="square">
            <a:spAutoFit/>
          </a:bodyPr>
          <a:lstStyle/>
          <a:p>
            <a:r>
              <a:rPr lang="en-US" dirty="0"/>
              <a:t>https://docs.microsoft.com/en-us/azure/event-grid/overview</a:t>
            </a:r>
          </a:p>
        </p:txBody>
      </p:sp>
      <p:pic>
        <p:nvPicPr>
          <p:cNvPr id="6" name="Graphic 5">
            <a:extLst>
              <a:ext uri="{FF2B5EF4-FFF2-40B4-BE49-F238E27FC236}">
                <a16:creationId xmlns:a16="http://schemas.microsoft.com/office/drawing/2014/main" id="{4D6B8B5A-242D-5519-ADE1-2F01142431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10048" y="63048"/>
            <a:ext cx="1477671" cy="1477671"/>
          </a:xfrm>
          <a:prstGeom prst="rect">
            <a:avLst/>
          </a:prstGeom>
        </p:spPr>
      </p:pic>
    </p:spTree>
    <p:extLst>
      <p:ext uri="{BB962C8B-B14F-4D97-AF65-F5344CB8AC3E}">
        <p14:creationId xmlns:p14="http://schemas.microsoft.com/office/powerpoint/2010/main" val="4100347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8B52-58FC-916F-DA31-8D36F2DE2CC6}"/>
              </a:ext>
            </a:extLst>
          </p:cNvPr>
          <p:cNvSpPr>
            <a:spLocks noGrp="1"/>
          </p:cNvSpPr>
          <p:nvPr>
            <p:ph type="title"/>
          </p:nvPr>
        </p:nvSpPr>
        <p:spPr>
          <a:xfrm>
            <a:off x="2592925" y="624110"/>
            <a:ext cx="8911687" cy="708579"/>
          </a:xfrm>
        </p:spPr>
        <p:txBody>
          <a:bodyPr/>
          <a:lstStyle/>
          <a:p>
            <a:r>
              <a:rPr lang="en-US" dirty="0"/>
              <a:t>Event Grid Capabilities</a:t>
            </a:r>
          </a:p>
        </p:txBody>
      </p:sp>
      <p:sp>
        <p:nvSpPr>
          <p:cNvPr id="3" name="Content Placeholder 2">
            <a:extLst>
              <a:ext uri="{FF2B5EF4-FFF2-40B4-BE49-F238E27FC236}">
                <a16:creationId xmlns:a16="http://schemas.microsoft.com/office/drawing/2014/main" id="{5418F423-7FA6-51C0-0DE9-9BE9116E4747}"/>
              </a:ext>
            </a:extLst>
          </p:cNvPr>
          <p:cNvSpPr>
            <a:spLocks noGrp="1"/>
          </p:cNvSpPr>
          <p:nvPr>
            <p:ph idx="1"/>
          </p:nvPr>
        </p:nvSpPr>
        <p:spPr>
          <a:xfrm>
            <a:off x="2589212" y="1332689"/>
            <a:ext cx="8915400" cy="4578533"/>
          </a:xfrm>
        </p:spPr>
        <p:txBody>
          <a:bodyPr/>
          <a:lstStyle/>
          <a:p>
            <a:r>
              <a:rPr lang="en-US" dirty="0"/>
              <a:t>Filtering</a:t>
            </a:r>
          </a:p>
          <a:p>
            <a:pPr lvl="1"/>
            <a:r>
              <a:rPr lang="en-US" dirty="0"/>
              <a:t>Event Type and/or Publish Path</a:t>
            </a:r>
          </a:p>
          <a:p>
            <a:r>
              <a:rPr lang="en-US" dirty="0"/>
              <a:t>Pub/Sub </a:t>
            </a:r>
          </a:p>
          <a:p>
            <a:pPr lvl="1"/>
            <a:r>
              <a:rPr lang="en-US" dirty="0"/>
              <a:t>Subscribe with as many endpoints as needed for each event</a:t>
            </a:r>
          </a:p>
          <a:p>
            <a:r>
              <a:rPr lang="en-US" dirty="0"/>
              <a:t>Consumption based</a:t>
            </a:r>
          </a:p>
          <a:p>
            <a:pPr lvl="1"/>
            <a:r>
              <a:rPr lang="en-US" dirty="0"/>
              <a:t>Pay for what you use</a:t>
            </a:r>
          </a:p>
          <a:p>
            <a:r>
              <a:rPr lang="en-US" dirty="0"/>
              <a:t>Custom Events</a:t>
            </a:r>
          </a:p>
          <a:p>
            <a:pPr lvl="1"/>
            <a:r>
              <a:rPr lang="en-US" dirty="0"/>
              <a:t>You can create and publish your own events</a:t>
            </a:r>
          </a:p>
          <a:p>
            <a:r>
              <a:rPr lang="en-US" dirty="0" err="1"/>
              <a:t>PreFab</a:t>
            </a:r>
            <a:r>
              <a:rPr lang="en-US" dirty="0"/>
              <a:t> Events</a:t>
            </a:r>
          </a:p>
          <a:p>
            <a:pPr lvl="1"/>
            <a:r>
              <a:rPr lang="en-US" dirty="0"/>
              <a:t>Respond to built-in events by resource</a:t>
            </a:r>
          </a:p>
        </p:txBody>
      </p:sp>
      <p:pic>
        <p:nvPicPr>
          <p:cNvPr id="4" name="Graphic 3">
            <a:extLst>
              <a:ext uri="{FF2B5EF4-FFF2-40B4-BE49-F238E27FC236}">
                <a16:creationId xmlns:a16="http://schemas.microsoft.com/office/drawing/2014/main" id="{65BB4EC5-9AB1-0FA7-2E6E-B934E97F2B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0016" y="0"/>
            <a:ext cx="1477671" cy="1477671"/>
          </a:xfrm>
          <a:prstGeom prst="rect">
            <a:avLst/>
          </a:prstGeom>
        </p:spPr>
      </p:pic>
    </p:spTree>
    <p:extLst>
      <p:ext uri="{BB962C8B-B14F-4D97-AF65-F5344CB8AC3E}">
        <p14:creationId xmlns:p14="http://schemas.microsoft.com/office/powerpoint/2010/main" val="325404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AE40-8B38-B792-64B1-55D7883A0D71}"/>
              </a:ext>
            </a:extLst>
          </p:cNvPr>
          <p:cNvSpPr>
            <a:spLocks noGrp="1"/>
          </p:cNvSpPr>
          <p:nvPr>
            <p:ph type="title"/>
          </p:nvPr>
        </p:nvSpPr>
        <p:spPr>
          <a:xfrm>
            <a:off x="2592925" y="624110"/>
            <a:ext cx="8911687" cy="747490"/>
          </a:xfrm>
        </p:spPr>
        <p:txBody>
          <a:bodyPr/>
          <a:lstStyle/>
          <a:p>
            <a:r>
              <a:rPr lang="en-US" dirty="0"/>
              <a:t>Event Grid Concepts</a:t>
            </a:r>
          </a:p>
        </p:txBody>
      </p:sp>
      <p:sp>
        <p:nvSpPr>
          <p:cNvPr id="3" name="Content Placeholder 2">
            <a:extLst>
              <a:ext uri="{FF2B5EF4-FFF2-40B4-BE49-F238E27FC236}">
                <a16:creationId xmlns:a16="http://schemas.microsoft.com/office/drawing/2014/main" id="{9A5BDC5D-462D-AFCF-C118-C3E70578A950}"/>
              </a:ext>
            </a:extLst>
          </p:cNvPr>
          <p:cNvSpPr>
            <a:spLocks noGrp="1"/>
          </p:cNvSpPr>
          <p:nvPr>
            <p:ph idx="1"/>
          </p:nvPr>
        </p:nvSpPr>
        <p:spPr>
          <a:xfrm>
            <a:off x="2589212" y="1371600"/>
            <a:ext cx="8915400" cy="4539622"/>
          </a:xfrm>
        </p:spPr>
        <p:txBody>
          <a:bodyPr/>
          <a:lstStyle/>
          <a:p>
            <a:r>
              <a:rPr lang="en-US" dirty="0"/>
              <a:t>Retry </a:t>
            </a:r>
          </a:p>
          <a:p>
            <a:pPr lvl="1"/>
            <a:r>
              <a:rPr lang="en-US" dirty="0"/>
              <a:t>Exponential Retry</a:t>
            </a:r>
          </a:p>
          <a:p>
            <a:pPr lvl="1"/>
            <a:r>
              <a:rPr lang="en-US" dirty="0"/>
              <a:t>Set maximum number of attempts</a:t>
            </a:r>
          </a:p>
          <a:p>
            <a:pPr lvl="1"/>
            <a:r>
              <a:rPr lang="en-US" dirty="0"/>
              <a:t>Event TTL can determine how long to retry (max 24 hours)</a:t>
            </a:r>
          </a:p>
          <a:p>
            <a:r>
              <a:rPr lang="en-US" dirty="0"/>
              <a:t>Dead-Lettering</a:t>
            </a:r>
          </a:p>
          <a:p>
            <a:pPr lvl="1"/>
            <a:r>
              <a:rPr lang="en-US" dirty="0"/>
              <a:t>Send the event info to storage after retry failure</a:t>
            </a:r>
          </a:p>
          <a:p>
            <a:r>
              <a:rPr lang="en-US" dirty="0"/>
              <a:t>What won’t be retried?</a:t>
            </a:r>
          </a:p>
          <a:p>
            <a:pPr lvl="1"/>
            <a:r>
              <a:rPr lang="en-US" dirty="0"/>
              <a:t>400 Bad Request </a:t>
            </a:r>
          </a:p>
          <a:p>
            <a:pPr lvl="1"/>
            <a:r>
              <a:rPr lang="en-US" dirty="0"/>
              <a:t>401 Unauthorized</a:t>
            </a:r>
          </a:p>
          <a:p>
            <a:pPr lvl="1"/>
            <a:r>
              <a:rPr lang="en-US" dirty="0"/>
              <a:t>403 Forbidden </a:t>
            </a:r>
          </a:p>
          <a:p>
            <a:pPr lvl="1"/>
            <a:r>
              <a:rPr lang="en-US" dirty="0"/>
              <a:t>404 Not Found </a:t>
            </a:r>
          </a:p>
          <a:p>
            <a:pPr lvl="1"/>
            <a:r>
              <a:rPr lang="en-US" dirty="0"/>
              <a:t>413 Request Too Large</a:t>
            </a:r>
          </a:p>
        </p:txBody>
      </p:sp>
      <p:pic>
        <p:nvPicPr>
          <p:cNvPr id="4" name="Graphic 3">
            <a:extLst>
              <a:ext uri="{FF2B5EF4-FFF2-40B4-BE49-F238E27FC236}">
                <a16:creationId xmlns:a16="http://schemas.microsoft.com/office/drawing/2014/main" id="{9097BAA9-DBF0-FE98-162A-667E5CDE8F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60016" y="0"/>
            <a:ext cx="1477671" cy="1477671"/>
          </a:xfrm>
          <a:prstGeom prst="rect">
            <a:avLst/>
          </a:prstGeom>
        </p:spPr>
      </p:pic>
    </p:spTree>
    <p:extLst>
      <p:ext uri="{BB962C8B-B14F-4D97-AF65-F5344CB8AC3E}">
        <p14:creationId xmlns:p14="http://schemas.microsoft.com/office/powerpoint/2010/main" val="158710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5C7714-5D35-2EBF-B00C-CA982FD74B44}"/>
              </a:ext>
            </a:extLst>
          </p:cNvPr>
          <p:cNvSpPr>
            <a:spLocks noGrp="1"/>
          </p:cNvSpPr>
          <p:nvPr>
            <p:ph type="title"/>
          </p:nvPr>
        </p:nvSpPr>
        <p:spPr>
          <a:xfrm>
            <a:off x="1604362" y="203520"/>
            <a:ext cx="10341832" cy="1077369"/>
          </a:xfrm>
        </p:spPr>
        <p:txBody>
          <a:bodyPr>
            <a:normAutofit fontScale="90000"/>
          </a:bodyPr>
          <a:lstStyle/>
          <a:p>
            <a:r>
              <a:rPr lang="en-US" dirty="0"/>
              <a:t>Ensure Event Grid is registered on your subscription</a:t>
            </a:r>
          </a:p>
        </p:txBody>
      </p:sp>
      <p:pic>
        <p:nvPicPr>
          <p:cNvPr id="3" name="Picture 2">
            <a:extLst>
              <a:ext uri="{FF2B5EF4-FFF2-40B4-BE49-F238E27FC236}">
                <a16:creationId xmlns:a16="http://schemas.microsoft.com/office/drawing/2014/main" id="{1F8F3A7B-A3B9-0131-0375-3A03528D9856}"/>
              </a:ext>
            </a:extLst>
          </p:cNvPr>
          <p:cNvPicPr>
            <a:picLocks noChangeAspect="1"/>
          </p:cNvPicPr>
          <p:nvPr/>
        </p:nvPicPr>
        <p:blipFill>
          <a:blip r:embed="rId3"/>
          <a:stretch>
            <a:fillRect/>
          </a:stretch>
        </p:blipFill>
        <p:spPr>
          <a:xfrm>
            <a:off x="2821795" y="1059662"/>
            <a:ext cx="7974024" cy="5427825"/>
          </a:xfrm>
          <a:prstGeom prst="rect">
            <a:avLst/>
          </a:prstGeom>
        </p:spPr>
      </p:pic>
      <p:pic>
        <p:nvPicPr>
          <p:cNvPr id="5" name="Graphic 4">
            <a:extLst>
              <a:ext uri="{FF2B5EF4-FFF2-40B4-BE49-F238E27FC236}">
                <a16:creationId xmlns:a16="http://schemas.microsoft.com/office/drawing/2014/main" id="{E90F2D50-DD84-5B34-E530-A035C97E6C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53774" y="5233581"/>
            <a:ext cx="1477671" cy="1477671"/>
          </a:xfrm>
          <a:prstGeom prst="rect">
            <a:avLst/>
          </a:prstGeom>
        </p:spPr>
      </p:pic>
    </p:spTree>
    <p:extLst>
      <p:ext uri="{BB962C8B-B14F-4D97-AF65-F5344CB8AC3E}">
        <p14:creationId xmlns:p14="http://schemas.microsoft.com/office/powerpoint/2010/main" val="56985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5" name="Group 11">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7" name="Group 25">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9" name="Rectangle 39">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8E0E3EEA-DD5E-4CE8-81B9-5B189C936F93}"/>
              </a:ext>
            </a:extLst>
          </p:cNvPr>
          <p:cNvSpPr>
            <a:spLocks noGrp="1"/>
          </p:cNvSpPr>
          <p:nvPr>
            <p:ph type="title"/>
          </p:nvPr>
        </p:nvSpPr>
        <p:spPr>
          <a:xfrm>
            <a:off x="541867" y="787400"/>
            <a:ext cx="7145866" cy="778933"/>
          </a:xfrm>
        </p:spPr>
        <p:txBody>
          <a:bodyPr vert="horz" lIns="91440" tIns="45720" rIns="91440" bIns="45720" rtlCol="0" anchor="ctr">
            <a:normAutofit/>
          </a:bodyPr>
          <a:lstStyle/>
          <a:p>
            <a:r>
              <a:rPr lang="en-US" sz="3200" dirty="0">
                <a:solidFill>
                  <a:srgbClr val="FEFFFF"/>
                </a:solidFill>
              </a:rPr>
              <a:t>Who am I?</a:t>
            </a:r>
          </a:p>
        </p:txBody>
      </p:sp>
      <p:sp>
        <p:nvSpPr>
          <p:cNvPr id="6" name="Text Placeholder 5">
            <a:extLst>
              <a:ext uri="{FF2B5EF4-FFF2-40B4-BE49-F238E27FC236}">
                <a16:creationId xmlns:a16="http://schemas.microsoft.com/office/drawing/2014/main" id="{1776946E-2498-4DF6-8A6C-62ECFD7F420F}"/>
              </a:ext>
            </a:extLst>
          </p:cNvPr>
          <p:cNvSpPr>
            <a:spLocks noGrp="1"/>
          </p:cNvSpPr>
          <p:nvPr>
            <p:ph type="body" sz="half" idx="2"/>
          </p:nvPr>
        </p:nvSpPr>
        <p:spPr>
          <a:xfrm>
            <a:off x="417103" y="1781774"/>
            <a:ext cx="7834861" cy="5253580"/>
          </a:xfrm>
        </p:spPr>
        <p:txBody>
          <a:bodyPr vert="horz" lIns="91440" tIns="45720" rIns="91440" bIns="45720" rtlCol="0">
            <a:normAutofit fontScale="92500" lnSpcReduction="20000"/>
          </a:bodyPr>
          <a:lstStyle/>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Brian is an experienced speaker, author, trainer, and </a:t>
            </a:r>
            <a:r>
              <a:rPr lang="en-US" sz="1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 developer with </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	</a:t>
            </a: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MCT (x4) / MVP (x2)</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MCSD: App Builder</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Fundamentals</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Data Fundamentals</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SCI Fundamentals</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Administrator Associate</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Security Associate</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Developer Associate </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IOT Developer Specialization</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Database Administrator Associate</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Solutions Architect Expert</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DevOps Engineer Expert</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 masters of science degree in computer information systems, and a bachelor of science degree in computer science.  Additionally, Brian has over ten years of experience instructing college courses online in SQL databases, C#/VB </a:t>
            </a:r>
            <a:r>
              <a:rPr lang="en-US" sz="1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 programming, Java programming, and Microsoft Office.</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also created many online video courses, available on various platforms.  Recently, Brian published </a:t>
            </a:r>
            <a:r>
              <a:rPr lang="en-US" dirty="0">
                <a:solidFill>
                  <a:schemeClr val="bg1"/>
                </a:solidFill>
                <a:latin typeface="Utsaah" panose="020B0502040204020203" pitchFamily="34" charset="0"/>
                <a:ea typeface="Verdana" panose="020B0604030504040204" pitchFamily="34" charset="0"/>
                <a:cs typeface="Utsaah" panose="020B0502040204020203" pitchFamily="34" charset="0"/>
              </a:rPr>
              <a:t>the second edition of his</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 first book: Practical Entity Framework </a:t>
            </a:r>
            <a:r>
              <a:rPr lang="en-US" dirty="0">
                <a:solidFill>
                  <a:schemeClr val="bg1"/>
                </a:solidFill>
                <a:latin typeface="Utsaah" panose="020B0502040204020203" pitchFamily="34" charset="0"/>
                <a:ea typeface="Verdana" panose="020B0604030504040204" pitchFamily="34" charset="0"/>
                <a:cs typeface="Utsaah" panose="020B0502040204020203" pitchFamily="34" charset="0"/>
              </a:rPr>
              <a:t>Core 6 </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with </a:t>
            </a:r>
            <a:r>
              <a:rPr lang="en-US" sz="1400" dirty="0" err="1">
                <a:solidFill>
                  <a:schemeClr val="bg1"/>
                </a:solidFill>
                <a:latin typeface="Utsaah" panose="020B0502040204020203" pitchFamily="34" charset="0"/>
                <a:ea typeface="Verdana" panose="020B0604030504040204" pitchFamily="34" charset="0"/>
                <a:cs typeface="Utsaah" panose="020B0502040204020203" pitchFamily="34" charset="0"/>
              </a:rPr>
              <a:t>APress</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Brian runs a company named Major Guidance Solutions, which does contract and custom training and curriculum development.  If you are interested in becoming Azure certified, make sure to connect with me.</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Connect with Brian on Twitter and/or Linked In</a:t>
            </a:r>
          </a:p>
          <a:p>
            <a:r>
              <a:rPr lang="en-US" sz="2400" dirty="0">
                <a:solidFill>
                  <a:schemeClr val="bg1"/>
                </a:solidFill>
                <a:latin typeface="Utsaah" panose="020B0502040204020203" pitchFamily="34" charset="0"/>
                <a:ea typeface="Verdana" panose="020B0604030504040204" pitchFamily="34" charset="0"/>
                <a:cs typeface="Utsaah" panose="020B0502040204020203" pitchFamily="34" charset="0"/>
              </a:rPr>
              <a:t>@blgorman</a:t>
            </a:r>
          </a:p>
          <a:p>
            <a:r>
              <a:rPr lang="en-US" sz="2400" dirty="0">
                <a:solidFill>
                  <a:schemeClr val="bg1"/>
                </a:solidFill>
                <a:latin typeface="Utsaah" panose="020B0502040204020203" pitchFamily="34" charset="0"/>
                <a:ea typeface="Verdana" panose="020B0604030504040204" pitchFamily="34" charset="0"/>
                <a:cs typeface="Utsaah" panose="020B0502040204020203" pitchFamily="34" charset="0"/>
              </a:rPr>
              <a:t>https://www.linkedin/in/brianlgorman</a:t>
            </a:r>
          </a:p>
          <a:p>
            <a:pPr>
              <a:buFont typeface="Wingdings 3" charset="2"/>
              <a:buChar char=""/>
            </a:pPr>
            <a:endParaRPr lang="en-US" dirty="0">
              <a:solidFill>
                <a:schemeClr val="bg1"/>
              </a:solidFill>
              <a:latin typeface="Verdana" panose="020B0604030504040204" pitchFamily="34" charset="0"/>
              <a:ea typeface="Verdana" panose="020B0604030504040204" pitchFamily="34" charset="0"/>
            </a:endParaRPr>
          </a:p>
          <a:p>
            <a:pPr>
              <a:buFont typeface="Wingdings 3" charset="2"/>
              <a:buChar char=""/>
            </a:pPr>
            <a:endParaRPr lang="en-US" dirty="0">
              <a:solidFill>
                <a:schemeClr val="bg1"/>
              </a:solidFill>
              <a:latin typeface="Verdana" panose="020B0604030504040204" pitchFamily="34" charset="0"/>
              <a:ea typeface="Verdana" panose="020B0604030504040204" pitchFamily="34" charset="0"/>
            </a:endParaRPr>
          </a:p>
        </p:txBody>
      </p:sp>
      <p:pic>
        <p:nvPicPr>
          <p:cNvPr id="55" name="Picture 54" descr="A blue and white sign&#10;&#10;Description automatically generated with low confidence">
            <a:extLst>
              <a:ext uri="{FF2B5EF4-FFF2-40B4-BE49-F238E27FC236}">
                <a16:creationId xmlns:a16="http://schemas.microsoft.com/office/drawing/2014/main" id="{512B5931-53E4-4307-A88A-9EEA8D8B7704}"/>
              </a:ext>
            </a:extLst>
          </p:cNvPr>
          <p:cNvPicPr>
            <a:picLocks noChangeAspect="1"/>
          </p:cNvPicPr>
          <p:nvPr/>
        </p:nvPicPr>
        <p:blipFill>
          <a:blip r:embed="rId3"/>
          <a:stretch>
            <a:fillRect/>
          </a:stretch>
        </p:blipFill>
        <p:spPr>
          <a:xfrm>
            <a:off x="3288985" y="286257"/>
            <a:ext cx="1273821" cy="1273821"/>
          </a:xfrm>
          <a:prstGeom prst="rect">
            <a:avLst/>
          </a:prstGeom>
        </p:spPr>
      </p:pic>
      <p:pic>
        <p:nvPicPr>
          <p:cNvPr id="59" name="Picture 58" descr="A picture containing text, sign&#10;&#10;Description automatically generated">
            <a:extLst>
              <a:ext uri="{FF2B5EF4-FFF2-40B4-BE49-F238E27FC236}">
                <a16:creationId xmlns:a16="http://schemas.microsoft.com/office/drawing/2014/main" id="{B7758379-46BC-4362-A8C0-E40B22576E00}"/>
              </a:ext>
            </a:extLst>
          </p:cNvPr>
          <p:cNvPicPr>
            <a:picLocks noChangeAspect="1"/>
          </p:cNvPicPr>
          <p:nvPr/>
        </p:nvPicPr>
        <p:blipFill>
          <a:blip r:embed="rId4"/>
          <a:stretch>
            <a:fillRect/>
          </a:stretch>
        </p:blipFill>
        <p:spPr>
          <a:xfrm>
            <a:off x="6906243" y="1786650"/>
            <a:ext cx="1287662" cy="1287662"/>
          </a:xfrm>
          <a:prstGeom prst="rect">
            <a:avLst/>
          </a:prstGeom>
        </p:spPr>
      </p:pic>
      <p:pic>
        <p:nvPicPr>
          <p:cNvPr id="61" name="Picture 60" descr="A picture containing text, sign, blue&#10;&#10;Description automatically generated">
            <a:extLst>
              <a:ext uri="{FF2B5EF4-FFF2-40B4-BE49-F238E27FC236}">
                <a16:creationId xmlns:a16="http://schemas.microsoft.com/office/drawing/2014/main" id="{897D69D9-DDD1-4F40-9897-8D27FF766198}"/>
              </a:ext>
            </a:extLst>
          </p:cNvPr>
          <p:cNvPicPr>
            <a:picLocks noChangeAspect="1"/>
          </p:cNvPicPr>
          <p:nvPr/>
        </p:nvPicPr>
        <p:blipFill>
          <a:blip r:embed="rId5"/>
          <a:stretch>
            <a:fillRect/>
          </a:stretch>
        </p:blipFill>
        <p:spPr>
          <a:xfrm>
            <a:off x="4562806" y="300346"/>
            <a:ext cx="1273820" cy="1273820"/>
          </a:xfrm>
          <a:prstGeom prst="rect">
            <a:avLst/>
          </a:prstGeom>
        </p:spPr>
      </p:pic>
      <p:pic>
        <p:nvPicPr>
          <p:cNvPr id="63" name="Picture 62" descr="A picture containing text, sign, outdoor, blue&#10;&#10;Description automatically generated">
            <a:extLst>
              <a:ext uri="{FF2B5EF4-FFF2-40B4-BE49-F238E27FC236}">
                <a16:creationId xmlns:a16="http://schemas.microsoft.com/office/drawing/2014/main" id="{25D144EB-1253-433A-B198-DCC03271536F}"/>
              </a:ext>
            </a:extLst>
          </p:cNvPr>
          <p:cNvPicPr>
            <a:picLocks noChangeAspect="1"/>
          </p:cNvPicPr>
          <p:nvPr/>
        </p:nvPicPr>
        <p:blipFill>
          <a:blip r:embed="rId6"/>
          <a:stretch>
            <a:fillRect/>
          </a:stretch>
        </p:blipFill>
        <p:spPr>
          <a:xfrm>
            <a:off x="5785621" y="304282"/>
            <a:ext cx="1273820" cy="1273820"/>
          </a:xfrm>
          <a:prstGeom prst="rect">
            <a:avLst/>
          </a:prstGeom>
        </p:spPr>
      </p:pic>
      <p:pic>
        <p:nvPicPr>
          <p:cNvPr id="65" name="Picture 64" descr="A picture containing text, sign, outdoor, blue&#10;&#10;Description automatically generated">
            <a:extLst>
              <a:ext uri="{FF2B5EF4-FFF2-40B4-BE49-F238E27FC236}">
                <a16:creationId xmlns:a16="http://schemas.microsoft.com/office/drawing/2014/main" id="{95363EC5-BDB6-4E83-8D8A-5A09D2069465}"/>
              </a:ext>
            </a:extLst>
          </p:cNvPr>
          <p:cNvPicPr>
            <a:picLocks noChangeAspect="1"/>
          </p:cNvPicPr>
          <p:nvPr/>
        </p:nvPicPr>
        <p:blipFill>
          <a:blip r:embed="rId7"/>
          <a:stretch>
            <a:fillRect/>
          </a:stretch>
        </p:blipFill>
        <p:spPr>
          <a:xfrm>
            <a:off x="7016133" y="294672"/>
            <a:ext cx="1273820" cy="1273820"/>
          </a:xfrm>
          <a:prstGeom prst="rect">
            <a:avLst/>
          </a:prstGeom>
        </p:spPr>
      </p:pic>
      <p:pic>
        <p:nvPicPr>
          <p:cNvPr id="66" name="Picture 65" descr="A picture containing text, sign, blue&#10;&#10;Description automatically generated">
            <a:extLst>
              <a:ext uri="{FF2B5EF4-FFF2-40B4-BE49-F238E27FC236}">
                <a16:creationId xmlns:a16="http://schemas.microsoft.com/office/drawing/2014/main" id="{250AD97C-2C34-484D-B43C-3DA7216CEC63}"/>
              </a:ext>
            </a:extLst>
          </p:cNvPr>
          <p:cNvPicPr>
            <a:picLocks noChangeAspect="1"/>
          </p:cNvPicPr>
          <p:nvPr/>
        </p:nvPicPr>
        <p:blipFill>
          <a:blip r:embed="rId8"/>
          <a:stretch>
            <a:fillRect/>
          </a:stretch>
        </p:blipFill>
        <p:spPr>
          <a:xfrm>
            <a:off x="4303158" y="1767203"/>
            <a:ext cx="1274786" cy="1274786"/>
          </a:xfrm>
          <a:prstGeom prst="rect">
            <a:avLst/>
          </a:prstGeom>
        </p:spPr>
      </p:pic>
      <p:pic>
        <p:nvPicPr>
          <p:cNvPr id="67" name="Picture 66" descr="A picture containing text, sign, blue&#10;&#10;Description automatically generated">
            <a:extLst>
              <a:ext uri="{FF2B5EF4-FFF2-40B4-BE49-F238E27FC236}">
                <a16:creationId xmlns:a16="http://schemas.microsoft.com/office/drawing/2014/main" id="{A325B8D4-30E3-43B5-84ED-E4A709FED039}"/>
              </a:ext>
            </a:extLst>
          </p:cNvPr>
          <p:cNvPicPr>
            <a:picLocks noChangeAspect="1"/>
          </p:cNvPicPr>
          <p:nvPr/>
        </p:nvPicPr>
        <p:blipFill>
          <a:blip r:embed="rId9"/>
          <a:stretch>
            <a:fillRect/>
          </a:stretch>
        </p:blipFill>
        <p:spPr>
          <a:xfrm>
            <a:off x="5609651" y="1767204"/>
            <a:ext cx="1237933" cy="1237933"/>
          </a:xfrm>
          <a:prstGeom prst="rect">
            <a:avLst/>
          </a:prstGeom>
        </p:spPr>
      </p:pic>
      <p:pic>
        <p:nvPicPr>
          <p:cNvPr id="3" name="Picture 2" descr="A picture containing text, sign, blue&#10;&#10;Description automatically generated">
            <a:extLst>
              <a:ext uri="{FF2B5EF4-FFF2-40B4-BE49-F238E27FC236}">
                <a16:creationId xmlns:a16="http://schemas.microsoft.com/office/drawing/2014/main" id="{6EDF5E26-5319-4F2D-8F5E-38416539C32C}"/>
              </a:ext>
            </a:extLst>
          </p:cNvPr>
          <p:cNvPicPr>
            <a:picLocks noChangeAspect="1"/>
          </p:cNvPicPr>
          <p:nvPr/>
        </p:nvPicPr>
        <p:blipFill>
          <a:blip r:embed="rId10"/>
          <a:stretch>
            <a:fillRect/>
          </a:stretch>
        </p:blipFill>
        <p:spPr>
          <a:xfrm>
            <a:off x="4961870" y="2869699"/>
            <a:ext cx="1374415" cy="1374415"/>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57FF7C9B-5BC2-4B59-B065-B879B6919DAF}"/>
              </a:ext>
            </a:extLst>
          </p:cNvPr>
          <p:cNvPicPr>
            <a:picLocks noChangeAspect="1"/>
          </p:cNvPicPr>
          <p:nvPr/>
        </p:nvPicPr>
        <p:blipFill>
          <a:blip r:embed="rId11"/>
          <a:stretch>
            <a:fillRect/>
          </a:stretch>
        </p:blipFill>
        <p:spPr>
          <a:xfrm>
            <a:off x="6316899" y="2921010"/>
            <a:ext cx="1337674" cy="1337674"/>
          </a:xfrm>
          <a:prstGeom prst="rect">
            <a:avLst/>
          </a:prstGeom>
        </p:spPr>
      </p:pic>
      <p:pic>
        <p:nvPicPr>
          <p:cNvPr id="52" name="Picture 51" descr="A picture containing logo&#10;&#10;Description automatically generated">
            <a:extLst>
              <a:ext uri="{FF2B5EF4-FFF2-40B4-BE49-F238E27FC236}">
                <a16:creationId xmlns:a16="http://schemas.microsoft.com/office/drawing/2014/main" id="{B25C94C6-514F-97CB-E6DE-327A800294F4}"/>
              </a:ext>
            </a:extLst>
          </p:cNvPr>
          <p:cNvPicPr>
            <a:picLocks noChangeAspect="1"/>
          </p:cNvPicPr>
          <p:nvPr/>
        </p:nvPicPr>
        <p:blipFill>
          <a:blip r:embed="rId12"/>
          <a:stretch>
            <a:fillRect/>
          </a:stretch>
        </p:blipFill>
        <p:spPr>
          <a:xfrm>
            <a:off x="8372972" y="5161311"/>
            <a:ext cx="1471717" cy="1471717"/>
          </a:xfrm>
          <a:prstGeom prst="rect">
            <a:avLst/>
          </a:prstGeom>
        </p:spPr>
      </p:pic>
      <p:pic>
        <p:nvPicPr>
          <p:cNvPr id="54" name="Picture 53" descr="A picture containing graphical user interface&#10;&#10;Description automatically generated">
            <a:extLst>
              <a:ext uri="{FF2B5EF4-FFF2-40B4-BE49-F238E27FC236}">
                <a16:creationId xmlns:a16="http://schemas.microsoft.com/office/drawing/2014/main" id="{73268FC0-76C4-201F-184C-BEB518F2ADFA}"/>
              </a:ext>
            </a:extLst>
          </p:cNvPr>
          <p:cNvPicPr>
            <a:picLocks noChangeAspect="1"/>
          </p:cNvPicPr>
          <p:nvPr/>
        </p:nvPicPr>
        <p:blipFill>
          <a:blip r:embed="rId13"/>
          <a:stretch>
            <a:fillRect/>
          </a:stretch>
        </p:blipFill>
        <p:spPr>
          <a:xfrm>
            <a:off x="8240566" y="3211903"/>
            <a:ext cx="1471717" cy="1471717"/>
          </a:xfrm>
          <a:prstGeom prst="rect">
            <a:avLst/>
          </a:prstGeom>
        </p:spPr>
      </p:pic>
      <p:pic>
        <p:nvPicPr>
          <p:cNvPr id="56" name="Picture 55" descr="Text&#10;&#10;Description automatically generated with medium confidence">
            <a:extLst>
              <a:ext uri="{FF2B5EF4-FFF2-40B4-BE49-F238E27FC236}">
                <a16:creationId xmlns:a16="http://schemas.microsoft.com/office/drawing/2014/main" id="{69B1FC42-8FEC-CDFD-51D8-D2AA4956E0FE}"/>
              </a:ext>
            </a:extLst>
          </p:cNvPr>
          <p:cNvPicPr>
            <a:picLocks noChangeAspect="1"/>
          </p:cNvPicPr>
          <p:nvPr/>
        </p:nvPicPr>
        <p:blipFill>
          <a:blip r:embed="rId14"/>
          <a:stretch>
            <a:fillRect/>
          </a:stretch>
        </p:blipFill>
        <p:spPr>
          <a:xfrm>
            <a:off x="10434100" y="5003088"/>
            <a:ext cx="1143245" cy="1629940"/>
          </a:xfrm>
          <a:prstGeom prst="rect">
            <a:avLst/>
          </a:prstGeom>
        </p:spPr>
      </p:pic>
      <p:pic>
        <p:nvPicPr>
          <p:cNvPr id="11" name="Content Placeholder 10" descr="A picture containing text, sign, outdoor&#10;&#10;Description automatically generated">
            <a:extLst>
              <a:ext uri="{FF2B5EF4-FFF2-40B4-BE49-F238E27FC236}">
                <a16:creationId xmlns:a16="http://schemas.microsoft.com/office/drawing/2014/main" id="{8A28ABBD-73EB-17A1-F4EC-E9E0EA390555}"/>
              </a:ext>
            </a:extLst>
          </p:cNvPr>
          <p:cNvPicPr>
            <a:picLocks noGrp="1" noChangeAspect="1"/>
          </p:cNvPicPr>
          <p:nvPr>
            <p:ph idx="1"/>
          </p:nvPr>
        </p:nvPicPr>
        <p:blipFill>
          <a:blip r:embed="rId15"/>
          <a:stretch>
            <a:fillRect/>
          </a:stretch>
        </p:blipFill>
        <p:spPr>
          <a:xfrm>
            <a:off x="3558780" y="2906567"/>
            <a:ext cx="1324601" cy="1324601"/>
          </a:xfrm>
        </p:spPr>
      </p:pic>
      <p:pic>
        <p:nvPicPr>
          <p:cNvPr id="9" name="Picture 8">
            <a:extLst>
              <a:ext uri="{FF2B5EF4-FFF2-40B4-BE49-F238E27FC236}">
                <a16:creationId xmlns:a16="http://schemas.microsoft.com/office/drawing/2014/main" id="{4742F78E-7CEE-CB5B-89D7-1C144D40B45D}"/>
              </a:ext>
            </a:extLst>
          </p:cNvPr>
          <p:cNvPicPr>
            <a:picLocks noChangeAspect="1"/>
          </p:cNvPicPr>
          <p:nvPr/>
        </p:nvPicPr>
        <p:blipFill>
          <a:blip r:embed="rId16"/>
          <a:stretch>
            <a:fillRect/>
          </a:stretch>
        </p:blipFill>
        <p:spPr>
          <a:xfrm>
            <a:off x="9914423" y="0"/>
            <a:ext cx="2247619" cy="4838095"/>
          </a:xfrm>
          <a:prstGeom prst="rect">
            <a:avLst/>
          </a:prstGeom>
        </p:spPr>
      </p:pic>
    </p:spTree>
    <p:extLst>
      <p:ext uri="{BB962C8B-B14F-4D97-AF65-F5344CB8AC3E}">
        <p14:creationId xmlns:p14="http://schemas.microsoft.com/office/powerpoint/2010/main" val="422215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829A-7376-2EE2-3B03-E32D3671A415}"/>
              </a:ext>
            </a:extLst>
          </p:cNvPr>
          <p:cNvSpPr>
            <a:spLocks noGrp="1"/>
          </p:cNvSpPr>
          <p:nvPr>
            <p:ph type="title"/>
          </p:nvPr>
        </p:nvSpPr>
        <p:spPr>
          <a:xfrm>
            <a:off x="2592925" y="273030"/>
            <a:ext cx="8911687" cy="673748"/>
          </a:xfrm>
        </p:spPr>
        <p:txBody>
          <a:bodyPr/>
          <a:lstStyle/>
          <a:p>
            <a:r>
              <a:rPr lang="en-US" dirty="0"/>
              <a:t>Get the Account Name and Key</a:t>
            </a:r>
          </a:p>
        </p:txBody>
      </p:sp>
      <p:pic>
        <p:nvPicPr>
          <p:cNvPr id="7" name="Picture 6">
            <a:extLst>
              <a:ext uri="{FF2B5EF4-FFF2-40B4-BE49-F238E27FC236}">
                <a16:creationId xmlns:a16="http://schemas.microsoft.com/office/drawing/2014/main" id="{04B83B05-E9C5-BB6C-3DF9-7449C62E12D0}"/>
              </a:ext>
            </a:extLst>
          </p:cNvPr>
          <p:cNvPicPr>
            <a:picLocks noChangeAspect="1"/>
          </p:cNvPicPr>
          <p:nvPr/>
        </p:nvPicPr>
        <p:blipFill>
          <a:blip r:embed="rId3"/>
          <a:stretch>
            <a:fillRect/>
          </a:stretch>
        </p:blipFill>
        <p:spPr>
          <a:xfrm>
            <a:off x="3468589" y="1097577"/>
            <a:ext cx="7923225" cy="5529841"/>
          </a:xfrm>
          <a:prstGeom prst="rect">
            <a:avLst/>
          </a:prstGeom>
        </p:spPr>
      </p:pic>
      <p:pic>
        <p:nvPicPr>
          <p:cNvPr id="8" name="Graphic 7">
            <a:extLst>
              <a:ext uri="{FF2B5EF4-FFF2-40B4-BE49-F238E27FC236}">
                <a16:creationId xmlns:a16="http://schemas.microsoft.com/office/drawing/2014/main" id="{166B7D81-311B-C49D-CAA5-6DBB6074C4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60016" y="0"/>
            <a:ext cx="1477671" cy="1477671"/>
          </a:xfrm>
          <a:prstGeom prst="rect">
            <a:avLst/>
          </a:prstGeom>
        </p:spPr>
      </p:pic>
    </p:spTree>
    <p:extLst>
      <p:ext uri="{BB962C8B-B14F-4D97-AF65-F5344CB8AC3E}">
        <p14:creationId xmlns:p14="http://schemas.microsoft.com/office/powerpoint/2010/main" val="2720199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D6BFC7B-9B7D-1DF3-83F2-971BC54EAB02}"/>
              </a:ext>
            </a:extLst>
          </p:cNvPr>
          <p:cNvSpPr>
            <a:spLocks noGrp="1"/>
          </p:cNvSpPr>
          <p:nvPr>
            <p:ph type="title"/>
          </p:nvPr>
        </p:nvSpPr>
        <p:spPr>
          <a:xfrm>
            <a:off x="1604362" y="203520"/>
            <a:ext cx="10341832" cy="1077369"/>
          </a:xfrm>
        </p:spPr>
        <p:txBody>
          <a:bodyPr/>
          <a:lstStyle/>
          <a:p>
            <a:r>
              <a:rPr lang="en-US" dirty="0"/>
              <a:t>Create the Event Grid Topic/Subscription</a:t>
            </a:r>
          </a:p>
        </p:txBody>
      </p:sp>
      <p:pic>
        <p:nvPicPr>
          <p:cNvPr id="6" name="Picture 5">
            <a:extLst>
              <a:ext uri="{FF2B5EF4-FFF2-40B4-BE49-F238E27FC236}">
                <a16:creationId xmlns:a16="http://schemas.microsoft.com/office/drawing/2014/main" id="{D1673866-DC27-3859-21A8-6B3D0F149EA0}"/>
              </a:ext>
            </a:extLst>
          </p:cNvPr>
          <p:cNvPicPr>
            <a:picLocks noChangeAspect="1"/>
          </p:cNvPicPr>
          <p:nvPr/>
        </p:nvPicPr>
        <p:blipFill>
          <a:blip r:embed="rId3"/>
          <a:stretch>
            <a:fillRect/>
          </a:stretch>
        </p:blipFill>
        <p:spPr>
          <a:xfrm>
            <a:off x="1763317" y="882348"/>
            <a:ext cx="9689847" cy="5357635"/>
          </a:xfrm>
          <a:prstGeom prst="rect">
            <a:avLst/>
          </a:prstGeom>
        </p:spPr>
      </p:pic>
      <p:pic>
        <p:nvPicPr>
          <p:cNvPr id="8" name="Graphic 7">
            <a:extLst>
              <a:ext uri="{FF2B5EF4-FFF2-40B4-BE49-F238E27FC236}">
                <a16:creationId xmlns:a16="http://schemas.microsoft.com/office/drawing/2014/main" id="{EBF11923-10F9-FE1B-FE05-18EA4E66C9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14329" y="5380329"/>
            <a:ext cx="1477671" cy="1477671"/>
          </a:xfrm>
          <a:prstGeom prst="rect">
            <a:avLst/>
          </a:prstGeom>
        </p:spPr>
      </p:pic>
    </p:spTree>
    <p:extLst>
      <p:ext uri="{BB962C8B-B14F-4D97-AF65-F5344CB8AC3E}">
        <p14:creationId xmlns:p14="http://schemas.microsoft.com/office/powerpoint/2010/main" val="3345670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5C7714-5D35-2EBF-B00C-CA982FD74B44}"/>
              </a:ext>
            </a:extLst>
          </p:cNvPr>
          <p:cNvSpPr>
            <a:spLocks noGrp="1"/>
          </p:cNvSpPr>
          <p:nvPr>
            <p:ph type="title"/>
          </p:nvPr>
        </p:nvSpPr>
        <p:spPr>
          <a:xfrm>
            <a:off x="1604362" y="203520"/>
            <a:ext cx="10341832" cy="1077369"/>
          </a:xfrm>
        </p:spPr>
        <p:txBody>
          <a:bodyPr>
            <a:normAutofit fontScale="90000"/>
          </a:bodyPr>
          <a:lstStyle/>
          <a:p>
            <a:r>
              <a:rPr lang="en-US" dirty="0"/>
              <a:t>Connect to the correct storage account and your azure event grid</a:t>
            </a:r>
          </a:p>
        </p:txBody>
      </p:sp>
      <p:pic>
        <p:nvPicPr>
          <p:cNvPr id="8" name="Picture 7">
            <a:extLst>
              <a:ext uri="{FF2B5EF4-FFF2-40B4-BE49-F238E27FC236}">
                <a16:creationId xmlns:a16="http://schemas.microsoft.com/office/drawing/2014/main" id="{4D19853E-9A7D-4E8A-B7AD-257380E9AE2D}"/>
              </a:ext>
            </a:extLst>
          </p:cNvPr>
          <p:cNvPicPr>
            <a:picLocks noChangeAspect="1"/>
          </p:cNvPicPr>
          <p:nvPr/>
        </p:nvPicPr>
        <p:blipFill>
          <a:blip r:embed="rId2"/>
          <a:stretch>
            <a:fillRect/>
          </a:stretch>
        </p:blipFill>
        <p:spPr>
          <a:xfrm>
            <a:off x="6283309" y="4930670"/>
            <a:ext cx="5495238" cy="1723810"/>
          </a:xfrm>
          <a:prstGeom prst="rect">
            <a:avLst/>
          </a:prstGeom>
        </p:spPr>
      </p:pic>
      <p:pic>
        <p:nvPicPr>
          <p:cNvPr id="10" name="Picture 9">
            <a:extLst>
              <a:ext uri="{FF2B5EF4-FFF2-40B4-BE49-F238E27FC236}">
                <a16:creationId xmlns:a16="http://schemas.microsoft.com/office/drawing/2014/main" id="{04EF1FAD-715A-AA3A-5263-F8F9C8703837}"/>
              </a:ext>
            </a:extLst>
          </p:cNvPr>
          <p:cNvPicPr>
            <a:picLocks noChangeAspect="1"/>
          </p:cNvPicPr>
          <p:nvPr/>
        </p:nvPicPr>
        <p:blipFill>
          <a:blip r:embed="rId3"/>
          <a:stretch>
            <a:fillRect/>
          </a:stretch>
        </p:blipFill>
        <p:spPr>
          <a:xfrm>
            <a:off x="1604362" y="1455796"/>
            <a:ext cx="7600676" cy="3299967"/>
          </a:xfrm>
          <a:prstGeom prst="rect">
            <a:avLst/>
          </a:prstGeom>
        </p:spPr>
      </p:pic>
      <p:pic>
        <p:nvPicPr>
          <p:cNvPr id="12" name="Graphic 11">
            <a:extLst>
              <a:ext uri="{FF2B5EF4-FFF2-40B4-BE49-F238E27FC236}">
                <a16:creationId xmlns:a16="http://schemas.microsoft.com/office/drawing/2014/main" id="{36531A32-67B2-4B4F-5FF8-9282E12FF7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40153" y="1273086"/>
            <a:ext cx="1190909" cy="1190909"/>
          </a:xfrm>
          <a:prstGeom prst="rect">
            <a:avLst/>
          </a:prstGeom>
        </p:spPr>
      </p:pic>
    </p:spTree>
    <p:extLst>
      <p:ext uri="{BB962C8B-B14F-4D97-AF65-F5344CB8AC3E}">
        <p14:creationId xmlns:p14="http://schemas.microsoft.com/office/powerpoint/2010/main" val="2633844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5C7714-5D35-2EBF-B00C-CA982FD74B44}"/>
              </a:ext>
            </a:extLst>
          </p:cNvPr>
          <p:cNvSpPr>
            <a:spLocks noGrp="1"/>
          </p:cNvSpPr>
          <p:nvPr>
            <p:ph type="title"/>
          </p:nvPr>
        </p:nvSpPr>
        <p:spPr>
          <a:xfrm>
            <a:off x="1604362" y="203520"/>
            <a:ext cx="10341832" cy="1077369"/>
          </a:xfrm>
        </p:spPr>
        <p:txBody>
          <a:bodyPr>
            <a:normAutofit/>
          </a:bodyPr>
          <a:lstStyle/>
          <a:p>
            <a:r>
              <a:rPr lang="en-US" dirty="0"/>
              <a:t>Connect to your Azure Event Grid with sign in</a:t>
            </a:r>
          </a:p>
        </p:txBody>
      </p:sp>
      <p:pic>
        <p:nvPicPr>
          <p:cNvPr id="6" name="Picture 5">
            <a:extLst>
              <a:ext uri="{FF2B5EF4-FFF2-40B4-BE49-F238E27FC236}">
                <a16:creationId xmlns:a16="http://schemas.microsoft.com/office/drawing/2014/main" id="{7E0CF61E-070D-C8BA-5F4A-43275F431F56}"/>
              </a:ext>
            </a:extLst>
          </p:cNvPr>
          <p:cNvPicPr>
            <a:picLocks noChangeAspect="1"/>
          </p:cNvPicPr>
          <p:nvPr/>
        </p:nvPicPr>
        <p:blipFill>
          <a:blip r:embed="rId3"/>
          <a:stretch>
            <a:fillRect/>
          </a:stretch>
        </p:blipFill>
        <p:spPr>
          <a:xfrm>
            <a:off x="1604362" y="1280889"/>
            <a:ext cx="7657143" cy="2657143"/>
          </a:xfrm>
          <a:prstGeom prst="rect">
            <a:avLst/>
          </a:prstGeom>
        </p:spPr>
      </p:pic>
      <p:pic>
        <p:nvPicPr>
          <p:cNvPr id="9" name="Picture 8">
            <a:extLst>
              <a:ext uri="{FF2B5EF4-FFF2-40B4-BE49-F238E27FC236}">
                <a16:creationId xmlns:a16="http://schemas.microsoft.com/office/drawing/2014/main" id="{5C9BA465-60DF-60C9-74DD-41AD2524943F}"/>
              </a:ext>
            </a:extLst>
          </p:cNvPr>
          <p:cNvPicPr>
            <a:picLocks noChangeAspect="1"/>
          </p:cNvPicPr>
          <p:nvPr/>
        </p:nvPicPr>
        <p:blipFill>
          <a:blip r:embed="rId4"/>
          <a:stretch>
            <a:fillRect/>
          </a:stretch>
        </p:blipFill>
        <p:spPr>
          <a:xfrm>
            <a:off x="5814272" y="4296357"/>
            <a:ext cx="5371429" cy="1952381"/>
          </a:xfrm>
          <a:prstGeom prst="rect">
            <a:avLst/>
          </a:prstGeom>
        </p:spPr>
      </p:pic>
      <p:pic>
        <p:nvPicPr>
          <p:cNvPr id="13" name="Graphic 12">
            <a:extLst>
              <a:ext uri="{FF2B5EF4-FFF2-40B4-BE49-F238E27FC236}">
                <a16:creationId xmlns:a16="http://schemas.microsoft.com/office/drawing/2014/main" id="{6E325C01-69FC-77A5-2FEE-174BD416DD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153" y="1273086"/>
            <a:ext cx="1190909" cy="1190909"/>
          </a:xfrm>
          <a:prstGeom prst="rect">
            <a:avLst/>
          </a:prstGeom>
        </p:spPr>
      </p:pic>
    </p:spTree>
    <p:extLst>
      <p:ext uri="{BB962C8B-B14F-4D97-AF65-F5344CB8AC3E}">
        <p14:creationId xmlns:p14="http://schemas.microsoft.com/office/powerpoint/2010/main" val="244281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1B0F-3FFE-46E8-C73A-240535F89ECD}"/>
              </a:ext>
            </a:extLst>
          </p:cNvPr>
          <p:cNvSpPr>
            <a:spLocks noGrp="1"/>
          </p:cNvSpPr>
          <p:nvPr>
            <p:ph type="title"/>
          </p:nvPr>
        </p:nvSpPr>
        <p:spPr>
          <a:xfrm>
            <a:off x="2592925" y="196407"/>
            <a:ext cx="8911687" cy="1280890"/>
          </a:xfrm>
        </p:spPr>
        <p:txBody>
          <a:bodyPr/>
          <a:lstStyle/>
          <a:p>
            <a:r>
              <a:rPr lang="en-US" dirty="0"/>
              <a:t>Save &amp; Modify the logic app to do something useful</a:t>
            </a:r>
          </a:p>
        </p:txBody>
      </p:sp>
      <p:pic>
        <p:nvPicPr>
          <p:cNvPr id="5" name="Picture 4">
            <a:extLst>
              <a:ext uri="{FF2B5EF4-FFF2-40B4-BE49-F238E27FC236}">
                <a16:creationId xmlns:a16="http://schemas.microsoft.com/office/drawing/2014/main" id="{905A9786-AF60-D10A-600B-66F435B1AB33}"/>
              </a:ext>
            </a:extLst>
          </p:cNvPr>
          <p:cNvPicPr>
            <a:picLocks noChangeAspect="1"/>
          </p:cNvPicPr>
          <p:nvPr/>
        </p:nvPicPr>
        <p:blipFill>
          <a:blip r:embed="rId3"/>
          <a:stretch>
            <a:fillRect/>
          </a:stretch>
        </p:blipFill>
        <p:spPr>
          <a:xfrm>
            <a:off x="2898598" y="1763686"/>
            <a:ext cx="8911687" cy="4641504"/>
          </a:xfrm>
          <a:prstGeom prst="rect">
            <a:avLst/>
          </a:prstGeom>
        </p:spPr>
      </p:pic>
      <p:pic>
        <p:nvPicPr>
          <p:cNvPr id="6" name="Graphic 5">
            <a:extLst>
              <a:ext uri="{FF2B5EF4-FFF2-40B4-BE49-F238E27FC236}">
                <a16:creationId xmlns:a16="http://schemas.microsoft.com/office/drawing/2014/main" id="{27D7466F-511A-4EF1-A04B-04E3654DC9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94115" y="215104"/>
            <a:ext cx="1190909" cy="1190909"/>
          </a:xfrm>
          <a:prstGeom prst="rect">
            <a:avLst/>
          </a:prstGeom>
        </p:spPr>
      </p:pic>
    </p:spTree>
    <p:extLst>
      <p:ext uri="{BB962C8B-B14F-4D97-AF65-F5344CB8AC3E}">
        <p14:creationId xmlns:p14="http://schemas.microsoft.com/office/powerpoint/2010/main" val="3765309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F2DA-4BEE-A643-AF38-56AA84BCAC3E}"/>
              </a:ext>
            </a:extLst>
          </p:cNvPr>
          <p:cNvSpPr>
            <a:spLocks noGrp="1"/>
          </p:cNvSpPr>
          <p:nvPr>
            <p:ph type="title"/>
          </p:nvPr>
        </p:nvSpPr>
        <p:spPr>
          <a:xfrm>
            <a:off x="2589212" y="137414"/>
            <a:ext cx="8911687" cy="1280890"/>
          </a:xfrm>
        </p:spPr>
        <p:txBody>
          <a:bodyPr/>
          <a:lstStyle/>
          <a:p>
            <a:r>
              <a:rPr lang="en-US" dirty="0"/>
              <a:t>Review results</a:t>
            </a:r>
          </a:p>
        </p:txBody>
      </p:sp>
      <p:pic>
        <p:nvPicPr>
          <p:cNvPr id="5" name="Picture 4">
            <a:extLst>
              <a:ext uri="{FF2B5EF4-FFF2-40B4-BE49-F238E27FC236}">
                <a16:creationId xmlns:a16="http://schemas.microsoft.com/office/drawing/2014/main" id="{F35B6617-48D1-1355-21D9-533F01C94195}"/>
              </a:ext>
            </a:extLst>
          </p:cNvPr>
          <p:cNvPicPr>
            <a:picLocks noChangeAspect="1"/>
          </p:cNvPicPr>
          <p:nvPr/>
        </p:nvPicPr>
        <p:blipFill>
          <a:blip r:embed="rId2"/>
          <a:stretch>
            <a:fillRect/>
          </a:stretch>
        </p:blipFill>
        <p:spPr>
          <a:xfrm>
            <a:off x="1851749" y="1418304"/>
            <a:ext cx="9999215" cy="4453833"/>
          </a:xfrm>
          <a:prstGeom prst="rect">
            <a:avLst/>
          </a:prstGeom>
        </p:spPr>
      </p:pic>
      <p:pic>
        <p:nvPicPr>
          <p:cNvPr id="6" name="Graphic 5">
            <a:extLst>
              <a:ext uri="{FF2B5EF4-FFF2-40B4-BE49-F238E27FC236}">
                <a16:creationId xmlns:a16="http://schemas.microsoft.com/office/drawing/2014/main" id="{886E619D-161C-68EF-68A3-122F64254D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60055" y="227395"/>
            <a:ext cx="1190909" cy="1190909"/>
          </a:xfrm>
          <a:prstGeom prst="rect">
            <a:avLst/>
          </a:prstGeom>
        </p:spPr>
      </p:pic>
    </p:spTree>
    <p:extLst>
      <p:ext uri="{BB962C8B-B14F-4D97-AF65-F5344CB8AC3E}">
        <p14:creationId xmlns:p14="http://schemas.microsoft.com/office/powerpoint/2010/main" val="3031399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64B2-051D-B664-E5CF-024AC756BB31}"/>
              </a:ext>
            </a:extLst>
          </p:cNvPr>
          <p:cNvSpPr>
            <a:spLocks noGrp="1"/>
          </p:cNvSpPr>
          <p:nvPr>
            <p:ph type="title"/>
          </p:nvPr>
        </p:nvSpPr>
        <p:spPr/>
        <p:txBody>
          <a:bodyPr/>
          <a:lstStyle/>
          <a:p>
            <a:r>
              <a:rPr lang="en-US" dirty="0"/>
              <a:t>Review Subscription</a:t>
            </a:r>
          </a:p>
        </p:txBody>
      </p:sp>
      <p:pic>
        <p:nvPicPr>
          <p:cNvPr id="5" name="Picture 4">
            <a:extLst>
              <a:ext uri="{FF2B5EF4-FFF2-40B4-BE49-F238E27FC236}">
                <a16:creationId xmlns:a16="http://schemas.microsoft.com/office/drawing/2014/main" id="{A3D5D4A6-51FB-803F-7F0B-6401E1A04D82}"/>
              </a:ext>
            </a:extLst>
          </p:cNvPr>
          <p:cNvPicPr>
            <a:picLocks noChangeAspect="1"/>
          </p:cNvPicPr>
          <p:nvPr/>
        </p:nvPicPr>
        <p:blipFill>
          <a:blip r:embed="rId3"/>
          <a:stretch>
            <a:fillRect/>
          </a:stretch>
        </p:blipFill>
        <p:spPr>
          <a:xfrm>
            <a:off x="3111909" y="1369212"/>
            <a:ext cx="7626947" cy="5264549"/>
          </a:xfrm>
          <a:prstGeom prst="rect">
            <a:avLst/>
          </a:prstGeom>
        </p:spPr>
      </p:pic>
      <p:pic>
        <p:nvPicPr>
          <p:cNvPr id="6" name="Graphic 5">
            <a:extLst>
              <a:ext uri="{FF2B5EF4-FFF2-40B4-BE49-F238E27FC236}">
                <a16:creationId xmlns:a16="http://schemas.microsoft.com/office/drawing/2014/main" id="{8D19D0FC-B37B-1340-A21F-26B80C5557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10048" y="63048"/>
            <a:ext cx="1477671" cy="1477671"/>
          </a:xfrm>
          <a:prstGeom prst="rect">
            <a:avLst/>
          </a:prstGeom>
        </p:spPr>
      </p:pic>
    </p:spTree>
    <p:extLst>
      <p:ext uri="{BB962C8B-B14F-4D97-AF65-F5344CB8AC3E}">
        <p14:creationId xmlns:p14="http://schemas.microsoft.com/office/powerpoint/2010/main" val="3639579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B13E-6832-6679-3F6B-D38283981780}"/>
              </a:ext>
            </a:extLst>
          </p:cNvPr>
          <p:cNvSpPr>
            <a:spLocks noGrp="1"/>
          </p:cNvSpPr>
          <p:nvPr>
            <p:ph type="title"/>
          </p:nvPr>
        </p:nvSpPr>
        <p:spPr>
          <a:xfrm>
            <a:off x="2592925" y="137413"/>
            <a:ext cx="8911687" cy="1280890"/>
          </a:xfrm>
        </p:spPr>
        <p:txBody>
          <a:bodyPr/>
          <a:lstStyle/>
          <a:p>
            <a:r>
              <a:rPr lang="en-US" dirty="0"/>
              <a:t>System Topics includes the topic</a:t>
            </a:r>
          </a:p>
        </p:txBody>
      </p:sp>
      <p:pic>
        <p:nvPicPr>
          <p:cNvPr id="5" name="Picture 4">
            <a:extLst>
              <a:ext uri="{FF2B5EF4-FFF2-40B4-BE49-F238E27FC236}">
                <a16:creationId xmlns:a16="http://schemas.microsoft.com/office/drawing/2014/main" id="{EC7C3D18-9D15-F606-7382-B72BCF1079D4}"/>
              </a:ext>
            </a:extLst>
          </p:cNvPr>
          <p:cNvPicPr>
            <a:picLocks noChangeAspect="1"/>
          </p:cNvPicPr>
          <p:nvPr/>
        </p:nvPicPr>
        <p:blipFill>
          <a:blip r:embed="rId3"/>
          <a:stretch>
            <a:fillRect/>
          </a:stretch>
        </p:blipFill>
        <p:spPr>
          <a:xfrm>
            <a:off x="1397445" y="1558362"/>
            <a:ext cx="10400000" cy="4095238"/>
          </a:xfrm>
          <a:prstGeom prst="rect">
            <a:avLst/>
          </a:prstGeom>
        </p:spPr>
      </p:pic>
      <p:pic>
        <p:nvPicPr>
          <p:cNvPr id="7" name="Graphic 6">
            <a:extLst>
              <a:ext uri="{FF2B5EF4-FFF2-40B4-BE49-F238E27FC236}">
                <a16:creationId xmlns:a16="http://schemas.microsoft.com/office/drawing/2014/main" id="{DA8438A5-29C4-064A-01FF-4A01F0B91F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40374" y="62118"/>
            <a:ext cx="1356185" cy="1356185"/>
          </a:xfrm>
          <a:prstGeom prst="rect">
            <a:avLst/>
          </a:prstGeom>
        </p:spPr>
      </p:pic>
    </p:spTree>
    <p:extLst>
      <p:ext uri="{BB962C8B-B14F-4D97-AF65-F5344CB8AC3E}">
        <p14:creationId xmlns:p14="http://schemas.microsoft.com/office/powerpoint/2010/main" val="1191695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EDAF85-63F4-6C6B-4FD7-9B46F545A9C2}"/>
              </a:ext>
            </a:extLst>
          </p:cNvPr>
          <p:cNvSpPr>
            <a:spLocks noGrp="1"/>
          </p:cNvSpPr>
          <p:nvPr>
            <p:ph type="title"/>
          </p:nvPr>
        </p:nvSpPr>
        <p:spPr/>
        <p:txBody>
          <a:bodyPr/>
          <a:lstStyle/>
          <a:p>
            <a:r>
              <a:rPr lang="en-US" dirty="0"/>
              <a:t>Trigger Logic App on Blob Storage Created</a:t>
            </a:r>
          </a:p>
        </p:txBody>
      </p:sp>
      <p:sp>
        <p:nvSpPr>
          <p:cNvPr id="5" name="Text Placeholder 4">
            <a:extLst>
              <a:ext uri="{FF2B5EF4-FFF2-40B4-BE49-F238E27FC236}">
                <a16:creationId xmlns:a16="http://schemas.microsoft.com/office/drawing/2014/main" id="{666482BF-D438-BE9A-8975-A0E86DA99CA4}"/>
              </a:ext>
            </a:extLst>
          </p:cNvPr>
          <p:cNvSpPr>
            <a:spLocks noGrp="1"/>
          </p:cNvSpPr>
          <p:nvPr>
            <p:ph type="body" idx="1"/>
          </p:nvPr>
        </p:nvSpPr>
        <p:spPr/>
        <p:txBody>
          <a:bodyPr/>
          <a:lstStyle/>
          <a:p>
            <a:r>
              <a:rPr lang="en-US" dirty="0"/>
              <a:t>Easily wire up events when blobs are created</a:t>
            </a:r>
          </a:p>
        </p:txBody>
      </p:sp>
    </p:spTree>
    <p:extLst>
      <p:ext uri="{BB962C8B-B14F-4D97-AF65-F5344CB8AC3E}">
        <p14:creationId xmlns:p14="http://schemas.microsoft.com/office/powerpoint/2010/main" val="415610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5DF5-E8AB-BFE6-3598-98775700154F}"/>
              </a:ext>
            </a:extLst>
          </p:cNvPr>
          <p:cNvSpPr>
            <a:spLocks noGrp="1"/>
          </p:cNvSpPr>
          <p:nvPr>
            <p:ph type="title"/>
          </p:nvPr>
        </p:nvSpPr>
        <p:spPr/>
        <p:txBody>
          <a:bodyPr/>
          <a:lstStyle/>
          <a:p>
            <a:r>
              <a:rPr lang="en-US" dirty="0"/>
              <a:t>Service Bus Queue</a:t>
            </a:r>
          </a:p>
        </p:txBody>
      </p:sp>
      <p:sp>
        <p:nvSpPr>
          <p:cNvPr id="3" name="Text Placeholder 2">
            <a:extLst>
              <a:ext uri="{FF2B5EF4-FFF2-40B4-BE49-F238E27FC236}">
                <a16:creationId xmlns:a16="http://schemas.microsoft.com/office/drawing/2014/main" id="{C5D78BE3-3D5D-820E-D86B-9B8B2E20FDFE}"/>
              </a:ext>
            </a:extLst>
          </p:cNvPr>
          <p:cNvSpPr>
            <a:spLocks noGrp="1"/>
          </p:cNvSpPr>
          <p:nvPr>
            <p:ph type="body" idx="1"/>
          </p:nvPr>
        </p:nvSpPr>
        <p:spPr/>
        <p:txBody>
          <a:bodyPr/>
          <a:lstStyle/>
          <a:p>
            <a:r>
              <a:rPr lang="en-US" dirty="0"/>
              <a:t>Ordered messaging for processing</a:t>
            </a:r>
          </a:p>
        </p:txBody>
      </p:sp>
      <p:pic>
        <p:nvPicPr>
          <p:cNvPr id="4" name="Graphic 3">
            <a:extLst>
              <a:ext uri="{FF2B5EF4-FFF2-40B4-BE49-F238E27FC236}">
                <a16:creationId xmlns:a16="http://schemas.microsoft.com/office/drawing/2014/main" id="{F6DD4244-8FF3-6211-7FA0-801B63C4E6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9350" y="149134"/>
            <a:ext cx="3012212" cy="3012212"/>
          </a:xfrm>
          <a:prstGeom prst="rect">
            <a:avLst/>
          </a:prstGeom>
        </p:spPr>
      </p:pic>
    </p:spTree>
    <p:extLst>
      <p:ext uri="{BB962C8B-B14F-4D97-AF65-F5344CB8AC3E}">
        <p14:creationId xmlns:p14="http://schemas.microsoft.com/office/powerpoint/2010/main" val="399326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589212" y="1625599"/>
            <a:ext cx="8915400" cy="5113867"/>
          </a:xfrm>
        </p:spPr>
        <p:txBody>
          <a:bodyPr>
            <a:normAutofit/>
          </a:bodyPr>
          <a:lstStyle/>
          <a:p>
            <a:r>
              <a:rPr lang="en-US" dirty="0"/>
              <a:t>Exploring the messaging options</a:t>
            </a:r>
          </a:p>
          <a:p>
            <a:pPr lvl="1"/>
            <a:r>
              <a:rPr lang="en-US" dirty="0"/>
              <a:t>Event Hubs [&amp; namespaces]</a:t>
            </a:r>
          </a:p>
          <a:p>
            <a:pPr lvl="1"/>
            <a:r>
              <a:rPr lang="en-US" dirty="0"/>
              <a:t>Event Grid [Topics/Subscriptions]</a:t>
            </a:r>
          </a:p>
          <a:p>
            <a:pPr lvl="1"/>
            <a:r>
              <a:rPr lang="en-US" dirty="0"/>
              <a:t>Service Bus [Pub/Sub]</a:t>
            </a:r>
          </a:p>
          <a:p>
            <a:pPr lvl="1"/>
            <a:r>
              <a:rPr lang="en-US" dirty="0"/>
              <a:t>Service Bus [Queue]</a:t>
            </a:r>
          </a:p>
          <a:p>
            <a:pPr lvl="1"/>
            <a:r>
              <a:rPr lang="en-US" dirty="0"/>
              <a:t>Storage Queue</a:t>
            </a:r>
          </a:p>
          <a:p>
            <a:endParaRPr lang="en-US" dirty="0"/>
          </a:p>
          <a:p>
            <a:pPr marL="0" indent="0">
              <a:buNone/>
            </a:pPr>
            <a:endParaRPr lang="en-US" dirty="0"/>
          </a:p>
          <a:p>
            <a:endParaRPr lang="en-US" dirty="0"/>
          </a:p>
          <a:p>
            <a:endParaRPr lang="en-US" dirty="0"/>
          </a:p>
        </p:txBody>
      </p:sp>
      <p:pic>
        <p:nvPicPr>
          <p:cNvPr id="5" name="Graphic 4">
            <a:extLst>
              <a:ext uri="{FF2B5EF4-FFF2-40B4-BE49-F238E27FC236}">
                <a16:creationId xmlns:a16="http://schemas.microsoft.com/office/drawing/2014/main" id="{A179578F-A05A-0CAD-CE89-5262BF79C5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15014" y="3475330"/>
            <a:ext cx="1477671" cy="1477671"/>
          </a:xfrm>
          <a:prstGeom prst="rect">
            <a:avLst/>
          </a:prstGeom>
        </p:spPr>
      </p:pic>
      <p:pic>
        <p:nvPicPr>
          <p:cNvPr id="7" name="Graphic 6">
            <a:extLst>
              <a:ext uri="{FF2B5EF4-FFF2-40B4-BE49-F238E27FC236}">
                <a16:creationId xmlns:a16="http://schemas.microsoft.com/office/drawing/2014/main" id="{5E220884-27BB-E46C-935B-50F710C74C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63952" y="1951329"/>
            <a:ext cx="1477671" cy="1477671"/>
          </a:xfrm>
          <a:prstGeom prst="rect">
            <a:avLst/>
          </a:prstGeom>
        </p:spPr>
      </p:pic>
      <p:pic>
        <p:nvPicPr>
          <p:cNvPr id="9" name="Graphic 8">
            <a:extLst>
              <a:ext uri="{FF2B5EF4-FFF2-40B4-BE49-F238E27FC236}">
                <a16:creationId xmlns:a16="http://schemas.microsoft.com/office/drawing/2014/main" id="{721D6C0A-095F-049D-3095-E9F8D65A4F9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15014" y="1935538"/>
            <a:ext cx="1477671" cy="1477671"/>
          </a:xfrm>
          <a:prstGeom prst="rect">
            <a:avLst/>
          </a:prstGeom>
        </p:spPr>
      </p:pic>
      <p:pic>
        <p:nvPicPr>
          <p:cNvPr id="13" name="Graphic 12">
            <a:extLst>
              <a:ext uri="{FF2B5EF4-FFF2-40B4-BE49-F238E27FC236}">
                <a16:creationId xmlns:a16="http://schemas.microsoft.com/office/drawing/2014/main" id="{35849424-961D-F788-031F-41F6D9B964B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15015" y="386019"/>
            <a:ext cx="1477671" cy="1477671"/>
          </a:xfrm>
          <a:prstGeom prst="rect">
            <a:avLst/>
          </a:prstGeom>
        </p:spPr>
      </p:pic>
      <p:pic>
        <p:nvPicPr>
          <p:cNvPr id="21" name="Graphic 20">
            <a:extLst>
              <a:ext uri="{FF2B5EF4-FFF2-40B4-BE49-F238E27FC236}">
                <a16:creationId xmlns:a16="http://schemas.microsoft.com/office/drawing/2014/main" id="{8082B162-5861-BA0D-4DFC-99A7698AC06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46912" y="4953001"/>
            <a:ext cx="1477671" cy="1477671"/>
          </a:xfrm>
          <a:prstGeom prst="rect">
            <a:avLst/>
          </a:prstGeom>
        </p:spPr>
      </p:pic>
      <p:pic>
        <p:nvPicPr>
          <p:cNvPr id="25" name="Picture 24">
            <a:extLst>
              <a:ext uri="{FF2B5EF4-FFF2-40B4-BE49-F238E27FC236}">
                <a16:creationId xmlns:a16="http://schemas.microsoft.com/office/drawing/2014/main" id="{2CB1ACEE-B773-7767-D6AD-5D9E9A03659B}"/>
              </a:ext>
            </a:extLst>
          </p:cNvPr>
          <p:cNvPicPr>
            <a:picLocks noChangeAspect="1"/>
          </p:cNvPicPr>
          <p:nvPr/>
        </p:nvPicPr>
        <p:blipFill>
          <a:blip r:embed="rId13"/>
          <a:stretch>
            <a:fillRect/>
          </a:stretch>
        </p:blipFill>
        <p:spPr>
          <a:xfrm>
            <a:off x="8863952" y="3587850"/>
            <a:ext cx="1365151" cy="1365151"/>
          </a:xfrm>
          <a:prstGeom prst="rect">
            <a:avLst/>
          </a:prstGeom>
        </p:spPr>
      </p:pic>
    </p:spTree>
    <p:extLst>
      <p:ext uri="{BB962C8B-B14F-4D97-AF65-F5344CB8AC3E}">
        <p14:creationId xmlns:p14="http://schemas.microsoft.com/office/powerpoint/2010/main" val="661577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B5FD34-3870-CF94-5E6C-A8FEED6DF7B3}"/>
              </a:ext>
            </a:extLst>
          </p:cNvPr>
          <p:cNvSpPr>
            <a:spLocks noGrp="1"/>
          </p:cNvSpPr>
          <p:nvPr>
            <p:ph type="title"/>
          </p:nvPr>
        </p:nvSpPr>
        <p:spPr/>
        <p:txBody>
          <a:bodyPr/>
          <a:lstStyle/>
          <a:p>
            <a:r>
              <a:rPr lang="en-US" dirty="0"/>
              <a:t>Service Bus Queue</a:t>
            </a:r>
          </a:p>
        </p:txBody>
      </p:sp>
      <p:sp>
        <p:nvSpPr>
          <p:cNvPr id="5" name="Content Placeholder 4">
            <a:extLst>
              <a:ext uri="{FF2B5EF4-FFF2-40B4-BE49-F238E27FC236}">
                <a16:creationId xmlns:a16="http://schemas.microsoft.com/office/drawing/2014/main" id="{C33B33CF-0C69-EB0D-8B2E-DAC931943E59}"/>
              </a:ext>
            </a:extLst>
          </p:cNvPr>
          <p:cNvSpPr>
            <a:spLocks noGrp="1"/>
          </p:cNvSpPr>
          <p:nvPr>
            <p:ph idx="1"/>
          </p:nvPr>
        </p:nvSpPr>
        <p:spPr>
          <a:xfrm>
            <a:off x="2589212" y="1574037"/>
            <a:ext cx="8915400" cy="5283963"/>
          </a:xfrm>
        </p:spPr>
        <p:txBody>
          <a:bodyPr>
            <a:normAutofit fontScale="85000" lnSpcReduction="20000"/>
          </a:bodyPr>
          <a:lstStyle/>
          <a:p>
            <a:r>
              <a:rPr lang="en-US" sz="2600" b="1" dirty="0"/>
              <a:t>Capable of true FIFO (ordered) processing </a:t>
            </a:r>
            <a:r>
              <a:rPr lang="en-US" sz="2600" dirty="0"/>
              <a:t>to one or more competing consumers</a:t>
            </a:r>
          </a:p>
          <a:p>
            <a:r>
              <a:rPr lang="en-US" sz="2600" b="1" dirty="0"/>
              <a:t>256 kb</a:t>
            </a:r>
            <a:r>
              <a:rPr lang="en-US" sz="2600" dirty="0"/>
              <a:t> max message size</a:t>
            </a:r>
          </a:p>
          <a:p>
            <a:r>
              <a:rPr lang="en-US" sz="2600" dirty="0"/>
              <a:t>Duplicate Detection</a:t>
            </a:r>
          </a:p>
          <a:p>
            <a:r>
              <a:rPr lang="en-US" sz="2600" dirty="0"/>
              <a:t>Dead-Lettering</a:t>
            </a:r>
          </a:p>
          <a:p>
            <a:r>
              <a:rPr lang="en-US" sz="2600" dirty="0"/>
              <a:t>Provides decoupling of application components, thereby helping with load-levelling/load-balancing</a:t>
            </a:r>
          </a:p>
          <a:p>
            <a:r>
              <a:rPr lang="en-US" sz="2600" dirty="0"/>
              <a:t>Modes</a:t>
            </a:r>
          </a:p>
          <a:p>
            <a:pPr lvl="1"/>
            <a:r>
              <a:rPr lang="en-US" sz="2200" b="1" dirty="0"/>
              <a:t>Receive and Delete </a:t>
            </a:r>
            <a:r>
              <a:rPr lang="en-US" sz="2200" dirty="0"/>
              <a:t>[use when app can tolerate not processing messages]</a:t>
            </a:r>
          </a:p>
          <a:p>
            <a:pPr lvl="1"/>
            <a:r>
              <a:rPr lang="en-US" sz="2200" b="1" dirty="0"/>
              <a:t>Peek Lock </a:t>
            </a:r>
            <a:r>
              <a:rPr lang="en-US" sz="2200" dirty="0"/>
              <a:t>[apps cannot tolerate not processing.  Locks, then marks completed]</a:t>
            </a:r>
          </a:p>
          <a:p>
            <a:pPr lvl="2"/>
            <a:r>
              <a:rPr lang="en-US" sz="1900" dirty="0"/>
              <a:t>Message is abandoned and returned or occurs after timeout expires</a:t>
            </a:r>
          </a:p>
          <a:p>
            <a:pPr lvl="2"/>
            <a:r>
              <a:rPr lang="en-US" sz="1900" dirty="0"/>
              <a:t>At-least once processing</a:t>
            </a:r>
          </a:p>
          <a:p>
            <a:pPr lvl="2"/>
            <a:r>
              <a:rPr lang="en-US" sz="1900" dirty="0"/>
              <a:t>At-most once processing</a:t>
            </a:r>
          </a:p>
          <a:p>
            <a:pPr lvl="1"/>
            <a:endParaRPr lang="en-US" dirty="0"/>
          </a:p>
          <a:p>
            <a:pPr lvl="1"/>
            <a:endParaRPr lang="en-US" dirty="0"/>
          </a:p>
          <a:p>
            <a:endParaRPr lang="en-US" dirty="0"/>
          </a:p>
          <a:p>
            <a:endParaRPr lang="en-US" dirty="0"/>
          </a:p>
        </p:txBody>
      </p:sp>
      <p:pic>
        <p:nvPicPr>
          <p:cNvPr id="3" name="Graphic 2">
            <a:extLst>
              <a:ext uri="{FF2B5EF4-FFF2-40B4-BE49-F238E27FC236}">
                <a16:creationId xmlns:a16="http://schemas.microsoft.com/office/drawing/2014/main" id="{F1DDD298-D939-0063-4D66-DA4C439199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64288" y="0"/>
            <a:ext cx="1609726" cy="1609726"/>
          </a:xfrm>
          <a:prstGeom prst="rect">
            <a:avLst/>
          </a:prstGeom>
        </p:spPr>
      </p:pic>
    </p:spTree>
    <p:extLst>
      <p:ext uri="{BB962C8B-B14F-4D97-AF65-F5344CB8AC3E}">
        <p14:creationId xmlns:p14="http://schemas.microsoft.com/office/powerpoint/2010/main" val="3991001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551F-7037-07AB-293C-9B68C61CDB44}"/>
              </a:ext>
            </a:extLst>
          </p:cNvPr>
          <p:cNvSpPr>
            <a:spLocks noGrp="1"/>
          </p:cNvSpPr>
          <p:nvPr>
            <p:ph type="title"/>
          </p:nvPr>
        </p:nvSpPr>
        <p:spPr>
          <a:xfrm>
            <a:off x="2589213" y="5330108"/>
            <a:ext cx="8915400" cy="566738"/>
          </a:xfrm>
        </p:spPr>
        <p:txBody>
          <a:bodyPr>
            <a:normAutofit/>
          </a:bodyPr>
          <a:lstStyle/>
          <a:p>
            <a:r>
              <a:rPr lang="en-US" sz="2800" dirty="0"/>
              <a:t>Create Service Bus Namespace </a:t>
            </a:r>
          </a:p>
        </p:txBody>
      </p:sp>
      <p:sp>
        <p:nvSpPr>
          <p:cNvPr id="7" name="Text Placeholder 6">
            <a:extLst>
              <a:ext uri="{FF2B5EF4-FFF2-40B4-BE49-F238E27FC236}">
                <a16:creationId xmlns:a16="http://schemas.microsoft.com/office/drawing/2014/main" id="{4CC7BB01-25D7-57A0-8BAE-7D58A2702ECC}"/>
              </a:ext>
            </a:extLst>
          </p:cNvPr>
          <p:cNvSpPr>
            <a:spLocks noGrp="1"/>
          </p:cNvSpPr>
          <p:nvPr>
            <p:ph type="body" sz="half" idx="2"/>
          </p:nvPr>
        </p:nvSpPr>
        <p:spPr>
          <a:xfrm>
            <a:off x="2589213" y="5896846"/>
            <a:ext cx="8915400" cy="493712"/>
          </a:xfrm>
        </p:spPr>
        <p:txBody>
          <a:bodyPr>
            <a:normAutofit/>
          </a:bodyPr>
          <a:lstStyle/>
          <a:p>
            <a:r>
              <a:rPr lang="en-US" sz="1400" dirty="0"/>
              <a:t>Not shown -&gt; TLS, Public Network, and Tagging</a:t>
            </a:r>
          </a:p>
        </p:txBody>
      </p:sp>
      <p:pic>
        <p:nvPicPr>
          <p:cNvPr id="10" name="Picture 9">
            <a:extLst>
              <a:ext uri="{FF2B5EF4-FFF2-40B4-BE49-F238E27FC236}">
                <a16:creationId xmlns:a16="http://schemas.microsoft.com/office/drawing/2014/main" id="{B795C258-D366-59F2-AB76-47ABC7CB95B3}"/>
              </a:ext>
            </a:extLst>
          </p:cNvPr>
          <p:cNvPicPr>
            <a:picLocks noChangeAspect="1"/>
          </p:cNvPicPr>
          <p:nvPr/>
        </p:nvPicPr>
        <p:blipFill>
          <a:blip r:embed="rId3"/>
          <a:stretch>
            <a:fillRect/>
          </a:stretch>
        </p:blipFill>
        <p:spPr>
          <a:xfrm>
            <a:off x="1630720" y="1270870"/>
            <a:ext cx="10252923" cy="3301130"/>
          </a:xfrm>
          <a:prstGeom prst="rect">
            <a:avLst/>
          </a:prstGeom>
        </p:spPr>
      </p:pic>
      <p:pic>
        <p:nvPicPr>
          <p:cNvPr id="5" name="Graphic 4">
            <a:extLst>
              <a:ext uri="{FF2B5EF4-FFF2-40B4-BE49-F238E27FC236}">
                <a16:creationId xmlns:a16="http://schemas.microsoft.com/office/drawing/2014/main" id="{5030C36A-FEBD-31A7-FAA1-B5A73ABF69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64288" y="0"/>
            <a:ext cx="1609726" cy="1609726"/>
          </a:xfrm>
          <a:prstGeom prst="rect">
            <a:avLst/>
          </a:prstGeom>
        </p:spPr>
      </p:pic>
    </p:spTree>
    <p:extLst>
      <p:ext uri="{BB962C8B-B14F-4D97-AF65-F5344CB8AC3E}">
        <p14:creationId xmlns:p14="http://schemas.microsoft.com/office/powerpoint/2010/main" val="113766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551F-7037-07AB-293C-9B68C61CDB44}"/>
              </a:ext>
            </a:extLst>
          </p:cNvPr>
          <p:cNvSpPr>
            <a:spLocks noGrp="1"/>
          </p:cNvSpPr>
          <p:nvPr>
            <p:ph type="title"/>
          </p:nvPr>
        </p:nvSpPr>
        <p:spPr>
          <a:xfrm>
            <a:off x="2589212" y="5655222"/>
            <a:ext cx="8915400" cy="566738"/>
          </a:xfrm>
        </p:spPr>
        <p:txBody>
          <a:bodyPr>
            <a:normAutofit/>
          </a:bodyPr>
          <a:lstStyle/>
          <a:p>
            <a:r>
              <a:rPr lang="en-US" sz="2800" dirty="0"/>
              <a:t>Create Service Bus Queue </a:t>
            </a:r>
          </a:p>
        </p:txBody>
      </p:sp>
      <p:sp>
        <p:nvSpPr>
          <p:cNvPr id="7" name="Text Placeholder 6">
            <a:extLst>
              <a:ext uri="{FF2B5EF4-FFF2-40B4-BE49-F238E27FC236}">
                <a16:creationId xmlns:a16="http://schemas.microsoft.com/office/drawing/2014/main" id="{4CC7BB01-25D7-57A0-8BAE-7D58A2702ECC}"/>
              </a:ext>
            </a:extLst>
          </p:cNvPr>
          <p:cNvSpPr>
            <a:spLocks noGrp="1"/>
          </p:cNvSpPr>
          <p:nvPr>
            <p:ph type="body" sz="half" idx="2"/>
          </p:nvPr>
        </p:nvSpPr>
        <p:spPr>
          <a:xfrm>
            <a:off x="2589212" y="6221960"/>
            <a:ext cx="8915400" cy="493712"/>
          </a:xfrm>
        </p:spPr>
        <p:txBody>
          <a:bodyPr/>
          <a:lstStyle/>
          <a:p>
            <a:r>
              <a:rPr lang="en-US" dirty="0"/>
              <a:t>One pane shown split in two for ability to show on one slide</a:t>
            </a:r>
          </a:p>
        </p:txBody>
      </p:sp>
      <p:pic>
        <p:nvPicPr>
          <p:cNvPr id="13" name="Picture 12">
            <a:extLst>
              <a:ext uri="{FF2B5EF4-FFF2-40B4-BE49-F238E27FC236}">
                <a16:creationId xmlns:a16="http://schemas.microsoft.com/office/drawing/2014/main" id="{E20FA561-3360-D99A-C147-574FDB35732C}"/>
              </a:ext>
            </a:extLst>
          </p:cNvPr>
          <p:cNvPicPr>
            <a:picLocks noChangeAspect="1"/>
          </p:cNvPicPr>
          <p:nvPr/>
        </p:nvPicPr>
        <p:blipFill>
          <a:blip r:embed="rId3"/>
          <a:stretch>
            <a:fillRect/>
          </a:stretch>
        </p:blipFill>
        <p:spPr>
          <a:xfrm>
            <a:off x="2454032" y="357784"/>
            <a:ext cx="4304762" cy="4638095"/>
          </a:xfrm>
          <a:prstGeom prst="rect">
            <a:avLst/>
          </a:prstGeom>
        </p:spPr>
      </p:pic>
      <p:pic>
        <p:nvPicPr>
          <p:cNvPr id="4" name="Picture 3">
            <a:extLst>
              <a:ext uri="{FF2B5EF4-FFF2-40B4-BE49-F238E27FC236}">
                <a16:creationId xmlns:a16="http://schemas.microsoft.com/office/drawing/2014/main" id="{43BEC392-55F2-56C4-A4AC-7618FBA900AD}"/>
              </a:ext>
            </a:extLst>
          </p:cNvPr>
          <p:cNvPicPr>
            <a:picLocks noChangeAspect="1"/>
          </p:cNvPicPr>
          <p:nvPr/>
        </p:nvPicPr>
        <p:blipFill>
          <a:blip r:embed="rId4"/>
          <a:stretch>
            <a:fillRect/>
          </a:stretch>
        </p:blipFill>
        <p:spPr>
          <a:xfrm>
            <a:off x="7362739" y="2225550"/>
            <a:ext cx="3542857" cy="2066667"/>
          </a:xfrm>
          <a:prstGeom prst="rect">
            <a:avLst/>
          </a:prstGeom>
        </p:spPr>
      </p:pic>
      <p:pic>
        <p:nvPicPr>
          <p:cNvPr id="8" name="Graphic 7">
            <a:extLst>
              <a:ext uri="{FF2B5EF4-FFF2-40B4-BE49-F238E27FC236}">
                <a16:creationId xmlns:a16="http://schemas.microsoft.com/office/drawing/2014/main" id="{C3001275-1B4E-F01B-8113-ED1CE43F36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64288" y="0"/>
            <a:ext cx="1609726" cy="1609726"/>
          </a:xfrm>
          <a:prstGeom prst="rect">
            <a:avLst/>
          </a:prstGeom>
        </p:spPr>
      </p:pic>
    </p:spTree>
    <p:extLst>
      <p:ext uri="{BB962C8B-B14F-4D97-AF65-F5344CB8AC3E}">
        <p14:creationId xmlns:p14="http://schemas.microsoft.com/office/powerpoint/2010/main" val="679876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1E51-268C-5007-DC8E-4749612C7244}"/>
              </a:ext>
            </a:extLst>
          </p:cNvPr>
          <p:cNvSpPr>
            <a:spLocks noGrp="1"/>
          </p:cNvSpPr>
          <p:nvPr>
            <p:ph type="title"/>
          </p:nvPr>
        </p:nvSpPr>
        <p:spPr>
          <a:xfrm>
            <a:off x="2589213" y="5487906"/>
            <a:ext cx="8915400" cy="566738"/>
          </a:xfrm>
        </p:spPr>
        <p:txBody>
          <a:bodyPr/>
          <a:lstStyle/>
          <a:p>
            <a:r>
              <a:rPr lang="en-US" dirty="0"/>
              <a:t>Use sessions to guarantee FIFO</a:t>
            </a:r>
          </a:p>
        </p:txBody>
      </p:sp>
      <p:sp>
        <p:nvSpPr>
          <p:cNvPr id="4" name="Text Placeholder 3">
            <a:extLst>
              <a:ext uri="{FF2B5EF4-FFF2-40B4-BE49-F238E27FC236}">
                <a16:creationId xmlns:a16="http://schemas.microsoft.com/office/drawing/2014/main" id="{539250D1-C5F3-6FA9-3D7A-32051DE9BD5E}"/>
              </a:ext>
            </a:extLst>
          </p:cNvPr>
          <p:cNvSpPr>
            <a:spLocks noGrp="1"/>
          </p:cNvSpPr>
          <p:nvPr>
            <p:ph type="body" sz="half" idx="2"/>
          </p:nvPr>
        </p:nvSpPr>
        <p:spPr>
          <a:xfrm>
            <a:off x="2589213" y="6054644"/>
            <a:ext cx="8915400" cy="493712"/>
          </a:xfrm>
        </p:spPr>
        <p:txBody>
          <a:bodyPr/>
          <a:lstStyle/>
          <a:p>
            <a:r>
              <a:rPr lang="en-US" dirty="0"/>
              <a:t>https://docs.microsoft.com/en-us/azure/service-bus-messaging/message-sessions?WT.mc_id=AZ-MVP-5004334</a:t>
            </a:r>
          </a:p>
        </p:txBody>
      </p:sp>
      <p:pic>
        <p:nvPicPr>
          <p:cNvPr id="8" name="Picture 7">
            <a:extLst>
              <a:ext uri="{FF2B5EF4-FFF2-40B4-BE49-F238E27FC236}">
                <a16:creationId xmlns:a16="http://schemas.microsoft.com/office/drawing/2014/main" id="{83EAC4B4-83CE-AEF8-578C-D8E1CB0F8536}"/>
              </a:ext>
            </a:extLst>
          </p:cNvPr>
          <p:cNvPicPr>
            <a:picLocks noChangeAspect="1"/>
          </p:cNvPicPr>
          <p:nvPr/>
        </p:nvPicPr>
        <p:blipFill>
          <a:blip r:embed="rId3"/>
          <a:stretch>
            <a:fillRect/>
          </a:stretch>
        </p:blipFill>
        <p:spPr>
          <a:xfrm>
            <a:off x="2589213" y="260098"/>
            <a:ext cx="6914286" cy="4980952"/>
          </a:xfrm>
          <a:prstGeom prst="rect">
            <a:avLst/>
          </a:prstGeom>
        </p:spPr>
      </p:pic>
      <p:pic>
        <p:nvPicPr>
          <p:cNvPr id="9" name="Graphic 8">
            <a:extLst>
              <a:ext uri="{FF2B5EF4-FFF2-40B4-BE49-F238E27FC236}">
                <a16:creationId xmlns:a16="http://schemas.microsoft.com/office/drawing/2014/main" id="{2839CAED-E612-9C17-01F7-F5C72D1F4A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64288" y="0"/>
            <a:ext cx="1609726" cy="1609726"/>
          </a:xfrm>
          <a:prstGeom prst="rect">
            <a:avLst/>
          </a:prstGeom>
        </p:spPr>
      </p:pic>
    </p:spTree>
    <p:extLst>
      <p:ext uri="{BB962C8B-B14F-4D97-AF65-F5344CB8AC3E}">
        <p14:creationId xmlns:p14="http://schemas.microsoft.com/office/powerpoint/2010/main" val="3976683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BD4998-746A-02A3-A0CF-211566C6232C}"/>
              </a:ext>
            </a:extLst>
          </p:cNvPr>
          <p:cNvPicPr>
            <a:picLocks noChangeAspect="1"/>
          </p:cNvPicPr>
          <p:nvPr/>
        </p:nvPicPr>
        <p:blipFill>
          <a:blip r:embed="rId3"/>
          <a:stretch>
            <a:fillRect/>
          </a:stretch>
        </p:blipFill>
        <p:spPr>
          <a:xfrm>
            <a:off x="1706933" y="1855258"/>
            <a:ext cx="9852011" cy="4383310"/>
          </a:xfrm>
          <a:prstGeom prst="rect">
            <a:avLst/>
          </a:prstGeom>
        </p:spPr>
      </p:pic>
      <p:sp>
        <p:nvSpPr>
          <p:cNvPr id="7" name="Title 6">
            <a:extLst>
              <a:ext uri="{FF2B5EF4-FFF2-40B4-BE49-F238E27FC236}">
                <a16:creationId xmlns:a16="http://schemas.microsoft.com/office/drawing/2014/main" id="{02E66750-9E89-0A40-2C77-2AF49AB73648}"/>
              </a:ext>
            </a:extLst>
          </p:cNvPr>
          <p:cNvSpPr>
            <a:spLocks noGrp="1"/>
          </p:cNvSpPr>
          <p:nvPr>
            <p:ph type="title"/>
          </p:nvPr>
        </p:nvSpPr>
        <p:spPr>
          <a:xfrm>
            <a:off x="1811260" y="619432"/>
            <a:ext cx="8911687" cy="661458"/>
          </a:xfrm>
        </p:spPr>
        <p:txBody>
          <a:bodyPr/>
          <a:lstStyle/>
          <a:p>
            <a:r>
              <a:rPr lang="en-US" dirty="0"/>
              <a:t>Create SAS policies as with Event Hub</a:t>
            </a:r>
          </a:p>
        </p:txBody>
      </p:sp>
      <p:pic>
        <p:nvPicPr>
          <p:cNvPr id="8" name="Graphic 7">
            <a:extLst>
              <a:ext uri="{FF2B5EF4-FFF2-40B4-BE49-F238E27FC236}">
                <a16:creationId xmlns:a16="http://schemas.microsoft.com/office/drawing/2014/main" id="{E96B1DDE-F7A6-F183-0D42-4C620C709D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64288" y="0"/>
            <a:ext cx="1609726" cy="1609726"/>
          </a:xfrm>
          <a:prstGeom prst="rect">
            <a:avLst/>
          </a:prstGeom>
        </p:spPr>
      </p:pic>
    </p:spTree>
    <p:extLst>
      <p:ext uri="{BB962C8B-B14F-4D97-AF65-F5344CB8AC3E}">
        <p14:creationId xmlns:p14="http://schemas.microsoft.com/office/powerpoint/2010/main" val="2743478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E4A6-B2EF-EC50-9CA0-24917F87068C}"/>
              </a:ext>
            </a:extLst>
          </p:cNvPr>
          <p:cNvSpPr>
            <a:spLocks noGrp="1"/>
          </p:cNvSpPr>
          <p:nvPr>
            <p:ph type="title"/>
          </p:nvPr>
        </p:nvSpPr>
        <p:spPr/>
        <p:txBody>
          <a:bodyPr/>
          <a:lstStyle/>
          <a:p>
            <a:r>
              <a:rPr lang="en-US" dirty="0"/>
              <a:t>Service Bus Queue</a:t>
            </a:r>
          </a:p>
        </p:txBody>
      </p:sp>
      <p:sp>
        <p:nvSpPr>
          <p:cNvPr id="3" name="Text Placeholder 2">
            <a:extLst>
              <a:ext uri="{FF2B5EF4-FFF2-40B4-BE49-F238E27FC236}">
                <a16:creationId xmlns:a16="http://schemas.microsoft.com/office/drawing/2014/main" id="{ADA36454-57CD-D416-EB21-2979E34F1482}"/>
              </a:ext>
            </a:extLst>
          </p:cNvPr>
          <p:cNvSpPr>
            <a:spLocks noGrp="1"/>
          </p:cNvSpPr>
          <p:nvPr>
            <p:ph type="body" idx="1"/>
          </p:nvPr>
        </p:nvSpPr>
        <p:spPr/>
        <p:txBody>
          <a:bodyPr/>
          <a:lstStyle/>
          <a:p>
            <a:r>
              <a:rPr lang="en-US" dirty="0"/>
              <a:t>How to work with the Service Bus as a Queue</a:t>
            </a:r>
          </a:p>
        </p:txBody>
      </p:sp>
    </p:spTree>
    <p:extLst>
      <p:ext uri="{BB962C8B-B14F-4D97-AF65-F5344CB8AC3E}">
        <p14:creationId xmlns:p14="http://schemas.microsoft.com/office/powerpoint/2010/main" val="2731207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2C71B0-60D8-A4F2-98DA-79DD371FEB82}"/>
              </a:ext>
            </a:extLst>
          </p:cNvPr>
          <p:cNvSpPr>
            <a:spLocks noGrp="1"/>
          </p:cNvSpPr>
          <p:nvPr>
            <p:ph type="title"/>
          </p:nvPr>
        </p:nvSpPr>
        <p:spPr/>
        <p:txBody>
          <a:bodyPr/>
          <a:lstStyle/>
          <a:p>
            <a:r>
              <a:rPr lang="en-US" dirty="0"/>
              <a:t>Service Bus Messaging	</a:t>
            </a:r>
          </a:p>
        </p:txBody>
      </p:sp>
      <p:sp>
        <p:nvSpPr>
          <p:cNvPr id="7" name="Text Placeholder 6">
            <a:extLst>
              <a:ext uri="{FF2B5EF4-FFF2-40B4-BE49-F238E27FC236}">
                <a16:creationId xmlns:a16="http://schemas.microsoft.com/office/drawing/2014/main" id="{867DE9C3-1833-1DC6-DDD1-78AA06A355A9}"/>
              </a:ext>
            </a:extLst>
          </p:cNvPr>
          <p:cNvSpPr>
            <a:spLocks noGrp="1"/>
          </p:cNvSpPr>
          <p:nvPr>
            <p:ph type="body" idx="1"/>
          </p:nvPr>
        </p:nvSpPr>
        <p:spPr/>
        <p:txBody>
          <a:bodyPr/>
          <a:lstStyle/>
          <a:p>
            <a:r>
              <a:rPr lang="en-US" dirty="0"/>
              <a:t>When you need to pub/sub with filtering capabilities</a:t>
            </a:r>
          </a:p>
        </p:txBody>
      </p:sp>
      <p:pic>
        <p:nvPicPr>
          <p:cNvPr id="4" name="Picture 3">
            <a:extLst>
              <a:ext uri="{FF2B5EF4-FFF2-40B4-BE49-F238E27FC236}">
                <a16:creationId xmlns:a16="http://schemas.microsoft.com/office/drawing/2014/main" id="{EDE36745-4389-DEC1-CDE3-A16347130F24}"/>
              </a:ext>
            </a:extLst>
          </p:cNvPr>
          <p:cNvPicPr>
            <a:picLocks noChangeAspect="1"/>
          </p:cNvPicPr>
          <p:nvPr/>
        </p:nvPicPr>
        <p:blipFill>
          <a:blip r:embed="rId3"/>
          <a:stretch>
            <a:fillRect/>
          </a:stretch>
        </p:blipFill>
        <p:spPr>
          <a:xfrm>
            <a:off x="8908197" y="138148"/>
            <a:ext cx="2993751" cy="2993751"/>
          </a:xfrm>
          <a:prstGeom prst="rect">
            <a:avLst/>
          </a:prstGeom>
        </p:spPr>
      </p:pic>
    </p:spTree>
    <p:extLst>
      <p:ext uri="{BB962C8B-B14F-4D97-AF65-F5344CB8AC3E}">
        <p14:creationId xmlns:p14="http://schemas.microsoft.com/office/powerpoint/2010/main" val="1649611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71A7E1-0D87-C4EC-030B-EDD7E7BE5AF1}"/>
              </a:ext>
            </a:extLst>
          </p:cNvPr>
          <p:cNvSpPr>
            <a:spLocks noGrp="1"/>
          </p:cNvSpPr>
          <p:nvPr>
            <p:ph type="title"/>
          </p:nvPr>
        </p:nvSpPr>
        <p:spPr/>
        <p:txBody>
          <a:bodyPr/>
          <a:lstStyle/>
          <a:p>
            <a:r>
              <a:rPr lang="en-US" dirty="0"/>
              <a:t>Service Bus Pub/Sub</a:t>
            </a:r>
          </a:p>
        </p:txBody>
      </p:sp>
      <p:sp>
        <p:nvSpPr>
          <p:cNvPr id="5" name="Content Placeholder 4">
            <a:extLst>
              <a:ext uri="{FF2B5EF4-FFF2-40B4-BE49-F238E27FC236}">
                <a16:creationId xmlns:a16="http://schemas.microsoft.com/office/drawing/2014/main" id="{2FC0DE1A-89D5-C450-F6D0-94030FDC9BD2}"/>
              </a:ext>
            </a:extLst>
          </p:cNvPr>
          <p:cNvSpPr>
            <a:spLocks noGrp="1"/>
          </p:cNvSpPr>
          <p:nvPr>
            <p:ph idx="1"/>
          </p:nvPr>
        </p:nvSpPr>
        <p:spPr>
          <a:xfrm>
            <a:off x="2589212" y="1615858"/>
            <a:ext cx="8915400" cy="4295364"/>
          </a:xfrm>
        </p:spPr>
        <p:txBody>
          <a:bodyPr/>
          <a:lstStyle/>
          <a:p>
            <a:r>
              <a:rPr lang="en-US" sz="2400" dirty="0"/>
              <a:t>Create topics with one or more subscriptions for Pub/Sub pattern</a:t>
            </a:r>
          </a:p>
          <a:p>
            <a:r>
              <a:rPr lang="en-US" sz="2400" dirty="0"/>
              <a:t>Can handle dead-letter messaging</a:t>
            </a:r>
          </a:p>
          <a:p>
            <a:r>
              <a:rPr lang="en-US" sz="2400" dirty="0"/>
              <a:t>Filter at the subscription level to only receive messages important to the subscriber</a:t>
            </a:r>
          </a:p>
          <a:p>
            <a:r>
              <a:rPr lang="en-US" sz="2400" dirty="0"/>
              <a:t>Subscriptions act as a virtual queue with copies of the messages</a:t>
            </a:r>
          </a:p>
          <a:p>
            <a:r>
              <a:rPr lang="en-US" sz="2400" dirty="0"/>
              <a:t>All the same benefits of a queue but can be leveraged through multiple filtered subscriptions</a:t>
            </a:r>
          </a:p>
          <a:p>
            <a:pPr marL="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5E77DCBE-0E09-AE5D-AA71-F4602014623C}"/>
              </a:ext>
            </a:extLst>
          </p:cNvPr>
          <p:cNvPicPr>
            <a:picLocks noChangeAspect="1"/>
          </p:cNvPicPr>
          <p:nvPr/>
        </p:nvPicPr>
        <p:blipFill>
          <a:blip r:embed="rId3"/>
          <a:stretch>
            <a:fillRect/>
          </a:stretch>
        </p:blipFill>
        <p:spPr>
          <a:xfrm>
            <a:off x="10663255" y="107230"/>
            <a:ext cx="1365151" cy="1365151"/>
          </a:xfrm>
          <a:prstGeom prst="rect">
            <a:avLst/>
          </a:prstGeom>
        </p:spPr>
      </p:pic>
    </p:spTree>
    <p:extLst>
      <p:ext uri="{BB962C8B-B14F-4D97-AF65-F5344CB8AC3E}">
        <p14:creationId xmlns:p14="http://schemas.microsoft.com/office/powerpoint/2010/main" val="3662393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0365-0C4B-7C8C-79A1-1538537E5F91}"/>
              </a:ext>
            </a:extLst>
          </p:cNvPr>
          <p:cNvSpPr>
            <a:spLocks noGrp="1"/>
          </p:cNvSpPr>
          <p:nvPr>
            <p:ph type="title"/>
          </p:nvPr>
        </p:nvSpPr>
        <p:spPr/>
        <p:txBody>
          <a:bodyPr/>
          <a:lstStyle/>
          <a:p>
            <a:r>
              <a:rPr lang="en-US" dirty="0"/>
              <a:t>Service Bus Pub/Sub cont.</a:t>
            </a:r>
          </a:p>
        </p:txBody>
      </p:sp>
      <p:sp>
        <p:nvSpPr>
          <p:cNvPr id="3" name="Content Placeholder 2">
            <a:extLst>
              <a:ext uri="{FF2B5EF4-FFF2-40B4-BE49-F238E27FC236}">
                <a16:creationId xmlns:a16="http://schemas.microsoft.com/office/drawing/2014/main" id="{CF5138A8-E086-11BE-895C-926370A74C4A}"/>
              </a:ext>
            </a:extLst>
          </p:cNvPr>
          <p:cNvSpPr>
            <a:spLocks noGrp="1"/>
          </p:cNvSpPr>
          <p:nvPr>
            <p:ph idx="1"/>
          </p:nvPr>
        </p:nvSpPr>
        <p:spPr>
          <a:xfrm>
            <a:off x="2589212" y="1466355"/>
            <a:ext cx="8915400" cy="5107184"/>
          </a:xfrm>
        </p:spPr>
        <p:txBody>
          <a:bodyPr>
            <a:normAutofit fontScale="92500" lnSpcReduction="20000"/>
          </a:bodyPr>
          <a:lstStyle/>
          <a:p>
            <a:r>
              <a:rPr lang="en-US" sz="2400" dirty="0"/>
              <a:t>Leverage both system properties and custom user-defined fields</a:t>
            </a:r>
          </a:p>
          <a:p>
            <a:r>
              <a:rPr lang="en-US" sz="2400" dirty="0"/>
              <a:t>Filter actions with filter expressions</a:t>
            </a:r>
          </a:p>
          <a:p>
            <a:pPr lvl="1"/>
            <a:r>
              <a:rPr lang="en-US" sz="2000" dirty="0"/>
              <a:t>SQL Filter (exists, IS NULL, AND/OR/NOT)</a:t>
            </a:r>
          </a:p>
          <a:p>
            <a:pPr lvl="1"/>
            <a:r>
              <a:rPr lang="en-US" sz="2000" dirty="0"/>
              <a:t>Boolean Filter (</a:t>
            </a:r>
            <a:r>
              <a:rPr lang="en-US" sz="2000" dirty="0" err="1"/>
              <a:t>TrueFilter</a:t>
            </a:r>
            <a:r>
              <a:rPr lang="en-US" sz="2000" dirty="0"/>
              <a:t> or </a:t>
            </a:r>
            <a:r>
              <a:rPr lang="en-US" sz="2000" dirty="0" err="1"/>
              <a:t>FalseFilter</a:t>
            </a:r>
            <a:r>
              <a:rPr lang="en-US" sz="2000" dirty="0"/>
              <a:t>)</a:t>
            </a:r>
          </a:p>
          <a:p>
            <a:pPr lvl="1"/>
            <a:r>
              <a:rPr lang="en-US" sz="2000" dirty="0"/>
              <a:t>Correlation filter </a:t>
            </a:r>
          </a:p>
          <a:p>
            <a:pPr lvl="2"/>
            <a:r>
              <a:rPr lang="en-US" sz="1800" dirty="0"/>
              <a:t>Correlation Id</a:t>
            </a:r>
          </a:p>
          <a:p>
            <a:pPr lvl="2"/>
            <a:r>
              <a:rPr lang="en-US" sz="1800" dirty="0" err="1"/>
              <a:t>ContentType</a:t>
            </a:r>
            <a:endParaRPr lang="en-US" sz="1800" dirty="0"/>
          </a:p>
          <a:p>
            <a:pPr lvl="2"/>
            <a:r>
              <a:rPr lang="en-US" sz="1800" dirty="0"/>
              <a:t>Label</a:t>
            </a:r>
          </a:p>
          <a:p>
            <a:pPr lvl="2"/>
            <a:r>
              <a:rPr lang="en-US" sz="1800" dirty="0" err="1"/>
              <a:t>MessageId</a:t>
            </a:r>
            <a:endParaRPr lang="en-US" sz="1800" dirty="0"/>
          </a:p>
          <a:p>
            <a:pPr lvl="2"/>
            <a:r>
              <a:rPr lang="en-US" sz="1800" dirty="0" err="1"/>
              <a:t>ReplyTo</a:t>
            </a:r>
            <a:r>
              <a:rPr lang="en-US" sz="1800" dirty="0"/>
              <a:t>/</a:t>
            </a:r>
            <a:r>
              <a:rPr lang="en-US" sz="1800" dirty="0" err="1"/>
              <a:t>ReplyToSessionId</a:t>
            </a:r>
            <a:endParaRPr lang="en-US" sz="1800" dirty="0"/>
          </a:p>
          <a:p>
            <a:pPr lvl="2"/>
            <a:r>
              <a:rPr lang="en-US" sz="1800" dirty="0" err="1"/>
              <a:t>SessionId</a:t>
            </a:r>
            <a:endParaRPr lang="en-US" sz="1800" dirty="0"/>
          </a:p>
          <a:p>
            <a:pPr lvl="2"/>
            <a:r>
              <a:rPr lang="en-US" sz="1800" dirty="0"/>
              <a:t>To</a:t>
            </a:r>
          </a:p>
          <a:p>
            <a:pPr lvl="2"/>
            <a:r>
              <a:rPr lang="en-US" sz="1800" dirty="0"/>
              <a:t>Any user-defined properties</a:t>
            </a:r>
          </a:p>
        </p:txBody>
      </p:sp>
      <p:pic>
        <p:nvPicPr>
          <p:cNvPr id="4" name="Picture 3">
            <a:extLst>
              <a:ext uri="{FF2B5EF4-FFF2-40B4-BE49-F238E27FC236}">
                <a16:creationId xmlns:a16="http://schemas.microsoft.com/office/drawing/2014/main" id="{91F8DA19-2D33-504B-9870-6F9793CEAA81}"/>
              </a:ext>
            </a:extLst>
          </p:cNvPr>
          <p:cNvPicPr>
            <a:picLocks noChangeAspect="1"/>
          </p:cNvPicPr>
          <p:nvPr/>
        </p:nvPicPr>
        <p:blipFill>
          <a:blip r:embed="rId3"/>
          <a:stretch>
            <a:fillRect/>
          </a:stretch>
        </p:blipFill>
        <p:spPr>
          <a:xfrm>
            <a:off x="10692752" y="75949"/>
            <a:ext cx="1365151" cy="1365151"/>
          </a:xfrm>
          <a:prstGeom prst="rect">
            <a:avLst/>
          </a:prstGeom>
        </p:spPr>
      </p:pic>
    </p:spTree>
    <p:extLst>
      <p:ext uri="{BB962C8B-B14F-4D97-AF65-F5344CB8AC3E}">
        <p14:creationId xmlns:p14="http://schemas.microsoft.com/office/powerpoint/2010/main" val="2000262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EFE1-CF31-03E7-CAB6-96DE5836DBD8}"/>
              </a:ext>
            </a:extLst>
          </p:cNvPr>
          <p:cNvSpPr>
            <a:spLocks noGrp="1"/>
          </p:cNvSpPr>
          <p:nvPr>
            <p:ph type="title"/>
          </p:nvPr>
        </p:nvSpPr>
        <p:spPr/>
        <p:txBody>
          <a:bodyPr/>
          <a:lstStyle/>
          <a:p>
            <a:r>
              <a:rPr lang="en-US" dirty="0"/>
              <a:t>Service Bus Pub/Sub cont.</a:t>
            </a:r>
          </a:p>
        </p:txBody>
      </p:sp>
      <p:sp>
        <p:nvSpPr>
          <p:cNvPr id="3" name="Content Placeholder 2">
            <a:extLst>
              <a:ext uri="{FF2B5EF4-FFF2-40B4-BE49-F238E27FC236}">
                <a16:creationId xmlns:a16="http://schemas.microsoft.com/office/drawing/2014/main" id="{6DFC81B8-4905-EC25-C4B4-20151C93F483}"/>
              </a:ext>
            </a:extLst>
          </p:cNvPr>
          <p:cNvSpPr>
            <a:spLocks noGrp="1"/>
          </p:cNvSpPr>
          <p:nvPr>
            <p:ph idx="1"/>
          </p:nvPr>
        </p:nvSpPr>
        <p:spPr>
          <a:xfrm>
            <a:off x="2589212" y="1563329"/>
            <a:ext cx="8915400" cy="4347893"/>
          </a:xfrm>
        </p:spPr>
        <p:txBody>
          <a:bodyPr>
            <a:normAutofit/>
          </a:bodyPr>
          <a:lstStyle/>
          <a:p>
            <a:r>
              <a:rPr lang="en-US" sz="2800" dirty="0"/>
              <a:t>Service bus Filter examples</a:t>
            </a:r>
          </a:p>
          <a:p>
            <a:pPr lvl="1"/>
            <a:r>
              <a:rPr lang="en-US" sz="2400" dirty="0"/>
              <a:t>Numeric Values (</a:t>
            </a:r>
            <a:r>
              <a:rPr lang="en-US" sz="2400" dirty="0" err="1"/>
              <a:t>xyzProperty</a:t>
            </a:r>
            <a:r>
              <a:rPr lang="en-US" sz="2400" dirty="0"/>
              <a:t> = 10 | </a:t>
            </a:r>
            <a:r>
              <a:rPr lang="en-US" sz="2400" dirty="0" err="1"/>
              <a:t>xyzProperty</a:t>
            </a:r>
            <a:r>
              <a:rPr lang="en-US" sz="2400" dirty="0"/>
              <a:t> &gt; 5 and </a:t>
            </a:r>
            <a:r>
              <a:rPr lang="en-US" sz="2400" dirty="0" err="1"/>
              <a:t>xyzProperty</a:t>
            </a:r>
            <a:r>
              <a:rPr lang="en-US" sz="2400" dirty="0"/>
              <a:t> &lt; 10)</a:t>
            </a:r>
          </a:p>
          <a:p>
            <a:pPr lvl="1"/>
            <a:r>
              <a:rPr lang="en-US" sz="2400" dirty="0"/>
              <a:t>Parameters (@someFilterValue -&gt; </a:t>
            </a:r>
            <a:r>
              <a:rPr lang="en-US" sz="2400" dirty="0" err="1"/>
              <a:t>somefield</a:t>
            </a:r>
            <a:r>
              <a:rPr lang="en-US" sz="2400" dirty="0"/>
              <a:t> &lt; @someFilterValue)</a:t>
            </a:r>
          </a:p>
          <a:p>
            <a:pPr lvl="1"/>
            <a:r>
              <a:rPr lang="en-US" sz="2400" dirty="0"/>
              <a:t>In / Not In ( </a:t>
            </a:r>
            <a:r>
              <a:rPr lang="en-US" sz="2400" dirty="0" err="1"/>
              <a:t>xyzPropertyId</a:t>
            </a:r>
            <a:r>
              <a:rPr lang="en-US" sz="2400" dirty="0"/>
              <a:t> IN (‘string1’, ‘string2’, …, ‘</a:t>
            </a:r>
            <a:r>
              <a:rPr lang="en-US" sz="2400" dirty="0" err="1"/>
              <a:t>stringN</a:t>
            </a:r>
            <a:r>
              <a:rPr lang="en-US" sz="2400" dirty="0"/>
              <a:t>’) and </a:t>
            </a:r>
            <a:r>
              <a:rPr lang="en-US" sz="2400" dirty="0" err="1"/>
              <a:t>xyzProperty</a:t>
            </a:r>
            <a:r>
              <a:rPr lang="en-US" sz="2400" dirty="0"/>
              <a:t> NOT IN (‘anotherstring1’, …)</a:t>
            </a:r>
          </a:p>
          <a:p>
            <a:pPr lvl="1"/>
            <a:r>
              <a:rPr lang="en-US" sz="2400" dirty="0" err="1"/>
              <a:t>CorrelationId</a:t>
            </a:r>
            <a:r>
              <a:rPr lang="en-US" sz="2400" dirty="0"/>
              <a:t> a</a:t>
            </a:r>
          </a:p>
        </p:txBody>
      </p:sp>
      <p:pic>
        <p:nvPicPr>
          <p:cNvPr id="4" name="Picture 3">
            <a:extLst>
              <a:ext uri="{FF2B5EF4-FFF2-40B4-BE49-F238E27FC236}">
                <a16:creationId xmlns:a16="http://schemas.microsoft.com/office/drawing/2014/main" id="{639870CA-E16E-E6E0-6CBC-0990C0335539}"/>
              </a:ext>
            </a:extLst>
          </p:cNvPr>
          <p:cNvPicPr>
            <a:picLocks noChangeAspect="1"/>
          </p:cNvPicPr>
          <p:nvPr/>
        </p:nvPicPr>
        <p:blipFill>
          <a:blip r:embed="rId2"/>
          <a:stretch>
            <a:fillRect/>
          </a:stretch>
        </p:blipFill>
        <p:spPr>
          <a:xfrm>
            <a:off x="10678004" y="198178"/>
            <a:ext cx="1365151" cy="1365151"/>
          </a:xfrm>
          <a:prstGeom prst="rect">
            <a:avLst/>
          </a:prstGeom>
        </p:spPr>
      </p:pic>
    </p:spTree>
    <p:extLst>
      <p:ext uri="{BB962C8B-B14F-4D97-AF65-F5344CB8AC3E}">
        <p14:creationId xmlns:p14="http://schemas.microsoft.com/office/powerpoint/2010/main" val="427745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560501-0652-CB9D-B6A9-A9C55C7FD940}"/>
              </a:ext>
            </a:extLst>
          </p:cNvPr>
          <p:cNvSpPr>
            <a:spLocks noGrp="1"/>
          </p:cNvSpPr>
          <p:nvPr>
            <p:ph type="title"/>
          </p:nvPr>
        </p:nvSpPr>
        <p:spPr/>
        <p:txBody>
          <a:bodyPr/>
          <a:lstStyle/>
          <a:p>
            <a:r>
              <a:rPr lang="en-US" dirty="0"/>
              <a:t>Event Hub</a:t>
            </a:r>
          </a:p>
        </p:txBody>
      </p:sp>
      <p:sp>
        <p:nvSpPr>
          <p:cNvPr id="5" name="Text Placeholder 4">
            <a:extLst>
              <a:ext uri="{FF2B5EF4-FFF2-40B4-BE49-F238E27FC236}">
                <a16:creationId xmlns:a16="http://schemas.microsoft.com/office/drawing/2014/main" id="{5E9F6B9F-4BF5-A4DE-8FB6-1F2E2F6E194D}"/>
              </a:ext>
            </a:extLst>
          </p:cNvPr>
          <p:cNvSpPr>
            <a:spLocks noGrp="1"/>
          </p:cNvSpPr>
          <p:nvPr>
            <p:ph type="body" idx="1"/>
          </p:nvPr>
        </p:nvSpPr>
        <p:spPr/>
        <p:txBody>
          <a:bodyPr/>
          <a:lstStyle/>
          <a:p>
            <a:r>
              <a:rPr lang="en-US" dirty="0"/>
              <a:t>Choose the Hub for Telemetry and Event Ingestion, Big Data</a:t>
            </a:r>
          </a:p>
        </p:txBody>
      </p:sp>
      <p:pic>
        <p:nvPicPr>
          <p:cNvPr id="6" name="Graphic 5">
            <a:extLst>
              <a:ext uri="{FF2B5EF4-FFF2-40B4-BE49-F238E27FC236}">
                <a16:creationId xmlns:a16="http://schemas.microsoft.com/office/drawing/2014/main" id="{BD733E8E-FA35-14A3-4D9A-564B9E5324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7118" y="0"/>
            <a:ext cx="3419065" cy="3419065"/>
          </a:xfrm>
          <a:prstGeom prst="rect">
            <a:avLst/>
          </a:prstGeom>
        </p:spPr>
      </p:pic>
    </p:spTree>
    <p:extLst>
      <p:ext uri="{BB962C8B-B14F-4D97-AF65-F5344CB8AC3E}">
        <p14:creationId xmlns:p14="http://schemas.microsoft.com/office/powerpoint/2010/main" val="742893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900F74-8BD9-8B71-8942-1FECA55769E4}"/>
              </a:ext>
            </a:extLst>
          </p:cNvPr>
          <p:cNvSpPr>
            <a:spLocks noGrp="1"/>
          </p:cNvSpPr>
          <p:nvPr>
            <p:ph type="title"/>
          </p:nvPr>
        </p:nvSpPr>
        <p:spPr>
          <a:xfrm>
            <a:off x="2589213" y="5550718"/>
            <a:ext cx="8915400" cy="566738"/>
          </a:xfrm>
        </p:spPr>
        <p:txBody>
          <a:bodyPr/>
          <a:lstStyle/>
          <a:p>
            <a:r>
              <a:rPr lang="en-US" dirty="0"/>
              <a:t>Create a Service Bus Topic</a:t>
            </a:r>
          </a:p>
        </p:txBody>
      </p:sp>
      <p:sp>
        <p:nvSpPr>
          <p:cNvPr id="6" name="Text Placeholder 5">
            <a:extLst>
              <a:ext uri="{FF2B5EF4-FFF2-40B4-BE49-F238E27FC236}">
                <a16:creationId xmlns:a16="http://schemas.microsoft.com/office/drawing/2014/main" id="{3B59740E-C711-02B5-4277-774F45C58014}"/>
              </a:ext>
            </a:extLst>
          </p:cNvPr>
          <p:cNvSpPr>
            <a:spLocks noGrp="1"/>
          </p:cNvSpPr>
          <p:nvPr>
            <p:ph type="body" sz="half" idx="2"/>
          </p:nvPr>
        </p:nvSpPr>
        <p:spPr>
          <a:xfrm>
            <a:off x="2589213" y="6124830"/>
            <a:ext cx="8915400" cy="493712"/>
          </a:xfrm>
        </p:spPr>
        <p:txBody>
          <a:bodyPr/>
          <a:lstStyle/>
          <a:p>
            <a:endParaRPr lang="en-US" dirty="0"/>
          </a:p>
        </p:txBody>
      </p:sp>
      <p:pic>
        <p:nvPicPr>
          <p:cNvPr id="10" name="Picture 9">
            <a:extLst>
              <a:ext uri="{FF2B5EF4-FFF2-40B4-BE49-F238E27FC236}">
                <a16:creationId xmlns:a16="http://schemas.microsoft.com/office/drawing/2014/main" id="{4CF2A990-4412-A20B-8977-C948263D7F82}"/>
              </a:ext>
            </a:extLst>
          </p:cNvPr>
          <p:cNvPicPr>
            <a:picLocks noChangeAspect="1"/>
          </p:cNvPicPr>
          <p:nvPr/>
        </p:nvPicPr>
        <p:blipFill>
          <a:blip r:embed="rId3"/>
          <a:stretch>
            <a:fillRect/>
          </a:stretch>
        </p:blipFill>
        <p:spPr>
          <a:xfrm>
            <a:off x="3915510" y="429137"/>
            <a:ext cx="5204524" cy="5114207"/>
          </a:xfrm>
          <a:prstGeom prst="rect">
            <a:avLst/>
          </a:prstGeom>
        </p:spPr>
      </p:pic>
      <p:pic>
        <p:nvPicPr>
          <p:cNvPr id="5" name="Picture 4">
            <a:extLst>
              <a:ext uri="{FF2B5EF4-FFF2-40B4-BE49-F238E27FC236}">
                <a16:creationId xmlns:a16="http://schemas.microsoft.com/office/drawing/2014/main" id="{E54175B4-916A-C18E-49BF-4E64BE7E255D}"/>
              </a:ext>
            </a:extLst>
          </p:cNvPr>
          <p:cNvPicPr>
            <a:picLocks noChangeAspect="1"/>
          </p:cNvPicPr>
          <p:nvPr/>
        </p:nvPicPr>
        <p:blipFill>
          <a:blip r:embed="rId4"/>
          <a:stretch>
            <a:fillRect/>
          </a:stretch>
        </p:blipFill>
        <p:spPr>
          <a:xfrm>
            <a:off x="10648507" y="239458"/>
            <a:ext cx="1365151" cy="1365151"/>
          </a:xfrm>
          <a:prstGeom prst="rect">
            <a:avLst/>
          </a:prstGeom>
        </p:spPr>
      </p:pic>
    </p:spTree>
    <p:extLst>
      <p:ext uri="{BB962C8B-B14F-4D97-AF65-F5344CB8AC3E}">
        <p14:creationId xmlns:p14="http://schemas.microsoft.com/office/powerpoint/2010/main" val="3561860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37A8E1-8841-26AE-0598-1D2415206565}"/>
              </a:ext>
            </a:extLst>
          </p:cNvPr>
          <p:cNvSpPr>
            <a:spLocks noGrp="1"/>
          </p:cNvSpPr>
          <p:nvPr>
            <p:ph type="title"/>
          </p:nvPr>
        </p:nvSpPr>
        <p:spPr>
          <a:xfrm>
            <a:off x="2589212" y="0"/>
            <a:ext cx="8911687" cy="1280890"/>
          </a:xfrm>
        </p:spPr>
        <p:txBody>
          <a:bodyPr/>
          <a:lstStyle/>
          <a:p>
            <a:r>
              <a:rPr lang="en-US" dirty="0"/>
              <a:t>Use the Administrator to create the topic and three subscriptions</a:t>
            </a:r>
          </a:p>
        </p:txBody>
      </p:sp>
      <p:pic>
        <p:nvPicPr>
          <p:cNvPr id="8" name="Picture 7">
            <a:extLst>
              <a:ext uri="{FF2B5EF4-FFF2-40B4-BE49-F238E27FC236}">
                <a16:creationId xmlns:a16="http://schemas.microsoft.com/office/drawing/2014/main" id="{5065507B-5FA8-FC83-746D-7D1686377DF4}"/>
              </a:ext>
            </a:extLst>
          </p:cNvPr>
          <p:cNvPicPr>
            <a:picLocks noChangeAspect="1"/>
          </p:cNvPicPr>
          <p:nvPr/>
        </p:nvPicPr>
        <p:blipFill>
          <a:blip r:embed="rId3"/>
          <a:stretch>
            <a:fillRect/>
          </a:stretch>
        </p:blipFill>
        <p:spPr>
          <a:xfrm>
            <a:off x="444930" y="1413295"/>
            <a:ext cx="5272409" cy="3866433"/>
          </a:xfrm>
          <a:prstGeom prst="rect">
            <a:avLst/>
          </a:prstGeom>
        </p:spPr>
      </p:pic>
      <p:pic>
        <p:nvPicPr>
          <p:cNvPr id="10" name="Picture 9">
            <a:extLst>
              <a:ext uri="{FF2B5EF4-FFF2-40B4-BE49-F238E27FC236}">
                <a16:creationId xmlns:a16="http://schemas.microsoft.com/office/drawing/2014/main" id="{6999B6D1-7D52-784F-3410-C280C27AE2FD}"/>
              </a:ext>
            </a:extLst>
          </p:cNvPr>
          <p:cNvPicPr>
            <a:picLocks noChangeAspect="1"/>
          </p:cNvPicPr>
          <p:nvPr/>
        </p:nvPicPr>
        <p:blipFill>
          <a:blip r:embed="rId4"/>
          <a:stretch>
            <a:fillRect/>
          </a:stretch>
        </p:blipFill>
        <p:spPr>
          <a:xfrm>
            <a:off x="6096000" y="3564063"/>
            <a:ext cx="5958468" cy="3175949"/>
          </a:xfrm>
          <a:prstGeom prst="rect">
            <a:avLst/>
          </a:prstGeom>
        </p:spPr>
      </p:pic>
      <p:pic>
        <p:nvPicPr>
          <p:cNvPr id="11" name="Picture 10">
            <a:extLst>
              <a:ext uri="{FF2B5EF4-FFF2-40B4-BE49-F238E27FC236}">
                <a16:creationId xmlns:a16="http://schemas.microsoft.com/office/drawing/2014/main" id="{40777A5A-C049-2AC5-2CB9-003411E8F294}"/>
              </a:ext>
            </a:extLst>
          </p:cNvPr>
          <p:cNvPicPr>
            <a:picLocks noChangeAspect="1"/>
          </p:cNvPicPr>
          <p:nvPr/>
        </p:nvPicPr>
        <p:blipFill>
          <a:blip r:embed="rId5"/>
          <a:stretch>
            <a:fillRect/>
          </a:stretch>
        </p:blipFill>
        <p:spPr>
          <a:xfrm>
            <a:off x="10648507" y="239458"/>
            <a:ext cx="1365151" cy="1365151"/>
          </a:xfrm>
          <a:prstGeom prst="rect">
            <a:avLst/>
          </a:prstGeom>
        </p:spPr>
      </p:pic>
    </p:spTree>
    <p:extLst>
      <p:ext uri="{BB962C8B-B14F-4D97-AF65-F5344CB8AC3E}">
        <p14:creationId xmlns:p14="http://schemas.microsoft.com/office/powerpoint/2010/main" val="1383607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41C21-7C67-0CA9-CA3F-F84EF4244CB2}"/>
              </a:ext>
            </a:extLst>
          </p:cNvPr>
          <p:cNvSpPr>
            <a:spLocks noGrp="1"/>
          </p:cNvSpPr>
          <p:nvPr>
            <p:ph type="title"/>
          </p:nvPr>
        </p:nvSpPr>
        <p:spPr>
          <a:xfrm>
            <a:off x="2589212" y="0"/>
            <a:ext cx="8911687" cy="1280890"/>
          </a:xfrm>
        </p:spPr>
        <p:txBody>
          <a:bodyPr/>
          <a:lstStyle/>
          <a:p>
            <a:r>
              <a:rPr lang="en-US" dirty="0"/>
              <a:t>Subscriptions will have filters</a:t>
            </a:r>
          </a:p>
        </p:txBody>
      </p:sp>
      <p:pic>
        <p:nvPicPr>
          <p:cNvPr id="5" name="Picture 4">
            <a:extLst>
              <a:ext uri="{FF2B5EF4-FFF2-40B4-BE49-F238E27FC236}">
                <a16:creationId xmlns:a16="http://schemas.microsoft.com/office/drawing/2014/main" id="{48BF96EC-3902-A2E6-359A-D712104B50DE}"/>
              </a:ext>
            </a:extLst>
          </p:cNvPr>
          <p:cNvPicPr>
            <a:picLocks noChangeAspect="1"/>
          </p:cNvPicPr>
          <p:nvPr/>
        </p:nvPicPr>
        <p:blipFill>
          <a:blip r:embed="rId3"/>
          <a:stretch>
            <a:fillRect/>
          </a:stretch>
        </p:blipFill>
        <p:spPr>
          <a:xfrm>
            <a:off x="1748554" y="2115237"/>
            <a:ext cx="9602788" cy="3961010"/>
          </a:xfrm>
          <a:prstGeom prst="rect">
            <a:avLst/>
          </a:prstGeom>
        </p:spPr>
      </p:pic>
      <p:pic>
        <p:nvPicPr>
          <p:cNvPr id="6" name="Picture 5">
            <a:extLst>
              <a:ext uri="{FF2B5EF4-FFF2-40B4-BE49-F238E27FC236}">
                <a16:creationId xmlns:a16="http://schemas.microsoft.com/office/drawing/2014/main" id="{0484CAFA-B307-7159-6BCC-3F674A99EB6B}"/>
              </a:ext>
            </a:extLst>
          </p:cNvPr>
          <p:cNvPicPr>
            <a:picLocks noChangeAspect="1"/>
          </p:cNvPicPr>
          <p:nvPr/>
        </p:nvPicPr>
        <p:blipFill>
          <a:blip r:embed="rId4"/>
          <a:stretch>
            <a:fillRect/>
          </a:stretch>
        </p:blipFill>
        <p:spPr>
          <a:xfrm>
            <a:off x="10648507" y="239458"/>
            <a:ext cx="1365151" cy="1365151"/>
          </a:xfrm>
          <a:prstGeom prst="rect">
            <a:avLst/>
          </a:prstGeom>
        </p:spPr>
      </p:pic>
    </p:spTree>
    <p:extLst>
      <p:ext uri="{BB962C8B-B14F-4D97-AF65-F5344CB8AC3E}">
        <p14:creationId xmlns:p14="http://schemas.microsoft.com/office/powerpoint/2010/main" val="2203396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92866-C17E-073F-66F5-3BEA6790DDDF}"/>
              </a:ext>
            </a:extLst>
          </p:cNvPr>
          <p:cNvSpPr>
            <a:spLocks noGrp="1"/>
          </p:cNvSpPr>
          <p:nvPr>
            <p:ph type="title"/>
          </p:nvPr>
        </p:nvSpPr>
        <p:spPr>
          <a:xfrm>
            <a:off x="2592925" y="122665"/>
            <a:ext cx="8911687" cy="1280890"/>
          </a:xfrm>
        </p:spPr>
        <p:txBody>
          <a:bodyPr/>
          <a:lstStyle/>
          <a:p>
            <a:r>
              <a:rPr lang="en-US" dirty="0"/>
              <a:t>Add SAS tokens for producer and consumer rights</a:t>
            </a:r>
          </a:p>
        </p:txBody>
      </p:sp>
      <p:pic>
        <p:nvPicPr>
          <p:cNvPr id="5" name="Picture 4">
            <a:extLst>
              <a:ext uri="{FF2B5EF4-FFF2-40B4-BE49-F238E27FC236}">
                <a16:creationId xmlns:a16="http://schemas.microsoft.com/office/drawing/2014/main" id="{B3AFC424-50AB-4C84-D4A3-B025695F3D44}"/>
              </a:ext>
            </a:extLst>
          </p:cNvPr>
          <p:cNvPicPr>
            <a:picLocks noChangeAspect="1"/>
          </p:cNvPicPr>
          <p:nvPr/>
        </p:nvPicPr>
        <p:blipFill>
          <a:blip r:embed="rId3"/>
          <a:stretch>
            <a:fillRect/>
          </a:stretch>
        </p:blipFill>
        <p:spPr>
          <a:xfrm>
            <a:off x="1430289" y="1858297"/>
            <a:ext cx="10546066" cy="4132800"/>
          </a:xfrm>
          <a:prstGeom prst="rect">
            <a:avLst/>
          </a:prstGeom>
        </p:spPr>
      </p:pic>
      <p:pic>
        <p:nvPicPr>
          <p:cNvPr id="6" name="Picture 5">
            <a:extLst>
              <a:ext uri="{FF2B5EF4-FFF2-40B4-BE49-F238E27FC236}">
                <a16:creationId xmlns:a16="http://schemas.microsoft.com/office/drawing/2014/main" id="{1E4FBB5D-4CEF-E635-8D20-A45AB88DE9A7}"/>
              </a:ext>
            </a:extLst>
          </p:cNvPr>
          <p:cNvPicPr>
            <a:picLocks noChangeAspect="1"/>
          </p:cNvPicPr>
          <p:nvPr/>
        </p:nvPicPr>
        <p:blipFill>
          <a:blip r:embed="rId4"/>
          <a:stretch>
            <a:fillRect/>
          </a:stretch>
        </p:blipFill>
        <p:spPr>
          <a:xfrm>
            <a:off x="10648507" y="239458"/>
            <a:ext cx="1365151" cy="1365151"/>
          </a:xfrm>
          <a:prstGeom prst="rect">
            <a:avLst/>
          </a:prstGeom>
        </p:spPr>
      </p:pic>
    </p:spTree>
    <p:extLst>
      <p:ext uri="{BB962C8B-B14F-4D97-AF65-F5344CB8AC3E}">
        <p14:creationId xmlns:p14="http://schemas.microsoft.com/office/powerpoint/2010/main" val="458480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B72A-E8EE-E103-3BAB-B209FBF0E099}"/>
              </a:ext>
            </a:extLst>
          </p:cNvPr>
          <p:cNvSpPr>
            <a:spLocks noGrp="1"/>
          </p:cNvSpPr>
          <p:nvPr>
            <p:ph type="title"/>
          </p:nvPr>
        </p:nvSpPr>
        <p:spPr/>
        <p:txBody>
          <a:bodyPr/>
          <a:lstStyle/>
          <a:p>
            <a:r>
              <a:rPr lang="en-US" dirty="0"/>
              <a:t>Publishing and Subscribing to messages</a:t>
            </a:r>
          </a:p>
        </p:txBody>
      </p:sp>
      <p:sp>
        <p:nvSpPr>
          <p:cNvPr id="3" name="Text Placeholder 2">
            <a:extLst>
              <a:ext uri="{FF2B5EF4-FFF2-40B4-BE49-F238E27FC236}">
                <a16:creationId xmlns:a16="http://schemas.microsoft.com/office/drawing/2014/main" id="{862566A3-198E-5B8A-39BA-0D758BDFB39F}"/>
              </a:ext>
            </a:extLst>
          </p:cNvPr>
          <p:cNvSpPr>
            <a:spLocks noGrp="1"/>
          </p:cNvSpPr>
          <p:nvPr>
            <p:ph type="body" idx="1"/>
          </p:nvPr>
        </p:nvSpPr>
        <p:spPr/>
        <p:txBody>
          <a:bodyPr/>
          <a:lstStyle/>
          <a:p>
            <a:r>
              <a:rPr lang="en-US" dirty="0"/>
              <a:t>Azure Service Bus messaging</a:t>
            </a:r>
          </a:p>
        </p:txBody>
      </p:sp>
    </p:spTree>
    <p:extLst>
      <p:ext uri="{BB962C8B-B14F-4D97-AF65-F5344CB8AC3E}">
        <p14:creationId xmlns:p14="http://schemas.microsoft.com/office/powerpoint/2010/main" val="3085507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854A-991D-BE1C-55DF-59ED46CF396C}"/>
              </a:ext>
            </a:extLst>
          </p:cNvPr>
          <p:cNvSpPr>
            <a:spLocks noGrp="1"/>
          </p:cNvSpPr>
          <p:nvPr>
            <p:ph type="title"/>
          </p:nvPr>
        </p:nvSpPr>
        <p:spPr/>
        <p:txBody>
          <a:bodyPr/>
          <a:lstStyle/>
          <a:p>
            <a:r>
              <a:rPr lang="en-US" dirty="0"/>
              <a:t>Azure Storage Queue</a:t>
            </a:r>
          </a:p>
        </p:txBody>
      </p:sp>
      <p:sp>
        <p:nvSpPr>
          <p:cNvPr id="3" name="Text Placeholder 2">
            <a:extLst>
              <a:ext uri="{FF2B5EF4-FFF2-40B4-BE49-F238E27FC236}">
                <a16:creationId xmlns:a16="http://schemas.microsoft.com/office/drawing/2014/main" id="{DC18811A-0EF0-BA29-A195-9468A42C4AF8}"/>
              </a:ext>
            </a:extLst>
          </p:cNvPr>
          <p:cNvSpPr>
            <a:spLocks noGrp="1"/>
          </p:cNvSpPr>
          <p:nvPr>
            <p:ph type="body" idx="1"/>
          </p:nvPr>
        </p:nvSpPr>
        <p:spPr/>
        <p:txBody>
          <a:bodyPr/>
          <a:lstStyle/>
          <a:p>
            <a:r>
              <a:rPr lang="en-US" dirty="0"/>
              <a:t>A messaging solution that is mostly a queue</a:t>
            </a:r>
          </a:p>
        </p:txBody>
      </p:sp>
      <p:pic>
        <p:nvPicPr>
          <p:cNvPr id="4" name="Graphic 3">
            <a:extLst>
              <a:ext uri="{FF2B5EF4-FFF2-40B4-BE49-F238E27FC236}">
                <a16:creationId xmlns:a16="http://schemas.microsoft.com/office/drawing/2014/main" id="{6A2CA1CC-F722-D76D-1B18-D70AB6FF9F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0461" y="0"/>
            <a:ext cx="3099978" cy="3099978"/>
          </a:xfrm>
          <a:prstGeom prst="rect">
            <a:avLst/>
          </a:prstGeom>
        </p:spPr>
      </p:pic>
    </p:spTree>
    <p:extLst>
      <p:ext uri="{BB962C8B-B14F-4D97-AF65-F5344CB8AC3E}">
        <p14:creationId xmlns:p14="http://schemas.microsoft.com/office/powerpoint/2010/main" val="9361727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2A30AC-F54B-7FC2-C9BF-51FC741EEF49}"/>
              </a:ext>
            </a:extLst>
          </p:cNvPr>
          <p:cNvSpPr>
            <a:spLocks noGrp="1"/>
          </p:cNvSpPr>
          <p:nvPr>
            <p:ph type="title"/>
          </p:nvPr>
        </p:nvSpPr>
        <p:spPr/>
        <p:txBody>
          <a:bodyPr/>
          <a:lstStyle/>
          <a:p>
            <a:r>
              <a:rPr lang="en-US" dirty="0"/>
              <a:t>Azure Storage Queue</a:t>
            </a:r>
          </a:p>
        </p:txBody>
      </p:sp>
      <p:sp>
        <p:nvSpPr>
          <p:cNvPr id="5" name="Content Placeholder 4">
            <a:extLst>
              <a:ext uri="{FF2B5EF4-FFF2-40B4-BE49-F238E27FC236}">
                <a16:creationId xmlns:a16="http://schemas.microsoft.com/office/drawing/2014/main" id="{AB8EE982-875D-CE3A-E589-49503DE4F5FF}"/>
              </a:ext>
            </a:extLst>
          </p:cNvPr>
          <p:cNvSpPr>
            <a:spLocks noGrp="1"/>
          </p:cNvSpPr>
          <p:nvPr>
            <p:ph idx="1"/>
          </p:nvPr>
        </p:nvSpPr>
        <p:spPr>
          <a:xfrm>
            <a:off x="2589212" y="1540188"/>
            <a:ext cx="8915400" cy="4875359"/>
          </a:xfrm>
        </p:spPr>
        <p:txBody>
          <a:bodyPr>
            <a:normAutofit/>
          </a:bodyPr>
          <a:lstStyle/>
          <a:p>
            <a:r>
              <a:rPr lang="en-US" sz="2400" dirty="0"/>
              <a:t>Store Large numbers of messages</a:t>
            </a:r>
          </a:p>
          <a:p>
            <a:r>
              <a:rPr lang="en-US" sz="2400" dirty="0"/>
              <a:t>Up to </a:t>
            </a:r>
            <a:r>
              <a:rPr lang="en-US" sz="2400" b="1" dirty="0"/>
              <a:t>64kb</a:t>
            </a:r>
            <a:r>
              <a:rPr lang="en-US" sz="2400" dirty="0"/>
              <a:t> in size per messaged</a:t>
            </a:r>
          </a:p>
          <a:p>
            <a:r>
              <a:rPr lang="en-US" sz="2400" dirty="0"/>
              <a:t>Use when you have massive amounts of messages that need to be processed in a decoupled fashion.</a:t>
            </a:r>
          </a:p>
          <a:p>
            <a:r>
              <a:rPr lang="en-US" sz="2400" dirty="0"/>
              <a:t>Access messages via HTTPs</a:t>
            </a:r>
          </a:p>
          <a:p>
            <a:r>
              <a:rPr lang="en-US" sz="2400" dirty="0"/>
              <a:t>Need to store </a:t>
            </a:r>
            <a:r>
              <a:rPr lang="en-US" sz="2400" b="1" dirty="0"/>
              <a:t>&gt; 80GB </a:t>
            </a:r>
            <a:r>
              <a:rPr lang="en-US" sz="2400" dirty="0"/>
              <a:t>of message data</a:t>
            </a:r>
          </a:p>
          <a:p>
            <a:r>
              <a:rPr lang="en-US" sz="2400" dirty="0"/>
              <a:t>Server-side logging of all message interaction</a:t>
            </a:r>
          </a:p>
        </p:txBody>
      </p:sp>
      <p:pic>
        <p:nvPicPr>
          <p:cNvPr id="6" name="Graphic 5">
            <a:extLst>
              <a:ext uri="{FF2B5EF4-FFF2-40B4-BE49-F238E27FC236}">
                <a16:creationId xmlns:a16="http://schemas.microsoft.com/office/drawing/2014/main" id="{6C96E896-5A98-C687-CF7C-6C79B1915F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98034" y="0"/>
            <a:ext cx="1477671" cy="1477671"/>
          </a:xfrm>
          <a:prstGeom prst="rect">
            <a:avLst/>
          </a:prstGeom>
        </p:spPr>
      </p:pic>
    </p:spTree>
    <p:extLst>
      <p:ext uri="{BB962C8B-B14F-4D97-AF65-F5344CB8AC3E}">
        <p14:creationId xmlns:p14="http://schemas.microsoft.com/office/powerpoint/2010/main" val="377170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A46606-5A61-3284-CB1C-3178ABA7C585}"/>
              </a:ext>
            </a:extLst>
          </p:cNvPr>
          <p:cNvSpPr>
            <a:spLocks noGrp="1"/>
          </p:cNvSpPr>
          <p:nvPr>
            <p:ph type="title"/>
          </p:nvPr>
        </p:nvSpPr>
        <p:spPr>
          <a:xfrm>
            <a:off x="2589213" y="5588869"/>
            <a:ext cx="8915400" cy="566738"/>
          </a:xfrm>
        </p:spPr>
        <p:txBody>
          <a:bodyPr/>
          <a:lstStyle/>
          <a:p>
            <a:r>
              <a:rPr lang="en-US" dirty="0"/>
              <a:t>Creating an Azure Storage Queue</a:t>
            </a:r>
          </a:p>
        </p:txBody>
      </p:sp>
      <p:sp>
        <p:nvSpPr>
          <p:cNvPr id="6" name="Text Placeholder 5">
            <a:extLst>
              <a:ext uri="{FF2B5EF4-FFF2-40B4-BE49-F238E27FC236}">
                <a16:creationId xmlns:a16="http://schemas.microsoft.com/office/drawing/2014/main" id="{D44A5037-043B-B3D3-7DFC-DC227A086EBC}"/>
              </a:ext>
            </a:extLst>
          </p:cNvPr>
          <p:cNvSpPr>
            <a:spLocks noGrp="1"/>
          </p:cNvSpPr>
          <p:nvPr>
            <p:ph type="body" sz="half" idx="2"/>
          </p:nvPr>
        </p:nvSpPr>
        <p:spPr>
          <a:xfrm>
            <a:off x="2589213" y="6235508"/>
            <a:ext cx="8915400" cy="493712"/>
          </a:xfrm>
        </p:spPr>
        <p:txBody>
          <a:bodyPr/>
          <a:lstStyle/>
          <a:p>
            <a:endParaRPr lang="en-US" dirty="0"/>
          </a:p>
        </p:txBody>
      </p:sp>
      <p:pic>
        <p:nvPicPr>
          <p:cNvPr id="5" name="Graphic 4">
            <a:extLst>
              <a:ext uri="{FF2B5EF4-FFF2-40B4-BE49-F238E27FC236}">
                <a16:creationId xmlns:a16="http://schemas.microsoft.com/office/drawing/2014/main" id="{A2C542C6-13D8-866A-5EC0-BBB2884B2B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27532" y="-36443"/>
            <a:ext cx="1477671" cy="1477671"/>
          </a:xfrm>
          <a:prstGeom prst="rect">
            <a:avLst/>
          </a:prstGeom>
        </p:spPr>
      </p:pic>
      <p:pic>
        <p:nvPicPr>
          <p:cNvPr id="3" name="Picture 2">
            <a:extLst>
              <a:ext uri="{FF2B5EF4-FFF2-40B4-BE49-F238E27FC236}">
                <a16:creationId xmlns:a16="http://schemas.microsoft.com/office/drawing/2014/main" id="{64385C85-D73F-49FD-07B3-B84CC0F23F9A}"/>
              </a:ext>
            </a:extLst>
          </p:cNvPr>
          <p:cNvPicPr>
            <a:picLocks noChangeAspect="1"/>
          </p:cNvPicPr>
          <p:nvPr/>
        </p:nvPicPr>
        <p:blipFill>
          <a:blip r:embed="rId5"/>
          <a:stretch>
            <a:fillRect/>
          </a:stretch>
        </p:blipFill>
        <p:spPr>
          <a:xfrm>
            <a:off x="2769087" y="1253613"/>
            <a:ext cx="7189087" cy="3804534"/>
          </a:xfrm>
          <a:prstGeom prst="rect">
            <a:avLst/>
          </a:prstGeom>
        </p:spPr>
      </p:pic>
    </p:spTree>
    <p:extLst>
      <p:ext uri="{BB962C8B-B14F-4D97-AF65-F5344CB8AC3E}">
        <p14:creationId xmlns:p14="http://schemas.microsoft.com/office/powerpoint/2010/main" val="39651578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A28E-0D29-4B0D-C566-DFF3CBCE8751}"/>
              </a:ext>
            </a:extLst>
          </p:cNvPr>
          <p:cNvSpPr>
            <a:spLocks noGrp="1"/>
          </p:cNvSpPr>
          <p:nvPr>
            <p:ph type="title"/>
          </p:nvPr>
        </p:nvSpPr>
        <p:spPr/>
        <p:txBody>
          <a:bodyPr/>
          <a:lstStyle/>
          <a:p>
            <a:r>
              <a:rPr lang="en-US" dirty="0"/>
              <a:t>Working with Azure Storage Queue</a:t>
            </a:r>
          </a:p>
        </p:txBody>
      </p:sp>
      <p:sp>
        <p:nvSpPr>
          <p:cNvPr id="3" name="Text Placeholder 2">
            <a:extLst>
              <a:ext uri="{FF2B5EF4-FFF2-40B4-BE49-F238E27FC236}">
                <a16:creationId xmlns:a16="http://schemas.microsoft.com/office/drawing/2014/main" id="{FDC3333B-5646-73C0-6042-F6D59445D9EB}"/>
              </a:ext>
            </a:extLst>
          </p:cNvPr>
          <p:cNvSpPr>
            <a:spLocks noGrp="1"/>
          </p:cNvSpPr>
          <p:nvPr>
            <p:ph type="body" idx="1"/>
          </p:nvPr>
        </p:nvSpPr>
        <p:spPr/>
        <p:txBody>
          <a:bodyPr/>
          <a:lstStyle/>
          <a:p>
            <a:r>
              <a:rPr lang="en-US" dirty="0"/>
              <a:t>Utilizing Azure storage for your messaging solution</a:t>
            </a:r>
          </a:p>
        </p:txBody>
      </p:sp>
    </p:spTree>
    <p:extLst>
      <p:ext uri="{BB962C8B-B14F-4D97-AF65-F5344CB8AC3E}">
        <p14:creationId xmlns:p14="http://schemas.microsoft.com/office/powerpoint/2010/main" val="31910857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9263-9B90-4B57-95BC-4E8B2EDC315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4436D51-A176-4145-BAD2-B9BC9C13CD9F}"/>
              </a:ext>
            </a:extLst>
          </p:cNvPr>
          <p:cNvSpPr>
            <a:spLocks noGrp="1"/>
          </p:cNvSpPr>
          <p:nvPr>
            <p:ph idx="1"/>
          </p:nvPr>
        </p:nvSpPr>
        <p:spPr/>
        <p:txBody>
          <a:bodyPr/>
          <a:lstStyle/>
          <a:p>
            <a:r>
              <a:rPr lang="en-US" dirty="0"/>
              <a:t>Event Hubs for Big Data Ingestion</a:t>
            </a:r>
          </a:p>
          <a:p>
            <a:r>
              <a:rPr lang="en-US" dirty="0"/>
              <a:t>Event Grid for one-off event capture</a:t>
            </a:r>
          </a:p>
          <a:p>
            <a:r>
              <a:rPr lang="en-US" dirty="0"/>
              <a:t>Service Bus Messaging for Pub/Sub</a:t>
            </a:r>
          </a:p>
          <a:p>
            <a:r>
              <a:rPr lang="en-US" dirty="0"/>
              <a:t>Service Bus Queue for Message Processing</a:t>
            </a:r>
          </a:p>
          <a:p>
            <a:r>
              <a:rPr lang="en-US" dirty="0"/>
              <a:t>Storage Queue for Message Processing</a:t>
            </a:r>
          </a:p>
        </p:txBody>
      </p:sp>
    </p:spTree>
    <p:extLst>
      <p:ext uri="{BB962C8B-B14F-4D97-AF65-F5344CB8AC3E}">
        <p14:creationId xmlns:p14="http://schemas.microsoft.com/office/powerpoint/2010/main" val="64556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A875-7BA8-6AAC-E64F-5D74DEF2FF0C}"/>
              </a:ext>
            </a:extLst>
          </p:cNvPr>
          <p:cNvSpPr>
            <a:spLocks noGrp="1"/>
          </p:cNvSpPr>
          <p:nvPr>
            <p:ph type="title"/>
          </p:nvPr>
        </p:nvSpPr>
        <p:spPr/>
        <p:txBody>
          <a:bodyPr/>
          <a:lstStyle/>
          <a:p>
            <a:r>
              <a:rPr lang="en-US" dirty="0"/>
              <a:t>Event Hub Namespace</a:t>
            </a:r>
          </a:p>
        </p:txBody>
      </p:sp>
      <p:sp>
        <p:nvSpPr>
          <p:cNvPr id="3" name="Content Placeholder 2">
            <a:extLst>
              <a:ext uri="{FF2B5EF4-FFF2-40B4-BE49-F238E27FC236}">
                <a16:creationId xmlns:a16="http://schemas.microsoft.com/office/drawing/2014/main" id="{CBF8E94F-9222-C64C-023C-7DF22581ECBF}"/>
              </a:ext>
            </a:extLst>
          </p:cNvPr>
          <p:cNvSpPr>
            <a:spLocks noGrp="1"/>
          </p:cNvSpPr>
          <p:nvPr>
            <p:ph idx="1"/>
          </p:nvPr>
        </p:nvSpPr>
        <p:spPr>
          <a:xfrm>
            <a:off x="2589212" y="1487424"/>
            <a:ext cx="8915400" cy="4423798"/>
          </a:xfrm>
        </p:spPr>
        <p:txBody>
          <a:bodyPr>
            <a:normAutofit lnSpcReduction="10000"/>
          </a:bodyPr>
          <a:lstStyle/>
          <a:p>
            <a:r>
              <a:rPr lang="en-US" sz="2400" dirty="0"/>
              <a:t>Houses one or more hubs</a:t>
            </a:r>
          </a:p>
          <a:p>
            <a:r>
              <a:rPr lang="en-US" sz="2400" dirty="0"/>
              <a:t>Unique FQDN across Azure</a:t>
            </a:r>
          </a:p>
          <a:p>
            <a:r>
              <a:rPr lang="en-US" sz="2400" dirty="0"/>
              <a:t>Determines the tier/pricing</a:t>
            </a:r>
          </a:p>
          <a:p>
            <a:pPr lvl="1"/>
            <a:r>
              <a:rPr lang="en-US" sz="2000" dirty="0"/>
              <a:t>Assigns the number of throughput units [1-40]</a:t>
            </a:r>
          </a:p>
          <a:p>
            <a:pPr lvl="1"/>
            <a:r>
              <a:rPr lang="en-US" sz="2000" dirty="0"/>
              <a:t>Standard or better can “Auto Inflate” to more TUs</a:t>
            </a:r>
          </a:p>
          <a:p>
            <a:pPr lvl="1"/>
            <a:r>
              <a:rPr lang="en-US" sz="2000" dirty="0"/>
              <a:t>Standard or better for enabling Capture events [push to storage, </a:t>
            </a:r>
            <a:r>
              <a:rPr lang="en-US" sz="2000" dirty="0" err="1"/>
              <a:t>etc</a:t>
            </a:r>
            <a:r>
              <a:rPr lang="en-US" sz="2000" dirty="0"/>
              <a:t>]</a:t>
            </a:r>
          </a:p>
          <a:p>
            <a:pPr lvl="1"/>
            <a:r>
              <a:rPr lang="en-US" sz="2000" dirty="0"/>
              <a:t>TU limits:</a:t>
            </a:r>
          </a:p>
          <a:p>
            <a:pPr lvl="2"/>
            <a:r>
              <a:rPr lang="en-US" sz="1800" dirty="0"/>
              <a:t>Ingress: Up to 1 MB per second or 1000 events per second (whichever comes first).</a:t>
            </a:r>
          </a:p>
          <a:p>
            <a:pPr lvl="2"/>
            <a:r>
              <a:rPr lang="en-US" sz="1800" dirty="0"/>
              <a:t>Egress: Up to 2 MB per second or 4096 events per second.</a:t>
            </a:r>
          </a:p>
          <a:p>
            <a:pPr marL="914400" lvl="2" indent="0">
              <a:buNone/>
            </a:pPr>
            <a:endParaRPr lang="en-US" dirty="0"/>
          </a:p>
        </p:txBody>
      </p:sp>
      <p:pic>
        <p:nvPicPr>
          <p:cNvPr id="4" name="Graphic 3">
            <a:extLst>
              <a:ext uri="{FF2B5EF4-FFF2-40B4-BE49-F238E27FC236}">
                <a16:creationId xmlns:a16="http://schemas.microsoft.com/office/drawing/2014/main" id="{9E00E6CD-2A7D-32F5-3736-C81D9F22A2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80886" y="0"/>
            <a:ext cx="1477671" cy="1477671"/>
          </a:xfrm>
          <a:prstGeom prst="rect">
            <a:avLst/>
          </a:prstGeom>
        </p:spPr>
      </p:pic>
    </p:spTree>
    <p:extLst>
      <p:ext uri="{BB962C8B-B14F-4D97-AF65-F5344CB8AC3E}">
        <p14:creationId xmlns:p14="http://schemas.microsoft.com/office/powerpoint/2010/main" val="32241797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305C72-8769-4E0F-B31D-F4B1C9DC9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72583CFC-05A3-4743-9A2E-7C2095B8D4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5" name="Freeform 11">
              <a:extLst>
                <a:ext uri="{FF2B5EF4-FFF2-40B4-BE49-F238E27FC236}">
                  <a16:creationId xmlns:a16="http://schemas.microsoft.com/office/drawing/2014/main" id="{9A751892-92F2-4CB4-BCAB-6D0AAF8F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5934046E-4D7C-4AA6-8633-29944553F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421462AB-19D6-42DB-A850-F35B82C7B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208D8C07-9637-45D3-9E40-7C5C40077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883C90A1-D75A-4818-9F01-B4BF19D74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8808F87B-C4B8-4084-BD89-E41A1A44E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E7FC0B23-1372-4455-98CE-E0FC7FF99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D14B79DD-45AC-487C-B361-0312B3C85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CDA09C7F-7AF3-4B6C-BC42-92780A682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FF7EBDD4-71BF-4FAF-B00B-444F9AE20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AF5E4290-F8B0-440E-A418-613A1552D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FF0BF04A-FCC8-42BF-AD17-10F0ACB44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506F0A57-55BB-457C-9C8C-3DEE71009A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9" name="Freeform 27">
              <a:extLst>
                <a:ext uri="{FF2B5EF4-FFF2-40B4-BE49-F238E27FC236}">
                  <a16:creationId xmlns:a16="http://schemas.microsoft.com/office/drawing/2014/main" id="{60DB408E-A426-4658-B39D-0BBF09463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BEFFABCA-CAA4-45E4-A7D4-DB3D2C864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99494AF8-97E4-4473-AA6E-B4AB127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D05C67DC-0E54-4C69-90BE-8374C7E97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B2B38B94-E895-4324-B699-EEF28E052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41E77CC3-723C-4C87-A1BA-D8E35B801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CC5757E8-4CBE-4EA3-98AF-96361C918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51E4772B-9FB7-4AC7-B352-C44489167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7F853444-696F-4B42-8C91-1F6EDD53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CD1A3085-30B0-496B-B9D3-55280769A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1B2519D7-F51F-4583-9B50-41B493C14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6E1141E0-4F4D-4B40-BDB5-B2DD0FAEB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E46EF2EF-2B8B-4797-A44A-AE093D91F149}"/>
              </a:ext>
            </a:extLst>
          </p:cNvPr>
          <p:cNvSpPr>
            <a:spLocks noGrp="1"/>
          </p:cNvSpPr>
          <p:nvPr>
            <p:ph type="title"/>
          </p:nvPr>
        </p:nvSpPr>
        <p:spPr>
          <a:xfrm>
            <a:off x="6483096" y="624110"/>
            <a:ext cx="5021516" cy="1280890"/>
          </a:xfrm>
        </p:spPr>
        <p:txBody>
          <a:bodyPr>
            <a:normAutofit/>
          </a:bodyPr>
          <a:lstStyle/>
          <a:p>
            <a:r>
              <a:rPr lang="en-US" dirty="0"/>
              <a:t>Questions?</a:t>
            </a:r>
          </a:p>
        </p:txBody>
      </p:sp>
      <p:sp>
        <p:nvSpPr>
          <p:cNvPr id="42" name="Rectangle 41">
            <a:extLst>
              <a:ext uri="{FF2B5EF4-FFF2-40B4-BE49-F238E27FC236}">
                <a16:creationId xmlns:a16="http://schemas.microsoft.com/office/drawing/2014/main" id="{C5E0C91A-3F1D-43D7-9AB4-5D0A17D5C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id="{3A6C27A1-A438-4EC6-93BF-EC26F29BB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Content Placeholder 4" descr="Quizzical burrowing owl looking forward">
            <a:extLst>
              <a:ext uri="{FF2B5EF4-FFF2-40B4-BE49-F238E27FC236}">
                <a16:creationId xmlns:a16="http://schemas.microsoft.com/office/drawing/2014/main" id="{ABE3E0C5-DBAA-4EE3-B96E-723346CDAE8D}"/>
              </a:ext>
            </a:extLst>
          </p:cNvPr>
          <p:cNvPicPr>
            <a:picLocks noChangeAspect="1"/>
          </p:cNvPicPr>
          <p:nvPr/>
        </p:nvPicPr>
        <p:blipFill rotWithShape="1">
          <a:blip r:embed="rId3"/>
          <a:srcRect l="7384" r="45433"/>
          <a:stretch/>
        </p:blipFill>
        <p:spPr>
          <a:xfrm>
            <a:off x="-1554" y="1731"/>
            <a:ext cx="4655850" cy="6858000"/>
          </a:xfrm>
          <a:prstGeom prst="rect">
            <a:avLst/>
          </a:prstGeom>
        </p:spPr>
      </p:pic>
      <p:sp>
        <p:nvSpPr>
          <p:cNvPr id="9" name="Content Placeholder 8">
            <a:extLst>
              <a:ext uri="{FF2B5EF4-FFF2-40B4-BE49-F238E27FC236}">
                <a16:creationId xmlns:a16="http://schemas.microsoft.com/office/drawing/2014/main" id="{5645387F-980C-4625-A6CD-AB5786C6AF53}"/>
              </a:ext>
            </a:extLst>
          </p:cNvPr>
          <p:cNvSpPr>
            <a:spLocks noGrp="1"/>
          </p:cNvSpPr>
          <p:nvPr>
            <p:ph idx="1"/>
          </p:nvPr>
        </p:nvSpPr>
        <p:spPr>
          <a:xfrm>
            <a:off x="6438191" y="2133600"/>
            <a:ext cx="5066419" cy="3777622"/>
          </a:xfrm>
        </p:spPr>
        <p:txBody>
          <a:bodyPr>
            <a:normAutofit/>
          </a:bodyPr>
          <a:lstStyle/>
          <a:p>
            <a:r>
              <a:rPr lang="en-US" dirty="0"/>
              <a:t>Email:</a:t>
            </a:r>
          </a:p>
          <a:p>
            <a:pPr lvl="1"/>
            <a:r>
              <a:rPr lang="en-US" dirty="0" err="1"/>
              <a:t>brian@majorguidancesolutions</a:t>
            </a:r>
            <a:endParaRPr lang="en-US" dirty="0"/>
          </a:p>
          <a:p>
            <a:pPr lvl="1"/>
            <a:r>
              <a:rPr lang="en-US" dirty="0">
                <a:hlinkClick r:id="rId4"/>
              </a:rPr>
              <a:t>blgorman@gmail.com</a:t>
            </a:r>
            <a:endParaRPr lang="en-US" dirty="0"/>
          </a:p>
          <a:p>
            <a:r>
              <a:rPr lang="en-US" dirty="0"/>
              <a:t>Twitter</a:t>
            </a:r>
          </a:p>
          <a:p>
            <a:pPr lvl="1"/>
            <a:r>
              <a:rPr lang="en-US" dirty="0"/>
              <a:t>@blgorman</a:t>
            </a:r>
          </a:p>
          <a:p>
            <a:r>
              <a:rPr lang="en-US" dirty="0"/>
              <a:t>Linked In</a:t>
            </a:r>
          </a:p>
          <a:p>
            <a:pPr lvl="1"/>
            <a:r>
              <a:rPr lang="en-US" dirty="0">
                <a:hlinkClick r:id="rId5"/>
              </a:rPr>
              <a:t>https://www.linkedin/in/brianlgorman</a:t>
            </a:r>
            <a:endParaRPr lang="en-US" dirty="0"/>
          </a:p>
          <a:p>
            <a:r>
              <a:rPr lang="en-US" dirty="0"/>
              <a:t>Code:</a:t>
            </a:r>
          </a:p>
          <a:p>
            <a:pPr lvl="1"/>
            <a:r>
              <a:rPr lang="en-US" dirty="0"/>
              <a:t>https://github.com/blgorman/</a:t>
            </a:r>
          </a:p>
        </p:txBody>
      </p:sp>
    </p:spTree>
    <p:extLst>
      <p:ext uri="{BB962C8B-B14F-4D97-AF65-F5344CB8AC3E}">
        <p14:creationId xmlns:p14="http://schemas.microsoft.com/office/powerpoint/2010/main" val="527053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37C36D-8E19-AB0E-1035-994FDDFE9BDB}"/>
              </a:ext>
            </a:extLst>
          </p:cNvPr>
          <p:cNvPicPr>
            <a:picLocks noChangeAspect="1"/>
          </p:cNvPicPr>
          <p:nvPr/>
        </p:nvPicPr>
        <p:blipFill>
          <a:blip r:embed="rId3"/>
          <a:stretch>
            <a:fillRect/>
          </a:stretch>
        </p:blipFill>
        <p:spPr>
          <a:xfrm>
            <a:off x="6343962" y="0"/>
            <a:ext cx="5848038" cy="3768972"/>
          </a:xfrm>
          <a:prstGeom prst="rect">
            <a:avLst/>
          </a:prstGeom>
        </p:spPr>
      </p:pic>
      <p:pic>
        <p:nvPicPr>
          <p:cNvPr id="5" name="Picture 4">
            <a:extLst>
              <a:ext uri="{FF2B5EF4-FFF2-40B4-BE49-F238E27FC236}">
                <a16:creationId xmlns:a16="http://schemas.microsoft.com/office/drawing/2014/main" id="{B4395274-532C-711A-E8C8-3CAACA4DEB60}"/>
              </a:ext>
            </a:extLst>
          </p:cNvPr>
          <p:cNvPicPr>
            <a:picLocks noChangeAspect="1"/>
          </p:cNvPicPr>
          <p:nvPr/>
        </p:nvPicPr>
        <p:blipFill>
          <a:blip r:embed="rId4"/>
          <a:stretch>
            <a:fillRect/>
          </a:stretch>
        </p:blipFill>
        <p:spPr>
          <a:xfrm>
            <a:off x="1413188" y="1830123"/>
            <a:ext cx="5647695" cy="2849873"/>
          </a:xfrm>
          <a:prstGeom prst="rect">
            <a:avLst/>
          </a:prstGeom>
        </p:spPr>
      </p:pic>
      <p:sp>
        <p:nvSpPr>
          <p:cNvPr id="2" name="Title 1">
            <a:extLst>
              <a:ext uri="{FF2B5EF4-FFF2-40B4-BE49-F238E27FC236}">
                <a16:creationId xmlns:a16="http://schemas.microsoft.com/office/drawing/2014/main" id="{039B60FA-D25C-435A-85B1-190DFA97D609}"/>
              </a:ext>
            </a:extLst>
          </p:cNvPr>
          <p:cNvSpPr>
            <a:spLocks noGrp="1"/>
          </p:cNvSpPr>
          <p:nvPr>
            <p:ph type="title"/>
          </p:nvPr>
        </p:nvSpPr>
        <p:spPr/>
        <p:txBody>
          <a:bodyPr/>
          <a:lstStyle/>
          <a:p>
            <a:r>
              <a:rPr lang="en-US" dirty="0"/>
              <a:t>Conclusion</a:t>
            </a:r>
          </a:p>
        </p:txBody>
      </p:sp>
      <p:pic>
        <p:nvPicPr>
          <p:cNvPr id="6" name="Picture 5">
            <a:extLst>
              <a:ext uri="{FF2B5EF4-FFF2-40B4-BE49-F238E27FC236}">
                <a16:creationId xmlns:a16="http://schemas.microsoft.com/office/drawing/2014/main" id="{7DC377FA-DE42-48DB-B10D-574B3FCB36A0}"/>
              </a:ext>
            </a:extLst>
          </p:cNvPr>
          <p:cNvPicPr>
            <a:picLocks noChangeAspect="1"/>
          </p:cNvPicPr>
          <p:nvPr/>
        </p:nvPicPr>
        <p:blipFill>
          <a:blip r:embed="rId5"/>
          <a:stretch>
            <a:fillRect/>
          </a:stretch>
        </p:blipFill>
        <p:spPr>
          <a:xfrm>
            <a:off x="5294628" y="3774036"/>
            <a:ext cx="5647694" cy="3022089"/>
          </a:xfrm>
          <a:prstGeom prst="rect">
            <a:avLst/>
          </a:prstGeom>
        </p:spPr>
      </p:pic>
      <p:sp>
        <p:nvSpPr>
          <p:cNvPr id="10" name="TextBox 9">
            <a:extLst>
              <a:ext uri="{FF2B5EF4-FFF2-40B4-BE49-F238E27FC236}">
                <a16:creationId xmlns:a16="http://schemas.microsoft.com/office/drawing/2014/main" id="{03A8C7EC-4485-4BB5-9C2A-F08EC5098559}"/>
              </a:ext>
            </a:extLst>
          </p:cNvPr>
          <p:cNvSpPr txBox="1"/>
          <p:nvPr/>
        </p:nvSpPr>
        <p:spPr>
          <a:xfrm>
            <a:off x="1685925" y="6364366"/>
            <a:ext cx="6096000" cy="369332"/>
          </a:xfrm>
          <a:prstGeom prst="rect">
            <a:avLst/>
          </a:prstGeom>
          <a:noFill/>
        </p:spPr>
        <p:txBody>
          <a:bodyPr wrap="square">
            <a:spAutoFit/>
          </a:bodyPr>
          <a:lstStyle/>
          <a:p>
            <a:r>
              <a:rPr lang="en-US" dirty="0"/>
              <a:t>Thanks for having me today!</a:t>
            </a:r>
          </a:p>
        </p:txBody>
      </p:sp>
      <p:sp>
        <p:nvSpPr>
          <p:cNvPr id="12" name="TextBox 11">
            <a:extLst>
              <a:ext uri="{FF2B5EF4-FFF2-40B4-BE49-F238E27FC236}">
                <a16:creationId xmlns:a16="http://schemas.microsoft.com/office/drawing/2014/main" id="{F9DFA7F6-E92D-4AEA-9EF9-E088D7250432}"/>
              </a:ext>
            </a:extLst>
          </p:cNvPr>
          <p:cNvSpPr txBox="1"/>
          <p:nvPr/>
        </p:nvSpPr>
        <p:spPr>
          <a:xfrm>
            <a:off x="1685925" y="5027877"/>
            <a:ext cx="6572250" cy="369332"/>
          </a:xfrm>
          <a:prstGeom prst="rect">
            <a:avLst/>
          </a:prstGeom>
          <a:noFill/>
        </p:spPr>
        <p:txBody>
          <a:bodyPr wrap="square">
            <a:spAutoFit/>
          </a:bodyPr>
          <a:lstStyle/>
          <a:p>
            <a:r>
              <a:rPr lang="en-US" dirty="0"/>
              <a:t>@blgorman</a:t>
            </a:r>
          </a:p>
        </p:txBody>
      </p:sp>
      <p:sp>
        <p:nvSpPr>
          <p:cNvPr id="13" name="TextBox 12">
            <a:extLst>
              <a:ext uri="{FF2B5EF4-FFF2-40B4-BE49-F238E27FC236}">
                <a16:creationId xmlns:a16="http://schemas.microsoft.com/office/drawing/2014/main" id="{3DA328F6-07AE-471B-8093-34DCFE157D62}"/>
              </a:ext>
            </a:extLst>
          </p:cNvPr>
          <p:cNvSpPr txBox="1"/>
          <p:nvPr/>
        </p:nvSpPr>
        <p:spPr>
          <a:xfrm>
            <a:off x="1685925" y="5487968"/>
            <a:ext cx="3500438" cy="646331"/>
          </a:xfrm>
          <a:prstGeom prst="rect">
            <a:avLst/>
          </a:prstGeom>
          <a:noFill/>
        </p:spPr>
        <p:txBody>
          <a:bodyPr wrap="square">
            <a:spAutoFit/>
          </a:bodyPr>
          <a:lstStyle/>
          <a:p>
            <a:r>
              <a:rPr lang="en-US" dirty="0"/>
              <a:t>https://www.linkedin.com/in/brianlgorman</a:t>
            </a:r>
          </a:p>
        </p:txBody>
      </p:sp>
    </p:spTree>
    <p:extLst>
      <p:ext uri="{BB962C8B-B14F-4D97-AF65-F5344CB8AC3E}">
        <p14:creationId xmlns:p14="http://schemas.microsoft.com/office/powerpoint/2010/main" val="150371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9B2EB4-50C8-08E3-5250-E1CB34687840}"/>
              </a:ext>
            </a:extLst>
          </p:cNvPr>
          <p:cNvSpPr>
            <a:spLocks noGrp="1"/>
          </p:cNvSpPr>
          <p:nvPr>
            <p:ph type="title"/>
          </p:nvPr>
        </p:nvSpPr>
        <p:spPr>
          <a:xfrm>
            <a:off x="2338490" y="5463494"/>
            <a:ext cx="8915400" cy="566738"/>
          </a:xfrm>
        </p:spPr>
        <p:txBody>
          <a:bodyPr>
            <a:normAutofit/>
          </a:bodyPr>
          <a:lstStyle/>
          <a:p>
            <a:r>
              <a:rPr lang="en-US" sz="2800" dirty="0"/>
              <a:t>Creating an Event Hub Namespace</a:t>
            </a:r>
          </a:p>
        </p:txBody>
      </p:sp>
      <p:pic>
        <p:nvPicPr>
          <p:cNvPr id="8" name="Picture Placeholder 7">
            <a:extLst>
              <a:ext uri="{FF2B5EF4-FFF2-40B4-BE49-F238E27FC236}">
                <a16:creationId xmlns:a16="http://schemas.microsoft.com/office/drawing/2014/main" id="{92CF1E30-4FD0-F412-E440-677D1A7EF96D}"/>
              </a:ext>
            </a:extLst>
          </p:cNvPr>
          <p:cNvPicPr>
            <a:picLocks noGrp="1" noChangeAspect="1"/>
          </p:cNvPicPr>
          <p:nvPr>
            <p:ph type="pic" idx="1"/>
          </p:nvPr>
        </p:nvPicPr>
        <p:blipFill rotWithShape="1">
          <a:blip r:embed="rId3"/>
          <a:srcRect l="824" r="824"/>
          <a:stretch/>
        </p:blipFill>
        <p:spPr>
          <a:xfrm>
            <a:off x="2338490" y="323659"/>
            <a:ext cx="8212900" cy="4850993"/>
          </a:xfrm>
        </p:spPr>
      </p:pic>
      <p:sp>
        <p:nvSpPr>
          <p:cNvPr id="10" name="Text Placeholder 3">
            <a:extLst>
              <a:ext uri="{FF2B5EF4-FFF2-40B4-BE49-F238E27FC236}">
                <a16:creationId xmlns:a16="http://schemas.microsoft.com/office/drawing/2014/main" id="{DF86D44C-13E4-354D-76B2-6211785D4657}"/>
              </a:ext>
            </a:extLst>
          </p:cNvPr>
          <p:cNvSpPr>
            <a:spLocks noGrp="1"/>
          </p:cNvSpPr>
          <p:nvPr>
            <p:ph type="body" sz="half" idx="2"/>
          </p:nvPr>
        </p:nvSpPr>
        <p:spPr>
          <a:xfrm>
            <a:off x="2338490" y="6040629"/>
            <a:ext cx="8915400" cy="493712"/>
          </a:xfrm>
        </p:spPr>
        <p:txBody>
          <a:bodyPr>
            <a:normAutofit/>
          </a:bodyPr>
          <a:lstStyle/>
          <a:p>
            <a:r>
              <a:rPr lang="en-US" sz="1400" dirty="0"/>
              <a:t>Not Shown: TLS, Public/Private Network, Tags</a:t>
            </a:r>
          </a:p>
        </p:txBody>
      </p:sp>
      <p:pic>
        <p:nvPicPr>
          <p:cNvPr id="5" name="Graphic 4">
            <a:extLst>
              <a:ext uri="{FF2B5EF4-FFF2-40B4-BE49-F238E27FC236}">
                <a16:creationId xmlns:a16="http://schemas.microsoft.com/office/drawing/2014/main" id="{13C5E95C-4394-F660-58E7-B8BF56B455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14329" y="0"/>
            <a:ext cx="1477671" cy="1477671"/>
          </a:xfrm>
          <a:prstGeom prst="rect">
            <a:avLst/>
          </a:prstGeom>
        </p:spPr>
      </p:pic>
    </p:spTree>
    <p:extLst>
      <p:ext uri="{BB962C8B-B14F-4D97-AF65-F5344CB8AC3E}">
        <p14:creationId xmlns:p14="http://schemas.microsoft.com/office/powerpoint/2010/main" val="28224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1A5E-AC42-7450-FDE9-612AD6C6AAD7}"/>
              </a:ext>
            </a:extLst>
          </p:cNvPr>
          <p:cNvSpPr>
            <a:spLocks noGrp="1"/>
          </p:cNvSpPr>
          <p:nvPr>
            <p:ph type="title"/>
          </p:nvPr>
        </p:nvSpPr>
        <p:spPr/>
        <p:txBody>
          <a:bodyPr/>
          <a:lstStyle/>
          <a:p>
            <a:r>
              <a:rPr lang="en-US" dirty="0"/>
              <a:t>Event Hub</a:t>
            </a:r>
          </a:p>
        </p:txBody>
      </p:sp>
      <p:sp>
        <p:nvSpPr>
          <p:cNvPr id="3" name="Content Placeholder 2">
            <a:extLst>
              <a:ext uri="{FF2B5EF4-FFF2-40B4-BE49-F238E27FC236}">
                <a16:creationId xmlns:a16="http://schemas.microsoft.com/office/drawing/2014/main" id="{331C319B-1427-2B6E-9878-4329E0082538}"/>
              </a:ext>
            </a:extLst>
          </p:cNvPr>
          <p:cNvSpPr>
            <a:spLocks noGrp="1"/>
          </p:cNvSpPr>
          <p:nvPr>
            <p:ph idx="1"/>
          </p:nvPr>
        </p:nvSpPr>
        <p:spPr>
          <a:xfrm>
            <a:off x="2589212" y="1609344"/>
            <a:ext cx="8915400" cy="4913376"/>
          </a:xfrm>
        </p:spPr>
        <p:txBody>
          <a:bodyPr>
            <a:normAutofit lnSpcReduction="10000"/>
          </a:bodyPr>
          <a:lstStyle/>
          <a:p>
            <a:r>
              <a:rPr lang="en-US" dirty="0"/>
              <a:t>Event Producers</a:t>
            </a:r>
          </a:p>
          <a:p>
            <a:pPr lvl="1"/>
            <a:r>
              <a:rPr lang="en-US" dirty="0"/>
              <a:t>Publish via HTTPS, AMPQ1.0 or Apache Kafka </a:t>
            </a:r>
          </a:p>
          <a:p>
            <a:pPr lvl="1"/>
            <a:r>
              <a:rPr lang="en-US" dirty="0"/>
              <a:t>Connect via Active Directory OAuth2 JWT or via Shared Access Signature (SAS) </a:t>
            </a:r>
          </a:p>
          <a:p>
            <a:pPr lvl="1"/>
            <a:r>
              <a:rPr lang="en-US" dirty="0"/>
              <a:t>AMQP -&gt; Persistent connection via web socket</a:t>
            </a:r>
          </a:p>
          <a:p>
            <a:pPr lvl="1"/>
            <a:r>
              <a:rPr lang="en-US" dirty="0"/>
              <a:t>HTTPS -&gt; Re-establish connection on every event </a:t>
            </a:r>
          </a:p>
          <a:p>
            <a:pPr lvl="1"/>
            <a:r>
              <a:rPr lang="en-US" dirty="0"/>
              <a:t>Single or batched, always limited to 1MB</a:t>
            </a:r>
          </a:p>
          <a:p>
            <a:r>
              <a:rPr lang="en-US" dirty="0"/>
              <a:t>Partitions</a:t>
            </a:r>
          </a:p>
          <a:p>
            <a:pPr lvl="1"/>
            <a:r>
              <a:rPr lang="en-US" dirty="0"/>
              <a:t>2-32 partitions (can request more via support ticket)</a:t>
            </a:r>
          </a:p>
          <a:p>
            <a:pPr lvl="1"/>
            <a:r>
              <a:rPr lang="en-US" dirty="0"/>
              <a:t>Use 1 partition for every MB/s you want to have as throughput</a:t>
            </a:r>
          </a:p>
          <a:p>
            <a:pPr lvl="1"/>
            <a:r>
              <a:rPr lang="en-US" dirty="0"/>
              <a:t>Group data by partition keys, agnostic to underlying partitioning strategy, allows for order of events, full multiplexing (think “individual phone calls on shared lines”)</a:t>
            </a:r>
          </a:p>
          <a:p>
            <a:pPr lvl="1"/>
            <a:r>
              <a:rPr lang="en-US" dirty="0"/>
              <a:t>Set on creation, cannot be changed</a:t>
            </a:r>
          </a:p>
          <a:p>
            <a:r>
              <a:rPr lang="en-US" dirty="0"/>
              <a:t>Retention</a:t>
            </a:r>
          </a:p>
          <a:p>
            <a:pPr lvl="1"/>
            <a:r>
              <a:rPr lang="en-US" dirty="0"/>
              <a:t>1-7 days (Standard), 90 days premium</a:t>
            </a:r>
          </a:p>
        </p:txBody>
      </p:sp>
      <p:pic>
        <p:nvPicPr>
          <p:cNvPr id="4" name="Graphic 3">
            <a:extLst>
              <a:ext uri="{FF2B5EF4-FFF2-40B4-BE49-F238E27FC236}">
                <a16:creationId xmlns:a16="http://schemas.microsoft.com/office/drawing/2014/main" id="{893BB07F-701A-CEBC-2AEF-D1180A3DA1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6137" y="0"/>
            <a:ext cx="1477671" cy="1477671"/>
          </a:xfrm>
          <a:prstGeom prst="rect">
            <a:avLst/>
          </a:prstGeom>
        </p:spPr>
      </p:pic>
    </p:spTree>
    <p:extLst>
      <p:ext uri="{BB962C8B-B14F-4D97-AF65-F5344CB8AC3E}">
        <p14:creationId xmlns:p14="http://schemas.microsoft.com/office/powerpoint/2010/main" val="188776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9833-C497-A656-0080-6CBC337257B2}"/>
              </a:ext>
            </a:extLst>
          </p:cNvPr>
          <p:cNvSpPr>
            <a:spLocks noGrp="1"/>
          </p:cNvSpPr>
          <p:nvPr>
            <p:ph type="title"/>
          </p:nvPr>
        </p:nvSpPr>
        <p:spPr/>
        <p:txBody>
          <a:bodyPr/>
          <a:lstStyle/>
          <a:p>
            <a:r>
              <a:rPr lang="en-US" dirty="0"/>
              <a:t>Event Hub - </a:t>
            </a:r>
            <a:r>
              <a:rPr lang="en-US" dirty="0" err="1"/>
              <a:t>cont</a:t>
            </a:r>
            <a:endParaRPr lang="en-US" dirty="0"/>
          </a:p>
        </p:txBody>
      </p:sp>
      <p:sp>
        <p:nvSpPr>
          <p:cNvPr id="3" name="Content Placeholder 2">
            <a:extLst>
              <a:ext uri="{FF2B5EF4-FFF2-40B4-BE49-F238E27FC236}">
                <a16:creationId xmlns:a16="http://schemas.microsoft.com/office/drawing/2014/main" id="{8D1AD409-082D-3426-2C68-2FF1DAF90041}"/>
              </a:ext>
            </a:extLst>
          </p:cNvPr>
          <p:cNvSpPr>
            <a:spLocks noGrp="1"/>
          </p:cNvSpPr>
          <p:nvPr>
            <p:ph idx="1"/>
          </p:nvPr>
        </p:nvSpPr>
        <p:spPr>
          <a:xfrm>
            <a:off x="2592925" y="1764890"/>
            <a:ext cx="8915400" cy="3777622"/>
          </a:xfrm>
        </p:spPr>
        <p:txBody>
          <a:bodyPr/>
          <a:lstStyle/>
          <a:p>
            <a:r>
              <a:rPr lang="en-US" dirty="0"/>
              <a:t>Consumer Groups</a:t>
            </a:r>
          </a:p>
          <a:p>
            <a:pPr lvl="1"/>
            <a:r>
              <a:rPr lang="en-US" dirty="0"/>
              <a:t>Individual readers for playback, can replay events and not affect other readers</a:t>
            </a:r>
          </a:p>
          <a:p>
            <a:pPr lvl="1"/>
            <a:r>
              <a:rPr lang="en-US" dirty="0"/>
              <a:t>1 consumer group per application, can have up to 5 concurrent readers but recommend one receiver per partition per group</a:t>
            </a:r>
          </a:p>
          <a:p>
            <a:pPr lvl="1"/>
            <a:r>
              <a:rPr lang="en-US" dirty="0"/>
              <a:t>Max 20 consumer groups in an event hub</a:t>
            </a:r>
          </a:p>
          <a:p>
            <a:r>
              <a:rPr lang="en-US" dirty="0"/>
              <a:t>Stream offsets and checkpointing</a:t>
            </a:r>
          </a:p>
          <a:p>
            <a:pPr lvl="1"/>
            <a:r>
              <a:rPr lang="en-US" dirty="0"/>
              <a:t>Pointer or cursor to a specific place in the stream</a:t>
            </a:r>
          </a:p>
          <a:p>
            <a:pPr lvl="1"/>
            <a:r>
              <a:rPr lang="en-US" dirty="0"/>
              <a:t>Consumers need to manage their own offsets</a:t>
            </a:r>
          </a:p>
          <a:p>
            <a:pPr lvl="1"/>
            <a:r>
              <a:rPr lang="en-US" dirty="0"/>
              <a:t>Use checkpoint to mark as read, resume reading after disconnect, provide playback capabilities</a:t>
            </a:r>
          </a:p>
        </p:txBody>
      </p:sp>
      <p:pic>
        <p:nvPicPr>
          <p:cNvPr id="4" name="Graphic 3">
            <a:extLst>
              <a:ext uri="{FF2B5EF4-FFF2-40B4-BE49-F238E27FC236}">
                <a16:creationId xmlns:a16="http://schemas.microsoft.com/office/drawing/2014/main" id="{035D2F74-0CDF-D1E8-18C7-AF4601383F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51389" y="0"/>
            <a:ext cx="1477671" cy="1477671"/>
          </a:xfrm>
          <a:prstGeom prst="rect">
            <a:avLst/>
          </a:prstGeom>
        </p:spPr>
      </p:pic>
    </p:spTree>
    <p:extLst>
      <p:ext uri="{BB962C8B-B14F-4D97-AF65-F5344CB8AC3E}">
        <p14:creationId xmlns:p14="http://schemas.microsoft.com/office/powerpoint/2010/main" val="278440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E468-11B0-3653-1B88-9FE23126386B}"/>
              </a:ext>
            </a:extLst>
          </p:cNvPr>
          <p:cNvSpPr>
            <a:spLocks noGrp="1"/>
          </p:cNvSpPr>
          <p:nvPr>
            <p:ph type="title"/>
          </p:nvPr>
        </p:nvSpPr>
        <p:spPr>
          <a:xfrm>
            <a:off x="2589212" y="5296711"/>
            <a:ext cx="8915400" cy="566738"/>
          </a:xfrm>
        </p:spPr>
        <p:txBody>
          <a:bodyPr/>
          <a:lstStyle/>
          <a:p>
            <a:r>
              <a:rPr lang="en-US" dirty="0"/>
              <a:t>Event Hubs Architecture</a:t>
            </a:r>
          </a:p>
        </p:txBody>
      </p:sp>
      <p:pic>
        <p:nvPicPr>
          <p:cNvPr id="6" name="Picture Placeholder 5" descr="Diagram&#10;&#10;Description automatically generated with low confidence">
            <a:extLst>
              <a:ext uri="{FF2B5EF4-FFF2-40B4-BE49-F238E27FC236}">
                <a16:creationId xmlns:a16="http://schemas.microsoft.com/office/drawing/2014/main" id="{6B2D1F97-B31A-E0F3-74CA-D9D6865D0B64}"/>
              </a:ext>
            </a:extLst>
          </p:cNvPr>
          <p:cNvPicPr>
            <a:picLocks noGrp="1" noChangeAspect="1"/>
          </p:cNvPicPr>
          <p:nvPr>
            <p:ph type="pic" idx="1"/>
          </p:nvPr>
        </p:nvPicPr>
        <p:blipFill>
          <a:blip r:embed="rId2"/>
          <a:srcRect t="898" b="898"/>
          <a:stretch>
            <a:fillRect/>
          </a:stretch>
        </p:blipFill>
        <p:spPr>
          <a:xfrm>
            <a:off x="1801270" y="751696"/>
            <a:ext cx="10275045" cy="4442873"/>
          </a:xfrm>
        </p:spPr>
      </p:pic>
      <p:sp>
        <p:nvSpPr>
          <p:cNvPr id="4" name="Text Placeholder 3">
            <a:extLst>
              <a:ext uri="{FF2B5EF4-FFF2-40B4-BE49-F238E27FC236}">
                <a16:creationId xmlns:a16="http://schemas.microsoft.com/office/drawing/2014/main" id="{A8034201-AE60-2775-F9E9-A01EF9447C7C}"/>
              </a:ext>
            </a:extLst>
          </p:cNvPr>
          <p:cNvSpPr>
            <a:spLocks noGrp="1"/>
          </p:cNvSpPr>
          <p:nvPr>
            <p:ph type="body" sz="half" idx="2"/>
          </p:nvPr>
        </p:nvSpPr>
        <p:spPr>
          <a:xfrm>
            <a:off x="2589212" y="5863449"/>
            <a:ext cx="8915400" cy="493712"/>
          </a:xfrm>
        </p:spPr>
        <p:txBody>
          <a:bodyPr/>
          <a:lstStyle/>
          <a:p>
            <a:r>
              <a:rPr lang="en-US" dirty="0"/>
              <a:t>https://docs.microsoft.com/en-us/azure/event-hubs/media/event-hubs-about/event_hubs_architecture.png</a:t>
            </a:r>
          </a:p>
        </p:txBody>
      </p:sp>
    </p:spTree>
    <p:extLst>
      <p:ext uri="{BB962C8B-B14F-4D97-AF65-F5344CB8AC3E}">
        <p14:creationId xmlns:p14="http://schemas.microsoft.com/office/powerpoint/2010/main" val="37891843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1259</TotalTime>
  <Words>2810</Words>
  <Application>Microsoft Office PowerPoint</Application>
  <PresentationFormat>Widescreen</PresentationFormat>
  <Paragraphs>341</Paragraphs>
  <Slides>51</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Century Gothic</vt:lpstr>
      <vt:lpstr>Segoe UI</vt:lpstr>
      <vt:lpstr>Utsaah</vt:lpstr>
      <vt:lpstr>Verdana</vt:lpstr>
      <vt:lpstr>Wingdings 3</vt:lpstr>
      <vt:lpstr>Wisp</vt:lpstr>
      <vt:lpstr>Serverless Messaging Demystified</vt:lpstr>
      <vt:lpstr>Who am I?</vt:lpstr>
      <vt:lpstr>Agenda</vt:lpstr>
      <vt:lpstr>Event Hub</vt:lpstr>
      <vt:lpstr>Event Hub Namespace</vt:lpstr>
      <vt:lpstr>Creating an Event Hub Namespace</vt:lpstr>
      <vt:lpstr>Event Hub</vt:lpstr>
      <vt:lpstr>Event Hub - cont</vt:lpstr>
      <vt:lpstr>Event Hubs Architecture</vt:lpstr>
      <vt:lpstr>Creating an Event Hub – Naming and Capturing</vt:lpstr>
      <vt:lpstr>Use the Shared Access Key from the namespace, or specific read/write from the hub</vt:lpstr>
      <vt:lpstr>Add the secrets to your user-secrets files</vt:lpstr>
      <vt:lpstr>Application Logging Stream</vt:lpstr>
      <vt:lpstr>IoT Hub</vt:lpstr>
      <vt:lpstr>Event Grid</vt:lpstr>
      <vt:lpstr>Azure Event Grid</vt:lpstr>
      <vt:lpstr>Event Grid Capabilities</vt:lpstr>
      <vt:lpstr>Event Grid Concepts</vt:lpstr>
      <vt:lpstr>Ensure Event Grid is registered on your subscription</vt:lpstr>
      <vt:lpstr>Get the Account Name and Key</vt:lpstr>
      <vt:lpstr>Create the Event Grid Topic/Subscription</vt:lpstr>
      <vt:lpstr>Connect to the correct storage account and your azure event grid</vt:lpstr>
      <vt:lpstr>Connect to your Azure Event Grid with sign in</vt:lpstr>
      <vt:lpstr>Save &amp; Modify the logic app to do something useful</vt:lpstr>
      <vt:lpstr>Review results</vt:lpstr>
      <vt:lpstr>Review Subscription</vt:lpstr>
      <vt:lpstr>System Topics includes the topic</vt:lpstr>
      <vt:lpstr>Trigger Logic App on Blob Storage Created</vt:lpstr>
      <vt:lpstr>Service Bus Queue</vt:lpstr>
      <vt:lpstr>Service Bus Queue</vt:lpstr>
      <vt:lpstr>Create Service Bus Namespace </vt:lpstr>
      <vt:lpstr>Create Service Bus Queue </vt:lpstr>
      <vt:lpstr>Use sessions to guarantee FIFO</vt:lpstr>
      <vt:lpstr>Create SAS policies as with Event Hub</vt:lpstr>
      <vt:lpstr>Service Bus Queue</vt:lpstr>
      <vt:lpstr>Service Bus Messaging </vt:lpstr>
      <vt:lpstr>Service Bus Pub/Sub</vt:lpstr>
      <vt:lpstr>Service Bus Pub/Sub cont.</vt:lpstr>
      <vt:lpstr>Service Bus Pub/Sub cont.</vt:lpstr>
      <vt:lpstr>Create a Service Bus Topic</vt:lpstr>
      <vt:lpstr>Use the Administrator to create the topic and three subscriptions</vt:lpstr>
      <vt:lpstr>Subscriptions will have filters</vt:lpstr>
      <vt:lpstr>Add SAS tokens for producer and consumer rights</vt:lpstr>
      <vt:lpstr>Publishing and Subscribing to messages</vt:lpstr>
      <vt:lpstr>Azure Storage Queue</vt:lpstr>
      <vt:lpstr>Azure Storage Queue</vt:lpstr>
      <vt:lpstr>Creating an Azure Storage Queue</vt:lpstr>
      <vt:lpstr>Working with Azure Storage Queue</vt:lpstr>
      <vt:lpstr>Summary</vt:lpstr>
      <vt:lpstr>Questions?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Orchestrate and Build Serverless Solutions Using Logic Apps</dc:title>
  <dc:creator>Brian Gorman</dc:creator>
  <cp:lastModifiedBy>Brian Gorman</cp:lastModifiedBy>
  <cp:revision>189</cp:revision>
  <dcterms:created xsi:type="dcterms:W3CDTF">2021-01-29T02:17:01Z</dcterms:created>
  <dcterms:modified xsi:type="dcterms:W3CDTF">2022-07-11T20:08:48Z</dcterms:modified>
</cp:coreProperties>
</file>