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78" r:id="rId3"/>
    <p:sldId id="257" r:id="rId4"/>
    <p:sldId id="331" r:id="rId5"/>
    <p:sldId id="332" r:id="rId6"/>
    <p:sldId id="334" r:id="rId7"/>
    <p:sldId id="333" r:id="rId8"/>
    <p:sldId id="336" r:id="rId9"/>
    <p:sldId id="335" r:id="rId10"/>
    <p:sldId id="337" r:id="rId11"/>
    <p:sldId id="323" r:id="rId12"/>
    <p:sldId id="344" r:id="rId13"/>
    <p:sldId id="347" r:id="rId14"/>
    <p:sldId id="346" r:id="rId15"/>
    <p:sldId id="348" r:id="rId16"/>
    <p:sldId id="350" r:id="rId17"/>
    <p:sldId id="349" r:id="rId18"/>
    <p:sldId id="340" r:id="rId19"/>
    <p:sldId id="351" r:id="rId20"/>
    <p:sldId id="353" r:id="rId21"/>
    <p:sldId id="352" r:id="rId22"/>
    <p:sldId id="341" r:id="rId23"/>
    <p:sldId id="338" r:id="rId24"/>
    <p:sldId id="345" r:id="rId25"/>
    <p:sldId id="354" r:id="rId26"/>
    <p:sldId id="339" r:id="rId27"/>
    <p:sldId id="342" r:id="rId28"/>
    <p:sldId id="355" r:id="rId29"/>
    <p:sldId id="356" r:id="rId30"/>
    <p:sldId id="343" r:id="rId31"/>
    <p:sldId id="328" r:id="rId32"/>
    <p:sldId id="330" r:id="rId33"/>
    <p:sldId id="32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A9141D-5D7B-4AE5-B6DA-B4BC6060CA73}">
          <p14:sldIdLst>
            <p14:sldId id="256"/>
            <p14:sldId id="278"/>
            <p14:sldId id="257"/>
          </p14:sldIdLst>
        </p14:section>
        <p14:section name="Event Hub" id="{4BD7EDC2-FBFB-4B44-B3C0-394738BE16DE}">
          <p14:sldIdLst>
            <p14:sldId id="331"/>
            <p14:sldId id="332"/>
            <p14:sldId id="334"/>
            <p14:sldId id="333"/>
            <p14:sldId id="336"/>
            <p14:sldId id="335"/>
            <p14:sldId id="337"/>
          </p14:sldIdLst>
        </p14:section>
        <p14:section name="Demo" id="{911148FC-92D6-4E4F-B450-EAAB9AAE3928}">
          <p14:sldIdLst>
            <p14:sldId id="323"/>
            <p14:sldId id="344"/>
          </p14:sldIdLst>
        </p14:section>
        <p14:section name="Event Grid" id="{AF0CA907-C27E-490F-9974-9FAF043D082A}">
          <p14:sldIdLst>
            <p14:sldId id="347"/>
            <p14:sldId id="346"/>
            <p14:sldId id="348"/>
            <p14:sldId id="350"/>
          </p14:sldIdLst>
        </p14:section>
        <p14:section name="Demo" id="{45C54F6A-626C-43BA-B5C4-8F370C4ECE19}">
          <p14:sldIdLst>
            <p14:sldId id="349"/>
          </p14:sldIdLst>
        </p14:section>
        <p14:section name="Service Bus Queue" id="{CBBED716-D4EA-4B4B-9D33-D51240CCCC85}">
          <p14:sldIdLst>
            <p14:sldId id="340"/>
            <p14:sldId id="351"/>
            <p14:sldId id="353"/>
            <p14:sldId id="352"/>
          </p14:sldIdLst>
        </p14:section>
        <p14:section name="Demo" id="{AB196CBB-858C-470E-A922-0C4D9E867400}">
          <p14:sldIdLst>
            <p14:sldId id="341"/>
          </p14:sldIdLst>
        </p14:section>
        <p14:section name="Service Bus Pub/Sub" id="{B8605E17-96BD-499A-8766-DA4DFFA14955}">
          <p14:sldIdLst>
            <p14:sldId id="338"/>
            <p14:sldId id="345"/>
            <p14:sldId id="354"/>
          </p14:sldIdLst>
        </p14:section>
        <p14:section name="Demo" id="{4338EE7D-0438-4F9C-BD5A-03E23CFC5BEA}">
          <p14:sldIdLst>
            <p14:sldId id="339"/>
          </p14:sldIdLst>
        </p14:section>
        <p14:section name="Storage Queue" id="{2C0A2FFA-E763-4100-9855-DBE67B2EA123}">
          <p14:sldIdLst>
            <p14:sldId id="342"/>
            <p14:sldId id="355"/>
            <p14:sldId id="356"/>
          </p14:sldIdLst>
        </p14:section>
        <p14:section name="Demo" id="{D2476929-3DB0-4DD6-A2D6-B00AA92EEE48}">
          <p14:sldIdLst>
            <p14:sldId id="343"/>
          </p14:sldIdLst>
        </p14:section>
        <p14:section name="Conclusion" id="{32CD27A0-5309-48BE-8171-00F60B04E7FE}">
          <p14:sldIdLst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67865" autoAdjust="0"/>
  </p:normalViewPr>
  <p:slideViewPr>
    <p:cSldViewPr snapToGrid="0">
      <p:cViewPr varScale="1">
        <p:scale>
          <a:sx n="65" d="100"/>
          <a:sy n="65" d="100"/>
        </p:scale>
        <p:origin x="13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E915F-729B-41B5-9E60-B75A98DB1B9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E9449-D161-4234-AF44-56BC19BD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 the talk</a:t>
            </a:r>
          </a:p>
          <a:p>
            <a:endParaRPr lang="en-US" dirty="0"/>
          </a:p>
          <a:p>
            <a:r>
              <a:rPr lang="en-US" dirty="0"/>
              <a:t>Establish</a:t>
            </a:r>
          </a:p>
          <a:p>
            <a:r>
              <a:rPr lang="en-US" dirty="0"/>
              <a:t>Event Hub Namespace</a:t>
            </a:r>
          </a:p>
          <a:p>
            <a:r>
              <a:rPr lang="en-US" dirty="0"/>
              <a:t>Event Hub</a:t>
            </a:r>
          </a:p>
          <a:p>
            <a:r>
              <a:rPr lang="en-US" dirty="0"/>
              <a:t>Data Lake Storage</a:t>
            </a:r>
          </a:p>
          <a:p>
            <a:endParaRPr lang="en-US" dirty="0"/>
          </a:p>
          <a:p>
            <a:r>
              <a:rPr lang="en-US" dirty="0"/>
              <a:t>Azure Function to respond to event Grid</a:t>
            </a:r>
          </a:p>
          <a:p>
            <a:r>
              <a:rPr lang="en-US" dirty="0"/>
              <a:t>Storage account file of plate data for upload</a:t>
            </a:r>
          </a:p>
          <a:p>
            <a:endParaRPr lang="en-US" dirty="0"/>
          </a:p>
          <a:p>
            <a:r>
              <a:rPr lang="en-US" dirty="0"/>
              <a:t>Service bus queue</a:t>
            </a:r>
          </a:p>
          <a:p>
            <a:endParaRPr lang="en-US" dirty="0"/>
          </a:p>
          <a:p>
            <a:r>
              <a:rPr lang="en-US" dirty="0"/>
              <a:t>Service bus topic </a:t>
            </a:r>
          </a:p>
          <a:p>
            <a:endParaRPr lang="en-US" dirty="0"/>
          </a:p>
          <a:p>
            <a:r>
              <a:rPr lang="en-US" dirty="0"/>
              <a:t>Azure Storage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70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0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https://docs.microsoft.com/en-us/azure/storage/queues/storage-dotnet-how-to-use-queues?tabs=dotnet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67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attending my talk today.  Please reach out and connect. </a:t>
            </a:r>
          </a:p>
          <a:p>
            <a:endParaRPr lang="en-US" dirty="0"/>
          </a:p>
          <a:p>
            <a:r>
              <a:rPr lang="en-US" dirty="0"/>
              <a:t>If you liked the talk today, you can support me by listening to one or more of my songs on </a:t>
            </a:r>
            <a:r>
              <a:rPr lang="en-US" dirty="0" err="1"/>
              <a:t>spotify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Brian, and I’ll be your presenter for today.  </a:t>
            </a:r>
          </a:p>
          <a:p>
            <a:br>
              <a:rPr lang="en-US" dirty="0"/>
            </a:br>
            <a:r>
              <a:rPr lang="en-US" dirty="0"/>
              <a:t>I’ve been working in </a:t>
            </a:r>
            <a:r>
              <a:rPr lang="en-US" dirty="0" err="1"/>
              <a:t>.Net</a:t>
            </a:r>
            <a:r>
              <a:rPr lang="en-US" dirty="0"/>
              <a:t> since it was released to beta in 2001, and have been in various web development positions throughout my career, working with all the tech stacks along the way, including </a:t>
            </a:r>
            <a:r>
              <a:rPr lang="en-US" dirty="0" err="1"/>
              <a:t>ASP.Net</a:t>
            </a:r>
            <a:r>
              <a:rPr lang="en-US" dirty="0"/>
              <a:t> 1 and 2 Webforms, MVC, and am now looking into </a:t>
            </a:r>
            <a:r>
              <a:rPr lang="en-US" dirty="0" err="1"/>
              <a:t>Blazor</a:t>
            </a:r>
            <a:r>
              <a:rPr lang="en-US" dirty="0"/>
              <a:t> and Razor pages as </a:t>
            </a:r>
            <a:r>
              <a:rPr lang="en-US" dirty="0" err="1"/>
              <a:t>.Net</a:t>
            </a:r>
            <a:r>
              <a:rPr lang="en-US" dirty="0"/>
              <a:t> is evolving.</a:t>
            </a:r>
          </a:p>
          <a:p>
            <a:endParaRPr lang="en-US" dirty="0"/>
          </a:p>
          <a:p>
            <a:r>
              <a:rPr lang="en-US" dirty="0"/>
              <a:t>In addition to developing web solutions for many different companies, I have also been teaching in the Computer Science department at Franklin University since 2010 and have been developing training courses since about 2013.</a:t>
            </a:r>
          </a:p>
          <a:p>
            <a:endParaRPr lang="en-US" dirty="0"/>
          </a:p>
          <a:p>
            <a:r>
              <a:rPr lang="en-US" dirty="0"/>
              <a:t>I hold a bachelors in CS from Iowa State and an MS in Computer Information Systems from the </a:t>
            </a:r>
            <a:r>
              <a:rPr lang="en-US" dirty="0" err="1"/>
              <a:t>UoP</a:t>
            </a:r>
            <a:r>
              <a:rPr lang="en-US" dirty="0"/>
              <a:t>.  I also have a number of Microsoft certifications that I’ve been earning since 2003 and recently published my first book: Practical Entity Framework with </a:t>
            </a:r>
            <a:r>
              <a:rPr lang="en-US" dirty="0" err="1"/>
              <a:t>APress</a:t>
            </a:r>
            <a:r>
              <a:rPr lang="en-US" dirty="0"/>
              <a:t> (with a second edition for .Net5/EFCore5 currently in progress)</a:t>
            </a:r>
          </a:p>
          <a:p>
            <a:endParaRPr lang="en-US" dirty="0"/>
          </a:p>
          <a:p>
            <a:r>
              <a:rPr lang="en-US" dirty="0"/>
              <a:t>Please follow me for updates and communication on twitter or Linked In.</a:t>
            </a:r>
            <a:br>
              <a:rPr lang="en-US" dirty="0"/>
            </a:br>
            <a:r>
              <a:rPr lang="en-US" dirty="0"/>
              <a:t>Twitter: blgorman</a:t>
            </a:r>
          </a:p>
          <a:p>
            <a:r>
              <a:rPr lang="en-US" dirty="0"/>
              <a:t>LinkedIn: </a:t>
            </a:r>
            <a:r>
              <a:rPr lang="en-US" dirty="0" err="1"/>
              <a:t>brianlgorman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create it with the subscription in the portal then drop a file to show it 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https://docs.microsoft.com/en-us/azure/service-bus-messaging/service-bus-dotnet-get-started-with-queues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4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https://docs.microsoft.com/en-us/azure/service-bus-messaging/service-bus-dotnet-how-to-use-topics-subscriptions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2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https://docs.microsoft.com/en-us/azure/service-bus-messaging/service-bus-azure-and-service-bus-queues-compared-contrasted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/in/brianlgorman" TargetMode="External"/><Relationship Id="rId4" Type="http://schemas.openxmlformats.org/officeDocument/2006/relationships/hyperlink" Target="mailto:blgorman@gmail.co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 Messaging Demystified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practices and practical uses for various messaging services at Azure</a:t>
            </a:r>
          </a:p>
        </p:txBody>
      </p:sp>
    </p:spTree>
    <p:extLst>
      <p:ext uri="{BB962C8B-B14F-4D97-AF65-F5344CB8AC3E}">
        <p14:creationId xmlns:p14="http://schemas.microsoft.com/office/powerpoint/2010/main" val="376779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4199-D839-9511-B585-E15F782D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196093"/>
            <a:ext cx="8911687" cy="1280890"/>
          </a:xfrm>
        </p:spPr>
        <p:txBody>
          <a:bodyPr/>
          <a:lstStyle/>
          <a:p>
            <a:r>
              <a:rPr lang="en-US" dirty="0"/>
              <a:t>Creating an Event Hub – Naming and Capturing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30A7533-B385-6C1F-A8A8-6076F9E775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1968" y="2673484"/>
            <a:ext cx="5434910" cy="2414081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197395E5-2CB7-62D8-81AE-63F7C7486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03803" y="2122129"/>
            <a:ext cx="6588197" cy="4414858"/>
          </a:xfrm>
        </p:spPr>
      </p:pic>
    </p:spTree>
    <p:extLst>
      <p:ext uri="{BB962C8B-B14F-4D97-AF65-F5344CB8AC3E}">
        <p14:creationId xmlns:p14="http://schemas.microsoft.com/office/powerpoint/2010/main" val="410449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5CDDA-2AF8-4160-934C-2EA35407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Logging Stream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278D0-3C27-4EF2-84DD-F4E8A78A9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logs from your application to an Event Hub Stream</a:t>
            </a:r>
          </a:p>
        </p:txBody>
      </p:sp>
    </p:spTree>
    <p:extLst>
      <p:ext uri="{BB962C8B-B14F-4D97-AF65-F5344CB8AC3E}">
        <p14:creationId xmlns:p14="http://schemas.microsoft.com/office/powerpoint/2010/main" val="395898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9368E-078D-CDD3-08DC-79155EA1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6128"/>
          </a:xfrm>
        </p:spPr>
        <p:txBody>
          <a:bodyPr/>
          <a:lstStyle/>
          <a:p>
            <a:r>
              <a:rPr lang="en-US" dirty="0"/>
              <a:t>IoT Hub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7C277-009F-4CE8-C7C6-0B892526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238"/>
            <a:ext cx="8915400" cy="4490984"/>
          </a:xfrm>
        </p:spPr>
        <p:txBody>
          <a:bodyPr/>
          <a:lstStyle/>
          <a:p>
            <a:r>
              <a:rPr lang="en-US" dirty="0"/>
              <a:t>Subset of Event Hub</a:t>
            </a:r>
          </a:p>
          <a:p>
            <a:r>
              <a:rPr lang="en-US" dirty="0"/>
              <a:t>Most solutions need only 4 partitions</a:t>
            </a:r>
          </a:p>
          <a:p>
            <a:r>
              <a:rPr lang="en-US" dirty="0"/>
              <a:t>Stream millions of telemetry events per minute to your hub</a:t>
            </a:r>
          </a:p>
          <a:p>
            <a:r>
              <a:rPr lang="en-US" dirty="0"/>
              <a:t>Ingress your telemetry to Azure</a:t>
            </a:r>
          </a:p>
          <a:p>
            <a:r>
              <a:rPr lang="en-US" dirty="0"/>
              <a:t>Leverage the Edge to prefilter </a:t>
            </a:r>
          </a:p>
          <a:p>
            <a:r>
              <a:rPr lang="en-US" dirty="0"/>
              <a:t>Package and deploy edge modules</a:t>
            </a:r>
          </a:p>
          <a:p>
            <a:r>
              <a:rPr lang="en-US" dirty="0"/>
              <a:t>Register devices</a:t>
            </a:r>
          </a:p>
        </p:txBody>
      </p:sp>
    </p:spTree>
    <p:extLst>
      <p:ext uri="{BB962C8B-B14F-4D97-AF65-F5344CB8AC3E}">
        <p14:creationId xmlns:p14="http://schemas.microsoft.com/office/powerpoint/2010/main" val="127367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F068E-0CA9-69AA-F8AE-03679887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B4CE7-0425-D269-0072-3968477BE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Respond to one-off events in a pub/sub pattern</a:t>
            </a:r>
          </a:p>
        </p:txBody>
      </p:sp>
    </p:spTree>
    <p:extLst>
      <p:ext uri="{BB962C8B-B14F-4D97-AF65-F5344CB8AC3E}">
        <p14:creationId xmlns:p14="http://schemas.microsoft.com/office/powerpoint/2010/main" val="355223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8FB-C39B-D601-6FDC-B00D6AFC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261" y="583576"/>
            <a:ext cx="8911687" cy="1280890"/>
          </a:xfrm>
        </p:spPr>
        <p:txBody>
          <a:bodyPr/>
          <a:lstStyle/>
          <a:p>
            <a:r>
              <a:rPr lang="en-US" dirty="0"/>
              <a:t>Azure Event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92F2-A5D9-E880-2B60-C92E33E9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261" y="1413753"/>
            <a:ext cx="9041356" cy="4539574"/>
          </a:xfrm>
        </p:spPr>
        <p:txBody>
          <a:bodyPr/>
          <a:lstStyle/>
          <a:p>
            <a:r>
              <a:rPr lang="en-US" dirty="0"/>
              <a:t>Used for event-based architectures</a:t>
            </a:r>
          </a:p>
          <a:p>
            <a:r>
              <a:rPr lang="en-US" dirty="0"/>
              <a:t>Highly resilient PaaS offering</a:t>
            </a:r>
          </a:p>
          <a:p>
            <a:r>
              <a:rPr lang="en-US" dirty="0"/>
              <a:t>Sources can be just about anything at Azure, or your own custom events</a:t>
            </a:r>
          </a:p>
          <a:p>
            <a:r>
              <a:rPr lang="en-US" dirty="0"/>
              <a:t>Handlers can be set to</a:t>
            </a:r>
          </a:p>
          <a:p>
            <a:pPr lvl="1"/>
            <a:r>
              <a:rPr lang="en-US" dirty="0"/>
              <a:t>Webhooks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Service Bus</a:t>
            </a:r>
          </a:p>
          <a:p>
            <a:pPr lvl="1"/>
            <a:r>
              <a:rPr lang="en-US" dirty="0"/>
              <a:t>Event Hub</a:t>
            </a:r>
          </a:p>
          <a:p>
            <a:pPr lvl="1"/>
            <a:r>
              <a:rPr lang="en-US" dirty="0"/>
              <a:t>Storage Queue</a:t>
            </a:r>
          </a:p>
          <a:p>
            <a:pPr lvl="1"/>
            <a:r>
              <a:rPr lang="en-US" dirty="0"/>
              <a:t>Hybrid Connections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29F9036-53A5-59E0-0973-5D7C3D9E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761" y="2694643"/>
            <a:ext cx="6860958" cy="3856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88564-6A06-BC1D-7B45-40DF1CEE7524}"/>
              </a:ext>
            </a:extLst>
          </p:cNvPr>
          <p:cNvSpPr txBox="1"/>
          <p:nvPr/>
        </p:nvSpPr>
        <p:spPr>
          <a:xfrm>
            <a:off x="5041093" y="6488668"/>
            <a:ext cx="747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https://docs.microsoft.com/en-us/azure/event-grid/overview</a:t>
            </a:r>
          </a:p>
        </p:txBody>
      </p:sp>
    </p:spTree>
    <p:extLst>
      <p:ext uri="{BB962C8B-B14F-4D97-AF65-F5344CB8AC3E}">
        <p14:creationId xmlns:p14="http://schemas.microsoft.com/office/powerpoint/2010/main" val="410034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B52-58FC-916F-DA31-8D36F2DE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579"/>
          </a:xfrm>
        </p:spPr>
        <p:txBody>
          <a:bodyPr/>
          <a:lstStyle/>
          <a:p>
            <a:r>
              <a:rPr lang="en-US" dirty="0"/>
              <a:t>Event Grid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F423-7FA6-51C0-0DE9-9BE9116E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2689"/>
            <a:ext cx="8915400" cy="4578533"/>
          </a:xfrm>
        </p:spPr>
        <p:txBody>
          <a:bodyPr/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Event Type and/or Publish Path</a:t>
            </a:r>
          </a:p>
          <a:p>
            <a:r>
              <a:rPr lang="en-US" dirty="0"/>
              <a:t>Pub/Sub </a:t>
            </a:r>
          </a:p>
          <a:p>
            <a:pPr lvl="1"/>
            <a:r>
              <a:rPr lang="en-US" dirty="0"/>
              <a:t>Subscribe with as many endpoints as needed for each event</a:t>
            </a:r>
          </a:p>
          <a:p>
            <a:r>
              <a:rPr lang="en-US" dirty="0"/>
              <a:t>Consumption based</a:t>
            </a:r>
          </a:p>
          <a:p>
            <a:pPr lvl="1"/>
            <a:r>
              <a:rPr lang="en-US" dirty="0"/>
              <a:t>Pay for what you use</a:t>
            </a:r>
          </a:p>
          <a:p>
            <a:r>
              <a:rPr lang="en-US" dirty="0"/>
              <a:t>Custom Events</a:t>
            </a:r>
          </a:p>
          <a:p>
            <a:pPr lvl="1"/>
            <a:r>
              <a:rPr lang="en-US" dirty="0"/>
              <a:t>You can create and publish your own events</a:t>
            </a:r>
          </a:p>
          <a:p>
            <a:r>
              <a:rPr lang="en-US" dirty="0" err="1"/>
              <a:t>PreFab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Respond to built-in events by resource</a:t>
            </a:r>
          </a:p>
        </p:txBody>
      </p:sp>
    </p:spTree>
    <p:extLst>
      <p:ext uri="{BB962C8B-B14F-4D97-AF65-F5344CB8AC3E}">
        <p14:creationId xmlns:p14="http://schemas.microsoft.com/office/powerpoint/2010/main" val="32540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AE40-8B38-B792-64B1-55D7883A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Event Grid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DC5D-462D-AFCF-C118-C3E70578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dirty="0"/>
              <a:t>Retry </a:t>
            </a:r>
          </a:p>
          <a:p>
            <a:pPr lvl="1"/>
            <a:r>
              <a:rPr lang="en-US" dirty="0"/>
              <a:t>Exponential Retry</a:t>
            </a:r>
          </a:p>
          <a:p>
            <a:pPr lvl="1"/>
            <a:r>
              <a:rPr lang="en-US" dirty="0"/>
              <a:t>Set maximum number of attempts</a:t>
            </a:r>
          </a:p>
          <a:p>
            <a:pPr lvl="1"/>
            <a:r>
              <a:rPr lang="en-US" dirty="0"/>
              <a:t>Event TTL can determine how long to retry (max 24 hours)</a:t>
            </a:r>
          </a:p>
          <a:p>
            <a:r>
              <a:rPr lang="en-US" dirty="0"/>
              <a:t>Dead-Lettering</a:t>
            </a:r>
          </a:p>
          <a:p>
            <a:pPr lvl="1"/>
            <a:r>
              <a:rPr lang="en-US" dirty="0"/>
              <a:t>Send the event info to storage after retry failure</a:t>
            </a:r>
          </a:p>
          <a:p>
            <a:r>
              <a:rPr lang="en-US" dirty="0"/>
              <a:t>What won’t be retried?</a:t>
            </a:r>
          </a:p>
          <a:p>
            <a:pPr lvl="1"/>
            <a:r>
              <a:rPr lang="en-US" dirty="0"/>
              <a:t>400 Bad Request </a:t>
            </a:r>
          </a:p>
          <a:p>
            <a:pPr lvl="1"/>
            <a:r>
              <a:rPr lang="en-US" dirty="0"/>
              <a:t>401 Unauthorized</a:t>
            </a:r>
          </a:p>
          <a:p>
            <a:pPr lvl="1"/>
            <a:r>
              <a:rPr lang="en-US" dirty="0"/>
              <a:t>403 Forbidden </a:t>
            </a:r>
          </a:p>
          <a:p>
            <a:pPr lvl="1"/>
            <a:r>
              <a:rPr lang="en-US" dirty="0"/>
              <a:t>404 Not Found </a:t>
            </a:r>
          </a:p>
          <a:p>
            <a:pPr lvl="1"/>
            <a:r>
              <a:rPr lang="en-US" dirty="0"/>
              <a:t>413 Request Too Large</a:t>
            </a:r>
          </a:p>
        </p:txBody>
      </p:sp>
    </p:spTree>
    <p:extLst>
      <p:ext uri="{BB962C8B-B14F-4D97-AF65-F5344CB8AC3E}">
        <p14:creationId xmlns:p14="http://schemas.microsoft.com/office/powerpoint/2010/main" val="158710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DAF85-63F4-6C6B-4FD7-9B46F545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Logic App on Blob Storage Created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482BF-D438-BE9A-8975-A0E86DA99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wire up events when blobs are created</a:t>
            </a:r>
          </a:p>
        </p:txBody>
      </p:sp>
    </p:spTree>
    <p:extLst>
      <p:ext uri="{BB962C8B-B14F-4D97-AF65-F5344CB8AC3E}">
        <p14:creationId xmlns:p14="http://schemas.microsoft.com/office/powerpoint/2010/main" val="41561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5DF5-E8AB-BFE6-3598-98775700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78BE3-3D5D-820E-D86B-9B8B2E20F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Ordered messaging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399326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5FD34-3870-CF94-5E6C-A8FEED6D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B33CF-0C69-EB0D-8B2E-DAC93194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0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7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0E3EEA-DD5E-4CE8-81B9-5B189C93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Who am I?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76946E-2498-4DF6-8A6C-62ECFD7F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103" y="1781774"/>
            <a:ext cx="7834861" cy="52535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is an experienced speaker, author, trainer, and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.Net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 developer with 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MCT (x3)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MCSD: App Builder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Fundamentals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Data Fundamentals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Administrator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Security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Developer Associate 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IOT Developer Specialization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Database Administrator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Solutions Architect Expert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DevOps Engineer Expert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has a masters of science degree in computer information systems, and a bachelor of science degree in computer science.  Additionally, Brian has over ten years of experience instructing college courses online in SQL databases, C#/VB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.Net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 programming, Java programming, and Microsoft Office.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has also created many online video courses, available on various platforms.  Recently, Brian published his first book: Practical Entity Framework with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APress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runs a company named Major Guidance Solutions, which does contract and custom training and curriculum development.  If you are interested in becoming Azure certified, make sure to connect with me.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Connect with Brian on Twitter and/or Linked In</a:t>
            </a:r>
          </a:p>
          <a:p>
            <a:r>
              <a:rPr lang="en-US" sz="2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@blgorman</a:t>
            </a:r>
          </a:p>
          <a:p>
            <a:r>
              <a:rPr lang="en-US" sz="2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https://www.linkedin/in/brianlgorman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5" name="Picture 54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512B5931-53E4-4307-A88A-9EEA8D8B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85" y="286257"/>
            <a:ext cx="1273821" cy="1273821"/>
          </a:xfrm>
          <a:prstGeom prst="rect">
            <a:avLst/>
          </a:prstGeom>
        </p:spPr>
      </p:pic>
      <p:pic>
        <p:nvPicPr>
          <p:cNvPr id="59" name="Picture 5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7758379-46BC-4362-A8C0-E40B22576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243" y="1786650"/>
            <a:ext cx="1287662" cy="1287662"/>
          </a:xfrm>
          <a:prstGeom prst="rect">
            <a:avLst/>
          </a:prstGeom>
        </p:spPr>
      </p:pic>
      <p:pic>
        <p:nvPicPr>
          <p:cNvPr id="61" name="Picture 60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897D69D9-DDD1-4F40-9897-8D27FF766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806" y="300346"/>
            <a:ext cx="1273820" cy="1273820"/>
          </a:xfrm>
          <a:prstGeom prst="rect">
            <a:avLst/>
          </a:prstGeom>
        </p:spPr>
      </p:pic>
      <p:pic>
        <p:nvPicPr>
          <p:cNvPr id="63" name="Picture 62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25D144EB-1253-433A-B198-DCC032715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621" y="304282"/>
            <a:ext cx="1273820" cy="1273820"/>
          </a:xfrm>
          <a:prstGeom prst="rect">
            <a:avLst/>
          </a:prstGeom>
        </p:spPr>
      </p:pic>
      <p:pic>
        <p:nvPicPr>
          <p:cNvPr id="65" name="Picture 64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95363EC5-BDB6-4E83-8D8A-5A09D2069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133" y="294672"/>
            <a:ext cx="1273820" cy="1273820"/>
          </a:xfrm>
          <a:prstGeom prst="rect">
            <a:avLst/>
          </a:prstGeom>
        </p:spPr>
      </p:pic>
      <p:pic>
        <p:nvPicPr>
          <p:cNvPr id="66" name="Picture 65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250AD97C-2C34-484D-B43C-3DA7216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158" y="1767203"/>
            <a:ext cx="1274786" cy="1274786"/>
          </a:xfrm>
          <a:prstGeom prst="rect">
            <a:avLst/>
          </a:prstGeom>
        </p:spPr>
      </p:pic>
      <p:pic>
        <p:nvPicPr>
          <p:cNvPr id="67" name="Picture 66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325B8D4-30E3-43B5-84ED-E4A709FED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9651" y="1767204"/>
            <a:ext cx="1237933" cy="123793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71E78E-2009-4B50-8220-E19857EFD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9714887" y="33494"/>
            <a:ext cx="2323809" cy="4876190"/>
          </a:xfrm>
        </p:spPr>
      </p:pic>
      <p:pic>
        <p:nvPicPr>
          <p:cNvPr id="3" name="Picture 2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6EDF5E26-5319-4F2D-8F5E-38416539C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1870" y="2869699"/>
            <a:ext cx="1374415" cy="1374415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F7C9B-5BC2-4B59-B065-B879B6919D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6899" y="2921010"/>
            <a:ext cx="1337674" cy="1337674"/>
          </a:xfrm>
          <a:prstGeom prst="rect">
            <a:avLst/>
          </a:prstGeom>
        </p:spPr>
      </p:pic>
      <p:pic>
        <p:nvPicPr>
          <p:cNvPr id="52" name="Picture 51" descr="A picture containing logo&#10;&#10;Description automatically generated">
            <a:extLst>
              <a:ext uri="{FF2B5EF4-FFF2-40B4-BE49-F238E27FC236}">
                <a16:creationId xmlns:a16="http://schemas.microsoft.com/office/drawing/2014/main" id="{B25C94C6-514F-97CB-E6DE-327A80029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2972" y="5161311"/>
            <a:ext cx="1471717" cy="1471717"/>
          </a:xfrm>
          <a:prstGeom prst="rect">
            <a:avLst/>
          </a:prstGeom>
        </p:spPr>
      </p:pic>
      <p:pic>
        <p:nvPicPr>
          <p:cNvPr id="54" name="Picture 5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268FC0-76C4-201F-184C-BEB518F2AD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40566" y="3211903"/>
            <a:ext cx="1471717" cy="1471717"/>
          </a:xfrm>
          <a:prstGeom prst="rect">
            <a:avLst/>
          </a:prstGeom>
        </p:spPr>
      </p:pic>
      <p:pic>
        <p:nvPicPr>
          <p:cNvPr id="56" name="Picture 55" descr="Text&#10;&#10;Description automatically generated with medium confidence">
            <a:extLst>
              <a:ext uri="{FF2B5EF4-FFF2-40B4-BE49-F238E27FC236}">
                <a16:creationId xmlns:a16="http://schemas.microsoft.com/office/drawing/2014/main" id="{69B1FC42-8FEC-CDFD-51D8-D2AA4956E0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4100" y="5003088"/>
            <a:ext cx="1143245" cy="16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551F-7037-07AB-293C-9B68C61C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330108"/>
            <a:ext cx="8915400" cy="566738"/>
          </a:xfrm>
        </p:spPr>
        <p:txBody>
          <a:bodyPr>
            <a:normAutofit/>
          </a:bodyPr>
          <a:lstStyle/>
          <a:p>
            <a:r>
              <a:rPr lang="en-US" sz="2800" dirty="0"/>
              <a:t>Create Service Bus Namespace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7BB01-25D7-57A0-8BAE-7D58A270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896846"/>
            <a:ext cx="8915400" cy="493712"/>
          </a:xfrm>
        </p:spPr>
        <p:txBody>
          <a:bodyPr>
            <a:normAutofit/>
          </a:bodyPr>
          <a:lstStyle/>
          <a:p>
            <a:r>
              <a:rPr lang="en-US" sz="1400" dirty="0"/>
              <a:t>Not shown -&gt; TLS, Public Network, and Tagging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95C258-D366-59F2-AB76-47ABC7CB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20" y="1270870"/>
            <a:ext cx="10252923" cy="33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551F-7037-07AB-293C-9B68C61C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655222"/>
            <a:ext cx="8915400" cy="566738"/>
          </a:xfrm>
        </p:spPr>
        <p:txBody>
          <a:bodyPr>
            <a:normAutofit/>
          </a:bodyPr>
          <a:lstStyle/>
          <a:p>
            <a:r>
              <a:rPr lang="en-US" sz="2800" dirty="0"/>
              <a:t>Create Service Bus Queue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7BB01-25D7-57A0-8BAE-7D58A270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6221960"/>
            <a:ext cx="8915400" cy="493712"/>
          </a:xfrm>
        </p:spPr>
        <p:txBody>
          <a:bodyPr/>
          <a:lstStyle/>
          <a:p>
            <a:r>
              <a:rPr lang="en-US" dirty="0"/>
              <a:t>One pane shown split in two for ability to show on one slide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0FA561-3360-D99A-C147-574FDB35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32" y="357784"/>
            <a:ext cx="4304762" cy="4638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215CAA-8E5D-727B-1835-72117FA5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1490905"/>
            <a:ext cx="380000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7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E4A6-B2EF-EC50-9CA0-24917F87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36454-57CD-D416-EB21-2979E34F1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work with the Service Bus as a Queue</a:t>
            </a:r>
          </a:p>
        </p:txBody>
      </p:sp>
    </p:spTree>
    <p:extLst>
      <p:ext uri="{BB962C8B-B14F-4D97-AF65-F5344CB8AC3E}">
        <p14:creationId xmlns:p14="http://schemas.microsoft.com/office/powerpoint/2010/main" val="273120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2C71B0-60D8-A4F2-98DA-79DD371F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Messaging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7DE9C3-1833-1DC6-DDD1-78AA06A35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need to pub/sub with filtering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164961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1A7E1-0D87-C4EC-030B-EDD7E7BE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 Pub/Sub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C0DE1A-89D5-C450-F6D0-94030FDC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93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00F74-8BD9-8B71-8942-1FECA557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550718"/>
            <a:ext cx="8915400" cy="566738"/>
          </a:xfrm>
        </p:spPr>
        <p:txBody>
          <a:bodyPr/>
          <a:lstStyle/>
          <a:p>
            <a:r>
              <a:rPr lang="en-US" dirty="0"/>
              <a:t>Create a Service Bus 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59740E-C711-02B5-4277-774F45C5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6124830"/>
            <a:ext cx="8915400" cy="4937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F2A990-4412-A20B-8977-C948263D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510" y="429137"/>
            <a:ext cx="5204524" cy="51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60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B72A-E8EE-E103-3BAB-B209FBF0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and Subscribing to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66A3-198E-5B8A-39BA-0D758BDFB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Service Bus messaging</a:t>
            </a:r>
          </a:p>
        </p:txBody>
      </p:sp>
    </p:spTree>
    <p:extLst>
      <p:ext uri="{BB962C8B-B14F-4D97-AF65-F5344CB8AC3E}">
        <p14:creationId xmlns:p14="http://schemas.microsoft.com/office/powerpoint/2010/main" val="308550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854A-991D-BE1C-55DF-59ED46CF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11A-0EF0-BA29-A195-9468A42C4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messaging solution that is mostly a queue</a:t>
            </a:r>
          </a:p>
        </p:txBody>
      </p:sp>
    </p:spTree>
    <p:extLst>
      <p:ext uri="{BB962C8B-B14F-4D97-AF65-F5344CB8AC3E}">
        <p14:creationId xmlns:p14="http://schemas.microsoft.com/office/powerpoint/2010/main" val="936172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A30AC-F54B-7FC2-C9BF-51FC741E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Queue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EE982-875D-CE3A-E589-49503DE4F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46606-5A61-3284-CB1C-3178ABA7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588869"/>
            <a:ext cx="8915400" cy="566738"/>
          </a:xfrm>
        </p:spPr>
        <p:txBody>
          <a:bodyPr/>
          <a:lstStyle/>
          <a:p>
            <a:r>
              <a:rPr lang="en-US" dirty="0"/>
              <a:t>Creating an Azure Storage Queue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4A5037-043B-B3D3-7DFC-DC227A08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6235508"/>
            <a:ext cx="8915400" cy="4937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55356-C298-06AE-A98B-53C4E463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33" y="375636"/>
            <a:ext cx="557142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5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599"/>
            <a:ext cx="8915400" cy="5113867"/>
          </a:xfrm>
        </p:spPr>
        <p:txBody>
          <a:bodyPr>
            <a:normAutofit/>
          </a:bodyPr>
          <a:lstStyle/>
          <a:p>
            <a:r>
              <a:rPr lang="en-US" dirty="0"/>
              <a:t>Exploring the messaging options</a:t>
            </a:r>
          </a:p>
          <a:p>
            <a:pPr lvl="1"/>
            <a:r>
              <a:rPr lang="en-US" dirty="0"/>
              <a:t>Event Hubs</a:t>
            </a:r>
          </a:p>
          <a:p>
            <a:pPr lvl="1"/>
            <a:r>
              <a:rPr lang="en-US" dirty="0"/>
              <a:t>Event Grid</a:t>
            </a:r>
          </a:p>
          <a:p>
            <a:pPr lvl="1"/>
            <a:r>
              <a:rPr lang="en-US" dirty="0"/>
              <a:t>Service Bus [Pub/Sub]</a:t>
            </a:r>
          </a:p>
          <a:p>
            <a:pPr lvl="1"/>
            <a:r>
              <a:rPr lang="en-US" dirty="0"/>
              <a:t>Service Bus [Queue]</a:t>
            </a:r>
          </a:p>
          <a:p>
            <a:pPr lvl="1"/>
            <a:r>
              <a:rPr lang="en-US" dirty="0"/>
              <a:t>Storage Queue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77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A28E-0D29-4B0D-C566-DFF3CBC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Azure Storage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3333B-5646-73C0-6042-F6D59445D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Utilizing Azure storage for your messaging solution</a:t>
            </a:r>
          </a:p>
        </p:txBody>
      </p:sp>
    </p:spTree>
    <p:extLst>
      <p:ext uri="{BB962C8B-B14F-4D97-AF65-F5344CB8AC3E}">
        <p14:creationId xmlns:p14="http://schemas.microsoft.com/office/powerpoint/2010/main" val="3191085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9263-9B90-4B57-95BC-4E8B2ED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6D51-A176-4145-BAD2-B9BC9C13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Hubs for Big Data Ingestion</a:t>
            </a:r>
          </a:p>
          <a:p>
            <a:r>
              <a:rPr lang="en-US" dirty="0"/>
              <a:t>Event Grid for one-off event capture</a:t>
            </a:r>
          </a:p>
          <a:p>
            <a:r>
              <a:rPr lang="en-US" dirty="0"/>
              <a:t>Service Bus Messaging for Pub/Sub</a:t>
            </a:r>
          </a:p>
          <a:p>
            <a:r>
              <a:rPr lang="en-US" dirty="0"/>
              <a:t>Service Bus Queue for Message Processing</a:t>
            </a:r>
          </a:p>
          <a:p>
            <a:r>
              <a:rPr lang="en-US" dirty="0"/>
              <a:t>Storage Queue for Message Processing</a:t>
            </a:r>
          </a:p>
        </p:txBody>
      </p:sp>
    </p:spTree>
    <p:extLst>
      <p:ext uri="{BB962C8B-B14F-4D97-AF65-F5344CB8AC3E}">
        <p14:creationId xmlns:p14="http://schemas.microsoft.com/office/powerpoint/2010/main" val="64556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6EF2EF-2B8B-4797-A44A-AE093D91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ABE3E0C5-DBAA-4EE3-B96E-723346CDA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4" r="45433"/>
          <a:stretch/>
        </p:blipFill>
        <p:spPr>
          <a:xfrm>
            <a:off x="-1554" y="1731"/>
            <a:ext cx="465585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45387F-980C-4625-A6CD-AB5786C6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Email:</a:t>
            </a:r>
          </a:p>
          <a:p>
            <a:pPr lvl="1"/>
            <a:r>
              <a:rPr lang="en-US" dirty="0" err="1"/>
              <a:t>brian@majorguidancesolutions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blgorman@gmail.com</a:t>
            </a:r>
            <a:endParaRPr lang="en-US" dirty="0"/>
          </a:p>
          <a:p>
            <a:r>
              <a:rPr lang="en-US" dirty="0"/>
              <a:t>Twitter</a:t>
            </a:r>
          </a:p>
          <a:p>
            <a:pPr lvl="1"/>
            <a:r>
              <a:rPr lang="en-US" dirty="0"/>
              <a:t>@blgorman</a:t>
            </a:r>
          </a:p>
          <a:p>
            <a:r>
              <a:rPr lang="en-US" dirty="0"/>
              <a:t>Linked In</a:t>
            </a:r>
          </a:p>
          <a:p>
            <a:pPr lvl="1"/>
            <a:r>
              <a:rPr lang="en-US" dirty="0">
                <a:hlinkClick r:id="rId5"/>
              </a:rPr>
              <a:t>https://www.linkedin/in/brianlgorman</a:t>
            </a:r>
            <a:endParaRPr lang="en-US" dirty="0"/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https://github.com/blgorman/</a:t>
            </a:r>
          </a:p>
        </p:txBody>
      </p:sp>
    </p:spTree>
    <p:extLst>
      <p:ext uri="{BB962C8B-B14F-4D97-AF65-F5344CB8AC3E}">
        <p14:creationId xmlns:p14="http://schemas.microsoft.com/office/powerpoint/2010/main" val="527053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37C36D-8E19-AB0E-1035-994FDDFE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62" y="0"/>
            <a:ext cx="5848038" cy="3768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95274-532C-711A-E8C8-3CAACA4D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88" y="1830123"/>
            <a:ext cx="5647695" cy="2849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B60FA-D25C-435A-85B1-190DFA97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377FA-DE42-48DB-B10D-574B3FCB3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628" y="3774036"/>
            <a:ext cx="5647694" cy="3022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8C7EC-4485-4BB5-9C2A-F08EC5098559}"/>
              </a:ext>
            </a:extLst>
          </p:cNvPr>
          <p:cNvSpPr txBox="1"/>
          <p:nvPr/>
        </p:nvSpPr>
        <p:spPr>
          <a:xfrm>
            <a:off x="1685925" y="63643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Thanks for having me today!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FA7F6-E92D-4AEA-9EF9-E088D7250432}"/>
              </a:ext>
            </a:extLst>
          </p:cNvPr>
          <p:cNvSpPr txBox="1"/>
          <p:nvPr/>
        </p:nvSpPr>
        <p:spPr>
          <a:xfrm>
            <a:off x="1685925" y="5027877"/>
            <a:ext cx="657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@blgorman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328F6-07AE-471B-8093-34DCFE157D62}"/>
              </a:ext>
            </a:extLst>
          </p:cNvPr>
          <p:cNvSpPr txBox="1"/>
          <p:nvPr/>
        </p:nvSpPr>
        <p:spPr>
          <a:xfrm>
            <a:off x="1685925" y="5487968"/>
            <a:ext cx="350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https://www.linkedin.com/in/brianlgorman</a:t>
            </a:r>
          </a:p>
        </p:txBody>
      </p:sp>
    </p:spTree>
    <p:extLst>
      <p:ext uri="{BB962C8B-B14F-4D97-AF65-F5344CB8AC3E}">
        <p14:creationId xmlns:p14="http://schemas.microsoft.com/office/powerpoint/2010/main" val="150371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60501-0652-CB9D-B6A9-A9C55C7F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F6B9F-4BF5-A4DE-8FB6-1F2E2F6E1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Hub for Telemetry and Event Ingestion, Big Data</a:t>
            </a:r>
          </a:p>
        </p:txBody>
      </p:sp>
    </p:spTree>
    <p:extLst>
      <p:ext uri="{BB962C8B-B14F-4D97-AF65-F5344CB8AC3E}">
        <p14:creationId xmlns:p14="http://schemas.microsoft.com/office/powerpoint/2010/main" val="74289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A875-7BA8-6AAC-E64F-5D74DEF2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E94F-9222-C64C-023C-7DF22581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7424"/>
            <a:ext cx="8915400" cy="442379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Houses one or more hubs</a:t>
            </a:r>
          </a:p>
          <a:p>
            <a:r>
              <a:rPr lang="en-US" sz="2400" dirty="0"/>
              <a:t>Unique FQDN across Azure</a:t>
            </a:r>
          </a:p>
          <a:p>
            <a:r>
              <a:rPr lang="en-US" sz="2400" dirty="0"/>
              <a:t>Determines the tier/pricing</a:t>
            </a:r>
          </a:p>
          <a:p>
            <a:pPr lvl="1"/>
            <a:r>
              <a:rPr lang="en-US" sz="2000" dirty="0"/>
              <a:t>Assigns the number of throughput units [1-40]</a:t>
            </a:r>
          </a:p>
          <a:p>
            <a:pPr lvl="1"/>
            <a:r>
              <a:rPr lang="en-US" sz="2000" dirty="0"/>
              <a:t>Standard or better can “Auto Inflate” to more TUs</a:t>
            </a:r>
          </a:p>
          <a:p>
            <a:pPr lvl="1"/>
            <a:r>
              <a:rPr lang="en-US" sz="2000" dirty="0"/>
              <a:t>Standard or better for enabling Capture events [push to storage, </a:t>
            </a:r>
            <a:r>
              <a:rPr lang="en-US" sz="2000" dirty="0" err="1"/>
              <a:t>etc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TU limits:</a:t>
            </a:r>
          </a:p>
          <a:p>
            <a:pPr lvl="2"/>
            <a:r>
              <a:rPr lang="en-US" sz="1800" dirty="0"/>
              <a:t>Ingress: Up to 1 MB per second or 1000 events per second (whichever comes first).</a:t>
            </a:r>
          </a:p>
          <a:p>
            <a:pPr lvl="2"/>
            <a:r>
              <a:rPr lang="en-US" sz="1800" dirty="0"/>
              <a:t>Egress: Up to 2 MB per second or 4096 events per second.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7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B2EB4-50C8-08E3-5250-E1CB3468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404625"/>
            <a:ext cx="8915400" cy="566738"/>
          </a:xfrm>
        </p:spPr>
        <p:txBody>
          <a:bodyPr>
            <a:normAutofit/>
          </a:bodyPr>
          <a:lstStyle/>
          <a:p>
            <a:r>
              <a:rPr lang="en-US" sz="2800" dirty="0"/>
              <a:t>Creating an Event Hub Namespace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2CF1E30-4FD0-F412-E440-677D1A7EF9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24" r="824"/>
          <a:stretch/>
        </p:blipFill>
        <p:spPr>
          <a:xfrm>
            <a:off x="2589212" y="500889"/>
            <a:ext cx="8212900" cy="4850993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F86D44C-13E4-354D-76B2-6211785D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6043461"/>
            <a:ext cx="8915400" cy="493712"/>
          </a:xfrm>
        </p:spPr>
        <p:txBody>
          <a:bodyPr>
            <a:normAutofit/>
          </a:bodyPr>
          <a:lstStyle/>
          <a:p>
            <a:r>
              <a:rPr lang="en-US" sz="1400" dirty="0"/>
              <a:t>Not Shown: TLS, Public/Private Network, Tags</a:t>
            </a:r>
          </a:p>
        </p:txBody>
      </p:sp>
    </p:spTree>
    <p:extLst>
      <p:ext uri="{BB962C8B-B14F-4D97-AF65-F5344CB8AC3E}">
        <p14:creationId xmlns:p14="http://schemas.microsoft.com/office/powerpoint/2010/main" val="28224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1A5E-AC42-7450-FDE9-612AD6C6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319B-1427-2B6E-9878-4329E008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8915400" cy="4913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Event Producers</a:t>
            </a:r>
          </a:p>
          <a:p>
            <a:pPr lvl="1"/>
            <a:r>
              <a:rPr lang="en-US" dirty="0"/>
              <a:t>Publish via HTTPS, AMPQ1.0 or Apache Kafka </a:t>
            </a:r>
          </a:p>
          <a:p>
            <a:pPr lvl="1"/>
            <a:r>
              <a:rPr lang="en-US" dirty="0"/>
              <a:t>Connect via Active Directory OAuth2 JWT or via Shared Access Signature (SAS) </a:t>
            </a:r>
          </a:p>
          <a:p>
            <a:pPr lvl="1"/>
            <a:r>
              <a:rPr lang="en-US" dirty="0"/>
              <a:t>AMQP -&gt; Persistent connection via web socket</a:t>
            </a:r>
          </a:p>
          <a:p>
            <a:pPr lvl="1"/>
            <a:r>
              <a:rPr lang="en-US" dirty="0"/>
              <a:t>HTTPS -&gt; Re-establish connection on every event </a:t>
            </a:r>
          </a:p>
          <a:p>
            <a:pPr lvl="1"/>
            <a:r>
              <a:rPr lang="en-US" dirty="0"/>
              <a:t>Single or batched, always limited to 1MB</a:t>
            </a:r>
          </a:p>
          <a:p>
            <a:r>
              <a:rPr lang="en-US" dirty="0"/>
              <a:t>Partitions</a:t>
            </a:r>
          </a:p>
          <a:p>
            <a:pPr lvl="1"/>
            <a:r>
              <a:rPr lang="en-US" dirty="0"/>
              <a:t>2-32 partitions (can request more via support ticket)</a:t>
            </a:r>
          </a:p>
          <a:p>
            <a:pPr lvl="1"/>
            <a:r>
              <a:rPr lang="en-US" dirty="0"/>
              <a:t>Use 1 partition for every MB/s you want to have as throughput</a:t>
            </a:r>
          </a:p>
          <a:p>
            <a:pPr lvl="1"/>
            <a:r>
              <a:rPr lang="en-US" dirty="0"/>
              <a:t>Group data by partition keys, agnostic to underlying partitioning strategy, allows for order of events, full multiplexing (think “individual phone calls on shared lines”)</a:t>
            </a:r>
          </a:p>
          <a:p>
            <a:pPr lvl="1"/>
            <a:r>
              <a:rPr lang="en-US" dirty="0"/>
              <a:t>Set on creation, cannot be changed</a:t>
            </a:r>
          </a:p>
          <a:p>
            <a:r>
              <a:rPr lang="en-US" dirty="0"/>
              <a:t>Retention</a:t>
            </a:r>
          </a:p>
          <a:p>
            <a:pPr lvl="1"/>
            <a:r>
              <a:rPr lang="en-US" dirty="0"/>
              <a:t>1-7 days (Standard), 90 days premium</a:t>
            </a:r>
          </a:p>
        </p:txBody>
      </p:sp>
    </p:spTree>
    <p:extLst>
      <p:ext uri="{BB962C8B-B14F-4D97-AF65-F5344CB8AC3E}">
        <p14:creationId xmlns:p14="http://schemas.microsoft.com/office/powerpoint/2010/main" val="188776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9833-C497-A656-0080-6CBC3372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D409-082D-3426-2C68-2FF1DAF9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Groups</a:t>
            </a:r>
          </a:p>
          <a:p>
            <a:pPr lvl="1"/>
            <a:r>
              <a:rPr lang="en-US" dirty="0"/>
              <a:t>Individual readers for playback, can replay events and not affect other readers</a:t>
            </a:r>
          </a:p>
          <a:p>
            <a:pPr lvl="1"/>
            <a:r>
              <a:rPr lang="en-US" dirty="0"/>
              <a:t>1 consumer group per application, can have up to 5 concurrent readers but recommend one receiver per partition per group</a:t>
            </a:r>
          </a:p>
          <a:p>
            <a:pPr lvl="1"/>
            <a:r>
              <a:rPr lang="en-US" dirty="0"/>
              <a:t>Max 20 consumer groups in an event hub</a:t>
            </a:r>
          </a:p>
          <a:p>
            <a:r>
              <a:rPr lang="en-US" dirty="0"/>
              <a:t>Stream offsets and checkpointing</a:t>
            </a:r>
          </a:p>
          <a:p>
            <a:pPr lvl="1"/>
            <a:r>
              <a:rPr lang="en-US" dirty="0"/>
              <a:t>Pointer or cursor to a specific place in the stream</a:t>
            </a:r>
          </a:p>
          <a:p>
            <a:pPr lvl="1"/>
            <a:r>
              <a:rPr lang="en-US" dirty="0"/>
              <a:t>Consumers need to manage their own offsets</a:t>
            </a:r>
          </a:p>
          <a:p>
            <a:pPr lvl="1"/>
            <a:r>
              <a:rPr lang="en-US" dirty="0"/>
              <a:t>Use checkpoint to mark as read, resume reading after disconnect, provide playback capabilities</a:t>
            </a:r>
          </a:p>
        </p:txBody>
      </p:sp>
    </p:spTree>
    <p:extLst>
      <p:ext uri="{BB962C8B-B14F-4D97-AF65-F5344CB8AC3E}">
        <p14:creationId xmlns:p14="http://schemas.microsoft.com/office/powerpoint/2010/main" val="278440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E468-11B0-3653-1B88-9FE23126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96711"/>
            <a:ext cx="8915400" cy="566738"/>
          </a:xfrm>
        </p:spPr>
        <p:txBody>
          <a:bodyPr/>
          <a:lstStyle/>
          <a:p>
            <a:r>
              <a:rPr lang="en-US" dirty="0"/>
              <a:t>Event Hubs Architecture</a:t>
            </a:r>
          </a:p>
        </p:txBody>
      </p:sp>
      <p:pic>
        <p:nvPicPr>
          <p:cNvPr id="6" name="Picture Placeholder 5" descr="Diagram&#10;&#10;Description automatically generated with low confidence">
            <a:extLst>
              <a:ext uri="{FF2B5EF4-FFF2-40B4-BE49-F238E27FC236}">
                <a16:creationId xmlns:a16="http://schemas.microsoft.com/office/drawing/2014/main" id="{6B2D1F97-B31A-E0F3-74CA-D9D6865D0B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98" b="898"/>
          <a:stretch>
            <a:fillRect/>
          </a:stretch>
        </p:blipFill>
        <p:spPr>
          <a:xfrm>
            <a:off x="1801270" y="751696"/>
            <a:ext cx="10275045" cy="44428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34201-AE60-2775-F9E9-A01EF9447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5863449"/>
            <a:ext cx="8915400" cy="493712"/>
          </a:xfrm>
        </p:spPr>
        <p:txBody>
          <a:bodyPr/>
          <a:lstStyle/>
          <a:p>
            <a:r>
              <a:rPr lang="en-US" dirty="0"/>
              <a:t>https://docs.microsoft.com/en-us/azure/event-hubs/media/event-hubs-about/event_hubs_architecture.png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37891843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1411</Words>
  <Application>Microsoft Office PowerPoint</Application>
  <PresentationFormat>Widescreen</PresentationFormat>
  <Paragraphs>196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Gothic</vt:lpstr>
      <vt:lpstr>Utsaah</vt:lpstr>
      <vt:lpstr>Verdana</vt:lpstr>
      <vt:lpstr>Wingdings 3</vt:lpstr>
      <vt:lpstr>Wisp</vt:lpstr>
      <vt:lpstr>Serverless Messaging Demystified</vt:lpstr>
      <vt:lpstr>Who am I?</vt:lpstr>
      <vt:lpstr>Agenda</vt:lpstr>
      <vt:lpstr>Event Hub</vt:lpstr>
      <vt:lpstr>Event Hub Namespace</vt:lpstr>
      <vt:lpstr>Creating an Event Hub Namespace</vt:lpstr>
      <vt:lpstr>Event Hub</vt:lpstr>
      <vt:lpstr>Event Hub - cont</vt:lpstr>
      <vt:lpstr>Event Hubs Architecture</vt:lpstr>
      <vt:lpstr>Creating an Event Hub – Naming and Capturing</vt:lpstr>
      <vt:lpstr>Application Logging Stream</vt:lpstr>
      <vt:lpstr>IoT Hub</vt:lpstr>
      <vt:lpstr>Event Grid</vt:lpstr>
      <vt:lpstr>Azure Event Grid</vt:lpstr>
      <vt:lpstr>Event Grid Capabilities</vt:lpstr>
      <vt:lpstr>Event Grid Concepts</vt:lpstr>
      <vt:lpstr>Trigger Logic App on Blob Storage Created</vt:lpstr>
      <vt:lpstr>Service Bus Queue</vt:lpstr>
      <vt:lpstr>Service Bus Queue</vt:lpstr>
      <vt:lpstr>Create Service Bus Namespace </vt:lpstr>
      <vt:lpstr>Create Service Bus Queue </vt:lpstr>
      <vt:lpstr>Service Bus Queue</vt:lpstr>
      <vt:lpstr>Service Bus Messaging </vt:lpstr>
      <vt:lpstr>Service Bus Pub/Sub</vt:lpstr>
      <vt:lpstr>Create a Service Bus Topic</vt:lpstr>
      <vt:lpstr>Publishing and Subscribing to messages</vt:lpstr>
      <vt:lpstr>Azure Storage Queue</vt:lpstr>
      <vt:lpstr>Azure Storage Queue</vt:lpstr>
      <vt:lpstr>Creating an Azure Storage Queue</vt:lpstr>
      <vt:lpstr>Working with Azure Storage Queue</vt:lpstr>
      <vt:lpstr>Summary</vt:lpstr>
      <vt:lpstr>Questions?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Orchestrate and Build Serverless Solutions Using Logic Apps</dc:title>
  <dc:creator>Brian Gorman</dc:creator>
  <cp:lastModifiedBy>Brian Gorman</cp:lastModifiedBy>
  <cp:revision>106</cp:revision>
  <dcterms:created xsi:type="dcterms:W3CDTF">2021-01-29T02:17:01Z</dcterms:created>
  <dcterms:modified xsi:type="dcterms:W3CDTF">2022-06-03T06:43:45Z</dcterms:modified>
</cp:coreProperties>
</file>