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78" r:id="rId3"/>
    <p:sldId id="257" r:id="rId4"/>
    <p:sldId id="345" r:id="rId5"/>
    <p:sldId id="341" r:id="rId6"/>
    <p:sldId id="366" r:id="rId7"/>
    <p:sldId id="367" r:id="rId8"/>
    <p:sldId id="368" r:id="rId9"/>
    <p:sldId id="369" r:id="rId10"/>
    <p:sldId id="340" r:id="rId11"/>
    <p:sldId id="342" r:id="rId12"/>
    <p:sldId id="357" r:id="rId13"/>
    <p:sldId id="344" r:id="rId14"/>
    <p:sldId id="331" r:id="rId15"/>
    <p:sldId id="332" r:id="rId16"/>
    <p:sldId id="333" r:id="rId17"/>
    <p:sldId id="334" r:id="rId18"/>
    <p:sldId id="335" r:id="rId19"/>
    <p:sldId id="336" r:id="rId20"/>
    <p:sldId id="337" r:id="rId21"/>
    <p:sldId id="338" r:id="rId22"/>
    <p:sldId id="346" r:id="rId23"/>
    <p:sldId id="347" r:id="rId24"/>
    <p:sldId id="343" r:id="rId25"/>
    <p:sldId id="348" r:id="rId26"/>
    <p:sldId id="349" r:id="rId27"/>
    <p:sldId id="350" r:id="rId28"/>
    <p:sldId id="351" r:id="rId29"/>
    <p:sldId id="339" r:id="rId30"/>
    <p:sldId id="358" r:id="rId31"/>
    <p:sldId id="356" r:id="rId32"/>
    <p:sldId id="359" r:id="rId33"/>
    <p:sldId id="352" r:id="rId34"/>
    <p:sldId id="361" r:id="rId35"/>
    <p:sldId id="354" r:id="rId36"/>
    <p:sldId id="360" r:id="rId37"/>
    <p:sldId id="364" r:id="rId38"/>
    <p:sldId id="353" r:id="rId39"/>
    <p:sldId id="363" r:id="rId40"/>
    <p:sldId id="355" r:id="rId41"/>
    <p:sldId id="365" r:id="rId42"/>
    <p:sldId id="328" r:id="rId43"/>
    <p:sldId id="362" r:id="rId44"/>
    <p:sldId id="330" r:id="rId45"/>
    <p:sldId id="32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89EF29-B8DE-49E8-8622-A393FB409B22}">
          <p14:sldIdLst>
            <p14:sldId id="256"/>
            <p14:sldId id="278"/>
            <p14:sldId id="257"/>
          </p14:sldIdLst>
        </p14:section>
        <p14:section name="What are we going to build today" id="{269D3135-5F7B-4952-8D17-BF681C3D7B8F}">
          <p14:sldIdLst>
            <p14:sldId id="345"/>
            <p14:sldId id="341"/>
            <p14:sldId id="366"/>
            <p14:sldId id="367"/>
            <p14:sldId id="368"/>
            <p14:sldId id="369"/>
            <p14:sldId id="340"/>
            <p14:sldId id="342"/>
            <p14:sldId id="357"/>
          </p14:sldIdLst>
        </p14:section>
        <p14:section name="Basic Overview" id="{0327FF7B-215F-40C8-935E-77ED485E6E57}">
          <p14:sldIdLst>
            <p14:sldId id="344"/>
            <p14:sldId id="331"/>
            <p14:sldId id="332"/>
            <p14:sldId id="333"/>
            <p14:sldId id="334"/>
            <p14:sldId id="335"/>
            <p14:sldId id="336"/>
            <p14:sldId id="337"/>
            <p14:sldId id="338"/>
          </p14:sldIdLst>
        </p14:section>
        <p14:section name="Basic Architecture Guidelines" id="{692D9881-14B2-426C-9680-ECAADECFE765}">
          <p14:sldIdLst>
            <p14:sldId id="346"/>
            <p14:sldId id="347"/>
            <p14:sldId id="343"/>
            <p14:sldId id="348"/>
            <p14:sldId id="349"/>
            <p14:sldId id="350"/>
          </p14:sldIdLst>
        </p14:section>
        <p14:section name="Zoom in on Function Apps" id="{6E4FC389-A0AF-4D17-BE8B-CBC492C8D94D}">
          <p14:sldIdLst>
            <p14:sldId id="351"/>
            <p14:sldId id="339"/>
            <p14:sldId id="358"/>
            <p14:sldId id="356"/>
            <p14:sldId id="359"/>
            <p14:sldId id="352"/>
            <p14:sldId id="361"/>
            <p14:sldId id="354"/>
            <p14:sldId id="360"/>
            <p14:sldId id="364"/>
            <p14:sldId id="353"/>
            <p14:sldId id="363"/>
            <p14:sldId id="355"/>
            <p14:sldId id="365"/>
          </p14:sldIdLst>
        </p14:section>
        <p14:section name="Conclusion" id="{A5C7B9E0-8D47-4F76-B78D-F601DBFFF38F}">
          <p14:sldIdLst>
            <p14:sldId id="328"/>
            <p14:sldId id="362"/>
            <p14:sldId id="330"/>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2150" autoAdjust="0"/>
  </p:normalViewPr>
  <p:slideViewPr>
    <p:cSldViewPr snapToGrid="0">
      <p:cViewPr varScale="1">
        <p:scale>
          <a:sx n="69" d="100"/>
          <a:sy n="69" d="100"/>
        </p:scale>
        <p:origin x="11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svg"/><Relationship Id="rId1" Type="http://schemas.openxmlformats.org/officeDocument/2006/relationships/image" Target="../media/image91.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9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svg"/><Relationship Id="rId1" Type="http://schemas.openxmlformats.org/officeDocument/2006/relationships/image" Target="../media/image91.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9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29EC06-08A7-40AF-8C46-92D81A397AE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7DEFEA-A526-4D82-A095-DBAB1960006A}">
      <dgm:prSet/>
      <dgm:spPr/>
      <dgm:t>
        <a:bodyPr/>
        <a:lstStyle/>
        <a:p>
          <a:pPr>
            <a:defRPr b="1"/>
          </a:pPr>
          <a:r>
            <a:rPr lang="en-US"/>
            <a:t>Monolith</a:t>
          </a:r>
        </a:p>
      </dgm:t>
    </dgm:pt>
    <dgm:pt modelId="{E4872B4F-DA58-4460-917E-8B88383B2E82}" type="parTrans" cxnId="{EE62023E-3B55-4B41-9E7B-467B5C9CED37}">
      <dgm:prSet/>
      <dgm:spPr/>
      <dgm:t>
        <a:bodyPr/>
        <a:lstStyle/>
        <a:p>
          <a:endParaRPr lang="en-US"/>
        </a:p>
      </dgm:t>
    </dgm:pt>
    <dgm:pt modelId="{DD323188-EEE3-46EC-8CD1-E2F5363CD168}" type="sibTrans" cxnId="{EE62023E-3B55-4B41-9E7B-467B5C9CED37}">
      <dgm:prSet/>
      <dgm:spPr/>
      <dgm:t>
        <a:bodyPr/>
        <a:lstStyle/>
        <a:p>
          <a:endParaRPr lang="en-US"/>
        </a:p>
      </dgm:t>
    </dgm:pt>
    <dgm:pt modelId="{E15E1693-A03A-4892-921B-6B7AB9646E90}">
      <dgm:prSet/>
      <dgm:spPr/>
      <dgm:t>
        <a:bodyPr/>
        <a:lstStyle/>
        <a:p>
          <a:r>
            <a:rPr lang="en-US"/>
            <a:t>Likely break this down</a:t>
          </a:r>
        </a:p>
      </dgm:t>
    </dgm:pt>
    <dgm:pt modelId="{463E1139-A624-4F10-8A78-D73D88FC1C26}" type="parTrans" cxnId="{F8192E79-CC12-448C-8D6A-578C593F48A6}">
      <dgm:prSet/>
      <dgm:spPr/>
      <dgm:t>
        <a:bodyPr/>
        <a:lstStyle/>
        <a:p>
          <a:endParaRPr lang="en-US"/>
        </a:p>
      </dgm:t>
    </dgm:pt>
    <dgm:pt modelId="{711CFC2B-B80A-4025-9CC5-270133F64FE1}" type="sibTrans" cxnId="{F8192E79-CC12-448C-8D6A-578C593F48A6}">
      <dgm:prSet/>
      <dgm:spPr/>
      <dgm:t>
        <a:bodyPr/>
        <a:lstStyle/>
        <a:p>
          <a:endParaRPr lang="en-US"/>
        </a:p>
      </dgm:t>
    </dgm:pt>
    <dgm:pt modelId="{9522BC19-4A7C-4F1E-88F2-9F987726106B}">
      <dgm:prSet/>
      <dgm:spPr/>
      <dgm:t>
        <a:bodyPr/>
        <a:lstStyle/>
        <a:p>
          <a:r>
            <a:rPr lang="en-US"/>
            <a:t>Difficult to scale</a:t>
          </a:r>
        </a:p>
      </dgm:t>
    </dgm:pt>
    <dgm:pt modelId="{DB0BD298-57D4-411A-BF84-BB3A0A4F7BB8}" type="parTrans" cxnId="{BEE9AB8A-A83A-4946-8987-8E9D295F61C3}">
      <dgm:prSet/>
      <dgm:spPr/>
      <dgm:t>
        <a:bodyPr/>
        <a:lstStyle/>
        <a:p>
          <a:endParaRPr lang="en-US"/>
        </a:p>
      </dgm:t>
    </dgm:pt>
    <dgm:pt modelId="{21563226-C711-4849-8D82-8210212CC34B}" type="sibTrans" cxnId="{BEE9AB8A-A83A-4946-8987-8E9D295F61C3}">
      <dgm:prSet/>
      <dgm:spPr/>
      <dgm:t>
        <a:bodyPr/>
        <a:lstStyle/>
        <a:p>
          <a:endParaRPr lang="en-US"/>
        </a:p>
      </dgm:t>
    </dgm:pt>
    <dgm:pt modelId="{6B0A3E9D-A07D-4FD6-B910-1D77E0C998A1}">
      <dgm:prSet/>
      <dgm:spPr/>
      <dgm:t>
        <a:bodyPr/>
        <a:lstStyle/>
        <a:p>
          <a:r>
            <a:rPr lang="en-US"/>
            <a:t>Refactoring is expensive</a:t>
          </a:r>
        </a:p>
      </dgm:t>
    </dgm:pt>
    <dgm:pt modelId="{F21AC3B3-79A1-443D-B49D-28A3BF9ED6D3}" type="parTrans" cxnId="{6DA97C95-7C1B-4178-8613-2995BB11A33C}">
      <dgm:prSet/>
      <dgm:spPr/>
      <dgm:t>
        <a:bodyPr/>
        <a:lstStyle/>
        <a:p>
          <a:endParaRPr lang="en-US"/>
        </a:p>
      </dgm:t>
    </dgm:pt>
    <dgm:pt modelId="{05A511B1-ED5C-4846-BFE0-CD89300211DD}" type="sibTrans" cxnId="{6DA97C95-7C1B-4178-8613-2995BB11A33C}">
      <dgm:prSet/>
      <dgm:spPr/>
      <dgm:t>
        <a:bodyPr/>
        <a:lstStyle/>
        <a:p>
          <a:endParaRPr lang="en-US"/>
        </a:p>
      </dgm:t>
    </dgm:pt>
    <dgm:pt modelId="{0AD9C5CD-EEBC-4F27-B721-953179F9FB88}">
      <dgm:prSet/>
      <dgm:spPr/>
      <dgm:t>
        <a:bodyPr/>
        <a:lstStyle/>
        <a:p>
          <a:pPr>
            <a:defRPr b="1"/>
          </a:pPr>
          <a:r>
            <a:rPr lang="en-US"/>
            <a:t>N-Tier</a:t>
          </a:r>
        </a:p>
      </dgm:t>
    </dgm:pt>
    <dgm:pt modelId="{6FD8E84D-11FC-4623-9130-E484F0EE45F5}" type="parTrans" cxnId="{4C3B0023-FE41-4122-B1DE-3EB9AED3AE50}">
      <dgm:prSet/>
      <dgm:spPr/>
      <dgm:t>
        <a:bodyPr/>
        <a:lstStyle/>
        <a:p>
          <a:endParaRPr lang="en-US"/>
        </a:p>
      </dgm:t>
    </dgm:pt>
    <dgm:pt modelId="{55BA8616-2887-4DD4-9CCE-AB14B7EE1C0D}" type="sibTrans" cxnId="{4C3B0023-FE41-4122-B1DE-3EB9AED3AE50}">
      <dgm:prSet/>
      <dgm:spPr/>
      <dgm:t>
        <a:bodyPr/>
        <a:lstStyle/>
        <a:p>
          <a:endParaRPr lang="en-US"/>
        </a:p>
      </dgm:t>
    </dgm:pt>
    <dgm:pt modelId="{C99922F0-8BBA-4AFF-BEDF-A1CB269D7601}">
      <dgm:prSet/>
      <dgm:spPr/>
      <dgm:t>
        <a:bodyPr/>
        <a:lstStyle/>
        <a:p>
          <a:r>
            <a:rPr lang="en-US"/>
            <a:t>Serverless can do one or more layers</a:t>
          </a:r>
        </a:p>
      </dgm:t>
    </dgm:pt>
    <dgm:pt modelId="{CDFDBF4B-6AFA-453A-9FAD-55651B1592EF}" type="parTrans" cxnId="{A3A6C908-3064-49AC-9C77-1FE9F1B960CA}">
      <dgm:prSet/>
      <dgm:spPr/>
      <dgm:t>
        <a:bodyPr/>
        <a:lstStyle/>
        <a:p>
          <a:endParaRPr lang="en-US"/>
        </a:p>
      </dgm:t>
    </dgm:pt>
    <dgm:pt modelId="{044F7A4A-7669-42E8-B498-2E74FE4B0786}" type="sibTrans" cxnId="{A3A6C908-3064-49AC-9C77-1FE9F1B960CA}">
      <dgm:prSet/>
      <dgm:spPr/>
      <dgm:t>
        <a:bodyPr/>
        <a:lstStyle/>
        <a:p>
          <a:endParaRPr lang="en-US"/>
        </a:p>
      </dgm:t>
    </dgm:pt>
    <dgm:pt modelId="{D29B8F93-79CC-41FC-841D-272669E1FE29}">
      <dgm:prSet/>
      <dgm:spPr/>
      <dgm:t>
        <a:bodyPr/>
        <a:lstStyle/>
        <a:p>
          <a:r>
            <a:rPr lang="en-US"/>
            <a:t>Only interact with appropriate layers</a:t>
          </a:r>
        </a:p>
      </dgm:t>
    </dgm:pt>
    <dgm:pt modelId="{C6307A37-30F8-419B-B84D-C4EF52A84C66}" type="parTrans" cxnId="{E0F66D09-74AA-4643-AD68-29206C534689}">
      <dgm:prSet/>
      <dgm:spPr/>
      <dgm:t>
        <a:bodyPr/>
        <a:lstStyle/>
        <a:p>
          <a:endParaRPr lang="en-US"/>
        </a:p>
      </dgm:t>
    </dgm:pt>
    <dgm:pt modelId="{6D45A258-055B-4E4C-A3F9-679615E14198}" type="sibTrans" cxnId="{E0F66D09-74AA-4643-AD68-29206C534689}">
      <dgm:prSet/>
      <dgm:spPr/>
      <dgm:t>
        <a:bodyPr/>
        <a:lstStyle/>
        <a:p>
          <a:endParaRPr lang="en-US"/>
        </a:p>
      </dgm:t>
    </dgm:pt>
    <dgm:pt modelId="{3B6FCBAD-EC91-4B3F-998A-257C3CC43161}">
      <dgm:prSet/>
      <dgm:spPr/>
      <dgm:t>
        <a:bodyPr/>
        <a:lstStyle/>
        <a:p>
          <a:pPr>
            <a:defRPr b="1"/>
          </a:pPr>
          <a:r>
            <a:rPr lang="en-US"/>
            <a:t>Microservices</a:t>
          </a:r>
        </a:p>
      </dgm:t>
    </dgm:pt>
    <dgm:pt modelId="{1EB6728B-A404-4013-B4CB-D4829D6756D2}" type="parTrans" cxnId="{6782C05C-A884-4A8E-83D8-74C5070AAE17}">
      <dgm:prSet/>
      <dgm:spPr/>
      <dgm:t>
        <a:bodyPr/>
        <a:lstStyle/>
        <a:p>
          <a:endParaRPr lang="en-US"/>
        </a:p>
      </dgm:t>
    </dgm:pt>
    <dgm:pt modelId="{0EA9EC28-BB1A-45CA-9E03-93D54EC54FCF}" type="sibTrans" cxnId="{6782C05C-A884-4A8E-83D8-74C5070AAE17}">
      <dgm:prSet/>
      <dgm:spPr/>
      <dgm:t>
        <a:bodyPr/>
        <a:lstStyle/>
        <a:p>
          <a:endParaRPr lang="en-US"/>
        </a:p>
      </dgm:t>
    </dgm:pt>
    <dgm:pt modelId="{B4F57F9A-C64C-4013-B59A-B03AD799E279}">
      <dgm:prSet/>
      <dgm:spPr/>
      <dgm:t>
        <a:bodyPr/>
        <a:lstStyle/>
        <a:p>
          <a:r>
            <a:rPr lang="en-US"/>
            <a:t>Scaling, testing, and refactoring is much easier and much less risky</a:t>
          </a:r>
        </a:p>
      </dgm:t>
    </dgm:pt>
    <dgm:pt modelId="{BF5D34AF-365F-4CCF-9CED-7D12B6748B51}" type="parTrans" cxnId="{6A489872-E4DE-4560-972A-983BBC91DB1A}">
      <dgm:prSet/>
      <dgm:spPr/>
      <dgm:t>
        <a:bodyPr/>
        <a:lstStyle/>
        <a:p>
          <a:endParaRPr lang="en-US"/>
        </a:p>
      </dgm:t>
    </dgm:pt>
    <dgm:pt modelId="{E5B11709-9127-41B3-8985-FC7D197D2D4A}" type="sibTrans" cxnId="{6A489872-E4DE-4560-972A-983BBC91DB1A}">
      <dgm:prSet/>
      <dgm:spPr/>
      <dgm:t>
        <a:bodyPr/>
        <a:lstStyle/>
        <a:p>
          <a:endParaRPr lang="en-US"/>
        </a:p>
      </dgm:t>
    </dgm:pt>
    <dgm:pt modelId="{6B166125-E39B-4525-BC2C-EA3B238FC7E0}">
      <dgm:prSet/>
      <dgm:spPr/>
      <dgm:t>
        <a:bodyPr/>
        <a:lstStyle/>
        <a:p>
          <a:r>
            <a:rPr lang="en-US"/>
            <a:t>Highly performant</a:t>
          </a:r>
        </a:p>
      </dgm:t>
    </dgm:pt>
    <dgm:pt modelId="{B0AC1A1E-FAC4-4E22-9584-F7A85345862B}" type="parTrans" cxnId="{C5CDCD98-D78D-468A-95BD-071D1BD0CCC6}">
      <dgm:prSet/>
      <dgm:spPr/>
      <dgm:t>
        <a:bodyPr/>
        <a:lstStyle/>
        <a:p>
          <a:endParaRPr lang="en-US"/>
        </a:p>
      </dgm:t>
    </dgm:pt>
    <dgm:pt modelId="{9A880DF2-1F02-4D5A-B483-F873997708F0}" type="sibTrans" cxnId="{C5CDCD98-D78D-468A-95BD-071D1BD0CCC6}">
      <dgm:prSet/>
      <dgm:spPr/>
      <dgm:t>
        <a:bodyPr/>
        <a:lstStyle/>
        <a:p>
          <a:endParaRPr lang="en-US"/>
        </a:p>
      </dgm:t>
    </dgm:pt>
    <dgm:pt modelId="{6BB58F7D-1FA1-48CA-826F-59A0E0AFDC2B}">
      <dgm:prSet/>
      <dgm:spPr/>
      <dgm:t>
        <a:bodyPr/>
        <a:lstStyle/>
        <a:p>
          <a:r>
            <a:rPr lang="en-US"/>
            <a:t>Difficult to manage/understand/test full system flow [Documents required]</a:t>
          </a:r>
        </a:p>
      </dgm:t>
    </dgm:pt>
    <dgm:pt modelId="{C58CC7E5-3383-4747-A6F0-4A735C9D5EDF}" type="parTrans" cxnId="{2585753A-B08E-4262-A097-151BF47E712F}">
      <dgm:prSet/>
      <dgm:spPr/>
      <dgm:t>
        <a:bodyPr/>
        <a:lstStyle/>
        <a:p>
          <a:endParaRPr lang="en-US"/>
        </a:p>
      </dgm:t>
    </dgm:pt>
    <dgm:pt modelId="{39F64DF4-5DF7-4C7E-95C9-CA4136213E77}" type="sibTrans" cxnId="{2585753A-B08E-4262-A097-151BF47E712F}">
      <dgm:prSet/>
      <dgm:spPr/>
      <dgm:t>
        <a:bodyPr/>
        <a:lstStyle/>
        <a:p>
          <a:endParaRPr lang="en-US"/>
        </a:p>
      </dgm:t>
    </dgm:pt>
    <dgm:pt modelId="{EAE35BFA-2E1F-4FDC-BBC8-9117CC8F5FDF}" type="pres">
      <dgm:prSet presAssocID="{5029EC06-08A7-40AF-8C46-92D81A397AE8}" presName="root" presStyleCnt="0">
        <dgm:presLayoutVars>
          <dgm:dir/>
          <dgm:resizeHandles val="exact"/>
        </dgm:presLayoutVars>
      </dgm:prSet>
      <dgm:spPr/>
    </dgm:pt>
    <dgm:pt modelId="{0BDD1737-5C59-44D5-98E8-405FA2B29C6D}" type="pres">
      <dgm:prSet presAssocID="{527DEFEA-A526-4D82-A095-DBAB1960006A}" presName="compNode" presStyleCnt="0"/>
      <dgm:spPr/>
    </dgm:pt>
    <dgm:pt modelId="{10E6912F-2379-4CDF-808C-D9C94DBFC718}" type="pres">
      <dgm:prSet presAssocID="{527DEFEA-A526-4D82-A095-DBAB196000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4000" b="-14000"/>
          </a:stretch>
        </a:blipFill>
        <a:ln>
          <a:noFill/>
        </a:ln>
      </dgm:spPr>
      <dgm:extLst>
        <a:ext uri="{E40237B7-FDA0-4F09-8148-C483321AD2D9}">
          <dgm14:cNvPr xmlns:dgm14="http://schemas.microsoft.com/office/drawing/2010/diagram" id="0" name="" descr="Monster with solid fill"/>
        </a:ext>
      </dgm:extLst>
    </dgm:pt>
    <dgm:pt modelId="{F071CABA-9DE6-4A8D-9318-E26EFACD47DC}" type="pres">
      <dgm:prSet presAssocID="{527DEFEA-A526-4D82-A095-DBAB1960006A}" presName="iconSpace" presStyleCnt="0"/>
      <dgm:spPr/>
    </dgm:pt>
    <dgm:pt modelId="{A2ADB745-D464-4C09-B6C9-C4A2C03AB032}" type="pres">
      <dgm:prSet presAssocID="{527DEFEA-A526-4D82-A095-DBAB1960006A}" presName="parTx" presStyleLbl="revTx" presStyleIdx="0" presStyleCnt="6">
        <dgm:presLayoutVars>
          <dgm:chMax val="0"/>
          <dgm:chPref val="0"/>
        </dgm:presLayoutVars>
      </dgm:prSet>
      <dgm:spPr/>
    </dgm:pt>
    <dgm:pt modelId="{F1714151-3E73-4C6B-89E2-4EBF5AC4658F}" type="pres">
      <dgm:prSet presAssocID="{527DEFEA-A526-4D82-A095-DBAB1960006A}" presName="txSpace" presStyleCnt="0"/>
      <dgm:spPr/>
    </dgm:pt>
    <dgm:pt modelId="{A98316BD-DD1C-43B2-A4C0-E5A834782733}" type="pres">
      <dgm:prSet presAssocID="{527DEFEA-A526-4D82-A095-DBAB1960006A}" presName="desTx" presStyleLbl="revTx" presStyleIdx="1" presStyleCnt="6">
        <dgm:presLayoutVars/>
      </dgm:prSet>
      <dgm:spPr/>
    </dgm:pt>
    <dgm:pt modelId="{DF5D91A0-863C-4573-AC8B-DC0571562263}" type="pres">
      <dgm:prSet presAssocID="{DD323188-EEE3-46EC-8CD1-E2F5363CD168}" presName="sibTrans" presStyleCnt="0"/>
      <dgm:spPr/>
    </dgm:pt>
    <dgm:pt modelId="{2AF5A4DF-CF50-4757-96CD-E541D602511C}" type="pres">
      <dgm:prSet presAssocID="{0AD9C5CD-EEBC-4F27-B721-953179F9FB88}" presName="compNode" presStyleCnt="0"/>
      <dgm:spPr/>
    </dgm:pt>
    <dgm:pt modelId="{D2F180E7-0B7B-4EA3-A120-7ABD39C0BB0B}" type="pres">
      <dgm:prSet presAssocID="{0AD9C5CD-EEBC-4F27-B721-953179F9FB8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4000" b="-14000"/>
          </a:stretch>
        </a:blipFill>
        <a:ln>
          <a:noFill/>
        </a:ln>
      </dgm:spPr>
      <dgm:extLst>
        <a:ext uri="{E40237B7-FDA0-4F09-8148-C483321AD2D9}">
          <dgm14:cNvPr xmlns:dgm14="http://schemas.microsoft.com/office/drawing/2010/diagram" id="0" name="" descr="Solar system outline"/>
        </a:ext>
      </dgm:extLst>
    </dgm:pt>
    <dgm:pt modelId="{847FC758-C333-46B8-8EE8-34809C7BAC02}" type="pres">
      <dgm:prSet presAssocID="{0AD9C5CD-EEBC-4F27-B721-953179F9FB88}" presName="iconSpace" presStyleCnt="0"/>
      <dgm:spPr/>
    </dgm:pt>
    <dgm:pt modelId="{496E6D4F-50F5-48BD-AEC1-5E71B99F239B}" type="pres">
      <dgm:prSet presAssocID="{0AD9C5CD-EEBC-4F27-B721-953179F9FB88}" presName="parTx" presStyleLbl="revTx" presStyleIdx="2" presStyleCnt="6">
        <dgm:presLayoutVars>
          <dgm:chMax val="0"/>
          <dgm:chPref val="0"/>
        </dgm:presLayoutVars>
      </dgm:prSet>
      <dgm:spPr/>
    </dgm:pt>
    <dgm:pt modelId="{43ABF1E0-C251-4BC8-A418-71E94177C3F7}" type="pres">
      <dgm:prSet presAssocID="{0AD9C5CD-EEBC-4F27-B721-953179F9FB88}" presName="txSpace" presStyleCnt="0"/>
      <dgm:spPr/>
    </dgm:pt>
    <dgm:pt modelId="{DBD4C83F-EE61-4F1E-B783-292947AC36C3}" type="pres">
      <dgm:prSet presAssocID="{0AD9C5CD-EEBC-4F27-B721-953179F9FB88}" presName="desTx" presStyleLbl="revTx" presStyleIdx="3" presStyleCnt="6">
        <dgm:presLayoutVars/>
      </dgm:prSet>
      <dgm:spPr/>
    </dgm:pt>
    <dgm:pt modelId="{464DF92E-5487-49B3-9B73-A11442C8342B}" type="pres">
      <dgm:prSet presAssocID="{55BA8616-2887-4DD4-9CCE-AB14B7EE1C0D}" presName="sibTrans" presStyleCnt="0"/>
      <dgm:spPr/>
    </dgm:pt>
    <dgm:pt modelId="{87088D75-F6BC-424B-9971-E45E723D79A7}" type="pres">
      <dgm:prSet presAssocID="{3B6FCBAD-EC91-4B3F-998A-257C3CC43161}" presName="compNode" presStyleCnt="0"/>
      <dgm:spPr/>
    </dgm:pt>
    <dgm:pt modelId="{3833CB21-E50C-4929-BF2C-7A17630FDB45}" type="pres">
      <dgm:prSet presAssocID="{3B6FCBAD-EC91-4B3F-998A-257C3CC431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14000" b="-14000"/>
          </a:stretch>
        </a:blipFill>
        <a:ln>
          <a:noFill/>
        </a:ln>
      </dgm:spPr>
      <dgm:extLst>
        <a:ext uri="{E40237B7-FDA0-4F09-8148-C483321AD2D9}">
          <dgm14:cNvPr xmlns:dgm14="http://schemas.microsoft.com/office/drawing/2010/diagram" id="0" name="" descr="Race Car with solid fill"/>
        </a:ext>
      </dgm:extLst>
    </dgm:pt>
    <dgm:pt modelId="{0D3F5CCE-A2D6-48A5-BF71-701803B96050}" type="pres">
      <dgm:prSet presAssocID="{3B6FCBAD-EC91-4B3F-998A-257C3CC43161}" presName="iconSpace" presStyleCnt="0"/>
      <dgm:spPr/>
    </dgm:pt>
    <dgm:pt modelId="{F0D30B42-4875-46A5-A6DE-9153BDCE6CF9}" type="pres">
      <dgm:prSet presAssocID="{3B6FCBAD-EC91-4B3F-998A-257C3CC43161}" presName="parTx" presStyleLbl="revTx" presStyleIdx="4" presStyleCnt="6">
        <dgm:presLayoutVars>
          <dgm:chMax val="0"/>
          <dgm:chPref val="0"/>
        </dgm:presLayoutVars>
      </dgm:prSet>
      <dgm:spPr/>
    </dgm:pt>
    <dgm:pt modelId="{673F8C69-37CB-4882-B773-53EEB1DE7EAA}" type="pres">
      <dgm:prSet presAssocID="{3B6FCBAD-EC91-4B3F-998A-257C3CC43161}" presName="txSpace" presStyleCnt="0"/>
      <dgm:spPr/>
    </dgm:pt>
    <dgm:pt modelId="{12D3CBEF-0D49-43B5-9BE2-258CD0C08C12}" type="pres">
      <dgm:prSet presAssocID="{3B6FCBAD-EC91-4B3F-998A-257C3CC43161}" presName="desTx" presStyleLbl="revTx" presStyleIdx="5" presStyleCnt="6">
        <dgm:presLayoutVars/>
      </dgm:prSet>
      <dgm:spPr/>
    </dgm:pt>
  </dgm:ptLst>
  <dgm:cxnLst>
    <dgm:cxn modelId="{A3A6C908-3064-49AC-9C77-1FE9F1B960CA}" srcId="{0AD9C5CD-EEBC-4F27-B721-953179F9FB88}" destId="{C99922F0-8BBA-4AFF-BEDF-A1CB269D7601}" srcOrd="0" destOrd="0" parTransId="{CDFDBF4B-6AFA-453A-9FAD-55651B1592EF}" sibTransId="{044F7A4A-7669-42E8-B498-2E74FE4B0786}"/>
    <dgm:cxn modelId="{E0F66D09-74AA-4643-AD68-29206C534689}" srcId="{0AD9C5CD-EEBC-4F27-B721-953179F9FB88}" destId="{D29B8F93-79CC-41FC-841D-272669E1FE29}" srcOrd="1" destOrd="0" parTransId="{C6307A37-30F8-419B-B84D-C4EF52A84C66}" sibTransId="{6D45A258-055B-4E4C-A3F9-679615E14198}"/>
    <dgm:cxn modelId="{02E5A016-125E-4A0D-B6C7-3F38DAB36469}" type="presOf" srcId="{C99922F0-8BBA-4AFF-BEDF-A1CB269D7601}" destId="{DBD4C83F-EE61-4F1E-B783-292947AC36C3}" srcOrd="0" destOrd="0" presId="urn:microsoft.com/office/officeart/2018/2/layout/IconLabelDescriptionList"/>
    <dgm:cxn modelId="{3F78241F-954A-4F5B-A7E7-4CB069AA2B90}" type="presOf" srcId="{9522BC19-4A7C-4F1E-88F2-9F987726106B}" destId="{A98316BD-DD1C-43B2-A4C0-E5A834782733}" srcOrd="0" destOrd="1" presId="urn:microsoft.com/office/officeart/2018/2/layout/IconLabelDescriptionList"/>
    <dgm:cxn modelId="{4C3B0023-FE41-4122-B1DE-3EB9AED3AE50}" srcId="{5029EC06-08A7-40AF-8C46-92D81A397AE8}" destId="{0AD9C5CD-EEBC-4F27-B721-953179F9FB88}" srcOrd="1" destOrd="0" parTransId="{6FD8E84D-11FC-4623-9130-E484F0EE45F5}" sibTransId="{55BA8616-2887-4DD4-9CCE-AB14B7EE1C0D}"/>
    <dgm:cxn modelId="{2999153A-389E-4F0B-9F56-E4ED25E3C38C}" type="presOf" srcId="{6BB58F7D-1FA1-48CA-826F-59A0E0AFDC2B}" destId="{12D3CBEF-0D49-43B5-9BE2-258CD0C08C12}" srcOrd="0" destOrd="2" presId="urn:microsoft.com/office/officeart/2018/2/layout/IconLabelDescriptionList"/>
    <dgm:cxn modelId="{2585753A-B08E-4262-A097-151BF47E712F}" srcId="{3B6FCBAD-EC91-4B3F-998A-257C3CC43161}" destId="{6BB58F7D-1FA1-48CA-826F-59A0E0AFDC2B}" srcOrd="2" destOrd="0" parTransId="{C58CC7E5-3383-4747-A6F0-4A735C9D5EDF}" sibTransId="{39F64DF4-5DF7-4C7E-95C9-CA4136213E77}"/>
    <dgm:cxn modelId="{EE62023E-3B55-4B41-9E7B-467B5C9CED37}" srcId="{5029EC06-08A7-40AF-8C46-92D81A397AE8}" destId="{527DEFEA-A526-4D82-A095-DBAB1960006A}" srcOrd="0" destOrd="0" parTransId="{E4872B4F-DA58-4460-917E-8B88383B2E82}" sibTransId="{DD323188-EEE3-46EC-8CD1-E2F5363CD168}"/>
    <dgm:cxn modelId="{6782C05C-A884-4A8E-83D8-74C5070AAE17}" srcId="{5029EC06-08A7-40AF-8C46-92D81A397AE8}" destId="{3B6FCBAD-EC91-4B3F-998A-257C3CC43161}" srcOrd="2" destOrd="0" parTransId="{1EB6728B-A404-4013-B4CB-D4829D6756D2}" sibTransId="{0EA9EC28-BB1A-45CA-9E03-93D54EC54FCF}"/>
    <dgm:cxn modelId="{91AD0561-A62E-4820-B1BA-45E6F7984B95}" type="presOf" srcId="{3B6FCBAD-EC91-4B3F-998A-257C3CC43161}" destId="{F0D30B42-4875-46A5-A6DE-9153BDCE6CF9}" srcOrd="0" destOrd="0" presId="urn:microsoft.com/office/officeart/2018/2/layout/IconLabelDescriptionList"/>
    <dgm:cxn modelId="{6A489872-E4DE-4560-972A-983BBC91DB1A}" srcId="{3B6FCBAD-EC91-4B3F-998A-257C3CC43161}" destId="{B4F57F9A-C64C-4013-B59A-B03AD799E279}" srcOrd="0" destOrd="0" parTransId="{BF5D34AF-365F-4CCF-9CED-7D12B6748B51}" sibTransId="{E5B11709-9127-41B3-8985-FC7D197D2D4A}"/>
    <dgm:cxn modelId="{F8192E79-CC12-448C-8D6A-578C593F48A6}" srcId="{527DEFEA-A526-4D82-A095-DBAB1960006A}" destId="{E15E1693-A03A-4892-921B-6B7AB9646E90}" srcOrd="0" destOrd="0" parTransId="{463E1139-A624-4F10-8A78-D73D88FC1C26}" sibTransId="{711CFC2B-B80A-4025-9CC5-270133F64FE1}"/>
    <dgm:cxn modelId="{BEE9AB8A-A83A-4946-8987-8E9D295F61C3}" srcId="{527DEFEA-A526-4D82-A095-DBAB1960006A}" destId="{9522BC19-4A7C-4F1E-88F2-9F987726106B}" srcOrd="1" destOrd="0" parTransId="{DB0BD298-57D4-411A-BF84-BB3A0A4F7BB8}" sibTransId="{21563226-C711-4849-8D82-8210212CC34B}"/>
    <dgm:cxn modelId="{6DA97C95-7C1B-4178-8613-2995BB11A33C}" srcId="{527DEFEA-A526-4D82-A095-DBAB1960006A}" destId="{6B0A3E9D-A07D-4FD6-B910-1D77E0C998A1}" srcOrd="2" destOrd="0" parTransId="{F21AC3B3-79A1-443D-B49D-28A3BF9ED6D3}" sibTransId="{05A511B1-ED5C-4846-BFE0-CD89300211DD}"/>
    <dgm:cxn modelId="{C5CDCD98-D78D-468A-95BD-071D1BD0CCC6}" srcId="{3B6FCBAD-EC91-4B3F-998A-257C3CC43161}" destId="{6B166125-E39B-4525-BC2C-EA3B238FC7E0}" srcOrd="1" destOrd="0" parTransId="{B0AC1A1E-FAC4-4E22-9584-F7A85345862B}" sibTransId="{9A880DF2-1F02-4D5A-B483-F873997708F0}"/>
    <dgm:cxn modelId="{26C57AB8-537F-43FA-99CA-1E37539E18DC}" type="presOf" srcId="{D29B8F93-79CC-41FC-841D-272669E1FE29}" destId="{DBD4C83F-EE61-4F1E-B783-292947AC36C3}" srcOrd="0" destOrd="1" presId="urn:microsoft.com/office/officeart/2018/2/layout/IconLabelDescriptionList"/>
    <dgm:cxn modelId="{EA0550CF-2E95-4B08-8BC9-7F6F73019446}" type="presOf" srcId="{0AD9C5CD-EEBC-4F27-B721-953179F9FB88}" destId="{496E6D4F-50F5-48BD-AEC1-5E71B99F239B}" srcOrd="0" destOrd="0" presId="urn:microsoft.com/office/officeart/2018/2/layout/IconLabelDescriptionList"/>
    <dgm:cxn modelId="{7FA73BD8-C66C-4876-974B-D8E36D495B22}" type="presOf" srcId="{6B166125-E39B-4525-BC2C-EA3B238FC7E0}" destId="{12D3CBEF-0D49-43B5-9BE2-258CD0C08C12}" srcOrd="0" destOrd="1" presId="urn:microsoft.com/office/officeart/2018/2/layout/IconLabelDescriptionList"/>
    <dgm:cxn modelId="{80A5F6DA-A8FD-41B3-92D1-8F3F5448267B}" type="presOf" srcId="{B4F57F9A-C64C-4013-B59A-B03AD799E279}" destId="{12D3CBEF-0D49-43B5-9BE2-258CD0C08C12}" srcOrd="0" destOrd="0" presId="urn:microsoft.com/office/officeart/2018/2/layout/IconLabelDescriptionList"/>
    <dgm:cxn modelId="{D092F9DB-312E-4476-915E-3AE5DA84B80C}" type="presOf" srcId="{527DEFEA-A526-4D82-A095-DBAB1960006A}" destId="{A2ADB745-D464-4C09-B6C9-C4A2C03AB032}" srcOrd="0" destOrd="0" presId="urn:microsoft.com/office/officeart/2018/2/layout/IconLabelDescriptionList"/>
    <dgm:cxn modelId="{876BF3DE-64E9-45FC-8506-740B1D6CFED8}" type="presOf" srcId="{6B0A3E9D-A07D-4FD6-B910-1D77E0C998A1}" destId="{A98316BD-DD1C-43B2-A4C0-E5A834782733}" srcOrd="0" destOrd="2" presId="urn:microsoft.com/office/officeart/2018/2/layout/IconLabelDescriptionList"/>
    <dgm:cxn modelId="{812AC8F8-41AB-44B7-B76C-543970FC8BD2}" type="presOf" srcId="{E15E1693-A03A-4892-921B-6B7AB9646E90}" destId="{A98316BD-DD1C-43B2-A4C0-E5A834782733}" srcOrd="0" destOrd="0" presId="urn:microsoft.com/office/officeart/2018/2/layout/IconLabelDescriptionList"/>
    <dgm:cxn modelId="{D4C1F0F9-FF2F-472F-84DB-415EEAF6F1BC}" type="presOf" srcId="{5029EC06-08A7-40AF-8C46-92D81A397AE8}" destId="{EAE35BFA-2E1F-4FDC-BBC8-9117CC8F5FDF}" srcOrd="0" destOrd="0" presId="urn:microsoft.com/office/officeart/2018/2/layout/IconLabelDescriptionList"/>
    <dgm:cxn modelId="{CABB0456-0E92-427A-9CC2-7F9A8BB6DD90}" type="presParOf" srcId="{EAE35BFA-2E1F-4FDC-BBC8-9117CC8F5FDF}" destId="{0BDD1737-5C59-44D5-98E8-405FA2B29C6D}" srcOrd="0" destOrd="0" presId="urn:microsoft.com/office/officeart/2018/2/layout/IconLabelDescriptionList"/>
    <dgm:cxn modelId="{756A145B-9A17-4B74-9152-CBF498ED17FE}" type="presParOf" srcId="{0BDD1737-5C59-44D5-98E8-405FA2B29C6D}" destId="{10E6912F-2379-4CDF-808C-D9C94DBFC718}" srcOrd="0" destOrd="0" presId="urn:microsoft.com/office/officeart/2018/2/layout/IconLabelDescriptionList"/>
    <dgm:cxn modelId="{5E1218EA-83A7-474F-B169-5847CFAA3721}" type="presParOf" srcId="{0BDD1737-5C59-44D5-98E8-405FA2B29C6D}" destId="{F071CABA-9DE6-4A8D-9318-E26EFACD47DC}" srcOrd="1" destOrd="0" presId="urn:microsoft.com/office/officeart/2018/2/layout/IconLabelDescriptionList"/>
    <dgm:cxn modelId="{43F31CE3-B355-4690-B1D9-5930A12E1A7E}" type="presParOf" srcId="{0BDD1737-5C59-44D5-98E8-405FA2B29C6D}" destId="{A2ADB745-D464-4C09-B6C9-C4A2C03AB032}" srcOrd="2" destOrd="0" presId="urn:microsoft.com/office/officeart/2018/2/layout/IconLabelDescriptionList"/>
    <dgm:cxn modelId="{2EFBFBD7-C91F-4D21-9E8B-604DDD590290}" type="presParOf" srcId="{0BDD1737-5C59-44D5-98E8-405FA2B29C6D}" destId="{F1714151-3E73-4C6B-89E2-4EBF5AC4658F}" srcOrd="3" destOrd="0" presId="urn:microsoft.com/office/officeart/2018/2/layout/IconLabelDescriptionList"/>
    <dgm:cxn modelId="{D53ACE6B-E604-4014-A6E2-A92D338E859A}" type="presParOf" srcId="{0BDD1737-5C59-44D5-98E8-405FA2B29C6D}" destId="{A98316BD-DD1C-43B2-A4C0-E5A834782733}" srcOrd="4" destOrd="0" presId="urn:microsoft.com/office/officeart/2018/2/layout/IconLabelDescriptionList"/>
    <dgm:cxn modelId="{93D16C7C-2364-474B-A056-D7342C0A709B}" type="presParOf" srcId="{EAE35BFA-2E1F-4FDC-BBC8-9117CC8F5FDF}" destId="{DF5D91A0-863C-4573-AC8B-DC0571562263}" srcOrd="1" destOrd="0" presId="urn:microsoft.com/office/officeart/2018/2/layout/IconLabelDescriptionList"/>
    <dgm:cxn modelId="{973ADFDD-7997-4D30-B2E8-54B711C1DE8A}" type="presParOf" srcId="{EAE35BFA-2E1F-4FDC-BBC8-9117CC8F5FDF}" destId="{2AF5A4DF-CF50-4757-96CD-E541D602511C}" srcOrd="2" destOrd="0" presId="urn:microsoft.com/office/officeart/2018/2/layout/IconLabelDescriptionList"/>
    <dgm:cxn modelId="{277B1F2A-11DB-4D96-8E0F-DF8A34CAF4DE}" type="presParOf" srcId="{2AF5A4DF-CF50-4757-96CD-E541D602511C}" destId="{D2F180E7-0B7B-4EA3-A120-7ABD39C0BB0B}" srcOrd="0" destOrd="0" presId="urn:microsoft.com/office/officeart/2018/2/layout/IconLabelDescriptionList"/>
    <dgm:cxn modelId="{4B39619F-A7F9-4C45-AABC-91EAA1E2AA9B}" type="presParOf" srcId="{2AF5A4DF-CF50-4757-96CD-E541D602511C}" destId="{847FC758-C333-46B8-8EE8-34809C7BAC02}" srcOrd="1" destOrd="0" presId="urn:microsoft.com/office/officeart/2018/2/layout/IconLabelDescriptionList"/>
    <dgm:cxn modelId="{D220FC1C-50A2-4950-9FF9-86F152E6BC0F}" type="presParOf" srcId="{2AF5A4DF-CF50-4757-96CD-E541D602511C}" destId="{496E6D4F-50F5-48BD-AEC1-5E71B99F239B}" srcOrd="2" destOrd="0" presId="urn:microsoft.com/office/officeart/2018/2/layout/IconLabelDescriptionList"/>
    <dgm:cxn modelId="{F360D3A1-8968-4F5D-8A0A-DAFE74B9D416}" type="presParOf" srcId="{2AF5A4DF-CF50-4757-96CD-E541D602511C}" destId="{43ABF1E0-C251-4BC8-A418-71E94177C3F7}" srcOrd="3" destOrd="0" presId="urn:microsoft.com/office/officeart/2018/2/layout/IconLabelDescriptionList"/>
    <dgm:cxn modelId="{9F215FC2-3CAF-4F00-930E-514776F2C2A4}" type="presParOf" srcId="{2AF5A4DF-CF50-4757-96CD-E541D602511C}" destId="{DBD4C83F-EE61-4F1E-B783-292947AC36C3}" srcOrd="4" destOrd="0" presId="urn:microsoft.com/office/officeart/2018/2/layout/IconLabelDescriptionList"/>
    <dgm:cxn modelId="{58078DB0-C35D-47D9-9520-1F554A7A89D6}" type="presParOf" srcId="{EAE35BFA-2E1F-4FDC-BBC8-9117CC8F5FDF}" destId="{464DF92E-5487-49B3-9B73-A11442C8342B}" srcOrd="3" destOrd="0" presId="urn:microsoft.com/office/officeart/2018/2/layout/IconLabelDescriptionList"/>
    <dgm:cxn modelId="{95304D66-4AD7-456B-8DA5-A56F01B4F8D2}" type="presParOf" srcId="{EAE35BFA-2E1F-4FDC-BBC8-9117CC8F5FDF}" destId="{87088D75-F6BC-424B-9971-E45E723D79A7}" srcOrd="4" destOrd="0" presId="urn:microsoft.com/office/officeart/2018/2/layout/IconLabelDescriptionList"/>
    <dgm:cxn modelId="{01BC5705-3002-4762-824A-7F93DC598CEF}" type="presParOf" srcId="{87088D75-F6BC-424B-9971-E45E723D79A7}" destId="{3833CB21-E50C-4929-BF2C-7A17630FDB45}" srcOrd="0" destOrd="0" presId="urn:microsoft.com/office/officeart/2018/2/layout/IconLabelDescriptionList"/>
    <dgm:cxn modelId="{F19832E9-F46C-4920-BE29-16C8382ED84B}" type="presParOf" srcId="{87088D75-F6BC-424B-9971-E45E723D79A7}" destId="{0D3F5CCE-A2D6-48A5-BF71-701803B96050}" srcOrd="1" destOrd="0" presId="urn:microsoft.com/office/officeart/2018/2/layout/IconLabelDescriptionList"/>
    <dgm:cxn modelId="{E8C93466-DD93-41FC-9783-A08E5540928B}" type="presParOf" srcId="{87088D75-F6BC-424B-9971-E45E723D79A7}" destId="{F0D30B42-4875-46A5-A6DE-9153BDCE6CF9}" srcOrd="2" destOrd="0" presId="urn:microsoft.com/office/officeart/2018/2/layout/IconLabelDescriptionList"/>
    <dgm:cxn modelId="{83F79C35-6916-4874-A17D-02BCC4C3FCBA}" type="presParOf" srcId="{87088D75-F6BC-424B-9971-E45E723D79A7}" destId="{673F8C69-37CB-4882-B773-53EEB1DE7EAA}" srcOrd="3" destOrd="0" presId="urn:microsoft.com/office/officeart/2018/2/layout/IconLabelDescriptionList"/>
    <dgm:cxn modelId="{179DFFD0-1F46-43D8-B4FA-231875E2FBDC}" type="presParOf" srcId="{87088D75-F6BC-424B-9971-E45E723D79A7}" destId="{12D3CBEF-0D49-43B5-9BE2-258CD0C08C1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6912F-2379-4CDF-808C-D9C94DBFC718}">
      <dsp:nvSpPr>
        <dsp:cNvPr id="0" name=""/>
        <dsp:cNvSpPr/>
      </dsp:nvSpPr>
      <dsp:spPr>
        <a:xfrm>
          <a:off x="12697" y="332122"/>
          <a:ext cx="1069891" cy="8307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4000" b="-14000"/>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ADB745-D464-4C09-B6C9-C4A2C03AB032}">
      <dsp:nvSpPr>
        <dsp:cNvPr id="0" name=""/>
        <dsp:cNvSpPr/>
      </dsp:nvSpPr>
      <dsp:spPr>
        <a:xfrm>
          <a:off x="12697" y="1261699"/>
          <a:ext cx="3056833" cy="356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Monolith</a:t>
          </a:r>
        </a:p>
      </dsp:txBody>
      <dsp:txXfrm>
        <a:off x="12697" y="1261699"/>
        <a:ext cx="3056833" cy="356045"/>
      </dsp:txXfrm>
    </dsp:sp>
    <dsp:sp modelId="{A98316BD-DD1C-43B2-A4C0-E5A834782733}">
      <dsp:nvSpPr>
        <dsp:cNvPr id="0" name=""/>
        <dsp:cNvSpPr/>
      </dsp:nvSpPr>
      <dsp:spPr>
        <a:xfrm>
          <a:off x="12697" y="1663700"/>
          <a:ext cx="3056833" cy="966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Likely break this down</a:t>
          </a:r>
        </a:p>
        <a:p>
          <a:pPr marL="0" lvl="0" indent="0" algn="l" defTabSz="755650">
            <a:lnSpc>
              <a:spcPct val="90000"/>
            </a:lnSpc>
            <a:spcBef>
              <a:spcPct val="0"/>
            </a:spcBef>
            <a:spcAft>
              <a:spcPct val="35000"/>
            </a:spcAft>
            <a:buNone/>
          </a:pPr>
          <a:r>
            <a:rPr lang="en-US" sz="1700" kern="1200"/>
            <a:t>Difficult to scale</a:t>
          </a:r>
        </a:p>
        <a:p>
          <a:pPr marL="0" lvl="0" indent="0" algn="l" defTabSz="755650">
            <a:lnSpc>
              <a:spcPct val="90000"/>
            </a:lnSpc>
            <a:spcBef>
              <a:spcPct val="0"/>
            </a:spcBef>
            <a:spcAft>
              <a:spcPct val="35000"/>
            </a:spcAft>
            <a:buNone/>
          </a:pPr>
          <a:r>
            <a:rPr lang="en-US" sz="1700" kern="1200"/>
            <a:t>Refactoring is expensive</a:t>
          </a:r>
        </a:p>
      </dsp:txBody>
      <dsp:txXfrm>
        <a:off x="12697" y="1663700"/>
        <a:ext cx="3056833" cy="966173"/>
      </dsp:txXfrm>
    </dsp:sp>
    <dsp:sp modelId="{D2F180E7-0B7B-4EA3-A120-7ABD39C0BB0B}">
      <dsp:nvSpPr>
        <dsp:cNvPr id="0" name=""/>
        <dsp:cNvSpPr/>
      </dsp:nvSpPr>
      <dsp:spPr>
        <a:xfrm>
          <a:off x="3604476" y="332122"/>
          <a:ext cx="1069891" cy="83077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4000" b="-14000"/>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6E6D4F-50F5-48BD-AEC1-5E71B99F239B}">
      <dsp:nvSpPr>
        <dsp:cNvPr id="0" name=""/>
        <dsp:cNvSpPr/>
      </dsp:nvSpPr>
      <dsp:spPr>
        <a:xfrm>
          <a:off x="3604476" y="1261699"/>
          <a:ext cx="3056833" cy="356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N-Tier</a:t>
          </a:r>
        </a:p>
      </dsp:txBody>
      <dsp:txXfrm>
        <a:off x="3604476" y="1261699"/>
        <a:ext cx="3056833" cy="356045"/>
      </dsp:txXfrm>
    </dsp:sp>
    <dsp:sp modelId="{DBD4C83F-EE61-4F1E-B783-292947AC36C3}">
      <dsp:nvSpPr>
        <dsp:cNvPr id="0" name=""/>
        <dsp:cNvSpPr/>
      </dsp:nvSpPr>
      <dsp:spPr>
        <a:xfrm>
          <a:off x="3604476" y="1663700"/>
          <a:ext cx="3056833" cy="966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Serverless can do one or more layers</a:t>
          </a:r>
        </a:p>
        <a:p>
          <a:pPr marL="0" lvl="0" indent="0" algn="l" defTabSz="755650">
            <a:lnSpc>
              <a:spcPct val="90000"/>
            </a:lnSpc>
            <a:spcBef>
              <a:spcPct val="0"/>
            </a:spcBef>
            <a:spcAft>
              <a:spcPct val="35000"/>
            </a:spcAft>
            <a:buNone/>
          </a:pPr>
          <a:r>
            <a:rPr lang="en-US" sz="1700" kern="1200"/>
            <a:t>Only interact with appropriate layers</a:t>
          </a:r>
        </a:p>
      </dsp:txBody>
      <dsp:txXfrm>
        <a:off x="3604476" y="1663700"/>
        <a:ext cx="3056833" cy="966173"/>
      </dsp:txXfrm>
    </dsp:sp>
    <dsp:sp modelId="{3833CB21-E50C-4929-BF2C-7A17630FDB45}">
      <dsp:nvSpPr>
        <dsp:cNvPr id="0" name=""/>
        <dsp:cNvSpPr/>
      </dsp:nvSpPr>
      <dsp:spPr>
        <a:xfrm>
          <a:off x="7196255" y="332122"/>
          <a:ext cx="1069891" cy="8307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14000" b="-14000"/>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D30B42-4875-46A5-A6DE-9153BDCE6CF9}">
      <dsp:nvSpPr>
        <dsp:cNvPr id="0" name=""/>
        <dsp:cNvSpPr/>
      </dsp:nvSpPr>
      <dsp:spPr>
        <a:xfrm>
          <a:off x="7196255" y="1261699"/>
          <a:ext cx="3056833" cy="356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US" sz="2500" kern="1200"/>
            <a:t>Microservices</a:t>
          </a:r>
        </a:p>
      </dsp:txBody>
      <dsp:txXfrm>
        <a:off x="7196255" y="1261699"/>
        <a:ext cx="3056833" cy="356045"/>
      </dsp:txXfrm>
    </dsp:sp>
    <dsp:sp modelId="{12D3CBEF-0D49-43B5-9BE2-258CD0C08C12}">
      <dsp:nvSpPr>
        <dsp:cNvPr id="0" name=""/>
        <dsp:cNvSpPr/>
      </dsp:nvSpPr>
      <dsp:spPr>
        <a:xfrm>
          <a:off x="7196255" y="1663700"/>
          <a:ext cx="3056833" cy="966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Scaling, testing, and refactoring is much easier and much less risky</a:t>
          </a:r>
        </a:p>
        <a:p>
          <a:pPr marL="0" lvl="0" indent="0" algn="l" defTabSz="755650">
            <a:lnSpc>
              <a:spcPct val="90000"/>
            </a:lnSpc>
            <a:spcBef>
              <a:spcPct val="0"/>
            </a:spcBef>
            <a:spcAft>
              <a:spcPct val="35000"/>
            </a:spcAft>
            <a:buNone/>
          </a:pPr>
          <a:r>
            <a:rPr lang="en-US" sz="1700" kern="1200"/>
            <a:t>Highly performant</a:t>
          </a:r>
        </a:p>
        <a:p>
          <a:pPr marL="0" lvl="0" indent="0" algn="l" defTabSz="755650">
            <a:lnSpc>
              <a:spcPct val="90000"/>
            </a:lnSpc>
            <a:spcBef>
              <a:spcPct val="0"/>
            </a:spcBef>
            <a:spcAft>
              <a:spcPct val="35000"/>
            </a:spcAft>
            <a:buNone/>
          </a:pPr>
          <a:r>
            <a:rPr lang="en-US" sz="1700" kern="1200"/>
            <a:t>Difficult to manage/understand/test full system flow [Documents required]</a:t>
          </a:r>
        </a:p>
      </dsp:txBody>
      <dsp:txXfrm>
        <a:off x="7196255" y="1663700"/>
        <a:ext cx="3056833" cy="96617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E915F-729B-41B5-9E60-B75A98DB1B95}"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E9449-D161-4234-AF44-56BC19BD5257}" type="slidenum">
              <a:rPr lang="en-US" smtClean="0"/>
              <a:t>‹#›</a:t>
            </a:fld>
            <a:endParaRPr lang="en-US"/>
          </a:p>
        </p:txBody>
      </p:sp>
    </p:spTree>
    <p:extLst>
      <p:ext uri="{BB962C8B-B14F-4D97-AF65-F5344CB8AC3E}">
        <p14:creationId xmlns:p14="http://schemas.microsoft.com/office/powerpoint/2010/main" val="54985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a:t>
            </a:fld>
            <a:endParaRPr lang="en-US"/>
          </a:p>
        </p:txBody>
      </p:sp>
    </p:spTree>
    <p:extLst>
      <p:ext uri="{BB962C8B-B14F-4D97-AF65-F5344CB8AC3E}">
        <p14:creationId xmlns:p14="http://schemas.microsoft.com/office/powerpoint/2010/main" val="349337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14</a:t>
            </a:fld>
            <a:endParaRPr lang="en-US"/>
          </a:p>
        </p:txBody>
      </p:sp>
    </p:spTree>
    <p:extLst>
      <p:ext uri="{BB962C8B-B14F-4D97-AF65-F5344CB8AC3E}">
        <p14:creationId xmlns:p14="http://schemas.microsoft.com/office/powerpoint/2010/main" val="2865933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20</a:t>
            </a:fld>
            <a:endParaRPr lang="en-US"/>
          </a:p>
        </p:txBody>
      </p:sp>
    </p:spTree>
    <p:extLst>
      <p:ext uri="{BB962C8B-B14F-4D97-AF65-F5344CB8AC3E}">
        <p14:creationId xmlns:p14="http://schemas.microsoft.com/office/powerpoint/2010/main" val="4190652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25</a:t>
            </a:fld>
            <a:endParaRPr lang="en-US"/>
          </a:p>
        </p:txBody>
      </p:sp>
    </p:spTree>
    <p:extLst>
      <p:ext uri="{BB962C8B-B14F-4D97-AF65-F5344CB8AC3E}">
        <p14:creationId xmlns:p14="http://schemas.microsoft.com/office/powerpoint/2010/main" val="3793405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28</a:t>
            </a:fld>
            <a:endParaRPr lang="en-US"/>
          </a:p>
        </p:txBody>
      </p:sp>
    </p:spTree>
    <p:extLst>
      <p:ext uri="{BB962C8B-B14F-4D97-AF65-F5344CB8AC3E}">
        <p14:creationId xmlns:p14="http://schemas.microsoft.com/office/powerpoint/2010/main" val="3847755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subscriptions</a:t>
            </a:r>
          </a:p>
          <a:p>
            <a:br>
              <a:rPr lang="en-US" dirty="0"/>
            </a:br>
            <a:r>
              <a:rPr lang="en-US" dirty="0"/>
              <a:t>Go to resource providers</a:t>
            </a:r>
          </a:p>
          <a:p>
            <a:br>
              <a:rPr lang="en-US" dirty="0"/>
            </a:br>
            <a:r>
              <a:rPr lang="en-US" dirty="0"/>
              <a:t>Register Event Grid</a:t>
            </a:r>
          </a:p>
        </p:txBody>
      </p:sp>
      <p:sp>
        <p:nvSpPr>
          <p:cNvPr id="4" name="Slide Number Placeholder 3"/>
          <p:cNvSpPr>
            <a:spLocks noGrp="1"/>
          </p:cNvSpPr>
          <p:nvPr>
            <p:ph type="sldNum" sz="quarter" idx="5"/>
          </p:nvPr>
        </p:nvSpPr>
        <p:spPr/>
        <p:txBody>
          <a:bodyPr/>
          <a:lstStyle/>
          <a:p>
            <a:fld id="{8C2E9449-D161-4234-AF44-56BC19BD5257}" type="slidenum">
              <a:rPr lang="en-US" smtClean="0"/>
              <a:t>29</a:t>
            </a:fld>
            <a:endParaRPr lang="en-US"/>
          </a:p>
        </p:txBody>
      </p:sp>
    </p:spTree>
    <p:extLst>
      <p:ext uri="{BB962C8B-B14F-4D97-AF65-F5344CB8AC3E}">
        <p14:creationId xmlns:p14="http://schemas.microsoft.com/office/powerpoint/2010/main" val="722369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the </a:t>
            </a:r>
            <a:r>
              <a:rPr lang="en-US" dirty="0" err="1"/>
              <a:t>Microsoft.EventGrid</a:t>
            </a:r>
            <a:r>
              <a:rPr lang="en-US" dirty="0"/>
              <a:t> is registered</a:t>
            </a:r>
          </a:p>
        </p:txBody>
      </p:sp>
      <p:sp>
        <p:nvSpPr>
          <p:cNvPr id="4" name="Slide Number Placeholder 3"/>
          <p:cNvSpPr>
            <a:spLocks noGrp="1"/>
          </p:cNvSpPr>
          <p:nvPr>
            <p:ph type="sldNum" sz="quarter" idx="5"/>
          </p:nvPr>
        </p:nvSpPr>
        <p:spPr/>
        <p:txBody>
          <a:bodyPr/>
          <a:lstStyle/>
          <a:p>
            <a:fld id="{8C2E9449-D161-4234-AF44-56BC19BD5257}" type="slidenum">
              <a:rPr lang="en-US" smtClean="0"/>
              <a:t>30</a:t>
            </a:fld>
            <a:endParaRPr lang="en-US"/>
          </a:p>
        </p:txBody>
      </p:sp>
    </p:spTree>
    <p:extLst>
      <p:ext uri="{BB962C8B-B14F-4D97-AF65-F5344CB8AC3E}">
        <p14:creationId xmlns:p14="http://schemas.microsoft.com/office/powerpoint/2010/main" val="140930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storage</a:t>
            </a:r>
          </a:p>
          <a:p>
            <a:r>
              <a:rPr lang="en-US" dirty="0"/>
              <a:t>Hierarchical</a:t>
            </a:r>
          </a:p>
          <a:p>
            <a:endParaRPr lang="en-US" dirty="0"/>
          </a:p>
          <a:p>
            <a:r>
              <a:rPr lang="en-US" dirty="0"/>
              <a:t>Create a storage account</a:t>
            </a:r>
          </a:p>
          <a:p>
            <a:r>
              <a:rPr lang="en-US" dirty="0"/>
              <a:t>Add a container to it</a:t>
            </a:r>
          </a:p>
          <a:p>
            <a:r>
              <a:rPr lang="en-US" dirty="0"/>
              <a:t>Show how could also create file/queue/table</a:t>
            </a:r>
          </a:p>
          <a:p>
            <a:endParaRPr lang="en-US" dirty="0"/>
          </a:p>
          <a:p>
            <a:r>
              <a:rPr lang="en-US" dirty="0"/>
              <a:t>Upload a blob</a:t>
            </a:r>
          </a:p>
          <a:p>
            <a:r>
              <a:rPr lang="en-US" dirty="0"/>
              <a:t>Show it</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31</a:t>
            </a:fld>
            <a:endParaRPr lang="en-US"/>
          </a:p>
        </p:txBody>
      </p:sp>
    </p:spTree>
    <p:extLst>
      <p:ext uri="{BB962C8B-B14F-4D97-AF65-F5344CB8AC3E}">
        <p14:creationId xmlns:p14="http://schemas.microsoft.com/office/powerpoint/2010/main" val="1723050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account container</a:t>
            </a:r>
          </a:p>
          <a:p>
            <a:endParaRPr lang="en-US" dirty="0"/>
          </a:p>
          <a:p>
            <a:r>
              <a:rPr lang="en-US" dirty="0"/>
              <a:t>Get connection string for use in function app</a:t>
            </a:r>
          </a:p>
          <a:p>
            <a:endParaRPr lang="en-US" dirty="0"/>
          </a:p>
          <a:p>
            <a:r>
              <a:rPr lang="en-US" dirty="0" err="1"/>
              <a:t>DefaultEndpointsProtocol</a:t>
            </a:r>
            <a:r>
              <a:rPr lang="en-US" dirty="0"/>
              <a:t>=</a:t>
            </a:r>
            <a:r>
              <a:rPr lang="en-US" dirty="0" err="1"/>
              <a:t>https;AccountName</a:t>
            </a:r>
            <a:r>
              <a:rPr lang="en-US" dirty="0"/>
              <a:t>=…;</a:t>
            </a:r>
            <a:r>
              <a:rPr lang="en-US" dirty="0" err="1"/>
              <a:t>AccountKey</a:t>
            </a:r>
            <a:r>
              <a:rPr lang="en-US" dirty="0"/>
              <a:t>=….;</a:t>
            </a:r>
            <a:r>
              <a:rPr lang="en-US" dirty="0" err="1"/>
              <a:t>EndpointSuffix</a:t>
            </a:r>
            <a:r>
              <a:rPr lang="en-US" dirty="0"/>
              <a:t>=core.windows.net</a:t>
            </a:r>
          </a:p>
        </p:txBody>
      </p:sp>
      <p:sp>
        <p:nvSpPr>
          <p:cNvPr id="4" name="Slide Number Placeholder 3"/>
          <p:cNvSpPr>
            <a:spLocks noGrp="1"/>
          </p:cNvSpPr>
          <p:nvPr>
            <p:ph type="sldNum" sz="quarter" idx="5"/>
          </p:nvPr>
        </p:nvSpPr>
        <p:spPr/>
        <p:txBody>
          <a:bodyPr/>
          <a:lstStyle/>
          <a:p>
            <a:fld id="{8C2E9449-D161-4234-AF44-56BC19BD5257}" type="slidenum">
              <a:rPr lang="en-US" smtClean="0"/>
              <a:t>32</a:t>
            </a:fld>
            <a:endParaRPr lang="en-US"/>
          </a:p>
        </p:txBody>
      </p:sp>
    </p:spTree>
    <p:extLst>
      <p:ext uri="{BB962C8B-B14F-4D97-AF65-F5344CB8AC3E}">
        <p14:creationId xmlns:p14="http://schemas.microsoft.com/office/powerpoint/2010/main" val="1627268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public repo</a:t>
            </a:r>
          </a:p>
          <a:p>
            <a:endParaRPr lang="en-US" dirty="0"/>
          </a:p>
          <a:p>
            <a:r>
              <a:rPr lang="en-US" dirty="0"/>
              <a:t>Triggers</a:t>
            </a:r>
          </a:p>
          <a:p>
            <a:r>
              <a:rPr lang="en-US" dirty="0"/>
              <a:t> - http</a:t>
            </a:r>
          </a:p>
          <a:p>
            <a:r>
              <a:rPr lang="en-US" dirty="0"/>
              <a:t> - event grid</a:t>
            </a:r>
          </a:p>
          <a:p>
            <a:r>
              <a:rPr lang="en-US" dirty="0"/>
              <a:t> - schedule</a:t>
            </a:r>
          </a:p>
          <a:p>
            <a:endParaRPr lang="en-US" dirty="0"/>
          </a:p>
          <a:p>
            <a:r>
              <a:rPr lang="en-US" dirty="0"/>
              <a:t>Input and Output bindings</a:t>
            </a:r>
          </a:p>
          <a:p>
            <a:r>
              <a:rPr lang="en-US" dirty="0"/>
              <a:t> - connect and write to endpoints without having to compose the plumbing</a:t>
            </a:r>
          </a:p>
          <a:p>
            <a:endParaRPr lang="en-US" dirty="0"/>
          </a:p>
          <a:p>
            <a:r>
              <a:rPr lang="en-US" dirty="0"/>
              <a:t>Deploy the function app (should already be there).</a:t>
            </a:r>
          </a:p>
          <a:p>
            <a:r>
              <a:rPr lang="en-US" dirty="0"/>
              <a:t>Set the default storage connection string</a:t>
            </a:r>
          </a:p>
          <a:p>
            <a:endParaRPr lang="en-US" dirty="0"/>
          </a:p>
          <a:p>
            <a:r>
              <a:rPr lang="en-US" dirty="0"/>
              <a:t>Show how the storage account can be accessed with code</a:t>
            </a:r>
          </a:p>
          <a:p>
            <a:endParaRPr lang="en-US" dirty="0"/>
          </a:p>
          <a:p>
            <a:r>
              <a:rPr lang="en-US" dirty="0"/>
              <a:t>Add bindings for the event grid subscription</a:t>
            </a:r>
          </a:p>
          <a:p>
            <a:endParaRPr lang="en-US" dirty="0"/>
          </a:p>
          <a:p>
            <a:r>
              <a:rPr lang="en-US" dirty="0"/>
              <a:t>Show how the storage account and cosmos can be accessed without code</a:t>
            </a:r>
          </a:p>
          <a:p>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33</a:t>
            </a:fld>
            <a:endParaRPr lang="en-US"/>
          </a:p>
        </p:txBody>
      </p:sp>
    </p:spTree>
    <p:extLst>
      <p:ext uri="{BB962C8B-B14F-4D97-AF65-F5344CB8AC3E}">
        <p14:creationId xmlns:p14="http://schemas.microsoft.com/office/powerpoint/2010/main" val="217885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logic app to respond to a blob storage event from Azure storage container to Logic App, then have it trigger the function with HTTP post</a:t>
            </a:r>
          </a:p>
        </p:txBody>
      </p:sp>
      <p:sp>
        <p:nvSpPr>
          <p:cNvPr id="4" name="Slide Number Placeholder 3"/>
          <p:cNvSpPr>
            <a:spLocks noGrp="1"/>
          </p:cNvSpPr>
          <p:nvPr>
            <p:ph type="sldNum" sz="quarter" idx="5"/>
          </p:nvPr>
        </p:nvSpPr>
        <p:spPr/>
        <p:txBody>
          <a:bodyPr/>
          <a:lstStyle/>
          <a:p>
            <a:fld id="{8C2E9449-D161-4234-AF44-56BC19BD5257}" type="slidenum">
              <a:rPr lang="en-US" smtClean="0"/>
              <a:t>35</a:t>
            </a:fld>
            <a:endParaRPr lang="en-US"/>
          </a:p>
        </p:txBody>
      </p:sp>
    </p:spTree>
    <p:extLst>
      <p:ext uri="{BB962C8B-B14F-4D97-AF65-F5344CB8AC3E}">
        <p14:creationId xmlns:p14="http://schemas.microsoft.com/office/powerpoint/2010/main" val="344938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Brian, and I’ll be your presenter for today.  </a:t>
            </a:r>
          </a:p>
          <a:p>
            <a:br>
              <a:rPr lang="en-US" dirty="0"/>
            </a:br>
            <a:r>
              <a:rPr lang="en-US" dirty="0"/>
              <a:t>I’ve been working in </a:t>
            </a:r>
            <a:r>
              <a:rPr lang="en-US" dirty="0" err="1"/>
              <a:t>.Net</a:t>
            </a:r>
            <a:r>
              <a:rPr lang="en-US" dirty="0"/>
              <a:t> since it was released to beta in 2001, and have been in various web development positions throughout my career, working with all the tech stacks along the way, including </a:t>
            </a:r>
            <a:r>
              <a:rPr lang="en-US" dirty="0" err="1"/>
              <a:t>ASP.Net</a:t>
            </a:r>
            <a:r>
              <a:rPr lang="en-US" dirty="0"/>
              <a:t> 1 and 2 Webforms, MVC, and am now looking into </a:t>
            </a:r>
            <a:r>
              <a:rPr lang="en-US" dirty="0" err="1"/>
              <a:t>Blazor</a:t>
            </a:r>
            <a:r>
              <a:rPr lang="en-US" dirty="0"/>
              <a:t> and Razor pages as </a:t>
            </a:r>
            <a:r>
              <a:rPr lang="en-US" dirty="0" err="1"/>
              <a:t>.Net</a:t>
            </a:r>
            <a:r>
              <a:rPr lang="en-US" dirty="0"/>
              <a:t> is evolving.</a:t>
            </a:r>
          </a:p>
          <a:p>
            <a:endParaRPr lang="en-US" dirty="0"/>
          </a:p>
          <a:p>
            <a:r>
              <a:rPr lang="en-US" dirty="0"/>
              <a:t>In addition to developing web solutions for many different companies, I have also been teaching in the Computer Science department at Franklin University since 2010 and have been developing training courses since about 2013.</a:t>
            </a:r>
          </a:p>
          <a:p>
            <a:endParaRPr lang="en-US" dirty="0"/>
          </a:p>
          <a:p>
            <a:r>
              <a:rPr lang="en-US" dirty="0"/>
              <a:t>I hold a bachelors in CS from Iowa State and an MS in Computer Information Systems from the </a:t>
            </a:r>
            <a:r>
              <a:rPr lang="en-US" dirty="0" err="1"/>
              <a:t>UoP</a:t>
            </a:r>
            <a:r>
              <a:rPr lang="en-US" dirty="0"/>
              <a:t>.  I also have a number of Microsoft certifications that I’ve been earning since 2003 and recently published my first book: Practical Entity Framework with </a:t>
            </a:r>
            <a:r>
              <a:rPr lang="en-US" dirty="0" err="1"/>
              <a:t>APress</a:t>
            </a:r>
            <a:r>
              <a:rPr lang="en-US" dirty="0"/>
              <a:t> (with a second edition for .Net5/EFCore5 currently in progress)</a:t>
            </a:r>
          </a:p>
          <a:p>
            <a:endParaRPr lang="en-US" dirty="0"/>
          </a:p>
          <a:p>
            <a:r>
              <a:rPr lang="en-US" dirty="0"/>
              <a:t>Please follow me for updates and communication on twitter or Linked In.</a:t>
            </a:r>
            <a:br>
              <a:rPr lang="en-US" dirty="0"/>
            </a:br>
            <a:r>
              <a:rPr lang="en-US" dirty="0"/>
              <a:t>Twitter: blgorman</a:t>
            </a:r>
          </a:p>
          <a:p>
            <a:r>
              <a:rPr lang="en-US" dirty="0"/>
              <a:t>LinkedIn: </a:t>
            </a:r>
            <a:r>
              <a:rPr lang="en-US" dirty="0" err="1"/>
              <a:t>brianlgorman</a:t>
            </a:r>
            <a:endParaRPr lang="en-US" dirty="0"/>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2</a:t>
            </a:fld>
            <a:endParaRPr lang="en-US"/>
          </a:p>
        </p:txBody>
      </p:sp>
    </p:spTree>
    <p:extLst>
      <p:ext uri="{BB962C8B-B14F-4D97-AF65-F5344CB8AC3E}">
        <p14:creationId xmlns:p14="http://schemas.microsoft.com/office/powerpoint/2010/main" val="76898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36</a:t>
            </a:fld>
            <a:endParaRPr lang="en-US"/>
          </a:p>
        </p:txBody>
      </p:sp>
    </p:spTree>
    <p:extLst>
      <p:ext uri="{BB962C8B-B14F-4D97-AF65-F5344CB8AC3E}">
        <p14:creationId xmlns:p14="http://schemas.microsoft.com/office/powerpoint/2010/main" val="1976965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Triggers</a:t>
            </a:r>
          </a:p>
          <a:p>
            <a:r>
              <a:rPr lang="en-US" dirty="0"/>
              <a:t>Connectors</a:t>
            </a:r>
          </a:p>
          <a:p>
            <a:r>
              <a:rPr lang="en-US" dirty="0"/>
              <a:t>Actions</a:t>
            </a:r>
          </a:p>
          <a:p>
            <a:r>
              <a:rPr lang="en-US" dirty="0"/>
              <a:t>Control</a:t>
            </a:r>
          </a:p>
          <a:p>
            <a:endParaRPr lang="en-US" dirty="0"/>
          </a:p>
          <a:p>
            <a:r>
              <a:rPr lang="en-US" dirty="0"/>
              <a:t>Respond to storage account</a:t>
            </a:r>
          </a:p>
        </p:txBody>
      </p:sp>
      <p:sp>
        <p:nvSpPr>
          <p:cNvPr id="4" name="Slide Number Placeholder 3"/>
          <p:cNvSpPr>
            <a:spLocks noGrp="1"/>
          </p:cNvSpPr>
          <p:nvPr>
            <p:ph type="sldNum" sz="quarter" idx="5"/>
          </p:nvPr>
        </p:nvSpPr>
        <p:spPr/>
        <p:txBody>
          <a:bodyPr/>
          <a:lstStyle/>
          <a:p>
            <a:fld id="{8C2E9449-D161-4234-AF44-56BC19BD5257}" type="slidenum">
              <a:rPr lang="en-US" smtClean="0"/>
              <a:t>38</a:t>
            </a:fld>
            <a:endParaRPr lang="en-US"/>
          </a:p>
        </p:txBody>
      </p:sp>
    </p:spTree>
    <p:extLst>
      <p:ext uri="{BB962C8B-B14F-4D97-AF65-F5344CB8AC3E}">
        <p14:creationId xmlns:p14="http://schemas.microsoft.com/office/powerpoint/2010/main" val="3181066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querying the data</a:t>
            </a:r>
          </a:p>
          <a:p>
            <a:endParaRPr lang="en-US" dirty="0"/>
          </a:p>
          <a:p>
            <a:r>
              <a:rPr lang="en-US" dirty="0"/>
              <a:t>Select * from c</a:t>
            </a:r>
          </a:p>
          <a:p>
            <a:r>
              <a:rPr lang="en-US" dirty="0"/>
              <a:t>Select c.* from c</a:t>
            </a:r>
          </a:p>
          <a:p>
            <a:r>
              <a:rPr lang="en-US" dirty="0"/>
              <a:t>Select c.field1, c.field2 from c</a:t>
            </a:r>
          </a:p>
          <a:p>
            <a:r>
              <a:rPr lang="en-US" dirty="0"/>
              <a:t>Select field1, field2 from c</a:t>
            </a:r>
          </a:p>
        </p:txBody>
      </p:sp>
      <p:sp>
        <p:nvSpPr>
          <p:cNvPr id="4" name="Slide Number Placeholder 3"/>
          <p:cNvSpPr>
            <a:spLocks noGrp="1"/>
          </p:cNvSpPr>
          <p:nvPr>
            <p:ph type="sldNum" sz="quarter" idx="5"/>
          </p:nvPr>
        </p:nvSpPr>
        <p:spPr/>
        <p:txBody>
          <a:bodyPr/>
          <a:lstStyle/>
          <a:p>
            <a:fld id="{8C2E9449-D161-4234-AF44-56BC19BD5257}" type="slidenum">
              <a:rPr lang="en-US" smtClean="0"/>
              <a:t>40</a:t>
            </a:fld>
            <a:endParaRPr lang="en-US"/>
          </a:p>
        </p:txBody>
      </p:sp>
    </p:spTree>
    <p:extLst>
      <p:ext uri="{BB962C8B-B14F-4D97-AF65-F5344CB8AC3E}">
        <p14:creationId xmlns:p14="http://schemas.microsoft.com/office/powerpoint/2010/main" val="373666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querying the data</a:t>
            </a:r>
          </a:p>
          <a:p>
            <a:endParaRPr lang="en-US" dirty="0"/>
          </a:p>
          <a:p>
            <a:r>
              <a:rPr lang="en-US" dirty="0"/>
              <a:t>Select * from c</a:t>
            </a:r>
          </a:p>
          <a:p>
            <a:r>
              <a:rPr lang="en-US" dirty="0"/>
              <a:t>Select c.* from c</a:t>
            </a:r>
          </a:p>
          <a:p>
            <a:r>
              <a:rPr lang="en-US" dirty="0"/>
              <a:t>Select c.field1, c.field2 from c</a:t>
            </a:r>
          </a:p>
          <a:p>
            <a:r>
              <a:rPr lang="en-US" dirty="0"/>
              <a:t>Select field1, field2 from c</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41</a:t>
            </a:fld>
            <a:endParaRPr lang="en-US"/>
          </a:p>
        </p:txBody>
      </p:sp>
    </p:spTree>
    <p:extLst>
      <p:ext uri="{BB962C8B-B14F-4D97-AF65-F5344CB8AC3E}">
        <p14:creationId xmlns:p14="http://schemas.microsoft.com/office/powerpoint/2010/main" val="2747897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44</a:t>
            </a:fld>
            <a:endParaRPr lang="en-US"/>
          </a:p>
        </p:txBody>
      </p:sp>
    </p:spTree>
    <p:extLst>
      <p:ext uri="{BB962C8B-B14F-4D97-AF65-F5344CB8AC3E}">
        <p14:creationId xmlns:p14="http://schemas.microsoft.com/office/powerpoint/2010/main" val="1009367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attending my talk today.  Please reach out and connect. </a:t>
            </a:r>
          </a:p>
          <a:p>
            <a:endParaRPr lang="en-US" dirty="0"/>
          </a:p>
          <a:p>
            <a:r>
              <a:rPr lang="en-US" dirty="0"/>
              <a:t>If you liked the talk today, you can support me by listening to one or more of my songs on </a:t>
            </a:r>
            <a:r>
              <a:rPr lang="en-US" dirty="0" err="1"/>
              <a:t>spotify</a:t>
            </a:r>
            <a:r>
              <a:rPr lang="en-US" dirty="0"/>
              <a:t> </a:t>
            </a:r>
            <a:r>
              <a:rPr lang="en-US" dirty="0">
                <a:sym typeface="Wingdings" panose="05000000000000000000" pitchFamily="2" charset="2"/>
              </a:rPr>
              <a:t></a:t>
            </a:r>
            <a:br>
              <a:rPr lang="en-US" dirty="0">
                <a:sym typeface="Wingdings" panose="05000000000000000000" pitchFamily="2" charset="2"/>
              </a:rPr>
            </a:br>
            <a:endParaRPr lang="en-US" dirty="0">
              <a:sym typeface="Wingdings" panose="05000000000000000000" pitchFamily="2" charset="2"/>
            </a:endParaRPr>
          </a:p>
          <a:p>
            <a:r>
              <a:rPr lang="en-US" dirty="0"/>
              <a:t>Enjoy the rest of your conference!</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45</a:t>
            </a:fld>
            <a:endParaRPr lang="en-US"/>
          </a:p>
        </p:txBody>
      </p:sp>
    </p:spTree>
    <p:extLst>
      <p:ext uri="{BB962C8B-B14F-4D97-AF65-F5344CB8AC3E}">
        <p14:creationId xmlns:p14="http://schemas.microsoft.com/office/powerpoint/2010/main" val="416963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3</a:t>
            </a:fld>
            <a:endParaRPr lang="en-US"/>
          </a:p>
        </p:txBody>
      </p:sp>
    </p:spTree>
    <p:extLst>
      <p:ext uri="{BB962C8B-B14F-4D97-AF65-F5344CB8AC3E}">
        <p14:creationId xmlns:p14="http://schemas.microsoft.com/office/powerpoint/2010/main" val="108572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5</a:t>
            </a:fld>
            <a:endParaRPr lang="en-US"/>
          </a:p>
        </p:txBody>
      </p:sp>
    </p:spTree>
    <p:extLst>
      <p:ext uri="{BB962C8B-B14F-4D97-AF65-F5344CB8AC3E}">
        <p14:creationId xmlns:p14="http://schemas.microsoft.com/office/powerpoint/2010/main" val="212654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Contoso: Financial billing and payment suite w/toll road booth management</a:t>
            </a:r>
          </a:p>
          <a:p>
            <a:r>
              <a:rPr lang="en-US" dirty="0"/>
              <a:t>Existing Payment Management System</a:t>
            </a: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7</a:t>
            </a:fld>
            <a:endParaRPr lang="en-US"/>
          </a:p>
        </p:txBody>
      </p:sp>
    </p:spTree>
    <p:extLst>
      <p:ext uri="{BB962C8B-B14F-4D97-AF65-F5344CB8AC3E}">
        <p14:creationId xmlns:p14="http://schemas.microsoft.com/office/powerpoint/2010/main" val="3273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effectLst/>
                <a:latin typeface="Menlo"/>
              </a:rPr>
              <a:t>We are concerned about how individual serverless components will be able to "talk" to each other and reliably pass messages through the pipeline.</a:t>
            </a:r>
          </a:p>
          <a:p>
            <a:br>
              <a:rPr lang="en-US" b="0" dirty="0">
                <a:solidFill>
                  <a:srgbClr val="000000"/>
                </a:solidFill>
                <a:effectLst/>
                <a:latin typeface="Menlo"/>
              </a:rPr>
            </a:br>
            <a:r>
              <a:rPr lang="en-US" b="0" dirty="0">
                <a:solidFill>
                  <a:srgbClr val="000000"/>
                </a:solidFill>
                <a:effectLst/>
                <a:latin typeface="Menlo"/>
              </a:rPr>
              <a:t>Azure Functions support multiple triggers, including several Azure services and basic yet flexible trigger types such as HTTP and webhook triggers. In our proposed solution, we use Event Grid bindings that allow events to trigger certain functions. These bindings enable other functions to send data to the reliable queue through an Event Grid topic and designate a specific event type. Hence, functions that need to react to particular events only respond to the filtered events they care about.</a:t>
            </a:r>
          </a:p>
          <a:p>
            <a:endParaRPr lang="en-US" sz="1200" b="1" i="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r>
              <a:rPr lang="en-US" b="1" dirty="0">
                <a:solidFill>
                  <a:srgbClr val="000000"/>
                </a:solidFill>
                <a:effectLst/>
                <a:latin typeface="Menlo"/>
              </a:rPr>
              <a:t>Will a serverless architecture that can infinitely scale put us at risk for substantial monthly bills?</a:t>
            </a:r>
          </a:p>
          <a:p>
            <a:br>
              <a:rPr lang="en-US" b="0" dirty="0">
                <a:solidFill>
                  <a:srgbClr val="000000"/>
                </a:solidFill>
                <a:effectLst/>
                <a:latin typeface="Menlo"/>
              </a:rPr>
            </a:br>
            <a:r>
              <a:rPr lang="en-US" b="0" dirty="0">
                <a:solidFill>
                  <a:srgbClr val="000000"/>
                </a:solidFill>
                <a:effectLst/>
                <a:latin typeface="Menlo"/>
              </a:rPr>
              <a:t>Azure Functions comes in three primary offerings, consumption, dedicated, and premium. Understanding the differences between them is essential, as choosing one over the other dictates your application's behavior and how you're billed.</a:t>
            </a:r>
          </a:p>
          <a:p>
            <a:br>
              <a:rPr lang="en-US" b="0" dirty="0">
                <a:solidFill>
                  <a:srgbClr val="000000"/>
                </a:solidFill>
                <a:effectLst/>
                <a:latin typeface="Menlo"/>
              </a:rPr>
            </a:br>
            <a:r>
              <a:rPr lang="en-US" b="0" dirty="0">
                <a:solidFill>
                  <a:srgbClr val="000000"/>
                </a:solidFill>
                <a:effectLst/>
                <a:latin typeface="Menlo"/>
              </a:rPr>
              <a:t>The consumption plan is Microsoft's "serverless" model. In this model, your code reacts to events, effectively scales out to meet load, scales down when code isn't running, and you're billed only for what you use. One of the primary benefits of using serverless components in a consumption plan is that billing is based on resources consumed or the actual time your code is running. For many event-driven workflows, sub-second billing will save more money in the long run compared to paying for constantly running resources, whether they are used or not. When using Azure Functions, short-lived and sporadic use will benefit most from the consumption plan. Most serverless components also provide options to specify upper limits on things like concurrent executions and other rate-limiting options.</a:t>
            </a:r>
          </a:p>
          <a:p>
            <a:br>
              <a:rPr lang="en-US" b="0" dirty="0">
                <a:solidFill>
                  <a:srgbClr val="000000"/>
                </a:solidFill>
                <a:effectLst/>
                <a:latin typeface="Menlo"/>
              </a:rPr>
            </a:br>
            <a:r>
              <a:rPr lang="en-US" b="0" dirty="0">
                <a:solidFill>
                  <a:srgbClr val="000000"/>
                </a:solidFill>
                <a:effectLst/>
                <a:latin typeface="Menlo"/>
              </a:rPr>
              <a:t>However, if you are consistently getting a lot of traffic or have many long-running operations, the dedicated or premium tiers might be more cost-effective. The dedicated plan involves renting control of a virtual machine and a dedicated Azure App Service plan. This control means you can do whatever you like on that machine. It's always available and might make more sense financially if you have functions that need to run 24/7. </a:t>
            </a:r>
          </a:p>
          <a:p>
            <a:br>
              <a:rPr lang="en-US" b="0" dirty="0">
                <a:solidFill>
                  <a:srgbClr val="000000"/>
                </a:solidFill>
                <a:effectLst/>
                <a:latin typeface="Menlo"/>
              </a:rPr>
            </a:br>
            <a:r>
              <a:rPr lang="en-US" b="0" dirty="0">
                <a:solidFill>
                  <a:srgbClr val="000000"/>
                </a:solidFill>
                <a:effectLst/>
                <a:latin typeface="Menlo"/>
              </a:rPr>
              <a:t>When you use the premium plan, instances of the Azure Functions host are added and removed based on the number of incoming events, just like with the Consumption plan. You can also deploy multiple function apps to the same Premium plan, and it allows you to configure the size characteristics of your compute instance.</a:t>
            </a:r>
          </a:p>
          <a:p>
            <a:pPr marL="0" indent="0">
              <a:buFontTx/>
              <a:buNone/>
            </a:pPr>
            <a:endParaRPr lang="en-US" sz="1200" kern="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r>
              <a:rPr lang="en-US" b="1" dirty="0">
                <a:solidFill>
                  <a:srgbClr val="000000"/>
                </a:solidFill>
                <a:effectLst/>
                <a:latin typeface="Menlo"/>
              </a:rPr>
              <a:t>How do we make sure that erroneous image processing does not make specific toll bills fall through the cracks or, even worse, send an invoice to the wrong person?</a:t>
            </a:r>
          </a:p>
          <a:p>
            <a:br>
              <a:rPr lang="en-US" b="0" dirty="0">
                <a:solidFill>
                  <a:srgbClr val="000000"/>
                </a:solidFill>
                <a:effectLst/>
                <a:latin typeface="Menlo"/>
              </a:rPr>
            </a:br>
            <a:r>
              <a:rPr lang="en-US" b="0" dirty="0">
                <a:solidFill>
                  <a:srgbClr val="000000"/>
                </a:solidFill>
                <a:effectLst/>
                <a:latin typeface="Menlo"/>
              </a:rPr>
              <a:t>Erroneous image processing is handled in our solution by creating a manual verification queue when the OCR process fails or the result's confidence level is low. For example, we can filter out invalid characters and use an empty result to indicate low confidence in the predicted license plate text. More advanced machine learning models may be employed with algorithms specifically tuned to license plate recognition (LPR). Part of the result would include a confidence level, which the system could use to decide whether the photo needs manual verification.</a:t>
            </a:r>
          </a:p>
          <a:p>
            <a:endParaRPr lang="en-US" b="0" dirty="0">
              <a:solidFill>
                <a:srgbClr val="000000"/>
              </a:solidFill>
              <a:effectLst/>
              <a:latin typeface="Menlo"/>
            </a:endParaRPr>
          </a:p>
          <a:p>
            <a:r>
              <a:rPr lang="en-US" b="1" dirty="0">
                <a:solidFill>
                  <a:srgbClr val="000000"/>
                </a:solidFill>
                <a:effectLst/>
                <a:latin typeface="Menlo"/>
              </a:rPr>
              <a:t>We are considering creating an API to allow our customers to retrieve information about their bills and photos that captured their vehicle but are concerned about unauthorized access and the possibility of a denial of service attack due to an excessive number of requests. Is there an Azure service that would enable us to implement a secure API that we can also monitor and manage, protecting our APIs from unauthorized access and excessive requests?</a:t>
            </a:r>
          </a:p>
          <a:p>
            <a:br>
              <a:rPr lang="en-US" b="0" dirty="0">
                <a:solidFill>
                  <a:srgbClr val="000000"/>
                </a:solidFill>
                <a:effectLst/>
                <a:latin typeface="Menlo"/>
              </a:rPr>
            </a:br>
            <a:r>
              <a:rPr lang="en-US" b="0" dirty="0">
                <a:solidFill>
                  <a:srgbClr val="000000"/>
                </a:solidFill>
                <a:effectLst/>
                <a:latin typeface="Menlo"/>
              </a:rPr>
              <a:t>Given the nature of Contoso's serverless architecture, they can quickly expand functionality by adding more Azure functions. For instance, they can add a new function with an HTTP trigger that runs when a client hits the endpoint. This function can process GET requests with a customer Id or custom identifier, which will return information for that customer's vehicles and any captured photos.</a:t>
            </a:r>
          </a:p>
          <a:p>
            <a:br>
              <a:rPr lang="en-US" b="0" dirty="0">
                <a:solidFill>
                  <a:srgbClr val="000000"/>
                </a:solidFill>
                <a:effectLst/>
                <a:latin typeface="Menlo"/>
              </a:rPr>
            </a:br>
            <a:r>
              <a:rPr lang="en-US" b="0" dirty="0">
                <a:solidFill>
                  <a:srgbClr val="000000"/>
                </a:solidFill>
                <a:effectLst/>
                <a:latin typeface="Menlo"/>
              </a:rPr>
              <a:t>If Contoso would like to add a layer of protection, they should consider using </a:t>
            </a:r>
            <a:r>
              <a:rPr lang="en-US" b="0" dirty="0">
                <a:solidFill>
                  <a:srgbClr val="A31515"/>
                </a:solidFill>
                <a:effectLst/>
                <a:latin typeface="Menlo"/>
              </a:rPr>
              <a:t>Azure API Management</a:t>
            </a:r>
            <a:r>
              <a:rPr lang="en-US" b="0" dirty="0">
                <a:solidFill>
                  <a:srgbClr val="000000"/>
                </a:solidFill>
                <a:effectLst/>
                <a:latin typeface="Menlo"/>
              </a:rPr>
              <a:t> (APIM). This service provides a consistent surface area for API endpoints you wish to expose to the public, including the new Azure function that will serve customers' information.</a:t>
            </a:r>
          </a:p>
          <a:p>
            <a:endParaRPr lang="en-US" dirty="0"/>
          </a:p>
          <a:p>
            <a:r>
              <a:rPr lang="en-US" b="1" dirty="0">
                <a:solidFill>
                  <a:srgbClr val="000000"/>
                </a:solidFill>
                <a:effectLst/>
                <a:latin typeface="Menlo"/>
              </a:rPr>
              <a:t>What is our best option to protect application secrets, such as connection strings, from being viewed by unauthorized users in the portal?</a:t>
            </a:r>
          </a:p>
          <a:p>
            <a:br>
              <a:rPr lang="en-US" b="0" dirty="0">
                <a:solidFill>
                  <a:srgbClr val="000000"/>
                </a:solidFill>
                <a:effectLst/>
                <a:latin typeface="Menlo"/>
              </a:rPr>
            </a:br>
            <a:r>
              <a:rPr lang="en-US" b="0" dirty="0">
                <a:solidFill>
                  <a:srgbClr val="000000"/>
                </a:solidFill>
                <a:effectLst/>
                <a:latin typeface="Menlo"/>
              </a:rPr>
              <a:t>Azure Key Vault can be used to securely store and tightly control access to tokens, passwords, certificates, API keys, and other secrets. Also, secrets stored in Azure Key Vault are centralized, giving the added benefits of only needing to update secrets in one place, such as an application key value after recycling the key for security purposes. Contoso can store their secrets in Azure Key Vault, then configure their Function Apps to securely connect to Azure Key Vault.</a:t>
            </a:r>
          </a:p>
          <a:p>
            <a:endParaRPr lang="en-US" b="0" dirty="0">
              <a:solidFill>
                <a:srgbClr val="000000"/>
              </a:solidFill>
              <a:effectLst/>
              <a:latin typeface="Menlo"/>
            </a:endParaRPr>
          </a:p>
          <a:p>
            <a:r>
              <a:rPr lang="en-US" b="1" dirty="0">
                <a:solidFill>
                  <a:srgbClr val="000000"/>
                </a:solidFill>
                <a:effectLst/>
                <a:latin typeface="Menlo"/>
              </a:rPr>
              <a:t>There appears to be some functional overlap between Azure Functions and Logic Apps. Can you help us to understand better when to use each and for what?</a:t>
            </a:r>
          </a:p>
          <a:p>
            <a:br>
              <a:rPr lang="en-US" b="0" dirty="0">
                <a:solidFill>
                  <a:srgbClr val="000000"/>
                </a:solidFill>
                <a:effectLst/>
                <a:latin typeface="Menlo"/>
              </a:rPr>
            </a:br>
            <a:r>
              <a:rPr lang="en-US" b="0" dirty="0">
                <a:solidFill>
                  <a:srgbClr val="000000"/>
                </a:solidFill>
                <a:effectLst/>
                <a:latin typeface="Menlo"/>
              </a:rPr>
              <a:t>Both Functions and Logic Apps are Azure services that enable serverless workloads capable of using complex orchestration steps to accomplish tasks. The primary differentiator between them is that Azure Functions is a serverless compute service, whereas Azure Logic Apps provides serverless workflows. You can mix and match services when you build an orchestration, calling functions from logic apps and calling logic apps from functions.</a:t>
            </a:r>
          </a:p>
          <a:p>
            <a:br>
              <a:rPr lang="en-US" b="0" dirty="0">
                <a:solidFill>
                  <a:srgbClr val="000000"/>
                </a:solidFill>
                <a:effectLst/>
                <a:latin typeface="Menlo"/>
              </a:rPr>
            </a:br>
            <a:r>
              <a:rPr lang="en-US" b="0" dirty="0">
                <a:solidFill>
                  <a:srgbClr val="000000"/>
                </a:solidFill>
                <a:effectLst/>
                <a:latin typeface="Menlo"/>
              </a:rPr>
              <a:t>Functions emphasize code-first versus the design-first approach offered by logic apps. For Azure Functions, you write code in various languages, like C#, Node.js, Python, Java, and PowerShell, and you can add orchestration using the [</a:t>
            </a:r>
            <a:r>
              <a:rPr lang="en-US" b="0" dirty="0">
                <a:solidFill>
                  <a:srgbClr val="A31515"/>
                </a:solidFill>
                <a:effectLst/>
                <a:latin typeface="Menlo"/>
              </a:rPr>
              <a:t>Durable Functions</a:t>
            </a:r>
            <a:r>
              <a:rPr lang="en-US" b="0" dirty="0">
                <a:solidFill>
                  <a:srgbClr val="000000"/>
                </a:solidFill>
                <a:effectLst/>
                <a:latin typeface="Menlo"/>
              </a:rPr>
              <a:t>](</a:t>
            </a:r>
            <a:r>
              <a:rPr lang="en-US" b="0" u="sng" dirty="0">
                <a:solidFill>
                  <a:srgbClr val="000000"/>
                </a:solidFill>
                <a:effectLst/>
                <a:latin typeface="Menlo"/>
              </a:rPr>
              <a:t>https://docs.microsoft.com/azure/azure-functions/durable/durable-functions-overview?tabs=csharp</a:t>
            </a:r>
            <a:r>
              <a:rPr lang="en-US" b="0" dirty="0">
                <a:solidFill>
                  <a:srgbClr val="000000"/>
                </a:solidFill>
                <a:effectLst/>
                <a:latin typeface="Menlo"/>
              </a:rPr>
              <a:t>) extension to create stateful workflows. You can secure Azure Functions using Authorization keys that are automatically generated and implement additional security measures using the dedicated and premium tiers. For Logic Apps, you create orchestrations using a graphical user interface (GUI) or editing configuration files. Logic Apps makes implementing security very simple. Every connector includes the authentication components needed to connect to the target service, such as the Office 365 Outlook connector requires an Office 365 account.</a:t>
            </a:r>
          </a:p>
          <a:p>
            <a:endParaRPr lang="en-US" b="0" dirty="0">
              <a:solidFill>
                <a:srgbClr val="000000"/>
              </a:solidFill>
              <a:effectLst/>
              <a:latin typeface="Menlo"/>
            </a:endParaRPr>
          </a:p>
          <a:p>
            <a:r>
              <a:rPr lang="en-US" b="1" dirty="0">
                <a:solidFill>
                  <a:srgbClr val="000000"/>
                </a:solidFill>
                <a:effectLst/>
                <a:latin typeface="Menlo"/>
              </a:rPr>
              <a:t>During our research on serverless architectures, we have read about the possibility of increased latency due to cold starts. Will this be an issue with Azure Functions?</a:t>
            </a:r>
          </a:p>
          <a:p>
            <a:br>
              <a:rPr lang="en-US" b="0" dirty="0">
                <a:solidFill>
                  <a:srgbClr val="000000"/>
                </a:solidFill>
                <a:effectLst/>
                <a:latin typeface="Menlo"/>
              </a:rPr>
            </a:br>
            <a:r>
              <a:rPr lang="en-US" b="0" dirty="0">
                <a:solidFill>
                  <a:srgbClr val="000000"/>
                </a:solidFill>
                <a:effectLst/>
                <a:latin typeface="Menlo"/>
              </a:rPr>
              <a:t>Cold start is a significant discussion point for serverless architectures and is a point of ambiguity for many users of Azure Functions. Concerning Azure Functions, a cold start is only a concern when your Functions use the serverless consumption model. When using Azure Functions in the dedicated or premium plans, the Functions host is always running, which means that cold start is not an issue.</a:t>
            </a:r>
          </a:p>
          <a:p>
            <a:br>
              <a:rPr lang="en-US" b="0" dirty="0">
                <a:solidFill>
                  <a:srgbClr val="000000"/>
                </a:solidFill>
                <a:effectLst/>
                <a:latin typeface="Menlo"/>
              </a:rPr>
            </a:br>
            <a:r>
              <a:rPr lang="en-US" b="0" dirty="0">
                <a:solidFill>
                  <a:srgbClr val="000000"/>
                </a:solidFill>
                <a:effectLst/>
                <a:latin typeface="Menlo"/>
              </a:rPr>
              <a:t>By cold start, we are broadly describing the phenomenon that applications that have not been used take longer to start up. In the context of Azure Functions, latency is the total time a user must wait for their function to execute. This time runs from when an event happens to trigger a function until it completes responding to the event. More precisely, a cold start is an increase in latency for Functions that haven’t been called recently.</a:t>
            </a:r>
          </a:p>
          <a:p>
            <a:br>
              <a:rPr lang="en-US" b="0" dirty="0">
                <a:solidFill>
                  <a:srgbClr val="000000"/>
                </a:solidFill>
                <a:effectLst/>
                <a:latin typeface="Menlo"/>
              </a:rPr>
            </a:br>
            <a:r>
              <a:rPr lang="en-US" b="0" dirty="0">
                <a:solidFill>
                  <a:srgbClr val="000000"/>
                </a:solidFill>
                <a:effectLst/>
                <a:latin typeface="Menlo"/>
              </a:rPr>
              <a:t>Cold start happens due to the serverless nature of the Azure Functions consumption plan. When you execute function code, the following steps must occur to run your code:</a:t>
            </a:r>
          </a:p>
          <a:p>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Azure must allocate your application to a server with capacity.</a:t>
            </a:r>
          </a:p>
          <a:p>
            <a:r>
              <a:rPr lang="en-US" b="0" dirty="0">
                <a:solidFill>
                  <a:srgbClr val="0451A5"/>
                </a:solidFill>
                <a:effectLst/>
                <a:latin typeface="Menlo"/>
              </a:rPr>
              <a:t>-</a:t>
            </a:r>
            <a:r>
              <a:rPr lang="en-US" b="0" dirty="0">
                <a:solidFill>
                  <a:srgbClr val="000000"/>
                </a:solidFill>
                <a:effectLst/>
                <a:latin typeface="Menlo"/>
              </a:rPr>
              <a:t> The Functions runtime must then start up on that server.</a:t>
            </a:r>
          </a:p>
          <a:p>
            <a:r>
              <a:rPr lang="en-US" b="0" dirty="0">
                <a:solidFill>
                  <a:srgbClr val="0451A5"/>
                </a:solidFill>
                <a:effectLst/>
                <a:latin typeface="Menlo"/>
              </a:rPr>
              <a:t>-</a:t>
            </a:r>
            <a:r>
              <a:rPr lang="en-US" b="0" dirty="0">
                <a:solidFill>
                  <a:srgbClr val="000000"/>
                </a:solidFill>
                <a:effectLst/>
                <a:latin typeface="Menlo"/>
              </a:rPr>
              <a:t> Your code then needs to execute.</a:t>
            </a:r>
          </a:p>
          <a:p>
            <a:br>
              <a:rPr lang="en-US" b="0" dirty="0">
                <a:solidFill>
                  <a:srgbClr val="000000"/>
                </a:solidFill>
                <a:effectLst/>
                <a:latin typeface="Menlo"/>
              </a:rPr>
            </a:br>
            <a:r>
              <a:rPr lang="en-US" b="0" dirty="0">
                <a:solidFill>
                  <a:srgbClr val="000000"/>
                </a:solidFill>
                <a:effectLst/>
                <a:latin typeface="Menlo"/>
              </a:rPr>
              <a:t>To make this experience better for users, instead of starting from scratch every time, Microsoft has implemented a way to keep a pool of servers warm and draw workers from that pool. This pool means that idle workers preconfigured with the Functions runtime are up and running and available at any point in time. These “pre-warmed sites” provide a measurable improvement on cold start times.</a:t>
            </a:r>
          </a:p>
          <a:p>
            <a:br>
              <a:rPr lang="en-US" b="0" dirty="0">
                <a:solidFill>
                  <a:srgbClr val="000000"/>
                </a:solidFill>
                <a:effectLst/>
                <a:latin typeface="Menlo"/>
              </a:rPr>
            </a:br>
            <a:r>
              <a:rPr lang="en-US" b="0" dirty="0">
                <a:solidFill>
                  <a:srgbClr val="000000"/>
                </a:solidFill>
                <a:effectLst/>
                <a:latin typeface="Menlo"/>
              </a:rPr>
              <a:t>Other suggestions to improve this are to use only generally available (GA) languages when writing your function code and focus on writing efficient, lightweight code with minimal dependencies. When you deploy your code, your dependencies are added as files to your application. All code needed by your app eventually gets loaded into memory, which takes longer with a larger application. So, if you have many dependencies, you may experience a longer cold start due to increased time for I/O operations from Azure Files and the increased time needed to load the app into memory.</a:t>
            </a:r>
          </a:p>
          <a:p>
            <a:br>
              <a:rPr lang="en-US" b="0" dirty="0">
                <a:solidFill>
                  <a:srgbClr val="000000"/>
                </a:solidFill>
                <a:effectLst/>
                <a:latin typeface="Menlo"/>
              </a:rPr>
            </a:br>
            <a:r>
              <a:rPr lang="en-US" b="0" dirty="0">
                <a:solidFill>
                  <a:srgbClr val="000000"/>
                </a:solidFill>
                <a:effectLst/>
                <a:latin typeface="Menlo"/>
              </a:rPr>
              <a:t>If cold start times are still an issue, consider using Azure Functions in the dedicated or premium plans, as a cold start is not an issue.</a:t>
            </a:r>
          </a:p>
          <a:p>
            <a:endParaRPr lang="en-US" b="0" dirty="0">
              <a:solidFill>
                <a:srgbClr val="000000"/>
              </a:solidFill>
              <a:effectLst/>
              <a:latin typeface="Menlo"/>
            </a:endParaRPr>
          </a:p>
          <a:p>
            <a:endParaRPr lang="en-US" dirty="0"/>
          </a:p>
        </p:txBody>
      </p:sp>
      <p:sp>
        <p:nvSpPr>
          <p:cNvPr id="4" name="Slide Number Placeholder 3"/>
          <p:cNvSpPr>
            <a:spLocks noGrp="1"/>
          </p:cNvSpPr>
          <p:nvPr>
            <p:ph type="sldNum" sz="quarter" idx="5"/>
          </p:nvPr>
        </p:nvSpPr>
        <p:spPr/>
        <p:txBody>
          <a:bodyPr/>
          <a:lstStyle/>
          <a:p>
            <a:fld id="{8C2E9449-D161-4234-AF44-56BC19BD5257}" type="slidenum">
              <a:rPr lang="en-US" smtClean="0"/>
              <a:t>9</a:t>
            </a:fld>
            <a:endParaRPr lang="en-US"/>
          </a:p>
        </p:txBody>
      </p:sp>
    </p:spTree>
    <p:extLst>
      <p:ext uri="{BB962C8B-B14F-4D97-AF65-F5344CB8AC3E}">
        <p14:creationId xmlns:p14="http://schemas.microsoft.com/office/powerpoint/2010/main" val="2232507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giving you a brief overview of each of these technologies before we dive in to the lab work.</a:t>
            </a:r>
          </a:p>
        </p:txBody>
      </p:sp>
      <p:sp>
        <p:nvSpPr>
          <p:cNvPr id="4" name="Slide Number Placeholder 3"/>
          <p:cNvSpPr>
            <a:spLocks noGrp="1"/>
          </p:cNvSpPr>
          <p:nvPr>
            <p:ph type="sldNum" sz="quarter" idx="5"/>
          </p:nvPr>
        </p:nvSpPr>
        <p:spPr/>
        <p:txBody>
          <a:bodyPr/>
          <a:lstStyle/>
          <a:p>
            <a:fld id="{8C2E9449-D161-4234-AF44-56BC19BD5257}" type="slidenum">
              <a:rPr lang="en-US" smtClean="0"/>
              <a:t>10</a:t>
            </a:fld>
            <a:endParaRPr lang="en-US"/>
          </a:p>
        </p:txBody>
      </p:sp>
    </p:spTree>
    <p:extLst>
      <p:ext uri="{BB962C8B-B14F-4D97-AF65-F5344CB8AC3E}">
        <p14:creationId xmlns:p14="http://schemas.microsoft.com/office/powerpoint/2010/main" val="2642946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haven’t deployed, do that soon [aka Now]</a:t>
            </a:r>
          </a:p>
        </p:txBody>
      </p:sp>
      <p:sp>
        <p:nvSpPr>
          <p:cNvPr id="4" name="Slide Number Placeholder 3"/>
          <p:cNvSpPr>
            <a:spLocks noGrp="1"/>
          </p:cNvSpPr>
          <p:nvPr>
            <p:ph type="sldNum" sz="quarter" idx="5"/>
          </p:nvPr>
        </p:nvSpPr>
        <p:spPr/>
        <p:txBody>
          <a:bodyPr/>
          <a:lstStyle/>
          <a:p>
            <a:fld id="{8C2E9449-D161-4234-AF44-56BC19BD5257}" type="slidenum">
              <a:rPr lang="en-US" smtClean="0"/>
              <a:t>11</a:t>
            </a:fld>
            <a:endParaRPr lang="en-US"/>
          </a:p>
        </p:txBody>
      </p:sp>
    </p:spTree>
    <p:extLst>
      <p:ext uri="{BB962C8B-B14F-4D97-AF65-F5344CB8AC3E}">
        <p14:creationId xmlns:p14="http://schemas.microsoft.com/office/powerpoint/2010/main" val="3103194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Quickly show provisioning the resources but don’t have to wait for them to complete</a:t>
            </a:r>
          </a:p>
        </p:txBody>
      </p:sp>
      <p:sp>
        <p:nvSpPr>
          <p:cNvPr id="4" name="Slide Number Placeholder 3"/>
          <p:cNvSpPr>
            <a:spLocks noGrp="1"/>
          </p:cNvSpPr>
          <p:nvPr>
            <p:ph type="sldNum" sz="quarter" idx="5"/>
          </p:nvPr>
        </p:nvSpPr>
        <p:spPr/>
        <p:txBody>
          <a:bodyPr/>
          <a:lstStyle/>
          <a:p>
            <a:fld id="{8C2E9449-D161-4234-AF44-56BC19BD5257}" type="slidenum">
              <a:rPr lang="en-US" smtClean="0"/>
              <a:t>12</a:t>
            </a:fld>
            <a:endParaRPr lang="en-US"/>
          </a:p>
        </p:txBody>
      </p:sp>
    </p:spTree>
    <p:extLst>
      <p:ext uri="{BB962C8B-B14F-4D97-AF65-F5344CB8AC3E}">
        <p14:creationId xmlns:p14="http://schemas.microsoft.com/office/powerpoint/2010/main" val="3305947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svg"/><Relationship Id="rId3" Type="http://schemas.openxmlformats.org/officeDocument/2006/relationships/image" Target="../media/image33.svg"/><Relationship Id="rId7" Type="http://schemas.openxmlformats.org/officeDocument/2006/relationships/image" Target="../media/image37.svg"/><Relationship Id="rId12" Type="http://schemas.openxmlformats.org/officeDocument/2006/relationships/image" Target="../media/image42.png"/><Relationship Id="rId17" Type="http://schemas.openxmlformats.org/officeDocument/2006/relationships/image" Target="../media/image47.svg"/><Relationship Id="rId2" Type="http://schemas.openxmlformats.org/officeDocument/2006/relationships/image" Target="../media/image32.png"/><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svg"/><Relationship Id="rId15" Type="http://schemas.openxmlformats.org/officeDocument/2006/relationships/image" Target="../media/image45.sv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svg"/><Relationship Id="rId14" Type="http://schemas.openxmlformats.org/officeDocument/2006/relationships/image" Target="../media/image44.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svg"/><Relationship Id="rId3" Type="http://schemas.openxmlformats.org/officeDocument/2006/relationships/image" Target="../media/image49.svg"/><Relationship Id="rId7" Type="http://schemas.openxmlformats.org/officeDocument/2006/relationships/image" Target="../media/image53.svg"/><Relationship Id="rId12" Type="http://schemas.openxmlformats.org/officeDocument/2006/relationships/image" Target="../media/image5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svg"/><Relationship Id="rId5" Type="http://schemas.openxmlformats.org/officeDocument/2006/relationships/image" Target="../media/image51.sv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sv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svg"/><Relationship Id="rId7" Type="http://schemas.openxmlformats.org/officeDocument/2006/relationships/image" Target="../media/image65.sv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45.svg"/><Relationship Id="rId5" Type="http://schemas.openxmlformats.org/officeDocument/2006/relationships/image" Target="../media/image63.svg"/><Relationship Id="rId10" Type="http://schemas.openxmlformats.org/officeDocument/2006/relationships/image" Target="../media/image44.png"/><Relationship Id="rId4" Type="http://schemas.openxmlformats.org/officeDocument/2006/relationships/image" Target="../media/image62.png"/><Relationship Id="rId9" Type="http://schemas.openxmlformats.org/officeDocument/2006/relationships/image" Target="../media/image67.svg"/></Relationships>
</file>

<file path=ppt/slides/_rels/slide19.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71.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svg"/><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svg"/><Relationship Id="rId18" Type="http://schemas.openxmlformats.org/officeDocument/2006/relationships/image" Target="../media/image89.png"/><Relationship Id="rId3" Type="http://schemas.openxmlformats.org/officeDocument/2006/relationships/image" Target="../media/image74.svg"/><Relationship Id="rId7" Type="http://schemas.openxmlformats.org/officeDocument/2006/relationships/image" Target="../media/image78.svg"/><Relationship Id="rId12" Type="http://schemas.openxmlformats.org/officeDocument/2006/relationships/image" Target="../media/image83.png"/><Relationship Id="rId17" Type="http://schemas.openxmlformats.org/officeDocument/2006/relationships/image" Target="../media/image88.svg"/><Relationship Id="rId2" Type="http://schemas.openxmlformats.org/officeDocument/2006/relationships/image" Target="../media/image73.png"/><Relationship Id="rId16"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svg"/><Relationship Id="rId5" Type="http://schemas.openxmlformats.org/officeDocument/2006/relationships/image" Target="../media/image76.svg"/><Relationship Id="rId15" Type="http://schemas.openxmlformats.org/officeDocument/2006/relationships/image" Target="../media/image86.svg"/><Relationship Id="rId10" Type="http://schemas.openxmlformats.org/officeDocument/2006/relationships/image" Target="../media/image81.png"/><Relationship Id="rId19" Type="http://schemas.openxmlformats.org/officeDocument/2006/relationships/image" Target="../media/image90.svg"/><Relationship Id="rId4" Type="http://schemas.openxmlformats.org/officeDocument/2006/relationships/image" Target="../media/image75.png"/><Relationship Id="rId9" Type="http://schemas.openxmlformats.org/officeDocument/2006/relationships/image" Target="../media/image80.svg"/><Relationship Id="rId14" Type="http://schemas.openxmlformats.org/officeDocument/2006/relationships/image" Target="../media/image8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6.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www.linkedin/in/brianlgorman" TargetMode="External"/><Relationship Id="rId4" Type="http://schemas.openxmlformats.org/officeDocument/2006/relationships/hyperlink" Target="mailto:brian@majorguidancesolutions.com"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open.spotify.com/artist/0rRlrvBVhAhZCHcENoiFJ0" TargetMode="External"/><Relationship Id="rId5" Type="http://schemas.openxmlformats.org/officeDocument/2006/relationships/hyperlink" Target="https://training.majorguidancesolutions.com/" TargetMode="External"/><Relationship Id="rId4" Type="http://schemas.openxmlformats.org/officeDocument/2006/relationships/hyperlink" Target="https://www.linkedin.com/in/brianlgorma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Open Sans" panose="020B0606030504020204" pitchFamily="34" charset="0"/>
              </a:rPr>
              <a:t>Serverless Solutions with Azure</a:t>
            </a:r>
            <a:endParaRPr lang="en-US" dirty="0">
              <a:solidFill>
                <a:schemeClr val="tx1"/>
              </a:solidFill>
            </a:endParaRPr>
          </a:p>
        </p:txBody>
      </p:sp>
      <p:sp>
        <p:nvSpPr>
          <p:cNvPr id="3" name="Subtitle 2"/>
          <p:cNvSpPr>
            <a:spLocks noGrp="1"/>
          </p:cNvSpPr>
          <p:nvPr>
            <p:ph type="subTitle" idx="1"/>
          </p:nvPr>
        </p:nvSpPr>
        <p:spPr/>
        <p:txBody>
          <a:bodyPr/>
          <a:lstStyle/>
          <a:p>
            <a:r>
              <a:rPr lang="en-US" dirty="0"/>
              <a:t>An overview of Serverless Platform Solutions at Azure</a:t>
            </a:r>
          </a:p>
        </p:txBody>
      </p:sp>
    </p:spTree>
    <p:extLst>
      <p:ext uri="{BB962C8B-B14F-4D97-AF65-F5344CB8AC3E}">
        <p14:creationId xmlns:p14="http://schemas.microsoft.com/office/powerpoint/2010/main" val="376779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E52A-BC09-4777-A245-0D25CA748034}"/>
              </a:ext>
            </a:extLst>
          </p:cNvPr>
          <p:cNvSpPr>
            <a:spLocks noGrp="1"/>
          </p:cNvSpPr>
          <p:nvPr>
            <p:ph type="title"/>
          </p:nvPr>
        </p:nvSpPr>
        <p:spPr>
          <a:xfrm>
            <a:off x="1937289" y="624110"/>
            <a:ext cx="9567324" cy="1280890"/>
          </a:xfrm>
        </p:spPr>
        <p:txBody>
          <a:bodyPr/>
          <a:lstStyle/>
          <a:p>
            <a:r>
              <a:rPr lang="en-US" dirty="0"/>
              <a:t>Today’s Project – Serverless Architecture</a:t>
            </a:r>
          </a:p>
        </p:txBody>
      </p:sp>
      <p:pic>
        <p:nvPicPr>
          <p:cNvPr id="7" name="Picture 6">
            <a:extLst>
              <a:ext uri="{FF2B5EF4-FFF2-40B4-BE49-F238E27FC236}">
                <a16:creationId xmlns:a16="http://schemas.microsoft.com/office/drawing/2014/main" id="{4E001994-5528-4EF5-B8AF-700C3BDC74FA}"/>
              </a:ext>
            </a:extLst>
          </p:cNvPr>
          <p:cNvPicPr>
            <a:picLocks noChangeAspect="1"/>
          </p:cNvPicPr>
          <p:nvPr/>
        </p:nvPicPr>
        <p:blipFill>
          <a:blip r:embed="rId3"/>
          <a:stretch>
            <a:fillRect/>
          </a:stretch>
        </p:blipFill>
        <p:spPr>
          <a:xfrm>
            <a:off x="2200760" y="1340755"/>
            <a:ext cx="9567324" cy="5326233"/>
          </a:xfrm>
          <a:prstGeom prst="rect">
            <a:avLst/>
          </a:prstGeom>
        </p:spPr>
      </p:pic>
    </p:spTree>
    <p:extLst>
      <p:ext uri="{BB962C8B-B14F-4D97-AF65-F5344CB8AC3E}">
        <p14:creationId xmlns:p14="http://schemas.microsoft.com/office/powerpoint/2010/main" val="249733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6E65-6BE4-4474-B0CD-212ED87328A4}"/>
              </a:ext>
            </a:extLst>
          </p:cNvPr>
          <p:cNvSpPr>
            <a:spLocks noGrp="1"/>
          </p:cNvSpPr>
          <p:nvPr>
            <p:ph type="title"/>
          </p:nvPr>
        </p:nvSpPr>
        <p:spPr/>
        <p:txBody>
          <a:bodyPr/>
          <a:lstStyle/>
          <a:p>
            <a:r>
              <a:rPr lang="en-US" dirty="0"/>
              <a:t>Things you’ll need</a:t>
            </a:r>
          </a:p>
        </p:txBody>
      </p:sp>
      <p:sp>
        <p:nvSpPr>
          <p:cNvPr id="3" name="Content Placeholder 2">
            <a:extLst>
              <a:ext uri="{FF2B5EF4-FFF2-40B4-BE49-F238E27FC236}">
                <a16:creationId xmlns:a16="http://schemas.microsoft.com/office/drawing/2014/main" id="{65744D89-AD2A-49ED-A84E-D2B97F12AC6D}"/>
              </a:ext>
            </a:extLst>
          </p:cNvPr>
          <p:cNvSpPr>
            <a:spLocks noGrp="1"/>
          </p:cNvSpPr>
          <p:nvPr>
            <p:ph idx="1"/>
          </p:nvPr>
        </p:nvSpPr>
        <p:spPr>
          <a:xfrm>
            <a:off x="2589212" y="1905000"/>
            <a:ext cx="8915400" cy="3777622"/>
          </a:xfrm>
        </p:spPr>
        <p:txBody>
          <a:bodyPr>
            <a:normAutofit/>
          </a:bodyPr>
          <a:lstStyle/>
          <a:p>
            <a:r>
              <a:rPr lang="en-US" dirty="0"/>
              <a:t>If you haven’t already done this, kick off the `Before the Hands-On Lab` deployment to your Azure Subscription [see the prerequisites]</a:t>
            </a:r>
          </a:p>
          <a:p>
            <a:r>
              <a:rPr lang="en-US" dirty="0"/>
              <a:t>Lab VM</a:t>
            </a:r>
          </a:p>
          <a:p>
            <a:pPr lvl="1"/>
            <a:r>
              <a:rPr lang="en-US" dirty="0"/>
              <a:t>Get the Lab files from Lab VM or GitHub</a:t>
            </a:r>
          </a:p>
          <a:p>
            <a:pPr lvl="1"/>
            <a:r>
              <a:rPr lang="en-US" dirty="0"/>
              <a:t>Deallocate/Delete – don’t need it and it costs $$$</a:t>
            </a:r>
          </a:p>
          <a:p>
            <a:r>
              <a:rPr lang="en-US" dirty="0"/>
              <a:t>Configure your environment for Serverless development</a:t>
            </a:r>
          </a:p>
          <a:p>
            <a:pPr lvl="1"/>
            <a:r>
              <a:rPr lang="en-US" dirty="0" err="1"/>
              <a:t>VSCode</a:t>
            </a:r>
            <a:r>
              <a:rPr lang="en-US" dirty="0"/>
              <a:t> / </a:t>
            </a:r>
            <a:r>
              <a:rPr lang="en-US" dirty="0" err="1"/>
              <a:t>VSCommunity</a:t>
            </a:r>
            <a:r>
              <a:rPr lang="en-US" dirty="0"/>
              <a:t> [or better]</a:t>
            </a:r>
          </a:p>
          <a:p>
            <a:pPr lvl="1"/>
            <a:r>
              <a:rPr lang="en-US" dirty="0"/>
              <a:t>Azure Tools/Extensions</a:t>
            </a:r>
          </a:p>
          <a:p>
            <a:pPr lvl="1"/>
            <a:r>
              <a:rPr lang="en-US" dirty="0" err="1"/>
              <a:t>.Net</a:t>
            </a:r>
            <a:r>
              <a:rPr lang="en-US" dirty="0"/>
              <a:t> Core 3.1 SDK</a:t>
            </a:r>
          </a:p>
          <a:p>
            <a:pPr lvl="1"/>
            <a:r>
              <a:rPr lang="en-US" dirty="0"/>
              <a:t>GitHub account and Git tools [within </a:t>
            </a:r>
            <a:r>
              <a:rPr lang="en-US" dirty="0" err="1"/>
              <a:t>VSCode</a:t>
            </a:r>
            <a:r>
              <a:rPr lang="en-US" dirty="0"/>
              <a:t>/</a:t>
            </a:r>
            <a:r>
              <a:rPr lang="en-US" dirty="0" err="1"/>
              <a:t>VSCommunity</a:t>
            </a:r>
            <a:r>
              <a:rPr lang="en-US" dirty="0"/>
              <a:t> or your own flavor]</a:t>
            </a:r>
          </a:p>
        </p:txBody>
      </p:sp>
    </p:spTree>
    <p:extLst>
      <p:ext uri="{BB962C8B-B14F-4D97-AF65-F5344CB8AC3E}">
        <p14:creationId xmlns:p14="http://schemas.microsoft.com/office/powerpoint/2010/main" val="153701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2B09-12BF-4394-9CE4-A9A57F52CB44}"/>
              </a:ext>
            </a:extLst>
          </p:cNvPr>
          <p:cNvSpPr>
            <a:spLocks noGrp="1"/>
          </p:cNvSpPr>
          <p:nvPr>
            <p:ph type="title"/>
          </p:nvPr>
        </p:nvSpPr>
        <p:spPr/>
        <p:txBody>
          <a:bodyPr/>
          <a:lstStyle/>
          <a:p>
            <a:r>
              <a:rPr lang="en-US" dirty="0"/>
              <a:t>Demo Provisioning</a:t>
            </a:r>
          </a:p>
        </p:txBody>
      </p:sp>
      <p:sp>
        <p:nvSpPr>
          <p:cNvPr id="3" name="Content Placeholder 2">
            <a:extLst>
              <a:ext uri="{FF2B5EF4-FFF2-40B4-BE49-F238E27FC236}">
                <a16:creationId xmlns:a16="http://schemas.microsoft.com/office/drawing/2014/main" id="{6EEF2999-9FE9-4EDE-B338-3CAA69368307}"/>
              </a:ext>
            </a:extLst>
          </p:cNvPr>
          <p:cNvSpPr>
            <a:spLocks noGrp="1"/>
          </p:cNvSpPr>
          <p:nvPr>
            <p:ph idx="1"/>
          </p:nvPr>
        </p:nvSpPr>
        <p:spPr/>
        <p:txBody>
          <a:bodyPr/>
          <a:lstStyle/>
          <a:p>
            <a:r>
              <a:rPr lang="en-US" dirty="0"/>
              <a:t>Storage account</a:t>
            </a:r>
          </a:p>
          <a:p>
            <a:r>
              <a:rPr lang="en-US" dirty="0"/>
              <a:t>Function App</a:t>
            </a:r>
          </a:p>
          <a:p>
            <a:r>
              <a:rPr lang="en-US" dirty="0"/>
              <a:t>Cosmos DB</a:t>
            </a:r>
          </a:p>
        </p:txBody>
      </p:sp>
    </p:spTree>
    <p:extLst>
      <p:ext uri="{BB962C8B-B14F-4D97-AF65-F5344CB8AC3E}">
        <p14:creationId xmlns:p14="http://schemas.microsoft.com/office/powerpoint/2010/main" val="85814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2FAF10-BAF1-4B26-90CB-A3424C31710A}"/>
              </a:ext>
            </a:extLst>
          </p:cNvPr>
          <p:cNvSpPr>
            <a:spLocks noGrp="1"/>
          </p:cNvSpPr>
          <p:nvPr>
            <p:ph type="title"/>
          </p:nvPr>
        </p:nvSpPr>
        <p:spPr/>
        <p:txBody>
          <a:bodyPr/>
          <a:lstStyle/>
          <a:p>
            <a:r>
              <a:rPr lang="en-US" dirty="0"/>
              <a:t>Azure Platform Services</a:t>
            </a:r>
          </a:p>
        </p:txBody>
      </p:sp>
      <p:sp>
        <p:nvSpPr>
          <p:cNvPr id="5" name="Text Placeholder 4">
            <a:extLst>
              <a:ext uri="{FF2B5EF4-FFF2-40B4-BE49-F238E27FC236}">
                <a16:creationId xmlns:a16="http://schemas.microsoft.com/office/drawing/2014/main" id="{C927C44C-B347-48DB-8346-4F8D0521DB6A}"/>
              </a:ext>
            </a:extLst>
          </p:cNvPr>
          <p:cNvSpPr>
            <a:spLocks noGrp="1"/>
          </p:cNvSpPr>
          <p:nvPr>
            <p:ph type="body" idx="1"/>
          </p:nvPr>
        </p:nvSpPr>
        <p:spPr/>
        <p:txBody>
          <a:bodyPr/>
          <a:lstStyle/>
          <a:p>
            <a:r>
              <a:rPr lang="en-US" dirty="0"/>
              <a:t>A whirlwind tour of the tools/tech we’re using today</a:t>
            </a:r>
          </a:p>
        </p:txBody>
      </p:sp>
    </p:spTree>
    <p:extLst>
      <p:ext uri="{BB962C8B-B14F-4D97-AF65-F5344CB8AC3E}">
        <p14:creationId xmlns:p14="http://schemas.microsoft.com/office/powerpoint/2010/main" val="167101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11AE-25D3-4579-809D-A52AB077787A}"/>
              </a:ext>
            </a:extLst>
          </p:cNvPr>
          <p:cNvSpPr>
            <a:spLocks noGrp="1"/>
          </p:cNvSpPr>
          <p:nvPr>
            <p:ph type="title"/>
          </p:nvPr>
        </p:nvSpPr>
        <p:spPr/>
        <p:txBody>
          <a:bodyPr/>
          <a:lstStyle/>
          <a:p>
            <a:r>
              <a:rPr lang="en-US" dirty="0"/>
              <a:t>What platforms are available for serverless development</a:t>
            </a:r>
          </a:p>
        </p:txBody>
      </p:sp>
      <p:sp>
        <p:nvSpPr>
          <p:cNvPr id="3" name="Content Placeholder 2">
            <a:extLst>
              <a:ext uri="{FF2B5EF4-FFF2-40B4-BE49-F238E27FC236}">
                <a16:creationId xmlns:a16="http://schemas.microsoft.com/office/drawing/2014/main" id="{D7BBD157-FE7B-403F-8FB1-8ED04BED5A15}"/>
              </a:ext>
            </a:extLst>
          </p:cNvPr>
          <p:cNvSpPr>
            <a:spLocks noGrp="1"/>
          </p:cNvSpPr>
          <p:nvPr>
            <p:ph idx="1"/>
          </p:nvPr>
        </p:nvSpPr>
        <p:spPr/>
        <p:txBody>
          <a:bodyPr>
            <a:normAutofit/>
          </a:bodyPr>
          <a:lstStyle/>
          <a:p>
            <a:r>
              <a:rPr lang="en-US" dirty="0"/>
              <a:t>Web</a:t>
            </a:r>
          </a:p>
          <a:p>
            <a:r>
              <a:rPr lang="en-US" dirty="0"/>
              <a:t>Storage</a:t>
            </a:r>
          </a:p>
          <a:p>
            <a:r>
              <a:rPr lang="en-US" dirty="0"/>
              <a:t>Data</a:t>
            </a:r>
          </a:p>
          <a:p>
            <a:r>
              <a:rPr lang="en-US" dirty="0"/>
              <a:t>Messaging and Events</a:t>
            </a:r>
          </a:p>
          <a:p>
            <a:r>
              <a:rPr lang="en-US" dirty="0"/>
              <a:t>Serverless Processing</a:t>
            </a:r>
          </a:p>
          <a:p>
            <a:r>
              <a:rPr lang="en-US" dirty="0"/>
              <a:t>Cognitive Services/AI</a:t>
            </a:r>
          </a:p>
          <a:p>
            <a:r>
              <a:rPr lang="en-US" dirty="0"/>
              <a:t>Big Data [ETL/ELT] &amp; Analytics</a:t>
            </a:r>
          </a:p>
          <a:p>
            <a:r>
              <a:rPr lang="en-US" dirty="0"/>
              <a:t>IoT/Streaming</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4546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37E3-736D-4CD0-A78D-2BB9F8947782}"/>
              </a:ext>
            </a:extLst>
          </p:cNvPr>
          <p:cNvSpPr>
            <a:spLocks noGrp="1"/>
          </p:cNvSpPr>
          <p:nvPr>
            <p:ph type="title"/>
          </p:nvPr>
        </p:nvSpPr>
        <p:spPr/>
        <p:txBody>
          <a:bodyPr/>
          <a:lstStyle/>
          <a:p>
            <a:r>
              <a:rPr lang="en-US" dirty="0"/>
              <a:t>Web</a:t>
            </a:r>
          </a:p>
        </p:txBody>
      </p:sp>
      <p:sp>
        <p:nvSpPr>
          <p:cNvPr id="3" name="Content Placeholder 2">
            <a:extLst>
              <a:ext uri="{FF2B5EF4-FFF2-40B4-BE49-F238E27FC236}">
                <a16:creationId xmlns:a16="http://schemas.microsoft.com/office/drawing/2014/main" id="{1E0DD618-17DF-4D5D-BB84-9107147279C5}"/>
              </a:ext>
            </a:extLst>
          </p:cNvPr>
          <p:cNvSpPr>
            <a:spLocks noGrp="1"/>
          </p:cNvSpPr>
          <p:nvPr>
            <p:ph idx="1"/>
          </p:nvPr>
        </p:nvSpPr>
        <p:spPr>
          <a:xfrm>
            <a:off x="2589212" y="2133600"/>
            <a:ext cx="4787981" cy="3637213"/>
          </a:xfrm>
        </p:spPr>
        <p:txBody>
          <a:bodyPr/>
          <a:lstStyle/>
          <a:p>
            <a:r>
              <a:rPr lang="en-US" dirty="0"/>
              <a:t>App Services</a:t>
            </a:r>
          </a:p>
          <a:p>
            <a:r>
              <a:rPr lang="en-US" dirty="0"/>
              <a:t>Container Registry</a:t>
            </a:r>
          </a:p>
          <a:p>
            <a:r>
              <a:rPr lang="en-US" dirty="0"/>
              <a:t>Container Instances</a:t>
            </a:r>
          </a:p>
          <a:p>
            <a:r>
              <a:rPr lang="en-US" dirty="0"/>
              <a:t>Kubernetes Service</a:t>
            </a:r>
          </a:p>
          <a:p>
            <a:r>
              <a:rPr lang="en-US" dirty="0"/>
              <a:t>Container Apps</a:t>
            </a:r>
          </a:p>
          <a:p>
            <a:r>
              <a:rPr lang="en-US" dirty="0"/>
              <a:t>API Management</a:t>
            </a:r>
          </a:p>
          <a:p>
            <a:r>
              <a:rPr lang="en-US" dirty="0"/>
              <a:t>Function Apps [Compute/Serverless]</a:t>
            </a:r>
          </a:p>
        </p:txBody>
      </p:sp>
      <p:pic>
        <p:nvPicPr>
          <p:cNvPr id="5" name="Graphic 4">
            <a:extLst>
              <a:ext uri="{FF2B5EF4-FFF2-40B4-BE49-F238E27FC236}">
                <a16:creationId xmlns:a16="http://schemas.microsoft.com/office/drawing/2014/main" id="{37F791CD-6A5F-4A16-B78F-DA1A2B43FF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42941" y="1087187"/>
            <a:ext cx="1207942" cy="1207942"/>
          </a:xfrm>
          <a:prstGeom prst="rect">
            <a:avLst/>
          </a:prstGeom>
        </p:spPr>
      </p:pic>
      <p:pic>
        <p:nvPicPr>
          <p:cNvPr id="7" name="Graphic 6">
            <a:extLst>
              <a:ext uri="{FF2B5EF4-FFF2-40B4-BE49-F238E27FC236}">
                <a16:creationId xmlns:a16="http://schemas.microsoft.com/office/drawing/2014/main" id="{9C11C6C8-2265-4E1A-A5AF-14CB40D63C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63798" y="811357"/>
            <a:ext cx="1207943" cy="1207943"/>
          </a:xfrm>
          <a:prstGeom prst="rect">
            <a:avLst/>
          </a:prstGeom>
        </p:spPr>
      </p:pic>
      <p:pic>
        <p:nvPicPr>
          <p:cNvPr id="9" name="Graphic 8">
            <a:extLst>
              <a:ext uri="{FF2B5EF4-FFF2-40B4-BE49-F238E27FC236}">
                <a16:creationId xmlns:a16="http://schemas.microsoft.com/office/drawing/2014/main" id="{AE63F223-6667-4A19-B0E9-0225B4B134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59827" y="2729837"/>
            <a:ext cx="1207942" cy="1207942"/>
          </a:xfrm>
          <a:prstGeom prst="rect">
            <a:avLst/>
          </a:prstGeom>
        </p:spPr>
      </p:pic>
      <p:pic>
        <p:nvPicPr>
          <p:cNvPr id="13" name="Graphic 12">
            <a:extLst>
              <a:ext uri="{FF2B5EF4-FFF2-40B4-BE49-F238E27FC236}">
                <a16:creationId xmlns:a16="http://schemas.microsoft.com/office/drawing/2014/main" id="{924F45D4-F079-487A-B59E-71DBE2BCD5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60896" y="2295129"/>
            <a:ext cx="1207942" cy="1207942"/>
          </a:xfrm>
          <a:prstGeom prst="rect">
            <a:avLst/>
          </a:prstGeom>
        </p:spPr>
      </p:pic>
      <p:pic>
        <p:nvPicPr>
          <p:cNvPr id="15" name="Graphic 14">
            <a:extLst>
              <a:ext uri="{FF2B5EF4-FFF2-40B4-BE49-F238E27FC236}">
                <a16:creationId xmlns:a16="http://schemas.microsoft.com/office/drawing/2014/main" id="{ED9B6A3E-77D6-48FD-AEC4-DC77E63BF3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64866" y="4053228"/>
            <a:ext cx="1207943" cy="1207943"/>
          </a:xfrm>
          <a:prstGeom prst="rect">
            <a:avLst/>
          </a:prstGeom>
        </p:spPr>
      </p:pic>
      <p:pic>
        <p:nvPicPr>
          <p:cNvPr id="17" name="Graphic 16">
            <a:extLst>
              <a:ext uri="{FF2B5EF4-FFF2-40B4-BE49-F238E27FC236}">
                <a16:creationId xmlns:a16="http://schemas.microsoft.com/office/drawing/2014/main" id="{ADCAC04A-712A-40C2-A590-716B498051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59827" y="4562871"/>
            <a:ext cx="1207942" cy="1207942"/>
          </a:xfrm>
          <a:prstGeom prst="rect">
            <a:avLst/>
          </a:prstGeom>
        </p:spPr>
      </p:pic>
      <p:pic>
        <p:nvPicPr>
          <p:cNvPr id="19" name="Graphic 18">
            <a:extLst>
              <a:ext uri="{FF2B5EF4-FFF2-40B4-BE49-F238E27FC236}">
                <a16:creationId xmlns:a16="http://schemas.microsoft.com/office/drawing/2014/main" id="{710483D7-DBBC-48AB-95AF-AD3BBABC5C0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440881" y="342807"/>
            <a:ext cx="1207941" cy="1207941"/>
          </a:xfrm>
          <a:prstGeom prst="rect">
            <a:avLst/>
          </a:prstGeom>
        </p:spPr>
      </p:pic>
    </p:spTree>
    <p:extLst>
      <p:ext uri="{BB962C8B-B14F-4D97-AF65-F5344CB8AC3E}">
        <p14:creationId xmlns:p14="http://schemas.microsoft.com/office/powerpoint/2010/main" val="3827452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A523-7F86-44A9-8833-8A0334CDC87C}"/>
              </a:ext>
            </a:extLst>
          </p:cNvPr>
          <p:cNvSpPr>
            <a:spLocks noGrp="1"/>
          </p:cNvSpPr>
          <p:nvPr>
            <p:ph type="title"/>
          </p:nvPr>
        </p:nvSpPr>
        <p:spPr/>
        <p:txBody>
          <a:bodyPr/>
          <a:lstStyle/>
          <a:p>
            <a:r>
              <a:rPr lang="en-US" dirty="0"/>
              <a:t>Storage</a:t>
            </a:r>
          </a:p>
        </p:txBody>
      </p:sp>
      <p:sp>
        <p:nvSpPr>
          <p:cNvPr id="3" name="Content Placeholder 2">
            <a:extLst>
              <a:ext uri="{FF2B5EF4-FFF2-40B4-BE49-F238E27FC236}">
                <a16:creationId xmlns:a16="http://schemas.microsoft.com/office/drawing/2014/main" id="{4ED35F52-104B-4A7F-85A7-991477D93AD2}"/>
              </a:ext>
            </a:extLst>
          </p:cNvPr>
          <p:cNvSpPr>
            <a:spLocks noGrp="1"/>
          </p:cNvSpPr>
          <p:nvPr>
            <p:ph idx="1"/>
          </p:nvPr>
        </p:nvSpPr>
        <p:spPr/>
        <p:txBody>
          <a:bodyPr/>
          <a:lstStyle/>
          <a:p>
            <a:r>
              <a:rPr lang="en-US" dirty="0"/>
              <a:t>Container [BLOBs]</a:t>
            </a:r>
          </a:p>
          <a:p>
            <a:pPr lvl="1"/>
            <a:r>
              <a:rPr lang="en-US" dirty="0"/>
              <a:t>Data Lake [Container]</a:t>
            </a:r>
          </a:p>
          <a:p>
            <a:r>
              <a:rPr lang="en-US" dirty="0"/>
              <a:t>Table</a:t>
            </a:r>
          </a:p>
          <a:p>
            <a:r>
              <a:rPr lang="en-US" dirty="0"/>
              <a:t>Queue</a:t>
            </a:r>
          </a:p>
          <a:p>
            <a:r>
              <a:rPr lang="en-US" dirty="0"/>
              <a:t>File</a:t>
            </a:r>
          </a:p>
          <a:p>
            <a:r>
              <a:rPr lang="en-US" dirty="0"/>
              <a:t>Recovery Services [Vaults]</a:t>
            </a:r>
          </a:p>
        </p:txBody>
      </p:sp>
      <p:pic>
        <p:nvPicPr>
          <p:cNvPr id="5" name="Graphic 4">
            <a:extLst>
              <a:ext uri="{FF2B5EF4-FFF2-40B4-BE49-F238E27FC236}">
                <a16:creationId xmlns:a16="http://schemas.microsoft.com/office/drawing/2014/main" id="{9F443C41-F477-4DA0-917F-16C8AC29E0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3541" y="1450140"/>
            <a:ext cx="1583894" cy="1583894"/>
          </a:xfrm>
          <a:prstGeom prst="rect">
            <a:avLst/>
          </a:prstGeom>
        </p:spPr>
      </p:pic>
      <p:pic>
        <p:nvPicPr>
          <p:cNvPr id="7" name="Graphic 6">
            <a:extLst>
              <a:ext uri="{FF2B5EF4-FFF2-40B4-BE49-F238E27FC236}">
                <a16:creationId xmlns:a16="http://schemas.microsoft.com/office/drawing/2014/main" id="{628A6420-D8B7-454B-B402-09795AAEE7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28010" y="1450140"/>
            <a:ext cx="1583894" cy="1583894"/>
          </a:xfrm>
          <a:prstGeom prst="rect">
            <a:avLst/>
          </a:prstGeom>
        </p:spPr>
      </p:pic>
      <p:pic>
        <p:nvPicPr>
          <p:cNvPr id="11" name="Graphic 10">
            <a:extLst>
              <a:ext uri="{FF2B5EF4-FFF2-40B4-BE49-F238E27FC236}">
                <a16:creationId xmlns:a16="http://schemas.microsoft.com/office/drawing/2014/main" id="{C5FEEC23-3BC1-437B-A921-9778F16B60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52479" y="4397855"/>
            <a:ext cx="1583894" cy="1583894"/>
          </a:xfrm>
          <a:prstGeom prst="rect">
            <a:avLst/>
          </a:prstGeom>
        </p:spPr>
      </p:pic>
      <p:pic>
        <p:nvPicPr>
          <p:cNvPr id="13" name="Graphic 12">
            <a:extLst>
              <a:ext uri="{FF2B5EF4-FFF2-40B4-BE49-F238E27FC236}">
                <a16:creationId xmlns:a16="http://schemas.microsoft.com/office/drawing/2014/main" id="{AFAA7886-058A-4944-A529-D355CFE6B4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03541" y="2867760"/>
            <a:ext cx="1583894" cy="1583894"/>
          </a:xfrm>
          <a:prstGeom prst="rect">
            <a:avLst/>
          </a:prstGeom>
        </p:spPr>
      </p:pic>
      <p:pic>
        <p:nvPicPr>
          <p:cNvPr id="19" name="Graphic 18">
            <a:extLst>
              <a:ext uri="{FF2B5EF4-FFF2-40B4-BE49-F238E27FC236}">
                <a16:creationId xmlns:a16="http://schemas.microsoft.com/office/drawing/2014/main" id="{EE94FAB7-A6CF-4A2F-A64E-9BDC740A72E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28010" y="2884487"/>
            <a:ext cx="1583894" cy="1583894"/>
          </a:xfrm>
          <a:prstGeom prst="rect">
            <a:avLst/>
          </a:prstGeom>
        </p:spPr>
      </p:pic>
      <p:pic>
        <p:nvPicPr>
          <p:cNvPr id="21" name="Graphic 20">
            <a:extLst>
              <a:ext uri="{FF2B5EF4-FFF2-40B4-BE49-F238E27FC236}">
                <a16:creationId xmlns:a16="http://schemas.microsoft.com/office/drawing/2014/main" id="{7026610D-9614-4F50-B3DA-8D49D8ACF6C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82431" y="4468381"/>
            <a:ext cx="1583894" cy="1583894"/>
          </a:xfrm>
          <a:prstGeom prst="rect">
            <a:avLst/>
          </a:prstGeom>
        </p:spPr>
      </p:pic>
      <p:pic>
        <p:nvPicPr>
          <p:cNvPr id="23" name="Graphic 22">
            <a:extLst>
              <a:ext uri="{FF2B5EF4-FFF2-40B4-BE49-F238E27FC236}">
                <a16:creationId xmlns:a16="http://schemas.microsoft.com/office/drawing/2014/main" id="{F154E257-FD09-4760-AE05-FA5529BB0B1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68411" y="4468381"/>
            <a:ext cx="1583894" cy="1583894"/>
          </a:xfrm>
          <a:prstGeom prst="rect">
            <a:avLst/>
          </a:prstGeom>
        </p:spPr>
      </p:pic>
      <p:pic>
        <p:nvPicPr>
          <p:cNvPr id="25" name="Graphic 24">
            <a:extLst>
              <a:ext uri="{FF2B5EF4-FFF2-40B4-BE49-F238E27FC236}">
                <a16:creationId xmlns:a16="http://schemas.microsoft.com/office/drawing/2014/main" id="{3515AD3B-1E28-4215-A629-D98E6F28CAA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52479" y="2911821"/>
            <a:ext cx="1583893" cy="1583893"/>
          </a:xfrm>
          <a:prstGeom prst="rect">
            <a:avLst/>
          </a:prstGeom>
        </p:spPr>
      </p:pic>
    </p:spTree>
    <p:extLst>
      <p:ext uri="{BB962C8B-B14F-4D97-AF65-F5344CB8AC3E}">
        <p14:creationId xmlns:p14="http://schemas.microsoft.com/office/powerpoint/2010/main" val="314834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8639-017C-43B8-91F7-2E5AB7D2FCD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456CA0F-8FCA-40BD-B438-0E838FFBCA0C}"/>
              </a:ext>
            </a:extLst>
          </p:cNvPr>
          <p:cNvSpPr>
            <a:spLocks noGrp="1"/>
          </p:cNvSpPr>
          <p:nvPr>
            <p:ph idx="1"/>
          </p:nvPr>
        </p:nvSpPr>
        <p:spPr>
          <a:xfrm>
            <a:off x="2589212" y="1427019"/>
            <a:ext cx="8915400" cy="5209308"/>
          </a:xfrm>
        </p:spPr>
        <p:txBody>
          <a:bodyPr>
            <a:normAutofit/>
          </a:bodyPr>
          <a:lstStyle/>
          <a:p>
            <a:r>
              <a:rPr lang="en-US" dirty="0"/>
              <a:t>SQL</a:t>
            </a:r>
          </a:p>
          <a:p>
            <a:pPr lvl="1"/>
            <a:r>
              <a:rPr lang="en-US" dirty="0"/>
              <a:t>Azure SQL</a:t>
            </a:r>
          </a:p>
          <a:p>
            <a:pPr lvl="1"/>
            <a:r>
              <a:rPr lang="en-US" dirty="0"/>
              <a:t>Azure SQL Managed Instance</a:t>
            </a:r>
          </a:p>
          <a:p>
            <a:pPr lvl="1"/>
            <a:r>
              <a:rPr lang="en-US" dirty="0"/>
              <a:t>SQL Server on an Azure VM</a:t>
            </a:r>
          </a:p>
          <a:p>
            <a:pPr lvl="1"/>
            <a:r>
              <a:rPr lang="en-US" dirty="0" err="1"/>
              <a:t>Postgre</a:t>
            </a:r>
            <a:r>
              <a:rPr lang="en-US" dirty="0"/>
              <a:t>/</a:t>
            </a:r>
            <a:r>
              <a:rPr lang="en-US" dirty="0" err="1"/>
              <a:t>MariaDb</a:t>
            </a:r>
            <a:r>
              <a:rPr lang="en-US" dirty="0"/>
              <a:t>/MySQL</a:t>
            </a:r>
          </a:p>
          <a:p>
            <a:r>
              <a:rPr lang="en-US" dirty="0"/>
              <a:t>No SQL</a:t>
            </a:r>
          </a:p>
          <a:p>
            <a:pPr lvl="1"/>
            <a:r>
              <a:rPr lang="en-US" dirty="0"/>
              <a:t>Cosmos DB</a:t>
            </a:r>
          </a:p>
          <a:p>
            <a:pPr lvl="2"/>
            <a:r>
              <a:rPr lang="en-US" dirty="0"/>
              <a:t>SQL API</a:t>
            </a:r>
          </a:p>
          <a:p>
            <a:pPr lvl="2"/>
            <a:r>
              <a:rPr lang="en-US" dirty="0"/>
              <a:t>Mongo API</a:t>
            </a:r>
          </a:p>
          <a:p>
            <a:pPr lvl="2"/>
            <a:r>
              <a:rPr lang="en-US" dirty="0"/>
              <a:t>Cassandra API</a:t>
            </a:r>
          </a:p>
          <a:p>
            <a:pPr lvl="2"/>
            <a:r>
              <a:rPr lang="en-US" dirty="0"/>
              <a:t>Gremlin API</a:t>
            </a:r>
          </a:p>
          <a:p>
            <a:pPr lvl="2"/>
            <a:r>
              <a:rPr lang="en-US" dirty="0"/>
              <a:t>Table API</a:t>
            </a:r>
          </a:p>
          <a:p>
            <a:pPr lvl="1"/>
            <a:r>
              <a:rPr lang="en-US" dirty="0"/>
              <a:t>Redis Cache</a:t>
            </a:r>
          </a:p>
          <a:p>
            <a:r>
              <a:rPr lang="en-US" dirty="0"/>
              <a:t>Migration services</a:t>
            </a:r>
          </a:p>
          <a:p>
            <a:pPr lvl="2"/>
            <a:endParaRPr lang="en-US" dirty="0"/>
          </a:p>
          <a:p>
            <a:endParaRPr lang="en-US" dirty="0"/>
          </a:p>
        </p:txBody>
      </p:sp>
      <p:pic>
        <p:nvPicPr>
          <p:cNvPr id="5" name="Graphic 4">
            <a:extLst>
              <a:ext uri="{FF2B5EF4-FFF2-40B4-BE49-F238E27FC236}">
                <a16:creationId xmlns:a16="http://schemas.microsoft.com/office/drawing/2014/main" id="{869EE6EE-8FCF-4F19-BA6E-37F23247C6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01131" y="1784302"/>
            <a:ext cx="1041454" cy="1041454"/>
          </a:xfrm>
          <a:prstGeom prst="rect">
            <a:avLst/>
          </a:prstGeom>
        </p:spPr>
      </p:pic>
      <p:pic>
        <p:nvPicPr>
          <p:cNvPr id="9" name="Graphic 8">
            <a:extLst>
              <a:ext uri="{FF2B5EF4-FFF2-40B4-BE49-F238E27FC236}">
                <a16:creationId xmlns:a16="http://schemas.microsoft.com/office/drawing/2014/main" id="{FF55351C-37CC-4BD7-8C3C-EA03FC51E5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2375" y="3783046"/>
            <a:ext cx="1041454" cy="1041454"/>
          </a:xfrm>
          <a:prstGeom prst="rect">
            <a:avLst/>
          </a:prstGeom>
        </p:spPr>
      </p:pic>
      <p:pic>
        <p:nvPicPr>
          <p:cNvPr id="11" name="Graphic 10">
            <a:extLst>
              <a:ext uri="{FF2B5EF4-FFF2-40B4-BE49-F238E27FC236}">
                <a16:creationId xmlns:a16="http://schemas.microsoft.com/office/drawing/2014/main" id="{057B1F68-715E-48EB-B379-653ADB390F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88634" y="1885611"/>
            <a:ext cx="1041454" cy="1041454"/>
          </a:xfrm>
          <a:prstGeom prst="rect">
            <a:avLst/>
          </a:prstGeom>
        </p:spPr>
      </p:pic>
      <p:pic>
        <p:nvPicPr>
          <p:cNvPr id="15" name="Graphic 14">
            <a:extLst>
              <a:ext uri="{FF2B5EF4-FFF2-40B4-BE49-F238E27FC236}">
                <a16:creationId xmlns:a16="http://schemas.microsoft.com/office/drawing/2014/main" id="{887136D2-3CB1-4625-874D-82538A44BA9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34990" y="1124418"/>
            <a:ext cx="1041454" cy="1041454"/>
          </a:xfrm>
          <a:prstGeom prst="rect">
            <a:avLst/>
          </a:prstGeom>
        </p:spPr>
      </p:pic>
      <p:pic>
        <p:nvPicPr>
          <p:cNvPr id="17" name="Graphic 16">
            <a:extLst>
              <a:ext uri="{FF2B5EF4-FFF2-40B4-BE49-F238E27FC236}">
                <a16:creationId xmlns:a16="http://schemas.microsoft.com/office/drawing/2014/main" id="{57B3F252-5B23-4258-BD1C-4AD1B2C2A47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61334" y="4910254"/>
            <a:ext cx="1041454" cy="1041454"/>
          </a:xfrm>
          <a:prstGeom prst="rect">
            <a:avLst/>
          </a:prstGeom>
        </p:spPr>
      </p:pic>
      <p:pic>
        <p:nvPicPr>
          <p:cNvPr id="19" name="Graphic 18">
            <a:extLst>
              <a:ext uri="{FF2B5EF4-FFF2-40B4-BE49-F238E27FC236}">
                <a16:creationId xmlns:a16="http://schemas.microsoft.com/office/drawing/2014/main" id="{4D7E7455-F2AC-4899-82FB-DC7E3D47A0A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64023" y="3729974"/>
            <a:ext cx="1041455" cy="1041455"/>
          </a:xfrm>
          <a:prstGeom prst="rect">
            <a:avLst/>
          </a:prstGeom>
        </p:spPr>
      </p:pic>
    </p:spTree>
    <p:extLst>
      <p:ext uri="{BB962C8B-B14F-4D97-AF65-F5344CB8AC3E}">
        <p14:creationId xmlns:p14="http://schemas.microsoft.com/office/powerpoint/2010/main" val="2613109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BB22-FF1D-489C-8E93-E59136C987DC}"/>
              </a:ext>
            </a:extLst>
          </p:cNvPr>
          <p:cNvSpPr>
            <a:spLocks noGrp="1"/>
          </p:cNvSpPr>
          <p:nvPr>
            <p:ph type="title"/>
          </p:nvPr>
        </p:nvSpPr>
        <p:spPr/>
        <p:txBody>
          <a:bodyPr/>
          <a:lstStyle/>
          <a:p>
            <a:r>
              <a:rPr lang="en-US" dirty="0" err="1"/>
              <a:t>Eventing</a:t>
            </a:r>
            <a:r>
              <a:rPr lang="en-US" dirty="0"/>
              <a:t> and Messaging</a:t>
            </a:r>
          </a:p>
        </p:txBody>
      </p:sp>
      <p:sp>
        <p:nvSpPr>
          <p:cNvPr id="3" name="Content Placeholder 2">
            <a:extLst>
              <a:ext uri="{FF2B5EF4-FFF2-40B4-BE49-F238E27FC236}">
                <a16:creationId xmlns:a16="http://schemas.microsoft.com/office/drawing/2014/main" id="{3648802C-389A-476A-910D-B9508F401C84}"/>
              </a:ext>
            </a:extLst>
          </p:cNvPr>
          <p:cNvSpPr>
            <a:spLocks noGrp="1"/>
          </p:cNvSpPr>
          <p:nvPr>
            <p:ph idx="1"/>
          </p:nvPr>
        </p:nvSpPr>
        <p:spPr/>
        <p:txBody>
          <a:bodyPr/>
          <a:lstStyle/>
          <a:p>
            <a:r>
              <a:rPr lang="en-US" dirty="0"/>
              <a:t>Event Hub</a:t>
            </a:r>
          </a:p>
          <a:p>
            <a:r>
              <a:rPr lang="en-US" dirty="0"/>
              <a:t>Event Grid</a:t>
            </a:r>
          </a:p>
          <a:p>
            <a:r>
              <a:rPr lang="en-US" dirty="0"/>
              <a:t>Service Bus</a:t>
            </a:r>
          </a:p>
          <a:p>
            <a:r>
              <a:rPr lang="en-US" dirty="0"/>
              <a:t>Storage Queue</a:t>
            </a:r>
          </a:p>
        </p:txBody>
      </p:sp>
      <p:pic>
        <p:nvPicPr>
          <p:cNvPr id="5" name="Graphic 4">
            <a:extLst>
              <a:ext uri="{FF2B5EF4-FFF2-40B4-BE49-F238E27FC236}">
                <a16:creationId xmlns:a16="http://schemas.microsoft.com/office/drawing/2014/main" id="{291F96D8-F17E-4341-9CAF-648336EA0A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5360" y="1512134"/>
            <a:ext cx="1242932" cy="1242932"/>
          </a:xfrm>
          <a:prstGeom prst="rect">
            <a:avLst/>
          </a:prstGeom>
        </p:spPr>
      </p:pic>
      <p:pic>
        <p:nvPicPr>
          <p:cNvPr id="7" name="Graphic 6">
            <a:extLst>
              <a:ext uri="{FF2B5EF4-FFF2-40B4-BE49-F238E27FC236}">
                <a16:creationId xmlns:a16="http://schemas.microsoft.com/office/drawing/2014/main" id="{F1DD2EE5-CD40-4B20-B8DC-137F462BD2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73534" y="2807534"/>
            <a:ext cx="1242932" cy="1242932"/>
          </a:xfrm>
          <a:prstGeom prst="rect">
            <a:avLst/>
          </a:prstGeom>
        </p:spPr>
      </p:pic>
      <p:pic>
        <p:nvPicPr>
          <p:cNvPr id="9" name="Graphic 8">
            <a:extLst>
              <a:ext uri="{FF2B5EF4-FFF2-40B4-BE49-F238E27FC236}">
                <a16:creationId xmlns:a16="http://schemas.microsoft.com/office/drawing/2014/main" id="{A45A04C6-71CF-494B-9A5E-9CC7723177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67607" y="2807534"/>
            <a:ext cx="1242932" cy="1242932"/>
          </a:xfrm>
          <a:prstGeom prst="rect">
            <a:avLst/>
          </a:prstGeom>
        </p:spPr>
      </p:pic>
      <p:pic>
        <p:nvPicPr>
          <p:cNvPr id="13" name="Graphic 12">
            <a:extLst>
              <a:ext uri="{FF2B5EF4-FFF2-40B4-BE49-F238E27FC236}">
                <a16:creationId xmlns:a16="http://schemas.microsoft.com/office/drawing/2014/main" id="{59E78B68-7B3F-4FF6-A5EC-0DC4BB6557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25446" y="4245486"/>
            <a:ext cx="1242932" cy="1242932"/>
          </a:xfrm>
          <a:prstGeom prst="rect">
            <a:avLst/>
          </a:prstGeom>
        </p:spPr>
      </p:pic>
      <p:pic>
        <p:nvPicPr>
          <p:cNvPr id="14" name="Graphic 13">
            <a:extLst>
              <a:ext uri="{FF2B5EF4-FFF2-40B4-BE49-F238E27FC236}">
                <a16:creationId xmlns:a16="http://schemas.microsoft.com/office/drawing/2014/main" id="{E82EED96-5F09-48D2-8660-5CFBEAF5462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59855" y="4990957"/>
            <a:ext cx="1242933" cy="1242933"/>
          </a:xfrm>
          <a:prstGeom prst="rect">
            <a:avLst/>
          </a:prstGeom>
        </p:spPr>
      </p:pic>
    </p:spTree>
    <p:extLst>
      <p:ext uri="{BB962C8B-B14F-4D97-AF65-F5344CB8AC3E}">
        <p14:creationId xmlns:p14="http://schemas.microsoft.com/office/powerpoint/2010/main" val="490833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8E7E-641D-403F-B849-EA6F91A9DE91}"/>
              </a:ext>
            </a:extLst>
          </p:cNvPr>
          <p:cNvSpPr>
            <a:spLocks noGrp="1"/>
          </p:cNvSpPr>
          <p:nvPr>
            <p:ph type="title"/>
          </p:nvPr>
        </p:nvSpPr>
        <p:spPr/>
        <p:txBody>
          <a:bodyPr/>
          <a:lstStyle/>
          <a:p>
            <a:r>
              <a:rPr lang="en-US" dirty="0"/>
              <a:t>Serverless Processing</a:t>
            </a:r>
          </a:p>
        </p:txBody>
      </p:sp>
      <p:sp>
        <p:nvSpPr>
          <p:cNvPr id="3" name="Content Placeholder 2">
            <a:extLst>
              <a:ext uri="{FF2B5EF4-FFF2-40B4-BE49-F238E27FC236}">
                <a16:creationId xmlns:a16="http://schemas.microsoft.com/office/drawing/2014/main" id="{B3DB75F0-FD14-40C4-9C81-A0458C991FB4}"/>
              </a:ext>
            </a:extLst>
          </p:cNvPr>
          <p:cNvSpPr>
            <a:spLocks noGrp="1"/>
          </p:cNvSpPr>
          <p:nvPr>
            <p:ph idx="1"/>
          </p:nvPr>
        </p:nvSpPr>
        <p:spPr/>
        <p:txBody>
          <a:bodyPr/>
          <a:lstStyle/>
          <a:p>
            <a:r>
              <a:rPr lang="en-US" dirty="0"/>
              <a:t>Functions</a:t>
            </a:r>
          </a:p>
          <a:p>
            <a:r>
              <a:rPr lang="en-US" dirty="0"/>
              <a:t>Logic Apps</a:t>
            </a:r>
          </a:p>
          <a:p>
            <a:r>
              <a:rPr lang="en-US" dirty="0"/>
              <a:t>Batch</a:t>
            </a:r>
          </a:p>
          <a:p>
            <a:r>
              <a:rPr lang="en-US" dirty="0"/>
              <a:t>Automation</a:t>
            </a:r>
          </a:p>
        </p:txBody>
      </p:sp>
      <p:pic>
        <p:nvPicPr>
          <p:cNvPr id="5" name="Graphic 4">
            <a:extLst>
              <a:ext uri="{FF2B5EF4-FFF2-40B4-BE49-F238E27FC236}">
                <a16:creationId xmlns:a16="http://schemas.microsoft.com/office/drawing/2014/main" id="{DE71C6EE-0C4E-48F7-A614-346CAEACF1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46803" y="1535139"/>
            <a:ext cx="1893861" cy="1893861"/>
          </a:xfrm>
          <a:prstGeom prst="rect">
            <a:avLst/>
          </a:prstGeom>
        </p:spPr>
      </p:pic>
      <p:pic>
        <p:nvPicPr>
          <p:cNvPr id="7" name="Graphic 6">
            <a:extLst>
              <a:ext uri="{FF2B5EF4-FFF2-40B4-BE49-F238E27FC236}">
                <a16:creationId xmlns:a16="http://schemas.microsoft.com/office/drawing/2014/main" id="{589C553F-358E-433B-B7B5-4AC5BF2518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74616" y="2664775"/>
            <a:ext cx="1893861" cy="1893861"/>
          </a:xfrm>
          <a:prstGeom prst="rect">
            <a:avLst/>
          </a:prstGeom>
        </p:spPr>
      </p:pic>
      <p:pic>
        <p:nvPicPr>
          <p:cNvPr id="9" name="Graphic 8">
            <a:extLst>
              <a:ext uri="{FF2B5EF4-FFF2-40B4-BE49-F238E27FC236}">
                <a16:creationId xmlns:a16="http://schemas.microsoft.com/office/drawing/2014/main" id="{C261F5D6-2BB3-43BE-BDD0-701AEAD49A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6803" y="3998132"/>
            <a:ext cx="1488267" cy="1488267"/>
          </a:xfrm>
          <a:prstGeom prst="rect">
            <a:avLst/>
          </a:prstGeom>
        </p:spPr>
      </p:pic>
    </p:spTree>
    <p:extLst>
      <p:ext uri="{BB962C8B-B14F-4D97-AF65-F5344CB8AC3E}">
        <p14:creationId xmlns:p14="http://schemas.microsoft.com/office/powerpoint/2010/main" val="142241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11">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7" name="Group 25">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7"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39">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11">
            <a:extLst>
              <a:ext uri="{FF2B5EF4-FFF2-40B4-BE49-F238E27FC236}">
                <a16:creationId xmlns:a16="http://schemas.microsoft.com/office/drawing/2014/main" id="{5B3CCFC9-E82D-444E-9621-FE5F95E67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4" name="Rectangle 43">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E0E3EEA-DD5E-4CE8-81B9-5B189C936F93}"/>
              </a:ext>
            </a:extLst>
          </p:cNvPr>
          <p:cNvSpPr>
            <a:spLocks noGrp="1"/>
          </p:cNvSpPr>
          <p:nvPr>
            <p:ph type="title"/>
          </p:nvPr>
        </p:nvSpPr>
        <p:spPr>
          <a:xfrm>
            <a:off x="541867" y="787400"/>
            <a:ext cx="7145866" cy="778933"/>
          </a:xfrm>
        </p:spPr>
        <p:txBody>
          <a:bodyPr vert="horz" lIns="91440" tIns="45720" rIns="91440" bIns="45720" rtlCol="0" anchor="ctr">
            <a:normAutofit/>
          </a:bodyPr>
          <a:lstStyle/>
          <a:p>
            <a:r>
              <a:rPr lang="en-US" sz="3200" dirty="0">
                <a:solidFill>
                  <a:srgbClr val="FEFFFF"/>
                </a:solidFill>
              </a:rPr>
              <a:t>Who am I?</a:t>
            </a:r>
          </a:p>
        </p:txBody>
      </p:sp>
      <p:sp>
        <p:nvSpPr>
          <p:cNvPr id="6" name="Text Placeholder 5">
            <a:extLst>
              <a:ext uri="{FF2B5EF4-FFF2-40B4-BE49-F238E27FC236}">
                <a16:creationId xmlns:a16="http://schemas.microsoft.com/office/drawing/2014/main" id="{1776946E-2498-4DF6-8A6C-62ECFD7F420F}"/>
              </a:ext>
            </a:extLst>
          </p:cNvPr>
          <p:cNvSpPr>
            <a:spLocks noGrp="1"/>
          </p:cNvSpPr>
          <p:nvPr>
            <p:ph type="body" sz="half" idx="2"/>
          </p:nvPr>
        </p:nvSpPr>
        <p:spPr>
          <a:xfrm>
            <a:off x="256308" y="1733233"/>
            <a:ext cx="5665986" cy="4129448"/>
          </a:xfrm>
        </p:spPr>
        <p:txBody>
          <a:bodyPr vert="horz" lIns="91440" tIns="45720" rIns="91440" bIns="45720" rtlCol="0">
            <a:normAutofit fontScale="25000" lnSpcReduction="20000"/>
          </a:bodyPr>
          <a:lstStyle/>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is an experienced speaker, author, trainer, and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Developer (~20ish years)</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 masters of science degree in computer information systems, and a bachelor of science degree in computer science.  Additionally, Brian has over ten years of experience instructing college courses online in SQL databases, C#/VB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.Net</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programming, Java programming, and Microsoft Office.</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has also created many online video courses, available on various platforms.  Recently, Brian published his first book: Practical Entity Framework with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APress</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Brian is currently a freelance Azure Trainer, running his own company </a:t>
            </a:r>
            <a:r>
              <a:rPr lang="en-US" sz="6400" dirty="0" err="1">
                <a:solidFill>
                  <a:schemeClr val="bg1"/>
                </a:solidFill>
                <a:latin typeface="Utsaah" panose="020B0502040204020203" pitchFamily="34" charset="0"/>
                <a:ea typeface="Verdana" panose="020B0604030504040204" pitchFamily="34" charset="0"/>
                <a:cs typeface="Utsaah" panose="020B0502040204020203" pitchFamily="34" charset="0"/>
              </a:rPr>
              <a:t>MajorGuidanceSolutions</a:t>
            </a:r>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  </a:t>
            </a:r>
          </a:p>
          <a:p>
            <a:r>
              <a:rPr lang="en-US" sz="6400" dirty="0">
                <a:solidFill>
                  <a:schemeClr val="bg1"/>
                </a:solidFill>
                <a:latin typeface="Utsaah" panose="020B0502040204020203" pitchFamily="34" charset="0"/>
                <a:ea typeface="Verdana" panose="020B0604030504040204" pitchFamily="34" charset="0"/>
                <a:cs typeface="Utsaah" panose="020B0502040204020203" pitchFamily="34" charset="0"/>
              </a:rPr>
              <a:t>Connect with Brian on Twitter and/or Linked In</a:t>
            </a:r>
          </a:p>
          <a:p>
            <a:r>
              <a:rPr lang="en-US" sz="9600" dirty="0">
                <a:solidFill>
                  <a:schemeClr val="bg1"/>
                </a:solidFill>
                <a:latin typeface="Utsaah" panose="020B0502040204020203" pitchFamily="34" charset="0"/>
                <a:ea typeface="Verdana" panose="020B0604030504040204" pitchFamily="34" charset="0"/>
                <a:cs typeface="Utsaah" panose="020B0502040204020203" pitchFamily="34" charset="0"/>
              </a:rPr>
              <a:t>@blgorman</a:t>
            </a:r>
          </a:p>
          <a:p>
            <a:r>
              <a:rPr lang="en-US" sz="9600" dirty="0">
                <a:solidFill>
                  <a:schemeClr val="bg1"/>
                </a:solidFill>
                <a:latin typeface="Utsaah" panose="020B0502040204020203" pitchFamily="34" charset="0"/>
                <a:ea typeface="Verdana" panose="020B0604030504040204" pitchFamily="34" charset="0"/>
                <a:cs typeface="Utsaah" panose="020B0502040204020203" pitchFamily="34" charset="0"/>
              </a:rPr>
              <a:t>https://www.linkedin/in/brianlgorman</a:t>
            </a:r>
          </a:p>
          <a:p>
            <a:pPr>
              <a:buFont typeface="Wingdings 3" charset="2"/>
              <a:buChar char=""/>
            </a:pPr>
            <a:endParaRPr lang="en-US" dirty="0">
              <a:solidFill>
                <a:schemeClr val="bg1"/>
              </a:solidFill>
              <a:latin typeface="Verdana" panose="020B0604030504040204" pitchFamily="34" charset="0"/>
              <a:ea typeface="Verdana" panose="020B0604030504040204" pitchFamily="34" charset="0"/>
            </a:endParaRPr>
          </a:p>
        </p:txBody>
      </p:sp>
      <p:pic>
        <p:nvPicPr>
          <p:cNvPr id="3" name="Picture 2" descr="A blue and white sign&#10;&#10;Description automatically generated with low confidence">
            <a:extLst>
              <a:ext uri="{FF2B5EF4-FFF2-40B4-BE49-F238E27FC236}">
                <a16:creationId xmlns:a16="http://schemas.microsoft.com/office/drawing/2014/main" id="{5908DF6B-62AB-4BCE-BEA0-6A892998A63D}"/>
              </a:ext>
            </a:extLst>
          </p:cNvPr>
          <p:cNvPicPr>
            <a:picLocks noChangeAspect="1"/>
          </p:cNvPicPr>
          <p:nvPr/>
        </p:nvPicPr>
        <p:blipFill>
          <a:blip r:embed="rId3"/>
          <a:stretch>
            <a:fillRect/>
          </a:stretch>
        </p:blipFill>
        <p:spPr>
          <a:xfrm>
            <a:off x="10800060" y="2498079"/>
            <a:ext cx="1273821" cy="1273821"/>
          </a:xfrm>
          <a:prstGeom prst="rect">
            <a:avLst/>
          </a:prstGeom>
        </p:spPr>
      </p:pic>
      <p:pic>
        <p:nvPicPr>
          <p:cNvPr id="8" name="Picture 7" descr="A picture containing text, sign&#10;&#10;Description automatically generated">
            <a:extLst>
              <a:ext uri="{FF2B5EF4-FFF2-40B4-BE49-F238E27FC236}">
                <a16:creationId xmlns:a16="http://schemas.microsoft.com/office/drawing/2014/main" id="{1E50A36D-2C5F-4C49-94ED-42ED7D79C20E}"/>
              </a:ext>
            </a:extLst>
          </p:cNvPr>
          <p:cNvPicPr>
            <a:picLocks noChangeAspect="1"/>
          </p:cNvPicPr>
          <p:nvPr/>
        </p:nvPicPr>
        <p:blipFill>
          <a:blip r:embed="rId4"/>
          <a:stretch>
            <a:fillRect/>
          </a:stretch>
        </p:blipFill>
        <p:spPr>
          <a:xfrm>
            <a:off x="8266026" y="2498081"/>
            <a:ext cx="1273820" cy="1273820"/>
          </a:xfrm>
          <a:prstGeom prst="rect">
            <a:avLst/>
          </a:prstGeom>
        </p:spPr>
      </p:pic>
      <p:pic>
        <p:nvPicPr>
          <p:cNvPr id="12" name="Picture 11" descr="A picture containing text, sign&#10;&#10;Description automatically generated">
            <a:extLst>
              <a:ext uri="{FF2B5EF4-FFF2-40B4-BE49-F238E27FC236}">
                <a16:creationId xmlns:a16="http://schemas.microsoft.com/office/drawing/2014/main" id="{88FF7F4C-EE81-4221-B1B4-EE80B141FB34}"/>
              </a:ext>
            </a:extLst>
          </p:cNvPr>
          <p:cNvPicPr>
            <a:picLocks noChangeAspect="1"/>
          </p:cNvPicPr>
          <p:nvPr/>
        </p:nvPicPr>
        <p:blipFill>
          <a:blip r:embed="rId5"/>
          <a:stretch>
            <a:fillRect/>
          </a:stretch>
        </p:blipFill>
        <p:spPr>
          <a:xfrm>
            <a:off x="9539846" y="2498081"/>
            <a:ext cx="1273820" cy="1273820"/>
          </a:xfrm>
          <a:prstGeom prst="rect">
            <a:avLst/>
          </a:prstGeom>
        </p:spPr>
      </p:pic>
      <p:pic>
        <p:nvPicPr>
          <p:cNvPr id="26" name="Picture 25" descr="A picture containing text, sign, blue&#10;&#10;Description automatically generated">
            <a:extLst>
              <a:ext uri="{FF2B5EF4-FFF2-40B4-BE49-F238E27FC236}">
                <a16:creationId xmlns:a16="http://schemas.microsoft.com/office/drawing/2014/main" id="{098DB6E2-53E9-4B4E-BD51-3B5113AEE826}"/>
              </a:ext>
            </a:extLst>
          </p:cNvPr>
          <p:cNvPicPr>
            <a:picLocks noChangeAspect="1"/>
          </p:cNvPicPr>
          <p:nvPr/>
        </p:nvPicPr>
        <p:blipFill>
          <a:blip r:embed="rId6"/>
          <a:stretch>
            <a:fillRect/>
          </a:stretch>
        </p:blipFill>
        <p:spPr>
          <a:xfrm>
            <a:off x="8264072" y="3853259"/>
            <a:ext cx="1273820" cy="1273820"/>
          </a:xfrm>
          <a:prstGeom prst="rect">
            <a:avLst/>
          </a:prstGeom>
        </p:spPr>
      </p:pic>
      <p:pic>
        <p:nvPicPr>
          <p:cNvPr id="41" name="Picture 40" descr="A picture containing text, sign, outdoor, blue&#10;&#10;Description automatically generated">
            <a:extLst>
              <a:ext uri="{FF2B5EF4-FFF2-40B4-BE49-F238E27FC236}">
                <a16:creationId xmlns:a16="http://schemas.microsoft.com/office/drawing/2014/main" id="{9948A07D-7009-4133-A3E3-BCC94E55B643}"/>
              </a:ext>
            </a:extLst>
          </p:cNvPr>
          <p:cNvPicPr>
            <a:picLocks noChangeAspect="1"/>
          </p:cNvPicPr>
          <p:nvPr/>
        </p:nvPicPr>
        <p:blipFill>
          <a:blip r:embed="rId7"/>
          <a:stretch>
            <a:fillRect/>
          </a:stretch>
        </p:blipFill>
        <p:spPr>
          <a:xfrm>
            <a:off x="9539846" y="3899181"/>
            <a:ext cx="1273820" cy="1273820"/>
          </a:xfrm>
          <a:prstGeom prst="rect">
            <a:avLst/>
          </a:prstGeom>
        </p:spPr>
      </p:pic>
      <p:pic>
        <p:nvPicPr>
          <p:cNvPr id="43" name="Picture 42" descr="A picture containing text, sign, outdoor, blue&#10;&#10;Description automatically generated">
            <a:extLst>
              <a:ext uri="{FF2B5EF4-FFF2-40B4-BE49-F238E27FC236}">
                <a16:creationId xmlns:a16="http://schemas.microsoft.com/office/drawing/2014/main" id="{0087BA71-C99B-447C-B1F5-0591D44C4C28}"/>
              </a:ext>
            </a:extLst>
          </p:cNvPr>
          <p:cNvPicPr>
            <a:picLocks noChangeAspect="1"/>
          </p:cNvPicPr>
          <p:nvPr/>
        </p:nvPicPr>
        <p:blipFill>
          <a:blip r:embed="rId8"/>
          <a:stretch>
            <a:fillRect/>
          </a:stretch>
        </p:blipFill>
        <p:spPr>
          <a:xfrm>
            <a:off x="10813666" y="3899181"/>
            <a:ext cx="1273820" cy="1273820"/>
          </a:xfrm>
          <a:prstGeom prst="rect">
            <a:avLst/>
          </a:prstGeom>
        </p:spPr>
      </p:pic>
      <p:pic>
        <p:nvPicPr>
          <p:cNvPr id="68" name="Picture 67" descr="A picture containing text, sign, blue&#10;&#10;Description automatically generated">
            <a:extLst>
              <a:ext uri="{FF2B5EF4-FFF2-40B4-BE49-F238E27FC236}">
                <a16:creationId xmlns:a16="http://schemas.microsoft.com/office/drawing/2014/main" id="{D0221263-A67F-4BF1-8DA1-BD0A3D0342FA}"/>
              </a:ext>
            </a:extLst>
          </p:cNvPr>
          <p:cNvPicPr>
            <a:picLocks noChangeAspect="1"/>
          </p:cNvPicPr>
          <p:nvPr/>
        </p:nvPicPr>
        <p:blipFill>
          <a:blip r:embed="rId9"/>
          <a:stretch>
            <a:fillRect/>
          </a:stretch>
        </p:blipFill>
        <p:spPr>
          <a:xfrm>
            <a:off x="8258354" y="5359463"/>
            <a:ext cx="1285255" cy="1285255"/>
          </a:xfrm>
          <a:prstGeom prst="rect">
            <a:avLst/>
          </a:prstGeom>
        </p:spPr>
      </p:pic>
      <p:pic>
        <p:nvPicPr>
          <p:cNvPr id="70" name="Picture 69" descr="A picture containing text, sign, blue&#10;&#10;Description automatically generated">
            <a:extLst>
              <a:ext uri="{FF2B5EF4-FFF2-40B4-BE49-F238E27FC236}">
                <a16:creationId xmlns:a16="http://schemas.microsoft.com/office/drawing/2014/main" id="{24E42014-50BC-4595-A015-8031F3ECB98A}"/>
              </a:ext>
            </a:extLst>
          </p:cNvPr>
          <p:cNvPicPr>
            <a:picLocks noChangeAspect="1"/>
          </p:cNvPicPr>
          <p:nvPr/>
        </p:nvPicPr>
        <p:blipFill>
          <a:blip r:embed="rId10"/>
          <a:stretch>
            <a:fillRect/>
          </a:stretch>
        </p:blipFill>
        <p:spPr>
          <a:xfrm>
            <a:off x="9537892" y="5359463"/>
            <a:ext cx="1285255" cy="1285255"/>
          </a:xfrm>
          <a:prstGeom prst="rect">
            <a:avLst/>
          </a:prstGeom>
        </p:spPr>
      </p:pic>
      <p:pic>
        <p:nvPicPr>
          <p:cNvPr id="77" name="Picture 76" descr="A picture containing logo&#10;&#10;Description automatically generated">
            <a:extLst>
              <a:ext uri="{FF2B5EF4-FFF2-40B4-BE49-F238E27FC236}">
                <a16:creationId xmlns:a16="http://schemas.microsoft.com/office/drawing/2014/main" id="{A2EA0394-09CE-4C1D-A7F1-3AC8C22A93D5}"/>
              </a:ext>
            </a:extLst>
          </p:cNvPr>
          <p:cNvPicPr>
            <a:picLocks noChangeAspect="1"/>
          </p:cNvPicPr>
          <p:nvPr/>
        </p:nvPicPr>
        <p:blipFill>
          <a:blip r:embed="rId11"/>
          <a:stretch>
            <a:fillRect/>
          </a:stretch>
        </p:blipFill>
        <p:spPr>
          <a:xfrm>
            <a:off x="5856563" y="5359463"/>
            <a:ext cx="990570" cy="990570"/>
          </a:xfrm>
          <a:prstGeom prst="rect">
            <a:avLst/>
          </a:prstGeom>
        </p:spPr>
      </p:pic>
      <p:pic>
        <p:nvPicPr>
          <p:cNvPr id="51" name="Content Placeholder 50">
            <a:extLst>
              <a:ext uri="{FF2B5EF4-FFF2-40B4-BE49-F238E27FC236}">
                <a16:creationId xmlns:a16="http://schemas.microsoft.com/office/drawing/2014/main" id="{C0A8DACE-752B-4D7E-9604-9418DBFE884F}"/>
              </a:ext>
            </a:extLst>
          </p:cNvPr>
          <p:cNvPicPr>
            <a:picLocks noGrp="1" noChangeAspect="1"/>
          </p:cNvPicPr>
          <p:nvPr>
            <p:ph idx="1"/>
          </p:nvPr>
        </p:nvPicPr>
        <p:blipFill>
          <a:blip r:embed="rId12"/>
          <a:stretch>
            <a:fillRect/>
          </a:stretch>
        </p:blipFill>
        <p:spPr>
          <a:xfrm>
            <a:off x="5990641" y="43601"/>
            <a:ext cx="2133333" cy="4742857"/>
          </a:xfrm>
          <a:prstGeom prst="rect">
            <a:avLst/>
          </a:prstGeom>
        </p:spPr>
      </p:pic>
      <p:pic>
        <p:nvPicPr>
          <p:cNvPr id="52" name="Picture 51" descr="A picture containing diagram&#10;&#10;Description automatically generated">
            <a:extLst>
              <a:ext uri="{FF2B5EF4-FFF2-40B4-BE49-F238E27FC236}">
                <a16:creationId xmlns:a16="http://schemas.microsoft.com/office/drawing/2014/main" id="{93A940C9-7613-4F1A-9CB1-9D1ADF7BB40E}"/>
              </a:ext>
            </a:extLst>
          </p:cNvPr>
          <p:cNvPicPr>
            <a:picLocks noChangeAspect="1"/>
          </p:cNvPicPr>
          <p:nvPr/>
        </p:nvPicPr>
        <p:blipFill>
          <a:blip r:embed="rId13"/>
          <a:stretch>
            <a:fillRect/>
          </a:stretch>
        </p:blipFill>
        <p:spPr>
          <a:xfrm>
            <a:off x="9738246" y="910517"/>
            <a:ext cx="1442837" cy="1442837"/>
          </a:xfrm>
          <a:prstGeom prst="rect">
            <a:avLst/>
          </a:prstGeom>
        </p:spPr>
      </p:pic>
      <p:pic>
        <p:nvPicPr>
          <p:cNvPr id="53" name="Picture 52" descr="A picture containing diagram&#10;&#10;Description automatically generated">
            <a:extLst>
              <a:ext uri="{FF2B5EF4-FFF2-40B4-BE49-F238E27FC236}">
                <a16:creationId xmlns:a16="http://schemas.microsoft.com/office/drawing/2014/main" id="{03BF94F1-E420-403D-9864-21433E16F156}"/>
              </a:ext>
            </a:extLst>
          </p:cNvPr>
          <p:cNvPicPr>
            <a:picLocks noChangeAspect="1"/>
          </p:cNvPicPr>
          <p:nvPr/>
        </p:nvPicPr>
        <p:blipFill>
          <a:blip r:embed="rId14"/>
          <a:stretch>
            <a:fillRect/>
          </a:stretch>
        </p:blipFill>
        <p:spPr>
          <a:xfrm>
            <a:off x="9396571" y="573886"/>
            <a:ext cx="1430632" cy="1430632"/>
          </a:xfrm>
          <a:prstGeom prst="rect">
            <a:avLst/>
          </a:prstGeom>
        </p:spPr>
      </p:pic>
      <p:pic>
        <p:nvPicPr>
          <p:cNvPr id="54" name="Picture 53" descr="A picture containing diagram&#10;&#10;Description automatically generated">
            <a:extLst>
              <a:ext uri="{FF2B5EF4-FFF2-40B4-BE49-F238E27FC236}">
                <a16:creationId xmlns:a16="http://schemas.microsoft.com/office/drawing/2014/main" id="{9C89774A-3498-4222-8761-AA6956D89E12}"/>
              </a:ext>
            </a:extLst>
          </p:cNvPr>
          <p:cNvPicPr>
            <a:picLocks noChangeAspect="1"/>
          </p:cNvPicPr>
          <p:nvPr/>
        </p:nvPicPr>
        <p:blipFill>
          <a:blip r:embed="rId15"/>
          <a:stretch>
            <a:fillRect/>
          </a:stretch>
        </p:blipFill>
        <p:spPr>
          <a:xfrm>
            <a:off x="9077734" y="204330"/>
            <a:ext cx="1442838" cy="1442838"/>
          </a:xfrm>
          <a:prstGeom prst="rect">
            <a:avLst/>
          </a:prstGeom>
        </p:spPr>
      </p:pic>
      <p:pic>
        <p:nvPicPr>
          <p:cNvPr id="55" name="Picture 54" descr="A picture containing text, blue, sign&#10;&#10;Description automatically generated">
            <a:extLst>
              <a:ext uri="{FF2B5EF4-FFF2-40B4-BE49-F238E27FC236}">
                <a16:creationId xmlns:a16="http://schemas.microsoft.com/office/drawing/2014/main" id="{4B763E30-FEDE-4830-8243-537CFAF7878F}"/>
              </a:ext>
            </a:extLst>
          </p:cNvPr>
          <p:cNvPicPr>
            <a:picLocks noChangeAspect="1"/>
          </p:cNvPicPr>
          <p:nvPr/>
        </p:nvPicPr>
        <p:blipFill>
          <a:blip r:embed="rId16"/>
          <a:stretch>
            <a:fillRect/>
          </a:stretch>
        </p:blipFill>
        <p:spPr>
          <a:xfrm>
            <a:off x="10806437" y="5302796"/>
            <a:ext cx="1376945" cy="1376945"/>
          </a:xfrm>
          <a:prstGeom prst="rect">
            <a:avLst/>
          </a:prstGeom>
        </p:spPr>
      </p:pic>
      <p:pic>
        <p:nvPicPr>
          <p:cNvPr id="56" name="Picture 55" descr="Text&#10;&#10;Description automatically generated with medium confidence">
            <a:extLst>
              <a:ext uri="{FF2B5EF4-FFF2-40B4-BE49-F238E27FC236}">
                <a16:creationId xmlns:a16="http://schemas.microsoft.com/office/drawing/2014/main" id="{546F2A37-4C02-4D50-B97B-E4DF3B8F8D9E}"/>
              </a:ext>
            </a:extLst>
          </p:cNvPr>
          <p:cNvPicPr>
            <a:picLocks noChangeAspect="1"/>
          </p:cNvPicPr>
          <p:nvPr/>
        </p:nvPicPr>
        <p:blipFill>
          <a:blip r:embed="rId17"/>
          <a:stretch>
            <a:fillRect/>
          </a:stretch>
        </p:blipFill>
        <p:spPr>
          <a:xfrm>
            <a:off x="6976746" y="4977151"/>
            <a:ext cx="1143245" cy="1629940"/>
          </a:xfrm>
          <a:prstGeom prst="rect">
            <a:avLst/>
          </a:prstGeom>
        </p:spPr>
      </p:pic>
    </p:spTree>
    <p:extLst>
      <p:ext uri="{BB962C8B-B14F-4D97-AF65-F5344CB8AC3E}">
        <p14:creationId xmlns:p14="http://schemas.microsoft.com/office/powerpoint/2010/main" val="422215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587B-EF5F-4119-9BD4-72A908E940F3}"/>
              </a:ext>
            </a:extLst>
          </p:cNvPr>
          <p:cNvSpPr>
            <a:spLocks noGrp="1"/>
          </p:cNvSpPr>
          <p:nvPr>
            <p:ph type="title"/>
          </p:nvPr>
        </p:nvSpPr>
        <p:spPr/>
        <p:txBody>
          <a:bodyPr/>
          <a:lstStyle/>
          <a:p>
            <a:r>
              <a:rPr lang="en-US" dirty="0"/>
              <a:t>Cognitive </a:t>
            </a:r>
            <a:r>
              <a:rPr lang="en-US" dirty="0" err="1"/>
              <a:t>Servies</a:t>
            </a:r>
            <a:r>
              <a:rPr lang="en-US" dirty="0"/>
              <a:t>/AI</a:t>
            </a:r>
            <a:br>
              <a:rPr lang="en-US" dirty="0"/>
            </a:br>
            <a:endParaRPr lang="en-US" dirty="0"/>
          </a:p>
        </p:txBody>
      </p:sp>
      <p:sp>
        <p:nvSpPr>
          <p:cNvPr id="3" name="Content Placeholder 2">
            <a:extLst>
              <a:ext uri="{FF2B5EF4-FFF2-40B4-BE49-F238E27FC236}">
                <a16:creationId xmlns:a16="http://schemas.microsoft.com/office/drawing/2014/main" id="{6A50838A-E7F0-4D18-A23D-CF2EF8C2722B}"/>
              </a:ext>
            </a:extLst>
          </p:cNvPr>
          <p:cNvSpPr>
            <a:spLocks noGrp="1"/>
          </p:cNvSpPr>
          <p:nvPr>
            <p:ph idx="1"/>
          </p:nvPr>
        </p:nvSpPr>
        <p:spPr>
          <a:xfrm>
            <a:off x="2272145" y="1805344"/>
            <a:ext cx="9232467" cy="4637020"/>
          </a:xfrm>
        </p:spPr>
        <p:txBody>
          <a:bodyPr>
            <a:normAutofit fontScale="92500" lnSpcReduction="10000"/>
          </a:bodyPr>
          <a:lstStyle/>
          <a:p>
            <a:r>
              <a:rPr lang="en-US" b="1" dirty="0"/>
              <a:t>Speech</a:t>
            </a:r>
          </a:p>
          <a:p>
            <a:pPr lvl="1"/>
            <a:r>
              <a:rPr lang="en-US" dirty="0"/>
              <a:t>To and from text</a:t>
            </a:r>
          </a:p>
          <a:p>
            <a:pPr lvl="1"/>
            <a:r>
              <a:rPr lang="en-US" dirty="0"/>
              <a:t>Translation</a:t>
            </a:r>
          </a:p>
          <a:p>
            <a:r>
              <a:rPr lang="en-US" b="1" dirty="0"/>
              <a:t>Language</a:t>
            </a:r>
          </a:p>
          <a:p>
            <a:pPr lvl="1"/>
            <a:r>
              <a:rPr lang="en-US" dirty="0"/>
              <a:t>Sentiment Analysis</a:t>
            </a:r>
          </a:p>
          <a:p>
            <a:pPr lvl="1"/>
            <a:r>
              <a:rPr lang="en-US" dirty="0"/>
              <a:t>Question/Knowledge Base</a:t>
            </a:r>
          </a:p>
          <a:p>
            <a:r>
              <a:rPr lang="en-US" b="1" dirty="0"/>
              <a:t>Vision</a:t>
            </a:r>
          </a:p>
          <a:p>
            <a:pPr lvl="1"/>
            <a:r>
              <a:rPr lang="en-US" dirty="0"/>
              <a:t>Computer Vision</a:t>
            </a:r>
          </a:p>
          <a:p>
            <a:pPr lvl="1"/>
            <a:r>
              <a:rPr lang="en-US" dirty="0"/>
              <a:t>Face API</a:t>
            </a:r>
          </a:p>
          <a:p>
            <a:r>
              <a:rPr lang="en-US" b="1" dirty="0"/>
              <a:t>Decision</a:t>
            </a:r>
          </a:p>
          <a:p>
            <a:pPr lvl="1"/>
            <a:r>
              <a:rPr lang="en-US" dirty="0"/>
              <a:t>Anomaly Detection</a:t>
            </a:r>
          </a:p>
          <a:p>
            <a:pPr lvl="1"/>
            <a:r>
              <a:rPr lang="en-US" dirty="0"/>
              <a:t>Content Moderation</a:t>
            </a:r>
          </a:p>
          <a:p>
            <a:r>
              <a:rPr lang="en-US" b="1" dirty="0"/>
              <a:t>Open AI</a:t>
            </a:r>
            <a:r>
              <a:rPr lang="en-US" dirty="0"/>
              <a:t> [New]</a:t>
            </a:r>
          </a:p>
          <a:p>
            <a:endParaRPr lang="en-US" dirty="0"/>
          </a:p>
          <a:p>
            <a:pPr lvl="1"/>
            <a:endParaRPr lang="en-US" dirty="0"/>
          </a:p>
        </p:txBody>
      </p:sp>
      <p:pic>
        <p:nvPicPr>
          <p:cNvPr id="5" name="Picture 4">
            <a:extLst>
              <a:ext uri="{FF2B5EF4-FFF2-40B4-BE49-F238E27FC236}">
                <a16:creationId xmlns:a16="http://schemas.microsoft.com/office/drawing/2014/main" id="{38438E29-652B-444F-9DCF-525ED08B0F7B}"/>
              </a:ext>
            </a:extLst>
          </p:cNvPr>
          <p:cNvPicPr>
            <a:picLocks noChangeAspect="1"/>
          </p:cNvPicPr>
          <p:nvPr/>
        </p:nvPicPr>
        <p:blipFill>
          <a:blip r:embed="rId3"/>
          <a:stretch>
            <a:fillRect/>
          </a:stretch>
        </p:blipFill>
        <p:spPr>
          <a:xfrm>
            <a:off x="5765122" y="1462578"/>
            <a:ext cx="6060270" cy="3247312"/>
          </a:xfrm>
          <a:prstGeom prst="rect">
            <a:avLst/>
          </a:prstGeom>
        </p:spPr>
      </p:pic>
      <p:sp>
        <p:nvSpPr>
          <p:cNvPr id="7" name="TextBox 6">
            <a:extLst>
              <a:ext uri="{FF2B5EF4-FFF2-40B4-BE49-F238E27FC236}">
                <a16:creationId xmlns:a16="http://schemas.microsoft.com/office/drawing/2014/main" id="{33C66C96-DD9F-48BD-B3A6-A799C1215721}"/>
              </a:ext>
            </a:extLst>
          </p:cNvPr>
          <p:cNvSpPr txBox="1"/>
          <p:nvPr/>
        </p:nvSpPr>
        <p:spPr>
          <a:xfrm>
            <a:off x="6216969" y="4709890"/>
            <a:ext cx="6096000" cy="923330"/>
          </a:xfrm>
          <a:prstGeom prst="rect">
            <a:avLst/>
          </a:prstGeom>
          <a:noFill/>
        </p:spPr>
        <p:txBody>
          <a:bodyPr wrap="square">
            <a:spAutoFit/>
          </a:bodyPr>
          <a:lstStyle/>
          <a:p>
            <a:pPr marL="0" indent="0">
              <a:buNone/>
            </a:pPr>
            <a:r>
              <a:rPr lang="en-US" dirty="0"/>
              <a:t>https://techcommunity.microsoft.com/t5/azure-developer-community-blog/azure-content-spotlight-amp-8211-what-amp-8217-s-new-with/ba-p/337360</a:t>
            </a:r>
          </a:p>
        </p:txBody>
      </p:sp>
    </p:spTree>
    <p:extLst>
      <p:ext uri="{BB962C8B-B14F-4D97-AF65-F5344CB8AC3E}">
        <p14:creationId xmlns:p14="http://schemas.microsoft.com/office/powerpoint/2010/main" val="8586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3F4C-8BAE-4194-9A81-CC02D19E271B}"/>
              </a:ext>
            </a:extLst>
          </p:cNvPr>
          <p:cNvSpPr>
            <a:spLocks noGrp="1"/>
          </p:cNvSpPr>
          <p:nvPr>
            <p:ph type="title"/>
          </p:nvPr>
        </p:nvSpPr>
        <p:spPr/>
        <p:txBody>
          <a:bodyPr/>
          <a:lstStyle/>
          <a:p>
            <a:r>
              <a:rPr lang="en-US" dirty="0"/>
              <a:t>Big Data/Streaming/IoT</a:t>
            </a:r>
          </a:p>
        </p:txBody>
      </p:sp>
      <p:sp>
        <p:nvSpPr>
          <p:cNvPr id="3" name="Content Placeholder 2">
            <a:extLst>
              <a:ext uri="{FF2B5EF4-FFF2-40B4-BE49-F238E27FC236}">
                <a16:creationId xmlns:a16="http://schemas.microsoft.com/office/drawing/2014/main" id="{8A432397-CA20-4612-B383-B2A0154F48CC}"/>
              </a:ext>
            </a:extLst>
          </p:cNvPr>
          <p:cNvSpPr>
            <a:spLocks noGrp="1"/>
          </p:cNvSpPr>
          <p:nvPr>
            <p:ph idx="1"/>
          </p:nvPr>
        </p:nvSpPr>
        <p:spPr/>
        <p:txBody>
          <a:bodyPr>
            <a:normAutofit lnSpcReduction="10000"/>
          </a:bodyPr>
          <a:lstStyle/>
          <a:p>
            <a:r>
              <a:rPr lang="en-US" dirty="0"/>
              <a:t>Synapse Analytics</a:t>
            </a:r>
          </a:p>
          <a:p>
            <a:r>
              <a:rPr lang="en-US" dirty="0" err="1"/>
              <a:t>DataBricks</a:t>
            </a:r>
            <a:endParaRPr lang="en-US" dirty="0"/>
          </a:p>
          <a:p>
            <a:r>
              <a:rPr lang="en-US" dirty="0"/>
              <a:t>HDInsight</a:t>
            </a:r>
          </a:p>
          <a:p>
            <a:r>
              <a:rPr lang="en-US" dirty="0"/>
              <a:t>Data Factory</a:t>
            </a:r>
          </a:p>
          <a:p>
            <a:r>
              <a:rPr lang="en-US" dirty="0"/>
              <a:t>Stream Analytics</a:t>
            </a:r>
          </a:p>
          <a:p>
            <a:r>
              <a:rPr lang="en-US" dirty="0"/>
              <a:t>IoT  Hub</a:t>
            </a:r>
          </a:p>
          <a:p>
            <a:r>
              <a:rPr lang="en-US" dirty="0"/>
              <a:t>IoT Central</a:t>
            </a:r>
          </a:p>
          <a:p>
            <a:r>
              <a:rPr lang="en-US" dirty="0"/>
              <a:t>Device Provisioning Service</a:t>
            </a:r>
          </a:p>
          <a:p>
            <a:r>
              <a:rPr lang="en-US" dirty="0"/>
              <a:t>Digital Twins</a:t>
            </a:r>
          </a:p>
          <a:p>
            <a:r>
              <a:rPr lang="en-US" dirty="0"/>
              <a:t>Time Series Insights</a:t>
            </a:r>
          </a:p>
        </p:txBody>
      </p:sp>
      <p:pic>
        <p:nvPicPr>
          <p:cNvPr id="5" name="Graphic 4">
            <a:extLst>
              <a:ext uri="{FF2B5EF4-FFF2-40B4-BE49-F238E27FC236}">
                <a16:creationId xmlns:a16="http://schemas.microsoft.com/office/drawing/2014/main" id="{1E5FDB05-AEEC-4C43-919B-6317F78E64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36917" y="1969926"/>
            <a:ext cx="1087949" cy="1087949"/>
          </a:xfrm>
          <a:prstGeom prst="rect">
            <a:avLst/>
          </a:prstGeom>
        </p:spPr>
      </p:pic>
      <p:pic>
        <p:nvPicPr>
          <p:cNvPr id="7" name="Graphic 6">
            <a:extLst>
              <a:ext uri="{FF2B5EF4-FFF2-40B4-BE49-F238E27FC236}">
                <a16:creationId xmlns:a16="http://schemas.microsoft.com/office/drawing/2014/main" id="{57CF6C9F-2E1D-4091-8D0C-9CBCB1EF99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92677" y="1845940"/>
            <a:ext cx="1211935" cy="1211935"/>
          </a:xfrm>
          <a:prstGeom prst="rect">
            <a:avLst/>
          </a:prstGeom>
        </p:spPr>
      </p:pic>
      <p:pic>
        <p:nvPicPr>
          <p:cNvPr id="9" name="Graphic 8">
            <a:extLst>
              <a:ext uri="{FF2B5EF4-FFF2-40B4-BE49-F238E27FC236}">
                <a16:creationId xmlns:a16="http://schemas.microsoft.com/office/drawing/2014/main" id="{EE0B2F15-9C3F-4A65-93C4-C1E6675814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57446" y="1969926"/>
            <a:ext cx="1087948" cy="1087948"/>
          </a:xfrm>
          <a:prstGeom prst="rect">
            <a:avLst/>
          </a:prstGeom>
        </p:spPr>
      </p:pic>
      <p:pic>
        <p:nvPicPr>
          <p:cNvPr id="11" name="Graphic 10">
            <a:extLst>
              <a:ext uri="{FF2B5EF4-FFF2-40B4-BE49-F238E27FC236}">
                <a16:creationId xmlns:a16="http://schemas.microsoft.com/office/drawing/2014/main" id="{8D9ADAA2-D7B1-43DE-869D-1C49219C6E3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92749" y="3339564"/>
            <a:ext cx="1211935" cy="1211935"/>
          </a:xfrm>
          <a:prstGeom prst="rect">
            <a:avLst/>
          </a:prstGeom>
        </p:spPr>
      </p:pic>
      <p:pic>
        <p:nvPicPr>
          <p:cNvPr id="13" name="Graphic 12">
            <a:extLst>
              <a:ext uri="{FF2B5EF4-FFF2-40B4-BE49-F238E27FC236}">
                <a16:creationId xmlns:a16="http://schemas.microsoft.com/office/drawing/2014/main" id="{9993632C-8B5F-4FA9-AAF6-F8153C847B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39948" y="3339563"/>
            <a:ext cx="1211935" cy="1211935"/>
          </a:xfrm>
          <a:prstGeom prst="rect">
            <a:avLst/>
          </a:prstGeom>
        </p:spPr>
      </p:pic>
      <p:pic>
        <p:nvPicPr>
          <p:cNvPr id="15" name="Graphic 14">
            <a:extLst>
              <a:ext uri="{FF2B5EF4-FFF2-40B4-BE49-F238E27FC236}">
                <a16:creationId xmlns:a16="http://schemas.microsoft.com/office/drawing/2014/main" id="{415081F9-A7F8-470E-A0B6-BD4D038056A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92678" y="3429000"/>
            <a:ext cx="1211934" cy="1211934"/>
          </a:xfrm>
          <a:prstGeom prst="rect">
            <a:avLst/>
          </a:prstGeom>
        </p:spPr>
      </p:pic>
      <p:pic>
        <p:nvPicPr>
          <p:cNvPr id="17" name="Graphic 16">
            <a:extLst>
              <a:ext uri="{FF2B5EF4-FFF2-40B4-BE49-F238E27FC236}">
                <a16:creationId xmlns:a16="http://schemas.microsoft.com/office/drawing/2014/main" id="{45CE47F8-E1D1-43C2-93CA-AD0605D97B9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92748" y="4961937"/>
            <a:ext cx="1211935" cy="1211935"/>
          </a:xfrm>
          <a:prstGeom prst="rect">
            <a:avLst/>
          </a:prstGeom>
        </p:spPr>
      </p:pic>
      <p:pic>
        <p:nvPicPr>
          <p:cNvPr id="19" name="Graphic 18">
            <a:extLst>
              <a:ext uri="{FF2B5EF4-FFF2-40B4-BE49-F238E27FC236}">
                <a16:creationId xmlns:a16="http://schemas.microsoft.com/office/drawing/2014/main" id="{A4F40994-2AB5-4654-83BF-867A16E6C11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92677" y="4961937"/>
            <a:ext cx="1175189" cy="1175189"/>
          </a:xfrm>
          <a:prstGeom prst="rect">
            <a:avLst/>
          </a:prstGeom>
        </p:spPr>
      </p:pic>
      <p:pic>
        <p:nvPicPr>
          <p:cNvPr id="21" name="Graphic 20">
            <a:extLst>
              <a:ext uri="{FF2B5EF4-FFF2-40B4-BE49-F238E27FC236}">
                <a16:creationId xmlns:a16="http://schemas.microsoft.com/office/drawing/2014/main" id="{45426A30-5C68-4075-8D9F-69E42CC2E3B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76695" y="4961937"/>
            <a:ext cx="1175188" cy="1175188"/>
          </a:xfrm>
          <a:prstGeom prst="rect">
            <a:avLst/>
          </a:prstGeom>
        </p:spPr>
      </p:pic>
    </p:spTree>
    <p:extLst>
      <p:ext uri="{BB962C8B-B14F-4D97-AF65-F5344CB8AC3E}">
        <p14:creationId xmlns:p14="http://schemas.microsoft.com/office/powerpoint/2010/main" val="23831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599B8-85F8-45B7-BB29-A7D457D12853}"/>
              </a:ext>
            </a:extLst>
          </p:cNvPr>
          <p:cNvSpPr>
            <a:spLocks noGrp="1"/>
          </p:cNvSpPr>
          <p:nvPr>
            <p:ph type="title"/>
          </p:nvPr>
        </p:nvSpPr>
        <p:spPr/>
        <p:txBody>
          <a:bodyPr>
            <a:normAutofit fontScale="90000"/>
          </a:bodyPr>
          <a:lstStyle/>
          <a:p>
            <a:r>
              <a:rPr lang="en-US" dirty="0"/>
              <a:t>Serverless Apps: Architecture/Patterns and Azure implementation</a:t>
            </a:r>
          </a:p>
        </p:txBody>
      </p:sp>
      <p:sp>
        <p:nvSpPr>
          <p:cNvPr id="5" name="Text Placeholder 4">
            <a:extLst>
              <a:ext uri="{FF2B5EF4-FFF2-40B4-BE49-F238E27FC236}">
                <a16:creationId xmlns:a16="http://schemas.microsoft.com/office/drawing/2014/main" id="{A08D6A47-799F-4B25-B470-9A26DD13ADDD}"/>
              </a:ext>
            </a:extLst>
          </p:cNvPr>
          <p:cNvSpPr>
            <a:spLocks noGrp="1"/>
          </p:cNvSpPr>
          <p:nvPr>
            <p:ph type="body" idx="1"/>
          </p:nvPr>
        </p:nvSpPr>
        <p:spPr/>
        <p:txBody>
          <a:bodyPr/>
          <a:lstStyle/>
          <a:p>
            <a:r>
              <a:rPr lang="en-US" dirty="0"/>
              <a:t>https://docs.microsoft.com/en-us/dotnet/architecture/serverless/</a:t>
            </a:r>
          </a:p>
        </p:txBody>
      </p:sp>
    </p:spTree>
    <p:extLst>
      <p:ext uri="{BB962C8B-B14F-4D97-AF65-F5344CB8AC3E}">
        <p14:creationId xmlns:p14="http://schemas.microsoft.com/office/powerpoint/2010/main" val="39250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FFC5EF21-D835-45B9-892F-EA4734ECBEE6}"/>
              </a:ext>
            </a:extLst>
          </p:cNvPr>
          <p:cNvSpPr>
            <a:spLocks noGrp="1"/>
          </p:cNvSpPr>
          <p:nvPr>
            <p:ph type="title"/>
          </p:nvPr>
        </p:nvSpPr>
        <p:spPr>
          <a:xfrm>
            <a:off x="1843391" y="624110"/>
            <a:ext cx="9383408" cy="1280890"/>
          </a:xfrm>
        </p:spPr>
        <p:txBody>
          <a:bodyPr>
            <a:normAutofit/>
          </a:bodyPr>
          <a:lstStyle/>
          <a:p>
            <a:r>
              <a:rPr lang="en-US">
                <a:solidFill>
                  <a:schemeClr val="bg1"/>
                </a:solidFill>
              </a:rPr>
              <a:t>Architecture Approaches</a:t>
            </a:r>
          </a:p>
        </p:txBody>
      </p:sp>
      <p:sp>
        <p:nvSpPr>
          <p:cNvPr id="15"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4">
            <a:extLst>
              <a:ext uri="{FF2B5EF4-FFF2-40B4-BE49-F238E27FC236}">
                <a16:creationId xmlns:a16="http://schemas.microsoft.com/office/drawing/2014/main" id="{F31DBF41-A7B1-4825-8106-6E161F023B2B}"/>
              </a:ext>
            </a:extLst>
          </p:cNvPr>
          <p:cNvGraphicFramePr>
            <a:graphicFrameLocks noGrp="1"/>
          </p:cNvGraphicFramePr>
          <p:nvPr>
            <p:ph idx="1"/>
            <p:extLst>
              <p:ext uri="{D42A27DB-BD31-4B8C-83A1-F6EECF244321}">
                <p14:modId xmlns:p14="http://schemas.microsoft.com/office/powerpoint/2010/main" val="4261918127"/>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309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E3E7-E2AF-49D0-B10B-4BDAC78645FC}"/>
              </a:ext>
            </a:extLst>
          </p:cNvPr>
          <p:cNvSpPr>
            <a:spLocks noGrp="1"/>
          </p:cNvSpPr>
          <p:nvPr>
            <p:ph type="title"/>
          </p:nvPr>
        </p:nvSpPr>
        <p:spPr/>
        <p:txBody>
          <a:bodyPr/>
          <a:lstStyle/>
          <a:p>
            <a:r>
              <a:rPr lang="en-US" dirty="0"/>
              <a:t>Deployments</a:t>
            </a:r>
          </a:p>
        </p:txBody>
      </p:sp>
      <p:sp>
        <p:nvSpPr>
          <p:cNvPr id="3" name="Content Placeholder 2">
            <a:extLst>
              <a:ext uri="{FF2B5EF4-FFF2-40B4-BE49-F238E27FC236}">
                <a16:creationId xmlns:a16="http://schemas.microsoft.com/office/drawing/2014/main" id="{C8B6F0B8-7228-4374-AEF4-77F9938F8652}"/>
              </a:ext>
            </a:extLst>
          </p:cNvPr>
          <p:cNvSpPr>
            <a:spLocks noGrp="1"/>
          </p:cNvSpPr>
          <p:nvPr>
            <p:ph idx="1"/>
          </p:nvPr>
        </p:nvSpPr>
        <p:spPr/>
        <p:txBody>
          <a:bodyPr/>
          <a:lstStyle/>
          <a:p>
            <a:r>
              <a:rPr lang="en-US" dirty="0"/>
              <a:t>IAAS/Hybrid</a:t>
            </a:r>
          </a:p>
          <a:p>
            <a:r>
              <a:rPr lang="en-US" dirty="0"/>
              <a:t>PaaS</a:t>
            </a:r>
          </a:p>
          <a:p>
            <a:r>
              <a:rPr lang="en-US" dirty="0"/>
              <a:t>SaaS</a:t>
            </a:r>
          </a:p>
          <a:p>
            <a:r>
              <a:rPr lang="en-US" dirty="0" err="1"/>
              <a:t>CFaaS</a:t>
            </a:r>
            <a:endParaRPr lang="en-US" dirty="0"/>
          </a:p>
          <a:p>
            <a:r>
              <a:rPr lang="en-US" dirty="0"/>
              <a:t>Serverless</a:t>
            </a:r>
          </a:p>
        </p:txBody>
      </p:sp>
    </p:spTree>
    <p:extLst>
      <p:ext uri="{BB962C8B-B14F-4D97-AF65-F5344CB8AC3E}">
        <p14:creationId xmlns:p14="http://schemas.microsoft.com/office/powerpoint/2010/main" val="2558279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BEED-1E03-4DA4-9D43-E78967238789}"/>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985ABB65-D9C0-4BDD-9E4C-207D826009A4}"/>
              </a:ext>
            </a:extLst>
          </p:cNvPr>
          <p:cNvSpPr>
            <a:spLocks noGrp="1"/>
          </p:cNvSpPr>
          <p:nvPr>
            <p:ph idx="1"/>
          </p:nvPr>
        </p:nvSpPr>
        <p:spPr/>
        <p:txBody>
          <a:bodyPr/>
          <a:lstStyle/>
          <a:p>
            <a:r>
              <a:rPr lang="en-US" dirty="0"/>
              <a:t>Managing State</a:t>
            </a:r>
          </a:p>
          <a:p>
            <a:r>
              <a:rPr lang="en-US" dirty="0"/>
              <a:t>Long-Running Processes</a:t>
            </a:r>
          </a:p>
          <a:p>
            <a:r>
              <a:rPr lang="en-US" dirty="0"/>
              <a:t>Warm-up time</a:t>
            </a:r>
          </a:p>
          <a:p>
            <a:r>
              <a:rPr lang="en-US" dirty="0"/>
              <a:t>Data synchronization</a:t>
            </a:r>
          </a:p>
          <a:p>
            <a:r>
              <a:rPr lang="en-US" dirty="0"/>
              <a:t>Scaling</a:t>
            </a:r>
          </a:p>
          <a:p>
            <a:r>
              <a:rPr lang="en-US" dirty="0"/>
              <a:t>Monitoring</a:t>
            </a:r>
          </a:p>
          <a:p>
            <a:r>
              <a:rPr lang="en-US" dirty="0"/>
              <a:t>Dependency Management</a:t>
            </a:r>
          </a:p>
          <a:p>
            <a:r>
              <a:rPr lang="en-US" dirty="0"/>
              <a:t>Failure and Recovery</a:t>
            </a:r>
          </a:p>
          <a:p>
            <a:r>
              <a:rPr lang="en-US" dirty="0"/>
              <a:t>Versioning</a:t>
            </a:r>
          </a:p>
        </p:txBody>
      </p:sp>
    </p:spTree>
    <p:extLst>
      <p:ext uri="{BB962C8B-B14F-4D97-AF65-F5344CB8AC3E}">
        <p14:creationId xmlns:p14="http://schemas.microsoft.com/office/powerpoint/2010/main" val="3566251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6A6E-D5AC-4922-B0F3-5D510FE84EC3}"/>
              </a:ext>
            </a:extLst>
          </p:cNvPr>
          <p:cNvSpPr>
            <a:spLocks noGrp="1"/>
          </p:cNvSpPr>
          <p:nvPr>
            <p:ph type="title"/>
          </p:nvPr>
        </p:nvSpPr>
        <p:spPr/>
        <p:txBody>
          <a:bodyPr/>
          <a:lstStyle/>
          <a:p>
            <a:r>
              <a:rPr lang="en-US" dirty="0"/>
              <a:t>Design Patterns/Examples</a:t>
            </a:r>
          </a:p>
        </p:txBody>
      </p:sp>
      <p:sp>
        <p:nvSpPr>
          <p:cNvPr id="3" name="Content Placeholder 2">
            <a:extLst>
              <a:ext uri="{FF2B5EF4-FFF2-40B4-BE49-F238E27FC236}">
                <a16:creationId xmlns:a16="http://schemas.microsoft.com/office/drawing/2014/main" id="{61796B3A-4AC7-4621-95F4-8896B1BDCDC0}"/>
              </a:ext>
            </a:extLst>
          </p:cNvPr>
          <p:cNvSpPr>
            <a:spLocks noGrp="1"/>
          </p:cNvSpPr>
          <p:nvPr>
            <p:ph idx="1"/>
          </p:nvPr>
        </p:nvSpPr>
        <p:spPr/>
        <p:txBody>
          <a:bodyPr>
            <a:normAutofit/>
          </a:bodyPr>
          <a:lstStyle/>
          <a:p>
            <a:r>
              <a:rPr lang="en-US" dirty="0"/>
              <a:t>Scheduling</a:t>
            </a:r>
          </a:p>
          <a:p>
            <a:r>
              <a:rPr lang="en-US" dirty="0"/>
              <a:t>CQRS</a:t>
            </a:r>
          </a:p>
          <a:p>
            <a:r>
              <a:rPr lang="en-US" dirty="0" err="1"/>
              <a:t>Eventing</a:t>
            </a:r>
            <a:endParaRPr lang="en-US" dirty="0"/>
          </a:p>
          <a:p>
            <a:r>
              <a:rPr lang="en-US" dirty="0"/>
              <a:t>Triggers</a:t>
            </a:r>
          </a:p>
          <a:p>
            <a:r>
              <a:rPr lang="en-US" dirty="0"/>
              <a:t>Transformations</a:t>
            </a:r>
          </a:p>
          <a:p>
            <a:r>
              <a:rPr lang="en-US" dirty="0"/>
              <a:t>Asynchronous processing</a:t>
            </a:r>
          </a:p>
          <a:p>
            <a:r>
              <a:rPr lang="en-US" dirty="0"/>
              <a:t>Web/API</a:t>
            </a:r>
          </a:p>
          <a:p>
            <a:r>
              <a:rPr lang="en-US" dirty="0"/>
              <a:t>Data</a:t>
            </a:r>
          </a:p>
          <a:p>
            <a:r>
              <a:rPr lang="en-US" dirty="0"/>
              <a:t>Streams</a:t>
            </a:r>
          </a:p>
          <a:p>
            <a:endParaRPr lang="en-US" dirty="0"/>
          </a:p>
        </p:txBody>
      </p:sp>
    </p:spTree>
    <p:extLst>
      <p:ext uri="{BB962C8B-B14F-4D97-AF65-F5344CB8AC3E}">
        <p14:creationId xmlns:p14="http://schemas.microsoft.com/office/powerpoint/2010/main" val="218401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FAE8-F821-4773-A8EA-721FD2CE401D}"/>
              </a:ext>
            </a:extLst>
          </p:cNvPr>
          <p:cNvSpPr>
            <a:spLocks noGrp="1"/>
          </p:cNvSpPr>
          <p:nvPr>
            <p:ph type="title"/>
          </p:nvPr>
        </p:nvSpPr>
        <p:spPr/>
        <p:txBody>
          <a:bodyPr/>
          <a:lstStyle/>
          <a:p>
            <a:r>
              <a:rPr lang="en-US" dirty="0"/>
              <a:t>Business Scenarios and Use Cases</a:t>
            </a:r>
          </a:p>
        </p:txBody>
      </p:sp>
      <p:sp>
        <p:nvSpPr>
          <p:cNvPr id="3" name="Content Placeholder 2">
            <a:extLst>
              <a:ext uri="{FF2B5EF4-FFF2-40B4-BE49-F238E27FC236}">
                <a16:creationId xmlns:a16="http://schemas.microsoft.com/office/drawing/2014/main" id="{46A1AD38-CA19-4271-B8EF-9F8E7E222A11}"/>
              </a:ext>
            </a:extLst>
          </p:cNvPr>
          <p:cNvSpPr>
            <a:spLocks noGrp="1"/>
          </p:cNvSpPr>
          <p:nvPr>
            <p:ph idx="1"/>
          </p:nvPr>
        </p:nvSpPr>
        <p:spPr/>
        <p:txBody>
          <a:bodyPr/>
          <a:lstStyle/>
          <a:p>
            <a:r>
              <a:rPr lang="en-US" dirty="0"/>
              <a:t>Big Data Processing</a:t>
            </a:r>
          </a:p>
          <a:p>
            <a:r>
              <a:rPr lang="en-US" dirty="0"/>
              <a:t>File Processing</a:t>
            </a:r>
          </a:p>
          <a:p>
            <a:r>
              <a:rPr lang="en-US" dirty="0"/>
              <a:t>Data Visualization</a:t>
            </a:r>
          </a:p>
          <a:p>
            <a:r>
              <a:rPr lang="en-US" dirty="0"/>
              <a:t>Exposing APIs</a:t>
            </a:r>
          </a:p>
          <a:p>
            <a:r>
              <a:rPr lang="en-US" dirty="0"/>
              <a:t>IoT Edge relay</a:t>
            </a:r>
          </a:p>
          <a:p>
            <a:r>
              <a:rPr lang="en-US" dirty="0"/>
              <a:t>Microservices architecture</a:t>
            </a:r>
          </a:p>
          <a:p>
            <a:r>
              <a:rPr lang="en-US" dirty="0"/>
              <a:t>Messaging</a:t>
            </a:r>
          </a:p>
          <a:p>
            <a:r>
              <a:rPr lang="en-US" dirty="0" err="1"/>
              <a:t>Eventing</a:t>
            </a:r>
            <a:endParaRPr lang="en-US" dirty="0"/>
          </a:p>
        </p:txBody>
      </p:sp>
    </p:spTree>
    <p:extLst>
      <p:ext uri="{BB962C8B-B14F-4D97-AF65-F5344CB8AC3E}">
        <p14:creationId xmlns:p14="http://schemas.microsoft.com/office/powerpoint/2010/main" val="660640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00D3FC-C2E2-4C4A-BB70-F70D43BE34CC}"/>
              </a:ext>
            </a:extLst>
          </p:cNvPr>
          <p:cNvSpPr>
            <a:spLocks noGrp="1"/>
          </p:cNvSpPr>
          <p:nvPr>
            <p:ph type="title"/>
          </p:nvPr>
        </p:nvSpPr>
        <p:spPr/>
        <p:txBody>
          <a:bodyPr/>
          <a:lstStyle/>
          <a:p>
            <a:r>
              <a:rPr lang="en-US" dirty="0"/>
              <a:t>Lightning Demos</a:t>
            </a:r>
          </a:p>
        </p:txBody>
      </p:sp>
      <p:sp>
        <p:nvSpPr>
          <p:cNvPr id="5" name="Text Placeholder 4">
            <a:extLst>
              <a:ext uri="{FF2B5EF4-FFF2-40B4-BE49-F238E27FC236}">
                <a16:creationId xmlns:a16="http://schemas.microsoft.com/office/drawing/2014/main" id="{9597BF55-CE5D-409B-BDC2-B00A1B88A03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8312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28A922-B1A7-4287-A838-27ACF76B2932}"/>
              </a:ext>
            </a:extLst>
          </p:cNvPr>
          <p:cNvSpPr>
            <a:spLocks noGrp="1"/>
          </p:cNvSpPr>
          <p:nvPr>
            <p:ph type="title"/>
          </p:nvPr>
        </p:nvSpPr>
        <p:spPr/>
        <p:txBody>
          <a:bodyPr/>
          <a:lstStyle/>
          <a:p>
            <a:r>
              <a:rPr lang="en-US" dirty="0"/>
              <a:t>Event Grid</a:t>
            </a:r>
          </a:p>
        </p:txBody>
      </p:sp>
      <p:sp>
        <p:nvSpPr>
          <p:cNvPr id="5" name="Text Placeholder 4">
            <a:extLst>
              <a:ext uri="{FF2B5EF4-FFF2-40B4-BE49-F238E27FC236}">
                <a16:creationId xmlns:a16="http://schemas.microsoft.com/office/drawing/2014/main" id="{D3A3745D-72E1-44A3-9D84-5B0D0C0E90FA}"/>
              </a:ext>
            </a:extLst>
          </p:cNvPr>
          <p:cNvSpPr>
            <a:spLocks noGrp="1"/>
          </p:cNvSpPr>
          <p:nvPr>
            <p:ph type="body" idx="1"/>
          </p:nvPr>
        </p:nvSpPr>
        <p:spPr/>
        <p:txBody>
          <a:bodyPr/>
          <a:lstStyle/>
          <a:p>
            <a:r>
              <a:rPr lang="en-US" dirty="0"/>
              <a:t>Registering the Resource Provider</a:t>
            </a:r>
          </a:p>
        </p:txBody>
      </p:sp>
    </p:spTree>
    <p:extLst>
      <p:ext uri="{BB962C8B-B14F-4D97-AF65-F5344CB8AC3E}">
        <p14:creationId xmlns:p14="http://schemas.microsoft.com/office/powerpoint/2010/main" val="3093836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2589212" y="1625599"/>
            <a:ext cx="8915400" cy="5113867"/>
          </a:xfrm>
        </p:spPr>
        <p:txBody>
          <a:bodyPr>
            <a:normAutofit/>
          </a:bodyPr>
          <a:lstStyle/>
          <a:p>
            <a:r>
              <a:rPr lang="en-US" dirty="0"/>
              <a:t>What are we going to build today</a:t>
            </a:r>
          </a:p>
          <a:p>
            <a:pPr lvl="1"/>
            <a:r>
              <a:rPr lang="en-US" dirty="0"/>
              <a:t>Set up and deploy [if you haven’t already]</a:t>
            </a:r>
          </a:p>
          <a:p>
            <a:r>
              <a:rPr lang="en-US" dirty="0"/>
              <a:t>Basic Overview of Azure Platforms</a:t>
            </a:r>
          </a:p>
          <a:p>
            <a:r>
              <a:rPr lang="en-US" dirty="0"/>
              <a:t>Basic Serverless Architecture Guidelines</a:t>
            </a:r>
          </a:p>
          <a:p>
            <a:r>
              <a:rPr lang="en-US" dirty="0"/>
              <a:t>Lightning Overviews &amp; quick demos</a:t>
            </a:r>
          </a:p>
          <a:p>
            <a:pPr lvl="1"/>
            <a:r>
              <a:rPr lang="en-US" dirty="0"/>
              <a:t>Event Grid Registering</a:t>
            </a:r>
          </a:p>
          <a:p>
            <a:pPr lvl="1"/>
            <a:r>
              <a:rPr lang="en-US" dirty="0"/>
              <a:t>Storage Accounts</a:t>
            </a:r>
          </a:p>
          <a:p>
            <a:pPr lvl="1"/>
            <a:r>
              <a:rPr lang="en-US" dirty="0"/>
              <a:t>Function Apps</a:t>
            </a:r>
          </a:p>
          <a:p>
            <a:pPr lvl="1"/>
            <a:r>
              <a:rPr lang="en-US" dirty="0"/>
              <a:t>Logic Apps</a:t>
            </a:r>
          </a:p>
          <a:p>
            <a:pPr lvl="1"/>
            <a:r>
              <a:rPr lang="en-US" dirty="0"/>
              <a:t>Event Grid Topics and Subscriptions</a:t>
            </a:r>
          </a:p>
          <a:p>
            <a:pPr lvl="1"/>
            <a:r>
              <a:rPr lang="en-US" dirty="0"/>
              <a:t>Cosmos DB</a:t>
            </a:r>
          </a:p>
          <a:p>
            <a:r>
              <a:rPr lang="en-US" dirty="0"/>
              <a:t>Let’s GO!</a:t>
            </a:r>
          </a:p>
          <a:p>
            <a:endParaRPr lang="en-US" dirty="0"/>
          </a:p>
          <a:p>
            <a:endParaRPr lang="en-US" dirty="0"/>
          </a:p>
        </p:txBody>
      </p:sp>
    </p:spTree>
    <p:extLst>
      <p:ext uri="{BB962C8B-B14F-4D97-AF65-F5344CB8AC3E}">
        <p14:creationId xmlns:p14="http://schemas.microsoft.com/office/powerpoint/2010/main" val="661577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228B97-95E8-4F74-B941-288E622D5A83}"/>
              </a:ext>
            </a:extLst>
          </p:cNvPr>
          <p:cNvPicPr>
            <a:picLocks noChangeAspect="1"/>
          </p:cNvPicPr>
          <p:nvPr/>
        </p:nvPicPr>
        <p:blipFill>
          <a:blip r:embed="rId3"/>
          <a:stretch>
            <a:fillRect/>
          </a:stretch>
        </p:blipFill>
        <p:spPr>
          <a:xfrm>
            <a:off x="1689316" y="704187"/>
            <a:ext cx="10298373" cy="5449626"/>
          </a:xfrm>
          <a:prstGeom prst="rect">
            <a:avLst/>
          </a:prstGeom>
        </p:spPr>
      </p:pic>
    </p:spTree>
    <p:extLst>
      <p:ext uri="{BB962C8B-B14F-4D97-AF65-F5344CB8AC3E}">
        <p14:creationId xmlns:p14="http://schemas.microsoft.com/office/powerpoint/2010/main" val="219064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928A-4B50-484C-9F34-1A9B65880D4A}"/>
              </a:ext>
            </a:extLst>
          </p:cNvPr>
          <p:cNvSpPr>
            <a:spLocks noGrp="1"/>
          </p:cNvSpPr>
          <p:nvPr>
            <p:ph type="title"/>
          </p:nvPr>
        </p:nvSpPr>
        <p:spPr/>
        <p:txBody>
          <a:bodyPr/>
          <a:lstStyle/>
          <a:p>
            <a:r>
              <a:rPr lang="en-US" dirty="0"/>
              <a:t>Storage Accounts</a:t>
            </a:r>
          </a:p>
        </p:txBody>
      </p:sp>
      <p:sp>
        <p:nvSpPr>
          <p:cNvPr id="3" name="Text Placeholder 2">
            <a:extLst>
              <a:ext uri="{FF2B5EF4-FFF2-40B4-BE49-F238E27FC236}">
                <a16:creationId xmlns:a16="http://schemas.microsoft.com/office/drawing/2014/main" id="{D196C96F-D84E-42ED-BDB7-13087AC674F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6553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225D90-632F-40E8-A8D9-226DC845E893}"/>
              </a:ext>
            </a:extLst>
          </p:cNvPr>
          <p:cNvPicPr>
            <a:picLocks noChangeAspect="1"/>
          </p:cNvPicPr>
          <p:nvPr/>
        </p:nvPicPr>
        <p:blipFill>
          <a:blip r:embed="rId3"/>
          <a:stretch>
            <a:fillRect/>
          </a:stretch>
        </p:blipFill>
        <p:spPr>
          <a:xfrm>
            <a:off x="1638335" y="207647"/>
            <a:ext cx="6048824" cy="4524786"/>
          </a:xfrm>
          <a:prstGeom prst="rect">
            <a:avLst/>
          </a:prstGeom>
        </p:spPr>
      </p:pic>
      <p:pic>
        <p:nvPicPr>
          <p:cNvPr id="7" name="Picture 6">
            <a:extLst>
              <a:ext uri="{FF2B5EF4-FFF2-40B4-BE49-F238E27FC236}">
                <a16:creationId xmlns:a16="http://schemas.microsoft.com/office/drawing/2014/main" id="{B9B232CD-1191-4ECC-81F0-498BCE2A5E27}"/>
              </a:ext>
            </a:extLst>
          </p:cNvPr>
          <p:cNvPicPr>
            <a:picLocks noChangeAspect="1"/>
          </p:cNvPicPr>
          <p:nvPr/>
        </p:nvPicPr>
        <p:blipFill>
          <a:blip r:embed="rId4"/>
          <a:stretch>
            <a:fillRect/>
          </a:stretch>
        </p:blipFill>
        <p:spPr>
          <a:xfrm>
            <a:off x="4990454" y="3869774"/>
            <a:ext cx="6920514" cy="2988226"/>
          </a:xfrm>
          <a:prstGeom prst="rect">
            <a:avLst/>
          </a:prstGeom>
        </p:spPr>
      </p:pic>
    </p:spTree>
    <p:extLst>
      <p:ext uri="{BB962C8B-B14F-4D97-AF65-F5344CB8AC3E}">
        <p14:creationId xmlns:p14="http://schemas.microsoft.com/office/powerpoint/2010/main" val="699391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999-6158-4F8D-8226-9485E1490E55}"/>
              </a:ext>
            </a:extLst>
          </p:cNvPr>
          <p:cNvSpPr>
            <a:spLocks noGrp="1"/>
          </p:cNvSpPr>
          <p:nvPr>
            <p:ph type="title"/>
          </p:nvPr>
        </p:nvSpPr>
        <p:spPr/>
        <p:txBody>
          <a:bodyPr/>
          <a:lstStyle/>
          <a:p>
            <a:r>
              <a:rPr lang="en-US" dirty="0"/>
              <a:t>Function Apps</a:t>
            </a:r>
          </a:p>
        </p:txBody>
      </p:sp>
      <p:sp>
        <p:nvSpPr>
          <p:cNvPr id="3" name="Text Placeholder 2">
            <a:extLst>
              <a:ext uri="{FF2B5EF4-FFF2-40B4-BE49-F238E27FC236}">
                <a16:creationId xmlns:a16="http://schemas.microsoft.com/office/drawing/2014/main" id="{6084A3D6-3CAB-4ED1-95AE-2EC9720C9D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6470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520B72-94C4-4ABB-AC64-A3382705B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85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64CBFD-D6E8-4E6A-8F66-1948BED33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BAD6C50-E37D-4633-9D37-27E5E674A283}"/>
              </a:ext>
            </a:extLst>
          </p:cNvPr>
          <p:cNvPicPr>
            <a:picLocks noChangeAspect="1"/>
          </p:cNvPicPr>
          <p:nvPr/>
        </p:nvPicPr>
        <p:blipFill>
          <a:blip r:embed="rId2"/>
          <a:stretch>
            <a:fillRect/>
          </a:stretch>
        </p:blipFill>
        <p:spPr>
          <a:xfrm>
            <a:off x="643467" y="1343407"/>
            <a:ext cx="10905066" cy="4171186"/>
          </a:xfrm>
          <a:prstGeom prst="rect">
            <a:avLst/>
          </a:prstGeom>
        </p:spPr>
      </p:pic>
    </p:spTree>
    <p:extLst>
      <p:ext uri="{BB962C8B-B14F-4D97-AF65-F5344CB8AC3E}">
        <p14:creationId xmlns:p14="http://schemas.microsoft.com/office/powerpoint/2010/main" val="3844207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D036-1F54-4792-B092-E6886CBC9EB7}"/>
              </a:ext>
            </a:extLst>
          </p:cNvPr>
          <p:cNvSpPr>
            <a:spLocks noGrp="1"/>
          </p:cNvSpPr>
          <p:nvPr>
            <p:ph type="title"/>
          </p:nvPr>
        </p:nvSpPr>
        <p:spPr/>
        <p:txBody>
          <a:bodyPr/>
          <a:lstStyle/>
          <a:p>
            <a:r>
              <a:rPr lang="en-US" dirty="0"/>
              <a:t>Event Grid</a:t>
            </a:r>
          </a:p>
        </p:txBody>
      </p:sp>
      <p:sp>
        <p:nvSpPr>
          <p:cNvPr id="3" name="Text Placeholder 2">
            <a:extLst>
              <a:ext uri="{FF2B5EF4-FFF2-40B4-BE49-F238E27FC236}">
                <a16:creationId xmlns:a16="http://schemas.microsoft.com/office/drawing/2014/main" id="{DD986126-52BA-457A-9522-1C6D5A46C8E5}"/>
              </a:ext>
            </a:extLst>
          </p:cNvPr>
          <p:cNvSpPr>
            <a:spLocks noGrp="1"/>
          </p:cNvSpPr>
          <p:nvPr>
            <p:ph type="body" idx="1"/>
          </p:nvPr>
        </p:nvSpPr>
        <p:spPr/>
        <p:txBody>
          <a:bodyPr/>
          <a:lstStyle/>
          <a:p>
            <a:r>
              <a:rPr lang="en-US" dirty="0"/>
              <a:t>Topics and Subscriptions</a:t>
            </a:r>
          </a:p>
        </p:txBody>
      </p:sp>
    </p:spTree>
    <p:extLst>
      <p:ext uri="{BB962C8B-B14F-4D97-AF65-F5344CB8AC3E}">
        <p14:creationId xmlns:p14="http://schemas.microsoft.com/office/powerpoint/2010/main" val="4103802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EB5715-C817-4210-8B47-8FB76441CB3E}"/>
              </a:ext>
            </a:extLst>
          </p:cNvPr>
          <p:cNvPicPr>
            <a:picLocks noChangeAspect="1"/>
          </p:cNvPicPr>
          <p:nvPr/>
        </p:nvPicPr>
        <p:blipFill>
          <a:blip r:embed="rId3"/>
          <a:stretch>
            <a:fillRect/>
          </a:stretch>
        </p:blipFill>
        <p:spPr>
          <a:xfrm>
            <a:off x="2495227" y="104570"/>
            <a:ext cx="6123292" cy="6648860"/>
          </a:xfrm>
          <a:prstGeom prst="rect">
            <a:avLst/>
          </a:prstGeom>
        </p:spPr>
      </p:pic>
    </p:spTree>
    <p:extLst>
      <p:ext uri="{BB962C8B-B14F-4D97-AF65-F5344CB8AC3E}">
        <p14:creationId xmlns:p14="http://schemas.microsoft.com/office/powerpoint/2010/main" val="4292319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DEF087-7B37-446A-B050-380D771D8331}"/>
              </a:ext>
            </a:extLst>
          </p:cNvPr>
          <p:cNvPicPr>
            <a:picLocks noChangeAspect="1"/>
          </p:cNvPicPr>
          <p:nvPr/>
        </p:nvPicPr>
        <p:blipFill>
          <a:blip r:embed="rId2"/>
          <a:stretch>
            <a:fillRect/>
          </a:stretch>
        </p:blipFill>
        <p:spPr>
          <a:xfrm>
            <a:off x="600007" y="1247957"/>
            <a:ext cx="12704486" cy="3447685"/>
          </a:xfrm>
          <a:prstGeom prst="rect">
            <a:avLst/>
          </a:prstGeom>
        </p:spPr>
      </p:pic>
    </p:spTree>
    <p:extLst>
      <p:ext uri="{BB962C8B-B14F-4D97-AF65-F5344CB8AC3E}">
        <p14:creationId xmlns:p14="http://schemas.microsoft.com/office/powerpoint/2010/main" val="1494787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18C2-8C89-491C-9541-1BD5504CC548}"/>
              </a:ext>
            </a:extLst>
          </p:cNvPr>
          <p:cNvSpPr>
            <a:spLocks noGrp="1"/>
          </p:cNvSpPr>
          <p:nvPr>
            <p:ph type="title"/>
          </p:nvPr>
        </p:nvSpPr>
        <p:spPr/>
        <p:txBody>
          <a:bodyPr/>
          <a:lstStyle/>
          <a:p>
            <a:r>
              <a:rPr lang="en-US" dirty="0"/>
              <a:t>Logic Apps</a:t>
            </a:r>
          </a:p>
        </p:txBody>
      </p:sp>
      <p:sp>
        <p:nvSpPr>
          <p:cNvPr id="3" name="Text Placeholder 2">
            <a:extLst>
              <a:ext uri="{FF2B5EF4-FFF2-40B4-BE49-F238E27FC236}">
                <a16:creationId xmlns:a16="http://schemas.microsoft.com/office/drawing/2014/main" id="{1F671DD9-06B3-4CC8-B96B-7EABECBE8F4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21557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17983B-1870-4F68-AD8B-B7B880017527}"/>
              </a:ext>
            </a:extLst>
          </p:cNvPr>
          <p:cNvPicPr>
            <a:picLocks noChangeAspect="1"/>
          </p:cNvPicPr>
          <p:nvPr/>
        </p:nvPicPr>
        <p:blipFill>
          <a:blip r:embed="rId2"/>
          <a:stretch>
            <a:fillRect/>
          </a:stretch>
        </p:blipFill>
        <p:spPr>
          <a:xfrm>
            <a:off x="1277815" y="435838"/>
            <a:ext cx="10257075" cy="6199423"/>
          </a:xfrm>
          <a:prstGeom prst="rect">
            <a:avLst/>
          </a:prstGeom>
        </p:spPr>
      </p:pic>
    </p:spTree>
    <p:extLst>
      <p:ext uri="{BB962C8B-B14F-4D97-AF65-F5344CB8AC3E}">
        <p14:creationId xmlns:p14="http://schemas.microsoft.com/office/powerpoint/2010/main" val="109045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D0A967-ECA3-4947-9F19-AAEDE7FADCE6}"/>
              </a:ext>
            </a:extLst>
          </p:cNvPr>
          <p:cNvSpPr>
            <a:spLocks noGrp="1"/>
          </p:cNvSpPr>
          <p:nvPr>
            <p:ph type="title"/>
          </p:nvPr>
        </p:nvSpPr>
        <p:spPr/>
        <p:txBody>
          <a:bodyPr/>
          <a:lstStyle/>
          <a:p>
            <a:r>
              <a:rPr lang="en-US" dirty="0"/>
              <a:t>What are we going to build?</a:t>
            </a:r>
          </a:p>
        </p:txBody>
      </p:sp>
      <p:sp>
        <p:nvSpPr>
          <p:cNvPr id="5" name="Text Placeholder 4">
            <a:extLst>
              <a:ext uri="{FF2B5EF4-FFF2-40B4-BE49-F238E27FC236}">
                <a16:creationId xmlns:a16="http://schemas.microsoft.com/office/drawing/2014/main" id="{1DB4F05E-6F22-4971-8153-1F631A3C8B86}"/>
              </a:ext>
            </a:extLst>
          </p:cNvPr>
          <p:cNvSpPr>
            <a:spLocks noGrp="1"/>
          </p:cNvSpPr>
          <p:nvPr>
            <p:ph type="body" idx="1"/>
          </p:nvPr>
        </p:nvSpPr>
        <p:spPr/>
        <p:txBody>
          <a:bodyPr/>
          <a:lstStyle/>
          <a:p>
            <a:r>
              <a:rPr lang="en-US" dirty="0"/>
              <a:t>What do you want to build?</a:t>
            </a:r>
          </a:p>
        </p:txBody>
      </p:sp>
    </p:spTree>
    <p:extLst>
      <p:ext uri="{BB962C8B-B14F-4D97-AF65-F5344CB8AC3E}">
        <p14:creationId xmlns:p14="http://schemas.microsoft.com/office/powerpoint/2010/main" val="1075278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626B-CE37-410D-BC25-D8F5A5F9EC70}"/>
              </a:ext>
            </a:extLst>
          </p:cNvPr>
          <p:cNvSpPr>
            <a:spLocks noGrp="1"/>
          </p:cNvSpPr>
          <p:nvPr>
            <p:ph type="title"/>
          </p:nvPr>
        </p:nvSpPr>
        <p:spPr/>
        <p:txBody>
          <a:bodyPr/>
          <a:lstStyle/>
          <a:p>
            <a:r>
              <a:rPr lang="en-US" dirty="0"/>
              <a:t>Cosmos DB</a:t>
            </a:r>
          </a:p>
        </p:txBody>
      </p:sp>
      <p:sp>
        <p:nvSpPr>
          <p:cNvPr id="3" name="Text Placeholder 2">
            <a:extLst>
              <a:ext uri="{FF2B5EF4-FFF2-40B4-BE49-F238E27FC236}">
                <a16:creationId xmlns:a16="http://schemas.microsoft.com/office/drawing/2014/main" id="{6A7568C3-B6A2-4ED5-93BA-E7B403ECA58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8808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4C23B3-880E-4911-8CA9-FDF776011F51}"/>
              </a:ext>
            </a:extLst>
          </p:cNvPr>
          <p:cNvPicPr>
            <a:picLocks noChangeAspect="1"/>
          </p:cNvPicPr>
          <p:nvPr/>
        </p:nvPicPr>
        <p:blipFill>
          <a:blip r:embed="rId3"/>
          <a:stretch>
            <a:fillRect/>
          </a:stretch>
        </p:blipFill>
        <p:spPr>
          <a:xfrm>
            <a:off x="1019908" y="652607"/>
            <a:ext cx="10747157" cy="5881032"/>
          </a:xfrm>
          <a:prstGeom prst="rect">
            <a:avLst/>
          </a:prstGeom>
        </p:spPr>
      </p:pic>
    </p:spTree>
    <p:extLst>
      <p:ext uri="{BB962C8B-B14F-4D97-AF65-F5344CB8AC3E}">
        <p14:creationId xmlns:p14="http://schemas.microsoft.com/office/powerpoint/2010/main" val="1333838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9263-9B90-4B57-95BC-4E8B2EDC315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6D51-A176-4145-BAD2-B9BC9C13CD9F}"/>
              </a:ext>
            </a:extLst>
          </p:cNvPr>
          <p:cNvSpPr>
            <a:spLocks noGrp="1"/>
          </p:cNvSpPr>
          <p:nvPr>
            <p:ph idx="1"/>
          </p:nvPr>
        </p:nvSpPr>
        <p:spPr/>
        <p:txBody>
          <a:bodyPr/>
          <a:lstStyle/>
          <a:p>
            <a:r>
              <a:rPr lang="en-US" dirty="0"/>
              <a:t>Plan your solutions/Use Diagrams</a:t>
            </a:r>
          </a:p>
          <a:p>
            <a:r>
              <a:rPr lang="en-US" dirty="0"/>
              <a:t>Leverage the right tools</a:t>
            </a:r>
          </a:p>
          <a:p>
            <a:r>
              <a:rPr lang="en-US" dirty="0"/>
              <a:t>Use the right patterns</a:t>
            </a:r>
          </a:p>
          <a:p>
            <a:r>
              <a:rPr lang="en-US" dirty="0"/>
              <a:t>Processing considerations</a:t>
            </a:r>
          </a:p>
          <a:p>
            <a:r>
              <a:rPr lang="en-US" dirty="0"/>
              <a:t>Monitor and respond to failure</a:t>
            </a:r>
          </a:p>
          <a:p>
            <a:r>
              <a:rPr lang="en-US" dirty="0"/>
              <a:t>Automate your deployments when possible</a:t>
            </a:r>
          </a:p>
          <a:p>
            <a:pPr marL="0" indent="0">
              <a:buNone/>
            </a:pPr>
            <a:endParaRPr lang="en-US" dirty="0"/>
          </a:p>
          <a:p>
            <a:endParaRPr lang="en-US" dirty="0"/>
          </a:p>
        </p:txBody>
      </p:sp>
    </p:spTree>
    <p:extLst>
      <p:ext uri="{BB962C8B-B14F-4D97-AF65-F5344CB8AC3E}">
        <p14:creationId xmlns:p14="http://schemas.microsoft.com/office/powerpoint/2010/main" val="645563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04E1-4B66-4BC5-B818-17F9A90620F7}"/>
              </a:ext>
            </a:extLst>
          </p:cNvPr>
          <p:cNvSpPr>
            <a:spLocks noGrp="1"/>
          </p:cNvSpPr>
          <p:nvPr>
            <p:ph type="title"/>
          </p:nvPr>
        </p:nvSpPr>
        <p:spPr/>
        <p:txBody>
          <a:bodyPr/>
          <a:lstStyle/>
          <a:p>
            <a:r>
              <a:rPr lang="en-US" dirty="0"/>
              <a:t>Please take a moment to fill out a quick survey</a:t>
            </a:r>
          </a:p>
        </p:txBody>
      </p:sp>
      <p:sp>
        <p:nvSpPr>
          <p:cNvPr id="3" name="Content Placeholder 2">
            <a:extLst>
              <a:ext uri="{FF2B5EF4-FFF2-40B4-BE49-F238E27FC236}">
                <a16:creationId xmlns:a16="http://schemas.microsoft.com/office/drawing/2014/main" id="{3165DB41-2A19-4900-B5E4-896AD21773C8}"/>
              </a:ext>
            </a:extLst>
          </p:cNvPr>
          <p:cNvSpPr>
            <a:spLocks noGrp="1"/>
          </p:cNvSpPr>
          <p:nvPr>
            <p:ph idx="1"/>
          </p:nvPr>
        </p:nvSpPr>
        <p:spPr/>
        <p:txBody>
          <a:bodyPr/>
          <a:lstStyle/>
          <a:p>
            <a:r>
              <a:rPr lang="en-US" dirty="0"/>
              <a:t>https://tinyurl.com/codemashserverless2022</a:t>
            </a:r>
          </a:p>
        </p:txBody>
      </p:sp>
      <p:pic>
        <p:nvPicPr>
          <p:cNvPr id="5" name="Picture 4" descr="Qr code&#10;&#10;Description automatically generated">
            <a:extLst>
              <a:ext uri="{FF2B5EF4-FFF2-40B4-BE49-F238E27FC236}">
                <a16:creationId xmlns:a16="http://schemas.microsoft.com/office/drawing/2014/main" id="{C17A5EE7-633D-4B6C-B805-B610AF685BA2}"/>
              </a:ext>
            </a:extLst>
          </p:cNvPr>
          <p:cNvPicPr>
            <a:picLocks noChangeAspect="1"/>
          </p:cNvPicPr>
          <p:nvPr/>
        </p:nvPicPr>
        <p:blipFill>
          <a:blip r:embed="rId2"/>
          <a:stretch>
            <a:fillRect/>
          </a:stretch>
        </p:blipFill>
        <p:spPr>
          <a:xfrm>
            <a:off x="4340260" y="2770028"/>
            <a:ext cx="3141194" cy="3141194"/>
          </a:xfrm>
          <a:prstGeom prst="rect">
            <a:avLst/>
          </a:prstGeom>
        </p:spPr>
      </p:pic>
    </p:spTree>
    <p:extLst>
      <p:ext uri="{BB962C8B-B14F-4D97-AF65-F5344CB8AC3E}">
        <p14:creationId xmlns:p14="http://schemas.microsoft.com/office/powerpoint/2010/main" val="4216715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46EF2EF-2B8B-4797-A44A-AE093D91F149}"/>
              </a:ext>
            </a:extLst>
          </p:cNvPr>
          <p:cNvSpPr>
            <a:spLocks noGrp="1"/>
          </p:cNvSpPr>
          <p:nvPr>
            <p:ph type="title"/>
          </p:nvPr>
        </p:nvSpPr>
        <p:spPr>
          <a:xfrm>
            <a:off x="6483096" y="624110"/>
            <a:ext cx="5021516" cy="1280890"/>
          </a:xfrm>
        </p:spPr>
        <p:txBody>
          <a:bodyPr>
            <a:normAutofit/>
          </a:bodyPr>
          <a:lstStyle/>
          <a:p>
            <a:r>
              <a:rPr lang="en-US" dirty="0"/>
              <a:t>Questions?</a:t>
            </a:r>
          </a:p>
        </p:txBody>
      </p:sp>
      <p:sp>
        <p:nvSpPr>
          <p:cNvPr id="42"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descr="Quizzical burrowing owl looking forward">
            <a:extLst>
              <a:ext uri="{FF2B5EF4-FFF2-40B4-BE49-F238E27FC236}">
                <a16:creationId xmlns:a16="http://schemas.microsoft.com/office/drawing/2014/main" id="{ABE3E0C5-DBAA-4EE3-B96E-723346CDAE8D}"/>
              </a:ext>
            </a:extLst>
          </p:cNvPr>
          <p:cNvPicPr>
            <a:picLocks noChangeAspect="1"/>
          </p:cNvPicPr>
          <p:nvPr/>
        </p:nvPicPr>
        <p:blipFill rotWithShape="1">
          <a:blip r:embed="rId3"/>
          <a:srcRect l="7384" r="45433"/>
          <a:stretch/>
        </p:blipFill>
        <p:spPr>
          <a:xfrm>
            <a:off x="-1554" y="1731"/>
            <a:ext cx="4655850" cy="6858000"/>
          </a:xfrm>
          <a:prstGeom prst="rect">
            <a:avLst/>
          </a:prstGeom>
        </p:spPr>
      </p:pic>
      <p:sp>
        <p:nvSpPr>
          <p:cNvPr id="9" name="Content Placeholder 8">
            <a:extLst>
              <a:ext uri="{FF2B5EF4-FFF2-40B4-BE49-F238E27FC236}">
                <a16:creationId xmlns:a16="http://schemas.microsoft.com/office/drawing/2014/main" id="{5645387F-980C-4625-A6CD-AB5786C6AF53}"/>
              </a:ext>
            </a:extLst>
          </p:cNvPr>
          <p:cNvSpPr>
            <a:spLocks noGrp="1"/>
          </p:cNvSpPr>
          <p:nvPr>
            <p:ph idx="1"/>
          </p:nvPr>
        </p:nvSpPr>
        <p:spPr>
          <a:xfrm>
            <a:off x="6438191" y="2133600"/>
            <a:ext cx="5066419" cy="3777622"/>
          </a:xfrm>
        </p:spPr>
        <p:txBody>
          <a:bodyPr>
            <a:normAutofit/>
          </a:bodyPr>
          <a:lstStyle/>
          <a:p>
            <a:r>
              <a:rPr lang="en-US" dirty="0"/>
              <a:t>Email:</a:t>
            </a:r>
          </a:p>
          <a:p>
            <a:pPr lvl="1"/>
            <a:r>
              <a:rPr lang="en-US" dirty="0">
                <a:hlinkClick r:id="rId4"/>
              </a:rPr>
              <a:t>brian@majorguidancesolutions.com</a:t>
            </a:r>
            <a:endParaRPr lang="en-US" dirty="0"/>
          </a:p>
          <a:p>
            <a:r>
              <a:rPr lang="en-US" dirty="0"/>
              <a:t>Twitter</a:t>
            </a:r>
          </a:p>
          <a:p>
            <a:pPr lvl="1"/>
            <a:r>
              <a:rPr lang="en-US" dirty="0"/>
              <a:t>@blgorman</a:t>
            </a:r>
          </a:p>
          <a:p>
            <a:r>
              <a:rPr lang="en-US" dirty="0"/>
              <a:t>Linked In</a:t>
            </a:r>
          </a:p>
          <a:p>
            <a:pPr lvl="1"/>
            <a:r>
              <a:rPr lang="en-US" dirty="0">
                <a:hlinkClick r:id="rId5"/>
              </a:rPr>
              <a:t>https://www.linkedin/in/brianlgorman</a:t>
            </a: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527053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60FA-D25C-435A-85B1-190DFA97D609}"/>
              </a:ext>
            </a:extLst>
          </p:cNvPr>
          <p:cNvSpPr>
            <a:spLocks noGrp="1"/>
          </p:cNvSpPr>
          <p:nvPr>
            <p:ph type="title"/>
          </p:nvPr>
        </p:nvSpPr>
        <p:spPr>
          <a:xfrm>
            <a:off x="1685925" y="657415"/>
            <a:ext cx="8911687" cy="1280890"/>
          </a:xfrm>
        </p:spPr>
        <p:txBody>
          <a:bodyPr/>
          <a:lstStyle/>
          <a:p>
            <a:r>
              <a:rPr lang="en-US" dirty="0"/>
              <a:t>Conclusion</a:t>
            </a:r>
          </a:p>
        </p:txBody>
      </p:sp>
      <p:pic>
        <p:nvPicPr>
          <p:cNvPr id="6" name="Picture 5">
            <a:extLst>
              <a:ext uri="{FF2B5EF4-FFF2-40B4-BE49-F238E27FC236}">
                <a16:creationId xmlns:a16="http://schemas.microsoft.com/office/drawing/2014/main" id="{7DC377FA-DE42-48DB-B10D-574B3FCB36A0}"/>
              </a:ext>
            </a:extLst>
          </p:cNvPr>
          <p:cNvPicPr>
            <a:picLocks noChangeAspect="1"/>
          </p:cNvPicPr>
          <p:nvPr/>
        </p:nvPicPr>
        <p:blipFill>
          <a:blip r:embed="rId3"/>
          <a:stretch>
            <a:fillRect/>
          </a:stretch>
        </p:blipFill>
        <p:spPr>
          <a:xfrm>
            <a:off x="4547131" y="110770"/>
            <a:ext cx="7530380" cy="4029517"/>
          </a:xfrm>
          <a:prstGeom prst="rect">
            <a:avLst/>
          </a:prstGeom>
        </p:spPr>
      </p:pic>
      <p:sp>
        <p:nvSpPr>
          <p:cNvPr id="10" name="TextBox 9">
            <a:extLst>
              <a:ext uri="{FF2B5EF4-FFF2-40B4-BE49-F238E27FC236}">
                <a16:creationId xmlns:a16="http://schemas.microsoft.com/office/drawing/2014/main" id="{03A8C7EC-4485-4BB5-9C2A-F08EC5098559}"/>
              </a:ext>
            </a:extLst>
          </p:cNvPr>
          <p:cNvSpPr txBox="1"/>
          <p:nvPr/>
        </p:nvSpPr>
        <p:spPr>
          <a:xfrm>
            <a:off x="8164581" y="6120956"/>
            <a:ext cx="6096000" cy="369332"/>
          </a:xfrm>
          <a:prstGeom prst="rect">
            <a:avLst/>
          </a:prstGeom>
          <a:noFill/>
        </p:spPr>
        <p:txBody>
          <a:bodyPr wrap="square">
            <a:spAutoFit/>
          </a:bodyPr>
          <a:lstStyle/>
          <a:p>
            <a:r>
              <a:rPr lang="en-US" dirty="0"/>
              <a:t>Enjoy the rest of your conference!</a:t>
            </a:r>
          </a:p>
        </p:txBody>
      </p:sp>
      <p:sp>
        <p:nvSpPr>
          <p:cNvPr id="12" name="TextBox 11">
            <a:extLst>
              <a:ext uri="{FF2B5EF4-FFF2-40B4-BE49-F238E27FC236}">
                <a16:creationId xmlns:a16="http://schemas.microsoft.com/office/drawing/2014/main" id="{F9DFA7F6-E92D-4AEA-9EF9-E088D7250432}"/>
              </a:ext>
            </a:extLst>
          </p:cNvPr>
          <p:cNvSpPr txBox="1"/>
          <p:nvPr/>
        </p:nvSpPr>
        <p:spPr>
          <a:xfrm>
            <a:off x="1289027" y="4615122"/>
            <a:ext cx="6572250" cy="523220"/>
          </a:xfrm>
          <a:prstGeom prst="rect">
            <a:avLst/>
          </a:prstGeom>
          <a:noFill/>
        </p:spPr>
        <p:txBody>
          <a:bodyPr wrap="square">
            <a:spAutoFit/>
          </a:bodyPr>
          <a:lstStyle/>
          <a:p>
            <a:r>
              <a:rPr lang="en-US" sz="2800" dirty="0"/>
              <a:t>@blgorman</a:t>
            </a:r>
          </a:p>
        </p:txBody>
      </p:sp>
      <p:sp>
        <p:nvSpPr>
          <p:cNvPr id="13" name="TextBox 12">
            <a:extLst>
              <a:ext uri="{FF2B5EF4-FFF2-40B4-BE49-F238E27FC236}">
                <a16:creationId xmlns:a16="http://schemas.microsoft.com/office/drawing/2014/main" id="{3DA328F6-07AE-471B-8093-34DCFE157D62}"/>
              </a:ext>
            </a:extLst>
          </p:cNvPr>
          <p:cNvSpPr txBox="1"/>
          <p:nvPr/>
        </p:nvSpPr>
        <p:spPr>
          <a:xfrm>
            <a:off x="1289027" y="5210797"/>
            <a:ext cx="7577882" cy="1754326"/>
          </a:xfrm>
          <a:prstGeom prst="rect">
            <a:avLst/>
          </a:prstGeom>
          <a:noFill/>
        </p:spPr>
        <p:txBody>
          <a:bodyPr wrap="square">
            <a:spAutoFit/>
          </a:bodyPr>
          <a:lstStyle/>
          <a:p>
            <a:r>
              <a:rPr lang="en-US" dirty="0">
                <a:hlinkClick r:id="rId4"/>
              </a:rPr>
              <a:t>https://www.linkedin.com/in/brianlgorman</a:t>
            </a:r>
            <a:endParaRPr lang="en-US" dirty="0"/>
          </a:p>
          <a:p>
            <a:endParaRPr lang="en-US" dirty="0"/>
          </a:p>
          <a:p>
            <a:r>
              <a:rPr lang="en-US" dirty="0">
                <a:hlinkClick r:id="rId5"/>
              </a:rPr>
              <a:t>https://training.majorguidancesolutions.com</a:t>
            </a:r>
            <a:endParaRPr lang="en-US" dirty="0"/>
          </a:p>
          <a:p>
            <a:endParaRPr lang="en-US" dirty="0"/>
          </a:p>
          <a:p>
            <a:r>
              <a:rPr lang="en-US" dirty="0">
                <a:hlinkClick r:id="rId6"/>
              </a:rPr>
              <a:t>https://open.spotify.com/artist/0rRlrvBVhAhZCHcENoiFJ0</a:t>
            </a:r>
            <a:endParaRPr lang="en-US" dirty="0"/>
          </a:p>
          <a:p>
            <a:endParaRPr lang="en-US" dirty="0"/>
          </a:p>
        </p:txBody>
      </p:sp>
      <p:pic>
        <p:nvPicPr>
          <p:cNvPr id="7" name="Picture 6" descr="Text&#10;&#10;Description automatically generated with medium confidence">
            <a:extLst>
              <a:ext uri="{FF2B5EF4-FFF2-40B4-BE49-F238E27FC236}">
                <a16:creationId xmlns:a16="http://schemas.microsoft.com/office/drawing/2014/main" id="{78D36E05-4379-4C92-B08B-C59EF0A6CB25}"/>
              </a:ext>
            </a:extLst>
          </p:cNvPr>
          <p:cNvPicPr>
            <a:picLocks noChangeAspect="1"/>
          </p:cNvPicPr>
          <p:nvPr/>
        </p:nvPicPr>
        <p:blipFill>
          <a:blip r:embed="rId7"/>
          <a:stretch>
            <a:fillRect/>
          </a:stretch>
        </p:blipFill>
        <p:spPr>
          <a:xfrm>
            <a:off x="2363526" y="1564508"/>
            <a:ext cx="1806659" cy="2575779"/>
          </a:xfrm>
          <a:prstGeom prst="rect">
            <a:avLst/>
          </a:prstGeom>
        </p:spPr>
      </p:pic>
    </p:spTree>
    <p:extLst>
      <p:ext uri="{BB962C8B-B14F-4D97-AF65-F5344CB8AC3E}">
        <p14:creationId xmlns:p14="http://schemas.microsoft.com/office/powerpoint/2010/main" val="150371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AD97-D09D-4E99-9504-6D06CD956803}"/>
              </a:ext>
            </a:extLst>
          </p:cNvPr>
          <p:cNvSpPr>
            <a:spLocks noGrp="1"/>
          </p:cNvSpPr>
          <p:nvPr>
            <p:ph type="title"/>
          </p:nvPr>
        </p:nvSpPr>
        <p:spPr/>
        <p:txBody>
          <a:bodyPr/>
          <a:lstStyle/>
          <a:p>
            <a:r>
              <a:rPr lang="en-US" dirty="0"/>
              <a:t>Overview of Microsoft Cloud Workshops</a:t>
            </a:r>
          </a:p>
        </p:txBody>
      </p:sp>
      <p:sp>
        <p:nvSpPr>
          <p:cNvPr id="3" name="Content Placeholder 2">
            <a:extLst>
              <a:ext uri="{FF2B5EF4-FFF2-40B4-BE49-F238E27FC236}">
                <a16:creationId xmlns:a16="http://schemas.microsoft.com/office/drawing/2014/main" id="{43034CB3-3EE3-44B3-887B-A9A4E11EF391}"/>
              </a:ext>
            </a:extLst>
          </p:cNvPr>
          <p:cNvSpPr>
            <a:spLocks noGrp="1"/>
          </p:cNvSpPr>
          <p:nvPr>
            <p:ph idx="1"/>
          </p:nvPr>
        </p:nvSpPr>
        <p:spPr/>
        <p:txBody>
          <a:bodyPr/>
          <a:lstStyle/>
          <a:p>
            <a:r>
              <a:rPr lang="en-US" dirty="0"/>
              <a:t>Open Source/MIT</a:t>
            </a:r>
          </a:p>
          <a:p>
            <a:r>
              <a:rPr lang="en-US" dirty="0"/>
              <a:t>Whiteboard Sessions</a:t>
            </a:r>
          </a:p>
          <a:p>
            <a:r>
              <a:rPr lang="en-US" dirty="0"/>
              <a:t>Guided walkthroughs</a:t>
            </a:r>
          </a:p>
          <a:p>
            <a:r>
              <a:rPr lang="en-US" dirty="0"/>
              <a:t>Searchable Library</a:t>
            </a:r>
          </a:p>
          <a:p>
            <a:r>
              <a:rPr lang="en-US" dirty="0"/>
              <a:t>Why this, why here?</a:t>
            </a:r>
          </a:p>
        </p:txBody>
      </p:sp>
      <p:pic>
        <p:nvPicPr>
          <p:cNvPr id="5" name="Picture 4">
            <a:extLst>
              <a:ext uri="{FF2B5EF4-FFF2-40B4-BE49-F238E27FC236}">
                <a16:creationId xmlns:a16="http://schemas.microsoft.com/office/drawing/2014/main" id="{D60228E5-70E0-4DA2-83D6-8023FD73253C}"/>
              </a:ext>
            </a:extLst>
          </p:cNvPr>
          <p:cNvPicPr>
            <a:picLocks noChangeAspect="1"/>
          </p:cNvPicPr>
          <p:nvPr/>
        </p:nvPicPr>
        <p:blipFill>
          <a:blip r:embed="rId3"/>
          <a:stretch>
            <a:fillRect/>
          </a:stretch>
        </p:blipFill>
        <p:spPr>
          <a:xfrm>
            <a:off x="5641383" y="1928463"/>
            <a:ext cx="6412467" cy="3024538"/>
          </a:xfrm>
          <a:prstGeom prst="rect">
            <a:avLst/>
          </a:prstGeom>
        </p:spPr>
      </p:pic>
      <p:sp>
        <p:nvSpPr>
          <p:cNvPr id="7" name="TextBox 6">
            <a:extLst>
              <a:ext uri="{FF2B5EF4-FFF2-40B4-BE49-F238E27FC236}">
                <a16:creationId xmlns:a16="http://schemas.microsoft.com/office/drawing/2014/main" id="{68141AA7-3E2E-4B04-9CA5-473CE39C7F87}"/>
              </a:ext>
            </a:extLst>
          </p:cNvPr>
          <p:cNvSpPr txBox="1"/>
          <p:nvPr/>
        </p:nvSpPr>
        <p:spPr>
          <a:xfrm>
            <a:off x="5641383" y="5115010"/>
            <a:ext cx="6098582" cy="369332"/>
          </a:xfrm>
          <a:prstGeom prst="rect">
            <a:avLst/>
          </a:prstGeom>
          <a:noFill/>
        </p:spPr>
        <p:txBody>
          <a:bodyPr wrap="square">
            <a:spAutoFit/>
          </a:bodyPr>
          <a:lstStyle/>
          <a:p>
            <a:r>
              <a:rPr lang="en-US" dirty="0"/>
              <a:t>https://microsoftcloudworkshop.com/</a:t>
            </a:r>
          </a:p>
        </p:txBody>
      </p:sp>
    </p:spTree>
    <p:extLst>
      <p:ext uri="{BB962C8B-B14F-4D97-AF65-F5344CB8AC3E}">
        <p14:creationId xmlns:p14="http://schemas.microsoft.com/office/powerpoint/2010/main" val="22242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48FC-258F-4603-964E-49DE38F34CF6}"/>
              </a:ext>
            </a:extLst>
          </p:cNvPr>
          <p:cNvSpPr>
            <a:spLocks noGrp="1"/>
          </p:cNvSpPr>
          <p:nvPr>
            <p:ph type="title"/>
          </p:nvPr>
        </p:nvSpPr>
        <p:spPr/>
        <p:txBody>
          <a:bodyPr/>
          <a:lstStyle/>
          <a:p>
            <a:r>
              <a:rPr lang="en-US" dirty="0"/>
              <a:t>Whiteboard Design Session</a:t>
            </a:r>
          </a:p>
        </p:txBody>
      </p:sp>
      <p:sp>
        <p:nvSpPr>
          <p:cNvPr id="3" name="Content Placeholder 2">
            <a:extLst>
              <a:ext uri="{FF2B5EF4-FFF2-40B4-BE49-F238E27FC236}">
                <a16:creationId xmlns:a16="http://schemas.microsoft.com/office/drawing/2014/main" id="{673CFBA6-C63B-429E-A5EA-DEE35D8E7AA8}"/>
              </a:ext>
            </a:extLst>
          </p:cNvPr>
          <p:cNvSpPr>
            <a:spLocks noGrp="1"/>
          </p:cNvSpPr>
          <p:nvPr>
            <p:ph idx="1"/>
          </p:nvPr>
        </p:nvSpPr>
        <p:spPr/>
        <p:txBody>
          <a:bodyPr/>
          <a:lstStyle/>
          <a:p>
            <a:r>
              <a:rPr lang="en-US" dirty="0"/>
              <a:t>Typically runs in groups of 4-8 people</a:t>
            </a:r>
          </a:p>
          <a:p>
            <a:r>
              <a:rPr lang="en-US" dirty="0"/>
              <a:t>Consider the customer case scenario</a:t>
            </a:r>
          </a:p>
          <a:p>
            <a:r>
              <a:rPr lang="en-US" dirty="0"/>
              <a:t>Design a solution</a:t>
            </a:r>
          </a:p>
          <a:p>
            <a:r>
              <a:rPr lang="en-US" dirty="0"/>
              <a:t>Present to the other team</a:t>
            </a:r>
          </a:p>
          <a:p>
            <a:r>
              <a:rPr lang="en-US" dirty="0"/>
              <a:t>Overcome objections</a:t>
            </a:r>
          </a:p>
        </p:txBody>
      </p:sp>
    </p:spTree>
    <p:extLst>
      <p:ext uri="{BB962C8B-B14F-4D97-AF65-F5344CB8AC3E}">
        <p14:creationId xmlns:p14="http://schemas.microsoft.com/office/powerpoint/2010/main" val="2115721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E7B3-9132-4650-B8FF-03F02B7D928F}"/>
              </a:ext>
            </a:extLst>
          </p:cNvPr>
          <p:cNvSpPr>
            <a:spLocks noGrp="1"/>
          </p:cNvSpPr>
          <p:nvPr>
            <p:ph type="title"/>
          </p:nvPr>
        </p:nvSpPr>
        <p:spPr/>
        <p:txBody>
          <a:bodyPr/>
          <a:lstStyle/>
          <a:p>
            <a:r>
              <a:rPr lang="en-US" dirty="0"/>
              <a:t>TL/DR on whiteboard [overview]</a:t>
            </a:r>
          </a:p>
        </p:txBody>
      </p:sp>
      <p:sp>
        <p:nvSpPr>
          <p:cNvPr id="3" name="Content Placeholder 2">
            <a:extLst>
              <a:ext uri="{FF2B5EF4-FFF2-40B4-BE49-F238E27FC236}">
                <a16:creationId xmlns:a16="http://schemas.microsoft.com/office/drawing/2014/main" id="{B7A33E81-FE98-4E0D-BCDD-F354B53856C4}"/>
              </a:ext>
            </a:extLst>
          </p:cNvPr>
          <p:cNvSpPr>
            <a:spLocks noGrp="1"/>
          </p:cNvSpPr>
          <p:nvPr>
            <p:ph idx="1"/>
          </p:nvPr>
        </p:nvSpPr>
        <p:spPr/>
        <p:txBody>
          <a:bodyPr/>
          <a:lstStyle/>
          <a:p>
            <a:r>
              <a:rPr lang="en-US" dirty="0"/>
              <a:t>Collect photo and details to generate bill</a:t>
            </a:r>
          </a:p>
          <a:p>
            <a:r>
              <a:rPr lang="en-US" dirty="0"/>
              <a:t>Manual Process</a:t>
            </a:r>
          </a:p>
          <a:p>
            <a:pPr lvl="1"/>
            <a:r>
              <a:rPr lang="en-US" dirty="0"/>
              <a:t>Collect images</a:t>
            </a:r>
          </a:p>
          <a:p>
            <a:pPr lvl="1"/>
            <a:r>
              <a:rPr lang="en-US" dirty="0"/>
              <a:t>Export to vendor</a:t>
            </a:r>
          </a:p>
          <a:p>
            <a:pPr lvl="1"/>
            <a:r>
              <a:rPr lang="en-US" dirty="0"/>
              <a:t>Get data about owner of the car</a:t>
            </a:r>
          </a:p>
          <a:p>
            <a:pPr lvl="1"/>
            <a:r>
              <a:rPr lang="en-US" dirty="0"/>
              <a:t>Batch 1000 to a csv export file</a:t>
            </a:r>
          </a:p>
          <a:p>
            <a:pPr lvl="1"/>
            <a:r>
              <a:rPr lang="en-US" dirty="0"/>
              <a:t>Existing system generates the bill</a:t>
            </a:r>
          </a:p>
        </p:txBody>
      </p:sp>
    </p:spTree>
    <p:extLst>
      <p:ext uri="{BB962C8B-B14F-4D97-AF65-F5344CB8AC3E}">
        <p14:creationId xmlns:p14="http://schemas.microsoft.com/office/powerpoint/2010/main" val="306275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9E32-F0A8-476A-BD35-625696910B50}"/>
              </a:ext>
            </a:extLst>
          </p:cNvPr>
          <p:cNvSpPr>
            <a:spLocks noGrp="1"/>
          </p:cNvSpPr>
          <p:nvPr>
            <p:ph type="title"/>
          </p:nvPr>
        </p:nvSpPr>
        <p:spPr/>
        <p:txBody>
          <a:bodyPr/>
          <a:lstStyle/>
          <a:p>
            <a:r>
              <a:rPr lang="en-US" dirty="0"/>
              <a:t>TL/DR on whiteboard [customer needs]</a:t>
            </a:r>
          </a:p>
        </p:txBody>
      </p:sp>
      <p:sp>
        <p:nvSpPr>
          <p:cNvPr id="3" name="Content Placeholder 2">
            <a:extLst>
              <a:ext uri="{FF2B5EF4-FFF2-40B4-BE49-F238E27FC236}">
                <a16:creationId xmlns:a16="http://schemas.microsoft.com/office/drawing/2014/main" id="{77DAB927-4783-4CE6-99B0-E9325CE7E450}"/>
              </a:ext>
            </a:extLst>
          </p:cNvPr>
          <p:cNvSpPr>
            <a:spLocks noGrp="1"/>
          </p:cNvSpPr>
          <p:nvPr>
            <p:ph idx="1"/>
          </p:nvPr>
        </p:nvSpPr>
        <p:spPr/>
        <p:txBody>
          <a:bodyPr/>
          <a:lstStyle/>
          <a:p>
            <a:r>
              <a:rPr lang="en-US" dirty="0"/>
              <a:t>Automated process</a:t>
            </a:r>
          </a:p>
          <a:p>
            <a:r>
              <a:rPr lang="en-US" dirty="0"/>
              <a:t>Utilize a packaged ML solution</a:t>
            </a:r>
          </a:p>
          <a:p>
            <a:r>
              <a:rPr lang="en-US" dirty="0"/>
              <a:t>Ability to interact manually for unreadable images</a:t>
            </a:r>
          </a:p>
          <a:p>
            <a:r>
              <a:rPr lang="en-US" dirty="0"/>
              <a:t>Be able to scale dynamically</a:t>
            </a:r>
          </a:p>
          <a:p>
            <a:r>
              <a:rPr lang="en-US" dirty="0"/>
              <a:t>Ability to export processed license plate data &amp; send email</a:t>
            </a:r>
          </a:p>
          <a:p>
            <a:r>
              <a:rPr lang="en-US" dirty="0"/>
              <a:t>Develop locally and have CI/CD</a:t>
            </a:r>
          </a:p>
          <a:p>
            <a:r>
              <a:rPr lang="en-US" dirty="0"/>
              <a:t>Ability to monitor the various components in the solution</a:t>
            </a:r>
          </a:p>
          <a:p>
            <a:r>
              <a:rPr lang="en-US" dirty="0"/>
              <a:t>Support future expansion for analytics and batching</a:t>
            </a:r>
          </a:p>
        </p:txBody>
      </p:sp>
    </p:spTree>
    <p:extLst>
      <p:ext uri="{BB962C8B-B14F-4D97-AF65-F5344CB8AC3E}">
        <p14:creationId xmlns:p14="http://schemas.microsoft.com/office/powerpoint/2010/main" val="196648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2973-D2FC-4936-AE36-DB6487D7C462}"/>
              </a:ext>
            </a:extLst>
          </p:cNvPr>
          <p:cNvSpPr>
            <a:spLocks noGrp="1"/>
          </p:cNvSpPr>
          <p:nvPr>
            <p:ph type="title"/>
          </p:nvPr>
        </p:nvSpPr>
        <p:spPr/>
        <p:txBody>
          <a:bodyPr/>
          <a:lstStyle/>
          <a:p>
            <a:r>
              <a:rPr lang="en-US" dirty="0"/>
              <a:t>TL/DR Customer Objections</a:t>
            </a:r>
          </a:p>
        </p:txBody>
      </p:sp>
      <p:sp>
        <p:nvSpPr>
          <p:cNvPr id="3" name="Content Placeholder 2">
            <a:extLst>
              <a:ext uri="{FF2B5EF4-FFF2-40B4-BE49-F238E27FC236}">
                <a16:creationId xmlns:a16="http://schemas.microsoft.com/office/drawing/2014/main" id="{04B1930F-5A54-44BB-A6DE-6E33FAD381E9}"/>
              </a:ext>
            </a:extLst>
          </p:cNvPr>
          <p:cNvSpPr>
            <a:spLocks noGrp="1"/>
          </p:cNvSpPr>
          <p:nvPr>
            <p:ph idx="1"/>
          </p:nvPr>
        </p:nvSpPr>
        <p:spPr/>
        <p:txBody>
          <a:bodyPr/>
          <a:lstStyle/>
          <a:p>
            <a:r>
              <a:rPr lang="en-US" dirty="0"/>
              <a:t>Concerned about messaging and component interaction</a:t>
            </a:r>
          </a:p>
          <a:p>
            <a:r>
              <a:rPr lang="en-US" dirty="0"/>
              <a:t>Avoid substantial monthly bills</a:t>
            </a:r>
          </a:p>
          <a:p>
            <a:r>
              <a:rPr lang="en-US" dirty="0"/>
              <a:t>Avoid sending bills to the wrong person</a:t>
            </a:r>
          </a:p>
          <a:p>
            <a:r>
              <a:rPr lang="en-US" dirty="0"/>
              <a:t>Avoid losing track of an unprocessed/unpaid bill</a:t>
            </a:r>
          </a:p>
          <a:p>
            <a:r>
              <a:rPr lang="en-US" dirty="0"/>
              <a:t>Prevent DDoS attacks</a:t>
            </a:r>
          </a:p>
          <a:p>
            <a:r>
              <a:rPr lang="en-US" dirty="0"/>
              <a:t>Secure and manageable API</a:t>
            </a:r>
          </a:p>
          <a:p>
            <a:r>
              <a:rPr lang="en-US" dirty="0"/>
              <a:t>Application Secrets</a:t>
            </a:r>
          </a:p>
          <a:p>
            <a:r>
              <a:rPr lang="en-US" dirty="0"/>
              <a:t>When to use Functions vs Logic apps</a:t>
            </a:r>
          </a:p>
          <a:p>
            <a:r>
              <a:rPr lang="en-US" dirty="0"/>
              <a:t>Cold starts with Azure Functions</a:t>
            </a:r>
          </a:p>
        </p:txBody>
      </p:sp>
    </p:spTree>
    <p:extLst>
      <p:ext uri="{BB962C8B-B14F-4D97-AF65-F5344CB8AC3E}">
        <p14:creationId xmlns:p14="http://schemas.microsoft.com/office/powerpoint/2010/main" val="22005631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4041</TotalTime>
  <Words>3181</Words>
  <Application>Microsoft Office PowerPoint</Application>
  <PresentationFormat>Widescreen</PresentationFormat>
  <Paragraphs>372</Paragraphs>
  <Slides>45</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Century Gothic</vt:lpstr>
      <vt:lpstr>Menlo</vt:lpstr>
      <vt:lpstr>Open Sans</vt:lpstr>
      <vt:lpstr>Segoe UI</vt:lpstr>
      <vt:lpstr>Utsaah</vt:lpstr>
      <vt:lpstr>Verdana</vt:lpstr>
      <vt:lpstr>Wingdings 3</vt:lpstr>
      <vt:lpstr>Wisp</vt:lpstr>
      <vt:lpstr>Serverless Solutions with Azure</vt:lpstr>
      <vt:lpstr>Who am I?</vt:lpstr>
      <vt:lpstr>Agenda</vt:lpstr>
      <vt:lpstr>What are we going to build?</vt:lpstr>
      <vt:lpstr>Overview of Microsoft Cloud Workshops</vt:lpstr>
      <vt:lpstr>Whiteboard Design Session</vt:lpstr>
      <vt:lpstr>TL/DR on whiteboard [overview]</vt:lpstr>
      <vt:lpstr>TL/DR on whiteboard [customer needs]</vt:lpstr>
      <vt:lpstr>TL/DR Customer Objections</vt:lpstr>
      <vt:lpstr>Today’s Project – Serverless Architecture</vt:lpstr>
      <vt:lpstr>Things you’ll need</vt:lpstr>
      <vt:lpstr>Demo Provisioning</vt:lpstr>
      <vt:lpstr>Azure Platform Services</vt:lpstr>
      <vt:lpstr>What platforms are available for serverless development</vt:lpstr>
      <vt:lpstr>Web</vt:lpstr>
      <vt:lpstr>Storage</vt:lpstr>
      <vt:lpstr>Data</vt:lpstr>
      <vt:lpstr>Eventing and Messaging</vt:lpstr>
      <vt:lpstr>Serverless Processing</vt:lpstr>
      <vt:lpstr>Cognitive Servies/AI </vt:lpstr>
      <vt:lpstr>Big Data/Streaming/IoT</vt:lpstr>
      <vt:lpstr>Serverless Apps: Architecture/Patterns and Azure implementation</vt:lpstr>
      <vt:lpstr>Architecture Approaches</vt:lpstr>
      <vt:lpstr>Deployments</vt:lpstr>
      <vt:lpstr>Considerations</vt:lpstr>
      <vt:lpstr>Design Patterns/Examples</vt:lpstr>
      <vt:lpstr>Business Scenarios and Use Cases</vt:lpstr>
      <vt:lpstr>Lightning Demos</vt:lpstr>
      <vt:lpstr>Event Grid</vt:lpstr>
      <vt:lpstr>PowerPoint Presentation</vt:lpstr>
      <vt:lpstr>Storage Accounts</vt:lpstr>
      <vt:lpstr>PowerPoint Presentation</vt:lpstr>
      <vt:lpstr>Function Apps</vt:lpstr>
      <vt:lpstr>PowerPoint Presentation</vt:lpstr>
      <vt:lpstr>Event Grid</vt:lpstr>
      <vt:lpstr>PowerPoint Presentation</vt:lpstr>
      <vt:lpstr>PowerPoint Presentation</vt:lpstr>
      <vt:lpstr>Logic Apps</vt:lpstr>
      <vt:lpstr>PowerPoint Presentation</vt:lpstr>
      <vt:lpstr>Cosmos DB</vt:lpstr>
      <vt:lpstr>PowerPoint Presentation</vt:lpstr>
      <vt:lpstr>Summary</vt:lpstr>
      <vt:lpstr>Please take a moment to fill out a quick survey</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Orchestrate and Build Serverless Solutions Using Logic Apps</dc:title>
  <dc:creator>Brian Gorman</dc:creator>
  <cp:lastModifiedBy>Brian Gorman</cp:lastModifiedBy>
  <cp:revision>448</cp:revision>
  <dcterms:created xsi:type="dcterms:W3CDTF">2021-01-29T02:17:01Z</dcterms:created>
  <dcterms:modified xsi:type="dcterms:W3CDTF">2022-01-11T05:55:15Z</dcterms:modified>
</cp:coreProperties>
</file>