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89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/>
    <p:restoredTop sz="94643"/>
  </p:normalViewPr>
  <p:slideViewPr>
    <p:cSldViewPr snapToGrid="0" snapToObjects="1">
      <p:cViewPr varScale="1">
        <p:scale>
          <a:sx n="92" d="100"/>
          <a:sy n="92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array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116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0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22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dirty="0"/>
              <a:t>. </a:t>
            </a:r>
            <a:r>
              <a:rPr lang="ja-JP" altLang="en-US"/>
              <a:t>导数</a:t>
            </a:r>
            <a:r>
              <a:rPr lang="zh-CN" altLang="en-US" dirty="0"/>
              <a:t>、反向</a:t>
            </a:r>
            <a:r>
              <a:rPr lang="ja-JP" altLang="en-US"/>
              <a:t>传播和复杂度</a:t>
            </a: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CC2DD440-3474-7940-BAED-84CBDFF755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</a:t>
            </a:r>
            <a:r>
              <a:rPr lang="en-US" sz="1600" b="1">
                <a:hlinkClick r:id="rId4"/>
              </a:rPr>
              <a:t>arrays.html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90142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192EB-A3A1-794E-8926-B8E8A04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" y="300864"/>
            <a:ext cx="8255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00155-66B1-5742-A00A-A5E32D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" y="828897"/>
            <a:ext cx="9779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2C8BC-4A8B-D244-AD72-9FAB152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94" y="828897"/>
            <a:ext cx="9779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D5EF1-33F5-BE40-8773-9F49F6BF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66" y="1148251"/>
            <a:ext cx="2813587" cy="48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FC881-B5A2-FC41-8C89-E8643F02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37" y="220972"/>
            <a:ext cx="1917700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698F-8216-EB48-B5BA-8040D8A6C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9" y="2405743"/>
            <a:ext cx="41529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2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Equation"/>
              <p:cNvSpPr txBox="1"/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blipFill>
                <a:blip r:embed="rId3"/>
                <a:stretch>
                  <a:fillRect l="-70000" r="-80000" b="-10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Equation"/>
              <p:cNvSpPr txBox="1"/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blipFill>
                <a:blip r:embed="rId4"/>
                <a:stretch>
                  <a:fillRect l="-50000" r="-7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blipFill>
                <a:blip r:embed="rId5"/>
                <a:stretch>
                  <a:fillRect l="-70000" r="-9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blipFill>
                <a:blip r:embed="rId6"/>
                <a:stretch>
                  <a:fillRect l="-10000" r="-1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blipFill>
                <a:blip r:embed="rId7"/>
                <a:stretch>
                  <a:fillRect l="-11628" r="-93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ine"/>
          <p:cNvSpPr/>
          <p:nvPr/>
        </p:nvSpPr>
        <p:spPr>
          <a:xfrm>
            <a:off x="471652" y="1703794"/>
            <a:ext cx="3407354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Equation"/>
              <p:cNvSpPr txBox="1"/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blipFill>
                <a:blip r:embed="rId8"/>
                <a:stretch>
                  <a:fillRect l="-50000" r="-6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Equation"/>
              <p:cNvSpPr txBox="1"/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blipFill>
                <a:blip r:embed="rId9"/>
                <a:stretch>
                  <a:fillRect l="-5333" t="-2273" r="-266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Equation"/>
              <p:cNvSpPr txBox="1"/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sz="1900"/>
              </a:p>
            </p:txBody>
          </p:sp>
        </mc:Choice>
        <mc:Fallback xmlns="">
          <p:sp>
            <p:nvSpPr>
              <p:cNvPr id="3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blipFill>
                <a:blip r:embed="rId10"/>
                <a:stretch>
                  <a:fillRect l="-75000" r="-87500" b="-8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Equation"/>
              <p:cNvSpPr txBox="1"/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blipFill>
                <a:blip r:embed="rId11"/>
                <a:stretch>
                  <a:fillRect l="-2400" t="-12500" r="-4800" b="-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Equation"/>
              <p:cNvSpPr txBox="1"/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关于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的函数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blipFill>
                <a:blip r:embed="rId12"/>
                <a:stretch>
                  <a:fillRect t="-12000" r="-1245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3"/>
                <a:stretch>
                  <a:fillRect l="-20000" t="-2273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blipFill>
                <a:blip r:embed="rId14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Line"/>
          <p:cNvSpPr/>
          <p:nvPr/>
        </p:nvSpPr>
        <p:spPr>
          <a:xfrm>
            <a:off x="465302" y="3474902"/>
            <a:ext cx="4044219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Equation"/>
              <p:cNvSpPr txBox="1"/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blipFill>
                <a:blip r:embed="rId15"/>
                <a:stretch>
                  <a:fillRect l="-10000" r="-20000" b="-1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Equation"/>
              <p:cNvSpPr txBox="1"/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blipFill>
                <a:blip r:embed="rId16"/>
                <a:stretch>
                  <a:fillRect l="-22727" r="-31818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blipFill>
                <a:blip r:embed="rId17"/>
                <a:stretch>
                  <a:fillRect l="-26087" r="-30435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Equation"/>
              <p:cNvSpPr txBox="1"/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blipFill>
                <a:blip r:embed="rId18"/>
                <a:stretch>
                  <a:fillRect l="-24000" r="-28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blipFill>
                <a:blip r:embed="rId19"/>
                <a:stretch>
                  <a:fillRect l="-50000" r="-5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Equation"/>
              <p:cNvSpPr txBox="1"/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blipFill>
                <a:blip r:embed="rId20"/>
                <a:stretch>
                  <a:fillRect l="-14706" r="-23529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Equation"/>
              <p:cNvSpPr txBox="1"/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blipFill>
                <a:blip r:embed="rId21"/>
                <a:stretch>
                  <a:fillRect l="-30435" r="-1304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Equation"/>
              <p:cNvSpPr txBox="1"/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blipFill>
                <a:blip r:embed="rId22"/>
                <a:stretch>
                  <a:fillRect t="-232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7" animBg="1" advAuto="0"/>
      <p:bldP spid="337" grpId="6" animBg="1" advAuto="0"/>
      <p:bldP spid="341" grpId="5" animBg="1" advAuto="0"/>
      <p:bldP spid="342" grpId="2" animBg="1" advAuto="0"/>
      <p:bldP spid="353" grpId="3" animBg="1" advAuto="0"/>
      <p:bldP spid="35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 rot="16200000">
            <a:off x="4326555" y="1915632"/>
            <a:ext cx="597773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 rot="16200000">
            <a:off x="5946107" y="1892063"/>
            <a:ext cx="644911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2737524" y="3740465"/>
            <a:ext cx="513257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eneralize to Matrices"/>
          <p:cNvSpPr txBox="1">
            <a:spLocks noGrp="1"/>
          </p:cNvSpPr>
          <p:nvPr>
            <p:ph type="title"/>
          </p:nvPr>
        </p:nvSpPr>
        <p:spPr>
          <a:xfrm>
            <a:off x="2963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推广到矩阵</a:t>
            </a:r>
            <a:endParaRPr dirty="0"/>
          </a:p>
        </p:txBody>
      </p:sp>
      <p:sp>
        <p:nvSpPr>
          <p:cNvPr id="362" name="Rectangle"/>
          <p:cNvSpPr/>
          <p:nvPr/>
        </p:nvSpPr>
        <p:spPr>
          <a:xfrm>
            <a:off x="2920200" y="1344044"/>
            <a:ext cx="311765" cy="29785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546643" y="2774732"/>
            <a:ext cx="317501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Square"/>
          <p:cNvSpPr/>
          <p:nvPr/>
        </p:nvSpPr>
        <p:spPr>
          <a:xfrm>
            <a:off x="1546643" y="1940158"/>
            <a:ext cx="281569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4602408" y="1084232"/>
            <a:ext cx="317501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2923736" y="2773916"/>
            <a:ext cx="317501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 rot="16200000">
            <a:off x="4311396" y="2813878"/>
            <a:ext cx="628092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Equation"/>
              <p:cNvSpPr txBox="1"/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blipFill>
                <a:blip r:embed="rId2"/>
                <a:stretch>
                  <a:fillRect l="-36364" r="-45455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Equation"/>
              <p:cNvSpPr txBox="1"/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blipFill>
                <a:blip r:embed="rId3"/>
                <a:stretch>
                  <a:fillRect l="-54545" r="-72727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Equation"/>
              <p:cNvSpPr txBox="1"/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63636" r="-72727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Equation"/>
              <p:cNvSpPr txBox="1"/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Equation"/>
              <p:cNvSpPr txBox="1"/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19231" t="-2326" r="-19231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Equation"/>
              <p:cNvSpPr txBox="1"/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24000" r="-2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Square"/>
          <p:cNvSpPr/>
          <p:nvPr/>
        </p:nvSpPr>
        <p:spPr>
          <a:xfrm>
            <a:off x="2923736" y="1931719"/>
            <a:ext cx="341078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Equation"/>
              <p:cNvSpPr txBox="1"/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33333" t="-4651" r="-37500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Equation"/>
              <p:cNvSpPr txBox="1"/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50000" r="-6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Scalar"/>
          <p:cNvSpPr txBox="1"/>
          <p:nvPr/>
        </p:nvSpPr>
        <p:spPr>
          <a:xfrm>
            <a:off x="2700032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8" name="Scalar"/>
          <p:cNvSpPr txBox="1"/>
          <p:nvPr/>
        </p:nvSpPr>
        <p:spPr>
          <a:xfrm>
            <a:off x="400515" y="211695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9" name="Vector"/>
          <p:cNvSpPr txBox="1"/>
          <p:nvPr/>
        </p:nvSpPr>
        <p:spPr>
          <a:xfrm>
            <a:off x="400459" y="28887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</a:p>
        </p:txBody>
      </p:sp>
      <p:sp>
        <p:nvSpPr>
          <p:cNvPr id="380" name="Rectangle"/>
          <p:cNvSpPr/>
          <p:nvPr/>
        </p:nvSpPr>
        <p:spPr>
          <a:xfrm>
            <a:off x="5979219" y="1084067"/>
            <a:ext cx="448013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Equation"/>
              <p:cNvSpPr txBox="1"/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blipFill>
                <a:blip r:embed="rId10"/>
                <a:stretch>
                  <a:fillRect l="-42857" r="-42857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Equation"/>
              <p:cNvSpPr txBox="1"/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blipFill>
                <a:blip r:embed="rId11"/>
                <a:stretch>
                  <a:fillRect l="-21429" t="-2326" r="-1428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"/>
          <p:cNvSpPr/>
          <p:nvPr/>
        </p:nvSpPr>
        <p:spPr>
          <a:xfrm>
            <a:off x="1344839" y="3711605"/>
            <a:ext cx="513256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Equation"/>
              <p:cNvSpPr txBox="1"/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blipFill>
                <a:blip r:embed="rId12"/>
                <a:stretch>
                  <a:fillRect l="-33333" r="-40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Matrix"/>
          <p:cNvSpPr txBox="1"/>
          <p:nvPr/>
        </p:nvSpPr>
        <p:spPr>
          <a:xfrm>
            <a:off x="413352" y="380509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Equation"/>
              <p:cNvSpPr txBox="1"/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blipFill>
                <a:blip r:embed="rId13"/>
                <a:stretch>
                  <a:fillRect l="-17241" r="-1034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Equation"/>
              <p:cNvSpPr txBox="1"/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blipFill>
                <a:blip r:embed="rId14"/>
                <a:stretch>
                  <a:fillRect l="-23529" r="-52941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Equation"/>
              <p:cNvSpPr txBox="1"/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blipFill>
                <a:blip r:embed="rId15"/>
                <a:stretch>
                  <a:fillRect l="-22222" r="-444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Equation"/>
              <p:cNvSpPr txBox="1"/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blipFill>
                <a:blip r:embed="rId16"/>
                <a:stretch>
                  <a:fillRect l="-27273" r="-54545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Equation"/>
              <p:cNvSpPr txBox="1"/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blipFill>
                <a:blip r:embed="rId17"/>
                <a:stretch>
                  <a:fillRect l="-21622" r="-43243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Equation"/>
              <p:cNvSpPr txBox="1"/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3684" r="-47368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blipFill>
                <a:blip r:embed="rId19"/>
                <a:stretch>
                  <a:fillRect l="-20513" r="-35897" b="-88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blipFill>
                <a:blip r:embed="rId20"/>
                <a:stretch>
                  <a:fillRect l="-20513" r="-35897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0513" r="-4615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Equation"/>
              <p:cNvSpPr txBox="1"/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blipFill>
                <a:blip r:embed="rId21"/>
                <a:stretch>
                  <a:fillRect l="-22500" r="-4000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Equation"/>
              <p:cNvSpPr txBox="1"/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blipFill>
                <a:blip r:embed="rId22"/>
                <a:stretch>
                  <a:fillRect l="-16981" r="-30189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0" name="Group"/>
          <p:cNvGrpSpPr/>
          <p:nvPr/>
        </p:nvGrpSpPr>
        <p:grpSpPr>
          <a:xfrm>
            <a:off x="4192619" y="3628731"/>
            <a:ext cx="717021" cy="868378"/>
            <a:chOff x="0" y="0"/>
            <a:chExt cx="717020" cy="868377"/>
          </a:xfrm>
        </p:grpSpPr>
        <p:sp>
          <p:nvSpPr>
            <p:cNvPr id="397" name="Rectangle"/>
            <p:cNvSpPr/>
            <p:nvPr/>
          </p:nvSpPr>
          <p:spPr>
            <a:xfrm>
              <a:off x="0" y="215062"/>
              <a:ext cx="513256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3253" y="0"/>
              <a:ext cx="713768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"/>
            <p:cNvSpPr/>
            <p:nvPr/>
          </p:nvSpPr>
          <p:spPr>
            <a:xfrm>
              <a:off x="510656" y="5712"/>
              <a:ext cx="203560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blipFill>
                <a:blip r:embed="rId23"/>
                <a:stretch>
                  <a:fillRect l="-13793" r="-2931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oup"/>
          <p:cNvGrpSpPr/>
          <p:nvPr/>
        </p:nvGrpSpPr>
        <p:grpSpPr>
          <a:xfrm>
            <a:off x="6009619" y="2701516"/>
            <a:ext cx="644911" cy="868378"/>
            <a:chOff x="0" y="0"/>
            <a:chExt cx="644909" cy="868377"/>
          </a:xfrm>
        </p:grpSpPr>
        <p:sp>
          <p:nvSpPr>
            <p:cNvPr id="402" name="Rectangle"/>
            <p:cNvSpPr/>
            <p:nvPr/>
          </p:nvSpPr>
          <p:spPr>
            <a:xfrm>
              <a:off x="0" y="215062"/>
              <a:ext cx="461638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926" y="0"/>
              <a:ext cx="641984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459299" y="5712"/>
              <a:ext cx="183089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blipFill>
                <a:blip r:embed="rId24"/>
                <a:stretch>
                  <a:fillRect l="-11268" r="-239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"/>
          <p:cNvGrpSpPr/>
          <p:nvPr/>
        </p:nvGrpSpPr>
        <p:grpSpPr>
          <a:xfrm>
            <a:off x="6026631" y="4010222"/>
            <a:ext cx="245940" cy="297855"/>
            <a:chOff x="0" y="0"/>
            <a:chExt cx="245938" cy="297854"/>
          </a:xfrm>
        </p:grpSpPr>
        <p:sp>
          <p:nvSpPr>
            <p:cNvPr id="407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6347422" y="4010222"/>
            <a:ext cx="245940" cy="297855"/>
            <a:chOff x="0" y="0"/>
            <a:chExt cx="245938" cy="297854"/>
          </a:xfrm>
        </p:grpSpPr>
        <p:sp>
          <p:nvSpPr>
            <p:cNvPr id="411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668213" y="4010222"/>
            <a:ext cx="245940" cy="297855"/>
            <a:chOff x="0" y="0"/>
            <a:chExt cx="245938" cy="297854"/>
          </a:xfrm>
        </p:grpSpPr>
        <p:sp>
          <p:nvSpPr>
            <p:cNvPr id="415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Equation"/>
              <p:cNvSpPr txBox="1"/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blipFill>
                <a:blip r:embed="rId25"/>
                <a:stretch>
                  <a:fillRect l="-13793" t="-2273" r="-1379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Equation"/>
              <p:cNvSpPr txBox="1"/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blipFill>
                <a:blip r:embed="rId26"/>
                <a:stretch>
                  <a:fillRect l="-17857" t="-2273" r="-1785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Vector"/>
          <p:cNvSpPr txBox="1"/>
          <p:nvPr/>
        </p:nvSpPr>
        <p:spPr>
          <a:xfrm>
            <a:off x="4400421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422" name="Matrix"/>
          <p:cNvSpPr txBox="1"/>
          <p:nvPr/>
        </p:nvSpPr>
        <p:spPr>
          <a:xfrm>
            <a:off x="5986069" y="5827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blipFill>
                <a:blip r:embed="rId27"/>
                <a:stretch>
                  <a:fillRect l="-13793" t="-2273" r="-1724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blipFill>
                <a:blip r:embed="rId28"/>
                <a:stretch>
                  <a:fillRect l="-37500" r="-6666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Equation"/>
              <p:cNvSpPr txBox="1"/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hain Rule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56" y="1810170"/>
            <a:ext cx="190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eneralize to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sp>
        <p:nvSpPr>
          <p:cNvPr id="432" name="Chain rule for scalars:…"/>
          <p:cNvSpPr txBox="1">
            <a:spLocks noGrp="1"/>
          </p:cNvSpPr>
          <p:nvPr>
            <p:ph type="body" sz="half" idx="1"/>
          </p:nvPr>
        </p:nvSpPr>
        <p:spPr>
          <a:xfrm>
            <a:off x="340592" y="1125877"/>
            <a:ext cx="8205304" cy="18147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 err="1"/>
              <a:t>标量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矢量：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Equation"/>
              <p:cNvSpPr txBox="1"/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blipFill>
                <a:blip r:embed="rId2"/>
                <a:stretch>
                  <a:fillRect l="-4624" r="-20231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l="-6667" t="-1923" r="-2500" b="-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" name="Group"/>
          <p:cNvGrpSpPr/>
          <p:nvPr/>
        </p:nvGrpSpPr>
        <p:grpSpPr>
          <a:xfrm>
            <a:off x="687858" y="3099938"/>
            <a:ext cx="1680242" cy="1183965"/>
            <a:chOff x="0" y="0"/>
            <a:chExt cx="1680241" cy="118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Equation"/>
                <p:cNvSpPr txBox="1"/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blipFill>
                  <a:blip r:embed="rId4"/>
                  <a:stretch>
                    <a:fillRect l="-4918" r="-2459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Equation"/>
                <p:cNvSpPr txBox="1"/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Equation"/>
                <p:cNvSpPr txBox="1"/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blipFill>
                  <a:blip r:embed="rId6"/>
                  <a:stretch>
                    <a:fillRect l="-28571" r="-6071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Equation"/>
                <p:cNvSpPr txBox="1"/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Group"/>
          <p:cNvGrpSpPr/>
          <p:nvPr/>
        </p:nvGrpSpPr>
        <p:grpSpPr>
          <a:xfrm>
            <a:off x="2999681" y="3099481"/>
            <a:ext cx="1922024" cy="1186200"/>
            <a:chOff x="0" y="0"/>
            <a:chExt cx="1922022" cy="1186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Equation"/>
                <p:cNvSpPr txBox="1"/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blipFill>
                  <a:blip r:embed="rId8"/>
                  <a:stretch>
                    <a:fillRect l="-4000" r="-1600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Equation"/>
                <p:cNvSpPr txBox="1"/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blipFill>
                  <a:blip r:embed="rId9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Equation"/>
                <p:cNvSpPr txBox="1"/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blipFill>
                  <a:blip r:embed="rId10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Equation"/>
                <p:cNvSpPr txBox="1"/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"/>
          <p:cNvGrpSpPr/>
          <p:nvPr/>
        </p:nvGrpSpPr>
        <p:grpSpPr>
          <a:xfrm>
            <a:off x="5518067" y="3099481"/>
            <a:ext cx="1861044" cy="1173500"/>
            <a:chOff x="0" y="0"/>
            <a:chExt cx="1861043" cy="1173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Equation"/>
                <p:cNvSpPr txBox="1"/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blipFill>
                  <a:blip r:embed="rId12"/>
                  <a:stretch>
                    <a:fillRect l="-3175" r="-794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Equation"/>
                <p:cNvSpPr txBox="1"/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36957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Equation"/>
                <p:cNvSpPr txBox="1"/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blipFill>
                  <a:blip r:embed="rId14"/>
                  <a:stretch>
                    <a:fillRect l="-23256" r="-4186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Equation"/>
                <p:cNvSpPr txBox="1"/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blipFill>
                  <a:blip r:embed="rId15"/>
                  <a:stretch>
                    <a:fillRect l="-225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bldLvl="5" animBg="1" advAuto="0"/>
      <p:bldP spid="439" grpId="2" animBg="1" advAuto="0"/>
      <p:bldP spid="444" grpId="3" animBg="1" advAuto="0"/>
      <p:bldP spid="44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D2290-58FB-E04F-8519-625FD0BA7A34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9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9B376-1601-4D42-9D2D-3D91C94F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15" y="2724936"/>
            <a:ext cx="1246631" cy="11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16B74-9933-C642-9265-BA2CFF1F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92" y="2724936"/>
            <a:ext cx="2679700" cy="204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89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33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E62C7-2D01-074B-AEA8-7295129B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2790247"/>
            <a:ext cx="1184584" cy="1079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D17CA5-F2E5-134A-829C-8A1F37C9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22" y="2790246"/>
            <a:ext cx="2620789" cy="2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2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/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zh-CN" altLang="en-US" dirty="0"/>
              <a:t>反向</a:t>
            </a:r>
            <a:r>
              <a:rPr lang="ja-JP" altLang="en-US"/>
              <a:t>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266320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/>
              <a:t>应用于整个函数</a:t>
            </a:r>
            <a:endParaRPr dirty="0"/>
          </a:p>
          <a:p>
            <a:r>
              <a:rPr lang="ja-JP" altLang="en-US"/>
              <a:t>其它常见微分法</a:t>
            </a:r>
            <a:endParaRPr dirty="0"/>
          </a:p>
          <a:p>
            <a:pPr lvl="1"/>
            <a:r>
              <a:rPr lang="ja-JP" altLang="en-US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/>
              <a:t>数值微分法</a:t>
            </a:r>
            <a:endParaRPr lang="ja-JP" altLang="en-US" dirty="0"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/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4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1" y="1009331"/>
            <a:ext cx="461512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5" name="from mxnet import sym…"/>
          <p:cNvSpPr txBox="1"/>
          <p:nvPr/>
        </p:nvSpPr>
        <p:spPr>
          <a:xfrm>
            <a:off x="5252044" y="879923"/>
            <a:ext cx="2684387" cy="27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sym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  <a:p>
            <a:pPr>
              <a:lnSpc>
                <a:spcPts val="3600"/>
              </a:lnSpc>
              <a:defRPr sz="16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lang="ja-JP" altLang="en-US"/>
              <a:t>稍后将数据绑定到</a:t>
            </a:r>
            <a:r>
              <a:rPr lang="en-US" dirty="0"/>
              <a:t>a</a:t>
            </a:r>
            <a:r>
              <a:rPr lang="ja-JP" altLang="en-US"/>
              <a:t>和</a:t>
            </a:r>
            <a:r>
              <a:rPr lang="en-US" dirty="0"/>
              <a:t>b</a:t>
            </a:r>
            <a:r>
              <a:rPr lang="ja-JP" altLang="en-US"/>
              <a:t>中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9" name="from mxnet import autograd, nd…"/>
          <p:cNvSpPr txBox="1"/>
          <p:nvPr/>
        </p:nvSpPr>
        <p:spPr>
          <a:xfrm>
            <a:off x="4963886" y="1009331"/>
            <a:ext cx="3795268" cy="279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autograd</a:t>
            </a:r>
            <a:r>
              <a:rPr dirty="0"/>
              <a:t>, </a:t>
            </a:r>
            <a:r>
              <a:rPr dirty="0" err="1"/>
              <a:t>nd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with</a:t>
            </a:r>
            <a:r>
              <a:rPr dirty="0"/>
              <a:t> </a:t>
            </a:r>
            <a:r>
              <a:rPr dirty="0" err="1"/>
              <a:t>autograd.record</a:t>
            </a:r>
            <a:r>
              <a:rPr dirty="0"/>
              <a:t>():  </a:t>
            </a:r>
            <a:endParaRPr lang="en-US"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   </a:t>
            </a: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E36209"/>
                </a:solidFill>
              </a:rPr>
              <a:t>c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wo M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两种模式</a:t>
            </a:r>
            <a:endParaRPr dirty="0"/>
          </a:p>
        </p:txBody>
      </p:sp>
      <p:sp>
        <p:nvSpPr>
          <p:cNvPr id="512" name="By chain r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通过链式法则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/>
              <a:t>正向传播 </a:t>
            </a:r>
          </a:p>
          <a:p>
            <a:endParaRPr dirty="0"/>
          </a:p>
          <a:p>
            <a:endParaRPr dirty="0"/>
          </a:p>
          <a:p>
            <a:r>
              <a:rPr lang="ja-JP" altLang="en-US"/>
              <a:t>反向传播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blipFill>
                <a:blip r:embed="rId2"/>
                <a:stretch>
                  <a:fillRect l="-3061" t="-2273" r="-5102" b="-1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blipFill>
                <a:blip r:embed="rId3"/>
                <a:stretch>
                  <a:fillRect l="-1095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blipFill>
                <a:blip r:embed="rId4"/>
                <a:stretch>
                  <a:fillRect l="-1079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blipFill>
                <a:blip r:embed="rId12"/>
                <a:stretch>
                  <a:fillRect l="-3053" t="-2500" r="-4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反向传播</a:t>
            </a:r>
            <a:r>
              <a:rPr lang="zh-CN" altLang="en-US" dirty="0"/>
              <a:t> </a:t>
            </a:r>
            <a:r>
              <a:rPr lang="ja-JP" altLang="en-US"/>
              <a:t>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创建一个计算图</a:t>
            </a:r>
            <a:endParaRPr lang="en-US" altLang="ja-JP" dirty="0"/>
          </a:p>
          <a:p>
            <a:r>
              <a:rPr lang="ja-JP" altLang="en-US"/>
              <a:t>正向</a:t>
            </a:r>
            <a:r>
              <a:rPr lang="zh-CN" altLang="en-US" dirty="0"/>
              <a:t>：</a:t>
            </a:r>
            <a:r>
              <a:rPr lang="ja-JP" altLang="en-US"/>
              <a:t>计算有向无环图</a:t>
            </a:r>
            <a:r>
              <a:rPr lang="zh-CN" altLang="en-US" dirty="0"/>
              <a:t>，</a:t>
            </a:r>
            <a:r>
              <a:rPr lang="ja-JP" altLang="en-US"/>
              <a:t>储存中间值</a:t>
            </a:r>
            <a:endParaRPr dirty="0"/>
          </a:p>
          <a:p>
            <a:r>
              <a:rPr lang="ja-JP" altLang="en-US"/>
              <a:t>反向</a:t>
            </a:r>
            <a:r>
              <a:rPr lang="zh-CN" altLang="en-US" dirty="0"/>
              <a:t>：</a:t>
            </a:r>
            <a:r>
              <a:rPr lang="ja-JP" altLang="en-US"/>
              <a:t>逆向计算有向无环图</a:t>
            </a:r>
            <a:endParaRPr dirty="0"/>
          </a:p>
          <a:p>
            <a:pPr lvl="1"/>
            <a:r>
              <a:rPr lang="ja-JP" altLang="en-US"/>
              <a:t>减少不需要的图</a:t>
            </a:r>
            <a:r>
              <a:rPr dirty="0"/>
              <a:t>   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trix"/>
          <p:cNvSpPr txBox="1">
            <a:spLocks noGrp="1"/>
          </p:cNvSpPr>
          <p:nvPr>
            <p:ph type="title"/>
          </p:nvPr>
        </p:nvSpPr>
        <p:spPr>
          <a:xfrm>
            <a:off x="298250" y="1957610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矩阵微积分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53178" y="883257"/>
            <a:ext cx="4927943" cy="337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699" name="Computational complexity: O(n), n is #operations, to compute all derivatives…"/>
          <p:cNvSpPr txBox="1">
            <a:spLocks noGrp="1"/>
          </p:cNvSpPr>
          <p:nvPr>
            <p:ph type="body" idx="1"/>
          </p:nvPr>
        </p:nvSpPr>
        <p:spPr>
          <a:xfrm>
            <a:off x="340592" y="660678"/>
            <a:ext cx="8205304" cy="39025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48055">
              <a:buNone/>
              <a:defRPr sz="2352"/>
            </a:pPr>
            <a:r>
              <a:rPr lang="en-US" dirty="0"/>
              <a:t>	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ja-JP" altLang="en-US"/>
              <a:t>为计算次数</a:t>
            </a:r>
            <a:endParaRPr lang="en-US" altLang="ja-JP" dirty="0"/>
          </a:p>
          <a:p>
            <a:pPr marL="0" indent="0" defTabSz="448055">
              <a:buNone/>
              <a:defRPr sz="2352"/>
            </a:pPr>
            <a:endParaRPr lang="en-US" altLang="ja-JP" dirty="0"/>
          </a:p>
          <a:p>
            <a:pPr marL="235818" indent="-235818" defTabSz="448055">
              <a:defRPr sz="2352"/>
            </a:pPr>
            <a:r>
              <a:rPr lang="ja-JP" altLang="en-US"/>
              <a:t>反向传播复杂度</a:t>
            </a:r>
            <a:r>
              <a:rPr lang="zh-CN" altLang="en-US" dirty="0"/>
              <a:t>：</a:t>
            </a:r>
            <a:endParaRPr dirty="0"/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计算所有导数</a:t>
            </a:r>
            <a:r>
              <a:rPr lang="zh-CN" altLang="en-US" dirty="0"/>
              <a:t>，</a:t>
            </a:r>
            <a:r>
              <a:rPr lang="ja-JP" altLang="en-US"/>
              <a:t>基本上与正向复杂度一致</a:t>
            </a:r>
            <a:endParaRPr lang="en-US" altLang="ja-JP" dirty="0"/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O(n)</a:t>
            </a:r>
            <a:r>
              <a:rPr lang="zh-CN" altLang="en-US" dirty="0"/>
              <a:t>，</a:t>
            </a:r>
            <a:r>
              <a:rPr lang="ja-JP" altLang="en-US"/>
              <a:t>需要储存所有正向计算的中间值</a:t>
            </a:r>
            <a:endParaRPr dirty="0"/>
          </a:p>
          <a:p>
            <a:pPr marL="235818" indent="-235818" defTabSz="448055">
              <a:defRPr sz="2352"/>
            </a:pPr>
            <a:r>
              <a:rPr lang="ja-JP" altLang="en-US"/>
              <a:t>对比正向传播</a:t>
            </a:r>
            <a:r>
              <a:rPr dirty="0"/>
              <a:t>: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ja-JP" altLang="en-US"/>
              <a:t>个变量的导数为</a:t>
            </a:r>
            <a:r>
              <a:rPr lang="zh-CN" altLang="en-US" dirty="0"/>
              <a:t> </a:t>
            </a:r>
            <a:r>
              <a:rPr dirty="0"/>
              <a:t>O(n*k)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O(1)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[Advanced] 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[</a:t>
            </a:r>
            <a:r>
              <a:rPr lang="ja-JP" altLang="en-US"/>
              <a:t>拓展</a:t>
            </a:r>
            <a:r>
              <a:rPr dirty="0"/>
              <a:t>]</a:t>
            </a:r>
            <a:r>
              <a:rPr lang="ja-JP" altLang="en-US"/>
              <a:t> </a:t>
            </a:r>
            <a:r>
              <a:rPr lang="ja-JP" altLang="en-US" b="0"/>
              <a:t> </a:t>
            </a:r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2" name="Memory is bottleneck for backward accumu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内存是逆向传播的瓶颈</a:t>
            </a:r>
            <a:endParaRPr lang="en-US" altLang="ja-JP" dirty="0"/>
          </a:p>
          <a:p>
            <a:pPr lvl="1"/>
            <a:r>
              <a:rPr lang="ja-JP" altLang="en-US"/>
              <a:t>随着层数和批量大小线性增长</a:t>
            </a:r>
            <a:endParaRPr dirty="0"/>
          </a:p>
          <a:p>
            <a:pPr lvl="1"/>
            <a:r>
              <a:rPr lang="ja-JP" altLang="en-US"/>
              <a:t>有限</a:t>
            </a:r>
            <a:r>
              <a:rPr lang="en-US" dirty="0"/>
              <a:t> GPU </a:t>
            </a:r>
            <a:r>
              <a:rPr lang="ja-JP" altLang="en-US"/>
              <a:t>内存</a:t>
            </a:r>
            <a:r>
              <a:rPr lang="zh-CN" altLang="en-US" dirty="0"/>
              <a:t>（</a:t>
            </a:r>
            <a:r>
              <a:rPr lang="ja-JP" altLang="en-US"/>
              <a:t>最多</a:t>
            </a:r>
            <a:r>
              <a:rPr dirty="0"/>
              <a:t>32GB</a:t>
            </a:r>
            <a:r>
              <a:rPr lang="zh-CN" altLang="en-US" dirty="0"/>
              <a:t>）</a:t>
            </a:r>
            <a:endParaRPr dirty="0"/>
          </a:p>
          <a:p>
            <a:r>
              <a:rPr lang="ja-JP" altLang="en-US"/>
              <a:t>用算力换内存</a:t>
            </a:r>
            <a:endParaRPr dirty="0"/>
          </a:p>
          <a:p>
            <a:pPr lvl="1"/>
            <a:r>
              <a:rPr lang="ja-JP" altLang="en-US"/>
              <a:t>只保存一部分中间计算值</a:t>
            </a:r>
            <a:endParaRPr dirty="0"/>
          </a:p>
          <a:p>
            <a:pPr lvl="1"/>
            <a:r>
              <a:rPr lang="ja-JP" altLang="en-US"/>
              <a:t>当需要时重新计算未保存中间值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5" name="Forward"/>
          <p:cNvSpPr txBox="1"/>
          <p:nvPr/>
        </p:nvSpPr>
        <p:spPr>
          <a:xfrm>
            <a:off x="465470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706" name="Backward"/>
          <p:cNvSpPr txBox="1"/>
          <p:nvPr/>
        </p:nvSpPr>
        <p:spPr>
          <a:xfrm>
            <a:off x="1356266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707" name="Line"/>
          <p:cNvSpPr/>
          <p:nvPr/>
        </p:nvSpPr>
        <p:spPr>
          <a:xfrm>
            <a:off x="87976" y="2939484"/>
            <a:ext cx="8672874" cy="1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Part 2"/>
          <p:cNvSpPr txBox="1"/>
          <p:nvPr/>
        </p:nvSpPr>
        <p:spPr>
          <a:xfrm>
            <a:off x="69106" y="241505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dirty="0"/>
              <a:t>2</a:t>
            </a:r>
            <a:r>
              <a:rPr lang="ja-JP" altLang="en-US"/>
              <a:t>部分</a:t>
            </a:r>
            <a:endParaRPr dirty="0"/>
          </a:p>
        </p:txBody>
      </p:sp>
      <p:sp>
        <p:nvSpPr>
          <p:cNvPr id="709" name="Part 1"/>
          <p:cNvSpPr txBox="1"/>
          <p:nvPr/>
        </p:nvSpPr>
        <p:spPr>
          <a:xfrm>
            <a:off x="69106" y="315052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lang="en-US" altLang="zh-CN" dirty="0"/>
              <a:t>1</a:t>
            </a:r>
            <a:r>
              <a:rPr lang="ja-JP" altLang="en-US"/>
              <a:t>部分</a:t>
            </a:r>
            <a:endParaRPr lang="ja-JP" altLang="en-US" dirty="0"/>
          </a:p>
        </p:txBody>
      </p:sp>
      <p:sp>
        <p:nvSpPr>
          <p:cNvPr id="710" name="Circle"/>
          <p:cNvSpPr/>
          <p:nvPr/>
        </p:nvSpPr>
        <p:spPr>
          <a:xfrm>
            <a:off x="943251" y="4221565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Circle"/>
          <p:cNvSpPr/>
          <p:nvPr/>
        </p:nvSpPr>
        <p:spPr>
          <a:xfrm>
            <a:off x="943251" y="3672314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2" name="Connection Line"/>
          <p:cNvCxnSpPr>
            <a:stCxn id="711" idx="0"/>
            <a:endCxn id="713" idx="0"/>
          </p:cNvCxnSpPr>
          <p:nvPr/>
        </p:nvCxnSpPr>
        <p:spPr>
          <a:xfrm flipV="1">
            <a:off x="1065239" y="3243720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3" name="Circle"/>
          <p:cNvSpPr/>
          <p:nvPr/>
        </p:nvSpPr>
        <p:spPr>
          <a:xfrm>
            <a:off x="943251" y="3123062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Circle"/>
          <p:cNvSpPr/>
          <p:nvPr/>
        </p:nvSpPr>
        <p:spPr>
          <a:xfrm>
            <a:off x="943251" y="2573810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Circle"/>
          <p:cNvSpPr/>
          <p:nvPr/>
        </p:nvSpPr>
        <p:spPr>
          <a:xfrm>
            <a:off x="943251" y="2024559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6" name="Connection Line"/>
          <p:cNvCxnSpPr>
            <a:stCxn id="710" idx="0"/>
            <a:endCxn id="711" idx="0"/>
          </p:cNvCxnSpPr>
          <p:nvPr/>
        </p:nvCxnSpPr>
        <p:spPr>
          <a:xfrm flipV="1">
            <a:off x="1065239" y="3792971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7" name="Connection Line"/>
          <p:cNvCxnSpPr>
            <a:stCxn id="713" idx="0"/>
            <a:endCxn id="714" idx="0"/>
          </p:cNvCxnSpPr>
          <p:nvPr/>
        </p:nvCxnSpPr>
        <p:spPr>
          <a:xfrm flipV="1">
            <a:off x="1065239" y="2694468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8" name="Connection Line"/>
          <p:cNvCxnSpPr>
            <a:stCxn id="714" idx="0"/>
            <a:endCxn id="715" idx="0"/>
          </p:cNvCxnSpPr>
          <p:nvPr/>
        </p:nvCxnSpPr>
        <p:spPr>
          <a:xfrm flipV="1">
            <a:off x="1065239" y="2145216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9" name="Circle"/>
          <p:cNvSpPr/>
          <p:nvPr/>
        </p:nvSpPr>
        <p:spPr>
          <a:xfrm>
            <a:off x="943251" y="1475307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0" name="Connection Line"/>
          <p:cNvCxnSpPr>
            <a:stCxn id="715" idx="0"/>
            <a:endCxn id="719" idx="0"/>
          </p:cNvCxnSpPr>
          <p:nvPr/>
        </p:nvCxnSpPr>
        <p:spPr>
          <a:xfrm flipV="1">
            <a:off x="1065239" y="1595964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1" name="Circle"/>
          <p:cNvSpPr/>
          <p:nvPr/>
        </p:nvSpPr>
        <p:spPr>
          <a:xfrm rot="10800000">
            <a:off x="1546238" y="1476222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 rot="10800000">
            <a:off x="1546238" y="2025473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3" name="Connection Line"/>
          <p:cNvCxnSpPr>
            <a:stCxn id="722" idx="0"/>
            <a:endCxn id="724" idx="0"/>
          </p:cNvCxnSpPr>
          <p:nvPr/>
        </p:nvCxnSpPr>
        <p:spPr>
          <a:xfrm>
            <a:off x="1668226" y="2146131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4" name="Circle"/>
          <p:cNvSpPr/>
          <p:nvPr/>
        </p:nvSpPr>
        <p:spPr>
          <a:xfrm rot="10800000">
            <a:off x="1546238" y="2574725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Circle"/>
          <p:cNvSpPr/>
          <p:nvPr/>
        </p:nvSpPr>
        <p:spPr>
          <a:xfrm rot="10800000">
            <a:off x="1546238" y="3123976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Circle"/>
          <p:cNvSpPr/>
          <p:nvPr/>
        </p:nvSpPr>
        <p:spPr>
          <a:xfrm rot="10800000">
            <a:off x="1546238" y="3673228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7" name="Connection Line"/>
          <p:cNvCxnSpPr>
            <a:stCxn id="721" idx="0"/>
            <a:endCxn id="722" idx="0"/>
          </p:cNvCxnSpPr>
          <p:nvPr/>
        </p:nvCxnSpPr>
        <p:spPr>
          <a:xfrm>
            <a:off x="1668226" y="1596879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8" name="Connection Line"/>
          <p:cNvCxnSpPr>
            <a:stCxn id="724" idx="0"/>
            <a:endCxn id="725" idx="0"/>
          </p:cNvCxnSpPr>
          <p:nvPr/>
        </p:nvCxnSpPr>
        <p:spPr>
          <a:xfrm>
            <a:off x="1668226" y="2695382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9" name="Connection Line"/>
          <p:cNvCxnSpPr>
            <a:stCxn id="725" idx="0"/>
            <a:endCxn id="726" idx="0"/>
          </p:cNvCxnSpPr>
          <p:nvPr/>
        </p:nvCxnSpPr>
        <p:spPr>
          <a:xfrm>
            <a:off x="1668226" y="3244634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30" name="Circle"/>
          <p:cNvSpPr/>
          <p:nvPr/>
        </p:nvSpPr>
        <p:spPr>
          <a:xfrm rot="10800000">
            <a:off x="1546238" y="4222480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31" name="Connection Line"/>
          <p:cNvCxnSpPr>
            <a:stCxn id="726" idx="0"/>
            <a:endCxn id="730" idx="0"/>
          </p:cNvCxnSpPr>
          <p:nvPr/>
        </p:nvCxnSpPr>
        <p:spPr>
          <a:xfrm>
            <a:off x="1668226" y="3793885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32" name="Connection Line"/>
          <p:cNvCxnSpPr>
            <a:stCxn id="711" idx="0"/>
            <a:endCxn id="730" idx="0"/>
          </p:cNvCxnSpPr>
          <p:nvPr/>
        </p:nvCxnSpPr>
        <p:spPr>
          <a:xfrm>
            <a:off x="1065239" y="3792971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3" name="Connection Line"/>
          <p:cNvCxnSpPr>
            <a:stCxn id="713" idx="0"/>
            <a:endCxn id="726" idx="0"/>
          </p:cNvCxnSpPr>
          <p:nvPr/>
        </p:nvCxnSpPr>
        <p:spPr>
          <a:xfrm>
            <a:off x="1065239" y="3243720"/>
            <a:ext cx="602988" cy="55016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4" name="Connection Line"/>
          <p:cNvCxnSpPr>
            <a:stCxn id="719" idx="0"/>
            <a:endCxn id="722" idx="0"/>
          </p:cNvCxnSpPr>
          <p:nvPr/>
        </p:nvCxnSpPr>
        <p:spPr>
          <a:xfrm>
            <a:off x="1065239" y="1595964"/>
            <a:ext cx="602988" cy="55016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5" name="Connection Line"/>
          <p:cNvCxnSpPr>
            <a:stCxn id="714" idx="0"/>
            <a:endCxn id="725" idx="0"/>
          </p:cNvCxnSpPr>
          <p:nvPr/>
        </p:nvCxnSpPr>
        <p:spPr>
          <a:xfrm>
            <a:off x="1065239" y="2694468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6" name="Connection Line"/>
          <p:cNvCxnSpPr>
            <a:stCxn id="715" idx="0"/>
            <a:endCxn id="724" idx="0"/>
          </p:cNvCxnSpPr>
          <p:nvPr/>
        </p:nvCxnSpPr>
        <p:spPr>
          <a:xfrm>
            <a:off x="1065239" y="2145216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grpSp>
        <p:nvGrpSpPr>
          <p:cNvPr id="765" name="Group"/>
          <p:cNvGrpSpPr/>
          <p:nvPr/>
        </p:nvGrpSpPr>
        <p:grpSpPr>
          <a:xfrm>
            <a:off x="2175660" y="756562"/>
            <a:ext cx="2117193" cy="3699567"/>
            <a:chOff x="-237994" y="-87682"/>
            <a:chExt cx="2117191" cy="3699566"/>
          </a:xfrm>
        </p:grpSpPr>
        <p:sp>
          <p:nvSpPr>
            <p:cNvPr id="737" name="Only store the head result in each part"/>
            <p:cNvSpPr txBox="1"/>
            <p:nvPr/>
          </p:nvSpPr>
          <p:spPr>
            <a:xfrm>
              <a:off x="-237994" y="-87682"/>
              <a:ext cx="2117191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只保留每部分的</a:t>
              </a:r>
              <a:endParaRPr lang="en-US" altLang="ja-JP" dirty="0"/>
            </a:p>
            <a:p>
              <a:r>
                <a:rPr lang="ja-JP" altLang="en-US"/>
                <a:t>头部结果</a:t>
              </a:r>
              <a:endParaRPr dirty="0"/>
            </a:p>
          </p:txBody>
        </p:sp>
        <p:sp>
          <p:nvSpPr>
            <p:cNvPr id="738" name="Circle"/>
            <p:cNvSpPr/>
            <p:nvPr/>
          </p:nvSpPr>
          <p:spPr>
            <a:xfrm>
              <a:off x="389532" y="336931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9" name="Circle"/>
            <p:cNvSpPr/>
            <p:nvPr/>
          </p:nvSpPr>
          <p:spPr>
            <a:xfrm>
              <a:off x="389532" y="281927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0" name="Connection Line"/>
            <p:cNvCxnSpPr>
              <a:stCxn id="739" idx="0"/>
              <a:endCxn id="741" idx="0"/>
            </p:cNvCxnSpPr>
            <p:nvPr/>
          </p:nvCxnSpPr>
          <p:spPr>
            <a:xfrm flipV="1">
              <a:off x="511693" y="2390076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1" name="Circle"/>
            <p:cNvSpPr/>
            <p:nvPr/>
          </p:nvSpPr>
          <p:spPr>
            <a:xfrm>
              <a:off x="389532" y="2269248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2" name="Circle"/>
            <p:cNvSpPr/>
            <p:nvPr/>
          </p:nvSpPr>
          <p:spPr>
            <a:xfrm>
              <a:off x="389532" y="1719217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3" name="Circle"/>
            <p:cNvSpPr/>
            <p:nvPr/>
          </p:nvSpPr>
          <p:spPr>
            <a:xfrm>
              <a:off x="389532" y="116918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4" name="Connection Line"/>
            <p:cNvCxnSpPr>
              <a:stCxn id="738" idx="0"/>
              <a:endCxn id="739" idx="0"/>
            </p:cNvCxnSpPr>
            <p:nvPr/>
          </p:nvCxnSpPr>
          <p:spPr>
            <a:xfrm flipV="1">
              <a:off x="511693" y="2940107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5" name="Connection Line"/>
            <p:cNvCxnSpPr>
              <a:stCxn id="741" idx="0"/>
              <a:endCxn id="742" idx="0"/>
            </p:cNvCxnSpPr>
            <p:nvPr/>
          </p:nvCxnSpPr>
          <p:spPr>
            <a:xfrm flipV="1">
              <a:off x="511693" y="1840045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6" name="Connection Line"/>
            <p:cNvCxnSpPr>
              <a:stCxn id="742" idx="0"/>
              <a:endCxn id="743" idx="0"/>
            </p:cNvCxnSpPr>
            <p:nvPr/>
          </p:nvCxnSpPr>
          <p:spPr>
            <a:xfrm flipV="1">
              <a:off x="511693" y="1290014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7" name="Circle"/>
            <p:cNvSpPr/>
            <p:nvPr/>
          </p:nvSpPr>
          <p:spPr>
            <a:xfrm>
              <a:off x="389532" y="61915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8" name="Connection Line"/>
            <p:cNvCxnSpPr>
              <a:stCxn id="743" idx="0"/>
              <a:endCxn id="747" idx="0"/>
            </p:cNvCxnSpPr>
            <p:nvPr/>
          </p:nvCxnSpPr>
          <p:spPr>
            <a:xfrm flipV="1">
              <a:off x="511693" y="739984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9" name="Circle"/>
            <p:cNvSpPr/>
            <p:nvPr/>
          </p:nvSpPr>
          <p:spPr>
            <a:xfrm rot="10800000">
              <a:off x="993374" y="62007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Circle"/>
            <p:cNvSpPr/>
            <p:nvPr/>
          </p:nvSpPr>
          <p:spPr>
            <a:xfrm rot="10800000">
              <a:off x="993374" y="117010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1" name="Connection Line"/>
            <p:cNvCxnSpPr>
              <a:stCxn id="750" idx="0"/>
              <a:endCxn id="752" idx="0"/>
            </p:cNvCxnSpPr>
            <p:nvPr/>
          </p:nvCxnSpPr>
          <p:spPr>
            <a:xfrm>
              <a:off x="1115535" y="1290930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2" name="Circle"/>
            <p:cNvSpPr/>
            <p:nvPr/>
          </p:nvSpPr>
          <p:spPr>
            <a:xfrm rot="10800000">
              <a:off x="993374" y="172013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Circle"/>
            <p:cNvSpPr/>
            <p:nvPr/>
          </p:nvSpPr>
          <p:spPr>
            <a:xfrm rot="10800000">
              <a:off x="993374" y="2270163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Circle"/>
            <p:cNvSpPr/>
            <p:nvPr/>
          </p:nvSpPr>
          <p:spPr>
            <a:xfrm rot="10800000">
              <a:off x="993374" y="2820194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5" name="Connection Line"/>
            <p:cNvCxnSpPr>
              <a:stCxn id="749" idx="0"/>
              <a:endCxn id="750" idx="0"/>
            </p:cNvCxnSpPr>
            <p:nvPr/>
          </p:nvCxnSpPr>
          <p:spPr>
            <a:xfrm>
              <a:off x="1115535" y="740899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6" name="Connection Line"/>
            <p:cNvCxnSpPr>
              <a:stCxn id="752" idx="0"/>
              <a:endCxn id="753" idx="0"/>
            </p:cNvCxnSpPr>
            <p:nvPr/>
          </p:nvCxnSpPr>
          <p:spPr>
            <a:xfrm>
              <a:off x="1115535" y="1840961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7" name="Connection Line"/>
            <p:cNvCxnSpPr>
              <a:stCxn id="753" idx="0"/>
              <a:endCxn id="754" idx="0"/>
            </p:cNvCxnSpPr>
            <p:nvPr/>
          </p:nvCxnSpPr>
          <p:spPr>
            <a:xfrm>
              <a:off x="1115535" y="2390992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8" name="Circle"/>
            <p:cNvSpPr/>
            <p:nvPr/>
          </p:nvSpPr>
          <p:spPr>
            <a:xfrm rot="10800000">
              <a:off x="993374" y="337022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9" name="Connection Line"/>
            <p:cNvCxnSpPr>
              <a:stCxn id="754" idx="0"/>
              <a:endCxn id="758" idx="0"/>
            </p:cNvCxnSpPr>
            <p:nvPr/>
          </p:nvCxnSpPr>
          <p:spPr>
            <a:xfrm>
              <a:off x="1115535" y="2941023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60" name="Connection Line"/>
            <p:cNvCxnSpPr>
              <a:stCxn id="739" idx="0"/>
              <a:endCxn id="758" idx="0"/>
            </p:cNvCxnSpPr>
            <p:nvPr/>
          </p:nvCxnSpPr>
          <p:spPr>
            <a:xfrm>
              <a:off x="511693" y="2940107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1" name="Connection Line"/>
            <p:cNvCxnSpPr>
              <a:stCxn id="741" idx="0"/>
              <a:endCxn id="754" idx="0"/>
            </p:cNvCxnSpPr>
            <p:nvPr/>
          </p:nvCxnSpPr>
          <p:spPr>
            <a:xfrm>
              <a:off x="511693" y="2390076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2" name="Connection Line"/>
            <p:cNvCxnSpPr>
              <a:stCxn id="747" idx="0"/>
              <a:endCxn id="750" idx="0"/>
            </p:cNvCxnSpPr>
            <p:nvPr/>
          </p:nvCxnSpPr>
          <p:spPr>
            <a:xfrm>
              <a:off x="511693" y="739984"/>
              <a:ext cx="603843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3" name="Connection Line"/>
            <p:cNvCxnSpPr>
              <a:stCxn id="742" idx="0"/>
              <a:endCxn id="753" idx="0"/>
            </p:cNvCxnSpPr>
            <p:nvPr/>
          </p:nvCxnSpPr>
          <p:spPr>
            <a:xfrm>
              <a:off x="511693" y="1840045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4" name="Connection Line"/>
            <p:cNvCxnSpPr>
              <a:stCxn id="743" idx="0"/>
              <a:endCxn id="752" idx="0"/>
            </p:cNvCxnSpPr>
            <p:nvPr/>
          </p:nvCxnSpPr>
          <p:spPr>
            <a:xfrm>
              <a:off x="511693" y="1290014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grpSp>
        <p:nvGrpSpPr>
          <p:cNvPr id="794" name="Group"/>
          <p:cNvGrpSpPr/>
          <p:nvPr/>
        </p:nvGrpSpPr>
        <p:grpSpPr>
          <a:xfrm>
            <a:off x="4425258" y="741107"/>
            <a:ext cx="1736737" cy="3724080"/>
            <a:chOff x="25052" y="-87682"/>
            <a:chExt cx="1736736" cy="3724079"/>
          </a:xfrm>
        </p:grpSpPr>
        <p:sp>
          <p:nvSpPr>
            <p:cNvPr id="766" name="Circle"/>
            <p:cNvSpPr/>
            <p:nvPr/>
          </p:nvSpPr>
          <p:spPr>
            <a:xfrm>
              <a:off x="410312" y="339382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Circle"/>
            <p:cNvSpPr/>
            <p:nvPr/>
          </p:nvSpPr>
          <p:spPr>
            <a:xfrm>
              <a:off x="410312" y="284379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68" name="Connection Line"/>
            <p:cNvCxnSpPr>
              <a:stCxn id="767" idx="0"/>
              <a:endCxn id="769" idx="0"/>
            </p:cNvCxnSpPr>
            <p:nvPr/>
          </p:nvCxnSpPr>
          <p:spPr>
            <a:xfrm flipV="1">
              <a:off x="532473" y="2414590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69" name="Circle"/>
            <p:cNvSpPr/>
            <p:nvPr/>
          </p:nvSpPr>
          <p:spPr>
            <a:xfrm>
              <a:off x="410312" y="229376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410312" y="174373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410312" y="119369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2" name="Connection Line"/>
            <p:cNvCxnSpPr>
              <a:stCxn id="766" idx="0"/>
              <a:endCxn id="767" idx="0"/>
            </p:cNvCxnSpPr>
            <p:nvPr/>
          </p:nvCxnSpPr>
          <p:spPr>
            <a:xfrm flipV="1">
              <a:off x="532473" y="2964621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3" name="Connection Line"/>
            <p:cNvCxnSpPr>
              <a:stCxn id="769" idx="0"/>
              <a:endCxn id="770" idx="0"/>
            </p:cNvCxnSpPr>
            <p:nvPr/>
          </p:nvCxnSpPr>
          <p:spPr>
            <a:xfrm flipV="1">
              <a:off x="532473" y="186455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4" name="Connection Line"/>
            <p:cNvCxnSpPr>
              <a:stCxn id="770" idx="0"/>
              <a:endCxn id="771" idx="0"/>
            </p:cNvCxnSpPr>
            <p:nvPr/>
          </p:nvCxnSpPr>
          <p:spPr>
            <a:xfrm flipV="1">
              <a:off x="532473" y="131452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5" name="Circle"/>
            <p:cNvSpPr/>
            <p:nvPr/>
          </p:nvSpPr>
          <p:spPr>
            <a:xfrm>
              <a:off x="410312" y="64366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6" name="Connection Line"/>
            <p:cNvCxnSpPr>
              <a:stCxn id="771" idx="0"/>
              <a:endCxn id="775" idx="0"/>
            </p:cNvCxnSpPr>
            <p:nvPr/>
          </p:nvCxnSpPr>
          <p:spPr>
            <a:xfrm flipV="1">
              <a:off x="532473" y="76449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7" name="Circle"/>
            <p:cNvSpPr/>
            <p:nvPr/>
          </p:nvSpPr>
          <p:spPr>
            <a:xfrm rot="10800000">
              <a:off x="1014155" y="644584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 rot="10800000">
              <a:off x="1014155" y="119461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9" name="Connection Line"/>
            <p:cNvCxnSpPr>
              <a:stCxn id="778" idx="0"/>
              <a:endCxn id="780" idx="0"/>
            </p:cNvCxnSpPr>
            <p:nvPr/>
          </p:nvCxnSpPr>
          <p:spPr>
            <a:xfrm>
              <a:off x="1136316" y="131544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0" name="Circle"/>
            <p:cNvSpPr/>
            <p:nvPr/>
          </p:nvSpPr>
          <p:spPr>
            <a:xfrm rot="10800000">
              <a:off x="1014155" y="174464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Circle"/>
            <p:cNvSpPr/>
            <p:nvPr/>
          </p:nvSpPr>
          <p:spPr>
            <a:xfrm rot="10800000">
              <a:off x="1014155" y="2294677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 rot="10800000">
              <a:off x="1014155" y="2844707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3" name="Connection Line"/>
            <p:cNvCxnSpPr>
              <a:stCxn id="777" idx="0"/>
              <a:endCxn id="778" idx="0"/>
            </p:cNvCxnSpPr>
            <p:nvPr/>
          </p:nvCxnSpPr>
          <p:spPr>
            <a:xfrm>
              <a:off x="1136316" y="76541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4" name="Connection Line"/>
            <p:cNvCxnSpPr>
              <a:stCxn id="780" idx="0"/>
              <a:endCxn id="781" idx="0"/>
            </p:cNvCxnSpPr>
            <p:nvPr/>
          </p:nvCxnSpPr>
          <p:spPr>
            <a:xfrm>
              <a:off x="1136316" y="1865474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5" name="Connection Line"/>
            <p:cNvCxnSpPr>
              <a:stCxn id="781" idx="0"/>
              <a:endCxn id="782" idx="0"/>
            </p:cNvCxnSpPr>
            <p:nvPr/>
          </p:nvCxnSpPr>
          <p:spPr>
            <a:xfrm>
              <a:off x="1136316" y="2415505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6" name="Circle"/>
            <p:cNvSpPr/>
            <p:nvPr/>
          </p:nvSpPr>
          <p:spPr>
            <a:xfrm rot="10800000">
              <a:off x="1014155" y="339473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7" name="Connection Line"/>
            <p:cNvCxnSpPr>
              <a:stCxn id="782" idx="0"/>
              <a:endCxn id="786" idx="0"/>
            </p:cNvCxnSpPr>
            <p:nvPr/>
          </p:nvCxnSpPr>
          <p:spPr>
            <a:xfrm>
              <a:off x="1136316" y="2965536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8" name="Connection Line"/>
            <p:cNvCxnSpPr>
              <a:stCxn id="767" idx="0"/>
              <a:endCxn id="786" idx="0"/>
            </p:cNvCxnSpPr>
            <p:nvPr/>
          </p:nvCxnSpPr>
          <p:spPr>
            <a:xfrm>
              <a:off x="532473" y="2964621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89" name="Connection Line"/>
            <p:cNvCxnSpPr>
              <a:stCxn id="769" idx="0"/>
              <a:endCxn id="782" idx="0"/>
            </p:cNvCxnSpPr>
            <p:nvPr/>
          </p:nvCxnSpPr>
          <p:spPr>
            <a:xfrm>
              <a:off x="532473" y="2414590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0" name="Connection Line"/>
            <p:cNvCxnSpPr>
              <a:stCxn id="775" idx="0"/>
              <a:endCxn id="778" idx="0"/>
            </p:cNvCxnSpPr>
            <p:nvPr/>
          </p:nvCxnSpPr>
          <p:spPr>
            <a:xfrm>
              <a:off x="532473" y="764497"/>
              <a:ext cx="603844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1" name="Connection Line"/>
            <p:cNvCxnSpPr>
              <a:stCxn id="770" idx="0"/>
              <a:endCxn id="781" idx="0"/>
            </p:cNvCxnSpPr>
            <p:nvPr/>
          </p:nvCxnSpPr>
          <p:spPr>
            <a:xfrm>
              <a:off x="532473" y="1864559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2" name="Connection Line"/>
            <p:cNvCxnSpPr>
              <a:stCxn id="771" idx="0"/>
              <a:endCxn id="780" idx="0"/>
            </p:cNvCxnSpPr>
            <p:nvPr/>
          </p:nvCxnSpPr>
          <p:spPr>
            <a:xfrm>
              <a:off x="532473" y="1314528"/>
              <a:ext cx="603844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793" name="Recompute the rest in part 2"/>
            <p:cNvSpPr txBox="1"/>
            <p:nvPr/>
          </p:nvSpPr>
          <p:spPr>
            <a:xfrm>
              <a:off x="25052" y="-87682"/>
              <a:ext cx="1736736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2</a:t>
              </a:r>
              <a:r>
                <a:rPr lang="ja-JP" altLang="en-US"/>
                <a:t>部分未保留的中间值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6521099" y="752961"/>
            <a:ext cx="1656724" cy="3717888"/>
            <a:chOff x="0" y="0"/>
            <a:chExt cx="1656722" cy="3717887"/>
          </a:xfrm>
        </p:grpSpPr>
        <p:sp>
          <p:nvSpPr>
            <p:cNvPr id="795" name="Circle"/>
            <p:cNvSpPr/>
            <p:nvPr/>
          </p:nvSpPr>
          <p:spPr>
            <a:xfrm>
              <a:off x="405497" y="347531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405497" y="2925282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97" name="Connection Line"/>
            <p:cNvCxnSpPr>
              <a:stCxn id="796" idx="0"/>
              <a:endCxn id="798" idx="0"/>
            </p:cNvCxnSpPr>
            <p:nvPr/>
          </p:nvCxnSpPr>
          <p:spPr>
            <a:xfrm flipV="1">
              <a:off x="527658" y="2496080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98" name="Circle"/>
            <p:cNvSpPr/>
            <p:nvPr/>
          </p:nvSpPr>
          <p:spPr>
            <a:xfrm>
              <a:off x="405497" y="2375251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405497" y="182522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405497" y="127518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1" name="Connection Line"/>
            <p:cNvCxnSpPr>
              <a:stCxn id="795" idx="0"/>
              <a:endCxn id="796" idx="0"/>
            </p:cNvCxnSpPr>
            <p:nvPr/>
          </p:nvCxnSpPr>
          <p:spPr>
            <a:xfrm flipV="1">
              <a:off x="527658" y="3046110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2" name="Connection Line"/>
            <p:cNvCxnSpPr>
              <a:stCxn id="798" idx="0"/>
              <a:endCxn id="799" idx="0"/>
            </p:cNvCxnSpPr>
            <p:nvPr/>
          </p:nvCxnSpPr>
          <p:spPr>
            <a:xfrm flipV="1">
              <a:off x="527658" y="194604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3" name="Connection Line"/>
            <p:cNvCxnSpPr>
              <a:stCxn id="799" idx="0"/>
              <a:endCxn id="800" idx="0"/>
            </p:cNvCxnSpPr>
            <p:nvPr/>
          </p:nvCxnSpPr>
          <p:spPr>
            <a:xfrm flipV="1">
              <a:off x="527658" y="139601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4" name="Circle"/>
            <p:cNvSpPr/>
            <p:nvPr/>
          </p:nvSpPr>
          <p:spPr>
            <a:xfrm>
              <a:off x="405497" y="72515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5" name="Connection Line"/>
            <p:cNvCxnSpPr>
              <a:stCxn id="800" idx="0"/>
              <a:endCxn id="804" idx="0"/>
            </p:cNvCxnSpPr>
            <p:nvPr/>
          </p:nvCxnSpPr>
          <p:spPr>
            <a:xfrm flipV="1">
              <a:off x="527658" y="84598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6" name="Circle"/>
            <p:cNvSpPr/>
            <p:nvPr/>
          </p:nvSpPr>
          <p:spPr>
            <a:xfrm rot="10800000">
              <a:off x="1009339" y="726074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 rot="10800000">
              <a:off x="1009339" y="1276105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8" name="Connection Line"/>
            <p:cNvCxnSpPr>
              <a:stCxn id="807" idx="0"/>
              <a:endCxn id="809" idx="0"/>
            </p:cNvCxnSpPr>
            <p:nvPr/>
          </p:nvCxnSpPr>
          <p:spPr>
            <a:xfrm>
              <a:off x="1131500" y="139693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9" name="Circle"/>
            <p:cNvSpPr/>
            <p:nvPr/>
          </p:nvSpPr>
          <p:spPr>
            <a:xfrm rot="10800000">
              <a:off x="1009339" y="1826136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 rot="10800000">
              <a:off x="1009339" y="2376167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 rot="10800000">
              <a:off x="1009339" y="2926197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2" name="Connection Line"/>
            <p:cNvCxnSpPr>
              <a:stCxn id="806" idx="0"/>
              <a:endCxn id="807" idx="0"/>
            </p:cNvCxnSpPr>
            <p:nvPr/>
          </p:nvCxnSpPr>
          <p:spPr>
            <a:xfrm>
              <a:off x="1131500" y="84690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3" name="Connection Line"/>
            <p:cNvCxnSpPr>
              <a:stCxn id="809" idx="0"/>
              <a:endCxn id="810" idx="0"/>
            </p:cNvCxnSpPr>
            <p:nvPr/>
          </p:nvCxnSpPr>
          <p:spPr>
            <a:xfrm>
              <a:off x="1131500" y="1946964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4" name="Connection Line"/>
            <p:cNvCxnSpPr>
              <a:stCxn id="810" idx="0"/>
              <a:endCxn id="811" idx="0"/>
            </p:cNvCxnSpPr>
            <p:nvPr/>
          </p:nvCxnSpPr>
          <p:spPr>
            <a:xfrm>
              <a:off x="1131500" y="2496995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15" name="Circle"/>
            <p:cNvSpPr/>
            <p:nvPr/>
          </p:nvSpPr>
          <p:spPr>
            <a:xfrm rot="10800000">
              <a:off x="1009339" y="3476228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6" name="Connection Line"/>
            <p:cNvCxnSpPr>
              <a:stCxn id="811" idx="0"/>
              <a:endCxn id="815" idx="0"/>
            </p:cNvCxnSpPr>
            <p:nvPr/>
          </p:nvCxnSpPr>
          <p:spPr>
            <a:xfrm>
              <a:off x="1131500" y="3047026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7" name="Connection Line"/>
            <p:cNvCxnSpPr>
              <a:stCxn id="796" idx="0"/>
              <a:endCxn id="815" idx="0"/>
            </p:cNvCxnSpPr>
            <p:nvPr/>
          </p:nvCxnSpPr>
          <p:spPr>
            <a:xfrm>
              <a:off x="527658" y="3046110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8" name="Connection Line"/>
            <p:cNvCxnSpPr>
              <a:stCxn id="798" idx="0"/>
              <a:endCxn id="811" idx="0"/>
            </p:cNvCxnSpPr>
            <p:nvPr/>
          </p:nvCxnSpPr>
          <p:spPr>
            <a:xfrm>
              <a:off x="527658" y="2496080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9" name="Connection Line"/>
            <p:cNvCxnSpPr>
              <a:stCxn id="804" idx="0"/>
              <a:endCxn id="807" idx="0"/>
            </p:cNvCxnSpPr>
            <p:nvPr/>
          </p:nvCxnSpPr>
          <p:spPr>
            <a:xfrm>
              <a:off x="527658" y="845987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0" name="Connection Line"/>
            <p:cNvCxnSpPr>
              <a:stCxn id="799" idx="0"/>
              <a:endCxn id="810" idx="0"/>
            </p:cNvCxnSpPr>
            <p:nvPr/>
          </p:nvCxnSpPr>
          <p:spPr>
            <a:xfrm>
              <a:off x="527658" y="1946049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1" name="Connection Line"/>
            <p:cNvCxnSpPr>
              <a:stCxn id="800" idx="0"/>
              <a:endCxn id="809" idx="0"/>
            </p:cNvCxnSpPr>
            <p:nvPr/>
          </p:nvCxnSpPr>
          <p:spPr>
            <a:xfrm>
              <a:off x="527658" y="1396018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822" name="Recompute the rest in part 1"/>
            <p:cNvSpPr txBox="1"/>
            <p:nvPr/>
          </p:nvSpPr>
          <p:spPr>
            <a:xfrm>
              <a:off x="0" y="0"/>
              <a:ext cx="165672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1</a:t>
              </a:r>
              <a:r>
                <a:rPr lang="ja-JP" altLang="en-US"/>
                <a:t>部分未保留的中间值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2" animBg="1" advAuto="0"/>
      <p:bldP spid="708" grpId="1" animBg="1" advAuto="0"/>
      <p:bldP spid="709" grpId="3" animBg="1" advAuto="0"/>
      <p:bldP spid="765" grpId="4" animBg="1" advAuto="0"/>
      <p:bldP spid="794" grpId="5" animBg="1" advAuto="0"/>
      <p:bldP spid="823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826" name="An additional forward p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多一步正向传播</a:t>
            </a:r>
            <a:endParaRPr lang="en-US" dirty="0"/>
          </a:p>
          <a:p>
            <a:r>
              <a:rPr lang="ja-JP" altLang="en-US"/>
              <a:t>假设共有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ja-JP" altLang="en-US"/>
              <a:t>部分</a:t>
            </a:r>
            <a:r>
              <a:rPr lang="en-US" dirty="0"/>
              <a:t>, </a:t>
            </a:r>
            <a:r>
              <a:rPr lang="ja-JP" altLang="en-US"/>
              <a:t>则有</a:t>
            </a:r>
            <a:r>
              <a:rPr lang="en-US" dirty="0"/>
              <a:t> </a:t>
            </a:r>
            <a:r>
              <a:rPr lang="en-US" i="1" dirty="0"/>
              <a:t>O(m)</a:t>
            </a:r>
            <a:r>
              <a:rPr lang="en-US" dirty="0"/>
              <a:t> </a:t>
            </a:r>
            <a:r>
              <a:rPr lang="ja-JP" altLang="en-US"/>
              <a:t>头部结果</a:t>
            </a:r>
            <a:r>
              <a:rPr lang="en-US" dirty="0"/>
              <a:t>, </a:t>
            </a:r>
            <a:r>
              <a:rPr lang="ja-JP" altLang="en-US"/>
              <a:t>每个部分需内存</a:t>
            </a:r>
            <a:r>
              <a:rPr lang="en-US" i="1" dirty="0"/>
              <a:t>O(n/m)</a:t>
            </a:r>
            <a:r>
              <a:rPr lang="en-US" dirty="0"/>
              <a:t> </a:t>
            </a:r>
          </a:p>
          <a:p>
            <a:pPr lvl="1"/>
            <a:r>
              <a:rPr lang="ja-JP" altLang="en-US"/>
              <a:t>令</a:t>
            </a:r>
            <a:r>
              <a:rPr lang="en-US" altLang="ja-JP" dirty="0"/>
              <a:t>			</a:t>
            </a:r>
            <a:r>
              <a:rPr lang="zh-CN" altLang="en-US" dirty="0"/>
              <a:t>，</a:t>
            </a:r>
            <a:r>
              <a:rPr lang="ja-JP" altLang="en-US"/>
              <a:t>则内存复杂度为</a:t>
            </a:r>
            <a:endParaRPr lang="en-US" dirty="0"/>
          </a:p>
          <a:p>
            <a:r>
              <a:rPr lang="ja-JP" altLang="en-US"/>
              <a:t>运用到深度学习网络</a:t>
            </a:r>
            <a:endParaRPr lang="en-US" dirty="0"/>
          </a:p>
          <a:p>
            <a:pPr lvl="1"/>
            <a:r>
              <a:rPr lang="ja-JP" altLang="en-US"/>
              <a:t>只丢弃简单层</a:t>
            </a:r>
            <a:r>
              <a:rPr dirty="0"/>
              <a:t>, </a:t>
            </a:r>
            <a:r>
              <a:rPr lang="ja-JP" altLang="en-US"/>
              <a:t>如激活函数层</a:t>
            </a:r>
            <a:r>
              <a:rPr dirty="0"/>
              <a:t>, </a:t>
            </a:r>
            <a:r>
              <a:rPr lang="ja-JP" altLang="en-US"/>
              <a:t>常见</a:t>
            </a:r>
            <a:r>
              <a:rPr dirty="0"/>
              <a:t> &lt;30%</a:t>
            </a:r>
          </a:p>
          <a:p>
            <a:pPr lvl="1"/>
            <a:r>
              <a:rPr lang="ja-JP" altLang="en-US"/>
              <a:t>训练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倍大的网络</a:t>
            </a:r>
            <a:r>
              <a:rPr dirty="0"/>
              <a:t>, </a:t>
            </a:r>
            <a:r>
              <a:rPr lang="ja-JP" altLang="en-US"/>
              <a:t>或者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倍大的批量大小 </a:t>
            </a:r>
          </a:p>
          <a:p>
            <a:pPr marL="457200" lvl="1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Equation"/>
              <p:cNvSpPr txBox="1"/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8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blipFill>
                <a:blip r:embed="rId2"/>
                <a:stretch>
                  <a:fillRect l="-8108" r="-67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Equation"/>
              <p:cNvSpPr txBox="1"/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r>
              <a:rPr lang="ja-JP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340384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Scalar 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标量求导回顾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blipFill>
                <a:blip r:embed="rId2"/>
                <a:stretch>
                  <a:fillRect l="-30769" t="-2273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blipFill>
                <a:blip r:embed="rId4"/>
                <a:stretch>
                  <a:fillRect l="-50000" r="-7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Equation"/>
              <p:cNvSpPr txBox="1"/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blipFill>
                <a:blip r:embed="rId5"/>
                <a:stretch>
                  <a:fillRect l="-60000" r="-8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Equation"/>
              <p:cNvSpPr txBox="1"/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blipFill>
                <a:blip r:embed="rId6"/>
                <a:stretch>
                  <a:fillRect l="-27778" r="-38889" b="-7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blipFill>
                <a:blip r:embed="rId7"/>
                <a:stretch>
                  <a:fillRect l="-11364" r="-2954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blipFill>
                <a:blip r:embed="rId8"/>
                <a:stretch>
                  <a:fillRect l="-12195" r="-29268" b="-10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blipFill>
                <a:blip r:embed="rId9"/>
                <a:stretch>
                  <a:fillRect l="-8108" r="-540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blipFill>
                <a:blip r:embed="rId10"/>
                <a:stretch>
                  <a:fillRect l="-33333" r="-5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blipFill>
                <a:blip r:embed="rId11"/>
                <a:stretch>
                  <a:fillRect l="-8511" r="-117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blipFill>
                <a:blip r:embed="rId12"/>
                <a:stretch>
                  <a:fillRect l="-4138" r="-2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blipFill>
                <a:blip r:embed="rId13"/>
                <a:stretch>
                  <a:fillRect l="-12727" t="-2273" r="-909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ine"/>
          <p:cNvSpPr/>
          <p:nvPr/>
        </p:nvSpPr>
        <p:spPr>
          <a:xfrm>
            <a:off x="422069" y="1602340"/>
            <a:ext cx="4691008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87841" y="1112333"/>
            <a:ext cx="1" cy="1162445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blipFill>
                <a:blip r:embed="rId14"/>
                <a:stretch>
                  <a:fillRect l="-13333" r="-4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quation"/>
              <p:cNvSpPr txBox="1"/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blipFill>
                <a:blip r:embed="rId15"/>
                <a:stretch>
                  <a:fillRect l="-8163" r="-34694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Equation"/>
              <p:cNvSpPr txBox="1"/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blipFill>
                <a:blip r:embed="rId17"/>
                <a:stretch>
                  <a:fillRect l="-16667" r="-33333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blipFill>
                <a:blip r:embed="rId18"/>
                <a:stretch>
                  <a:fillRect l="-33333" r="-26667" b="-159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6389497" y="1997718"/>
            <a:ext cx="1674215" cy="86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3" extrusionOk="0">
                <a:moveTo>
                  <a:pt x="0" y="969"/>
                </a:moveTo>
                <a:cubicBezTo>
                  <a:pt x="615" y="3275"/>
                  <a:pt x="1240" y="5552"/>
                  <a:pt x="1877" y="7801"/>
                </a:cubicBezTo>
                <a:cubicBezTo>
                  <a:pt x="3062" y="11984"/>
                  <a:pt x="4353" y="16282"/>
                  <a:pt x="6500" y="18969"/>
                </a:cubicBezTo>
                <a:cubicBezTo>
                  <a:pt x="7917" y="20743"/>
                  <a:pt x="9597" y="21600"/>
                  <a:pt x="11289" y="21405"/>
                </a:cubicBezTo>
                <a:cubicBezTo>
                  <a:pt x="12698" y="21111"/>
                  <a:pt x="14041" y="20102"/>
                  <a:pt x="15178" y="18487"/>
                </a:cubicBezTo>
                <a:cubicBezTo>
                  <a:pt x="16094" y="17185"/>
                  <a:pt x="16836" y="15584"/>
                  <a:pt x="17482" y="13846"/>
                </a:cubicBezTo>
                <a:cubicBezTo>
                  <a:pt x="18129" y="12108"/>
                  <a:pt x="18681" y="10234"/>
                  <a:pt x="19217" y="8388"/>
                </a:cubicBezTo>
                <a:cubicBezTo>
                  <a:pt x="20019" y="5624"/>
                  <a:pt x="20813" y="283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7359784" y="2224233"/>
            <a:ext cx="756246" cy="756246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quation"/>
              <p:cNvSpPr txBox="1"/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blipFill>
                <a:blip r:embed="rId19"/>
                <a:stretch>
                  <a:fillRect l="-7407" t="-2500" r="-13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blipFill>
                <a:blip r:embed="rId20"/>
                <a:stretch>
                  <a:fillRect l="-10000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he slope of the tangent line is 2"/>
          <p:cNvSpPr txBox="1"/>
          <p:nvPr/>
        </p:nvSpPr>
        <p:spPr>
          <a:xfrm>
            <a:off x="6809796" y="3155522"/>
            <a:ext cx="1472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ja-JP" altLang="en-US"/>
              <a:t>切线的斜率为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81" name="Derivative is the slope of the tangent line"/>
          <p:cNvSpPr txBox="1"/>
          <p:nvPr/>
        </p:nvSpPr>
        <p:spPr>
          <a:xfrm>
            <a:off x="5922413" y="1109559"/>
            <a:ext cx="337383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导数是切线的斜率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Equation"/>
              <p:cNvSpPr txBox="1"/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blipFill>
                <a:blip r:embed="rId21"/>
                <a:stretch>
                  <a:fillRect l="-30769" t="-4545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Equation"/>
              <p:cNvSpPr txBox="1"/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blipFill>
                <a:blip r:embed="rId22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423157" y="3670395"/>
            <a:ext cx="5483577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077446" y="3083306"/>
            <a:ext cx="1" cy="1373669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1" grpId="2" animBg="1" advAuto="0"/>
      <p:bldP spid="163" grpId="6" animBg="1" advAuto="0"/>
      <p:bldP spid="165" grpId="7" animBg="1" advAuto="0"/>
      <p:bldP spid="167" grpId="8" animBg="1" advAuto="0"/>
      <p:bldP spid="171" grpId="5" animBg="1" advAuto="0"/>
      <p:bldP spid="174" grpId="4" animBg="1" advAuto="0"/>
      <p:bldP spid="175" grpId="3" animBg="1" advAuto="0"/>
      <p:bldP spid="176" grpId="11" animBg="1" advAuto="0"/>
      <p:bldP spid="177" grpId="12" animBg="1" advAuto="0"/>
      <p:bldP spid="178" grpId="10" animBg="1" advAuto="0"/>
      <p:bldP spid="179" grpId="13" animBg="1" advAuto="0"/>
      <p:bldP spid="180" grpId="14" animBg="1" advAuto="0"/>
      <p:bldP spid="181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H="1" flipV="1">
            <a:off x="1747431" y="2709142"/>
            <a:ext cx="975465" cy="503379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Sub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次导数</a:t>
            </a:r>
            <a:endParaRPr dirty="0"/>
          </a:p>
        </p:txBody>
      </p:sp>
      <p:sp>
        <p:nvSpPr>
          <p:cNvPr id="190" name="Extend derivative to non-differentiable cases"/>
          <p:cNvSpPr txBox="1">
            <a:spLocks noGrp="1"/>
          </p:cNvSpPr>
          <p:nvPr>
            <p:ph type="body" sz="quarter" idx="1"/>
          </p:nvPr>
        </p:nvSpPr>
        <p:spPr>
          <a:xfrm>
            <a:off x="321761" y="714698"/>
            <a:ext cx="8205304" cy="6622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不可求导情况下的导数</a:t>
            </a: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1314167" y="1852299"/>
            <a:ext cx="1949967" cy="113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2"/>
                </a:moveTo>
                <a:lnTo>
                  <a:pt x="11306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2">
                <a:lumOff val="10931"/>
              </a:schemeClr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blipFill>
                <a:blip r:embed="rId2"/>
                <a:stretch>
                  <a:fillRect l="-7813" r="-125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ine"/>
          <p:cNvSpPr/>
          <p:nvPr/>
        </p:nvSpPr>
        <p:spPr>
          <a:xfrm flipV="1">
            <a:off x="1835469" y="2648173"/>
            <a:ext cx="1100350" cy="676116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blipFill>
                <a:blip r:embed="rId3"/>
                <a:stretch>
                  <a:fillRect l="-9524" r="-21429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slope=0.5"/>
          <p:cNvSpPr txBox="1"/>
          <p:nvPr/>
        </p:nvSpPr>
        <p:spPr>
          <a:xfrm>
            <a:off x="3079308" y="2494987"/>
            <a:ext cx="11019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slope=0.5</a:t>
            </a:r>
          </a:p>
        </p:txBody>
      </p:sp>
      <p:sp>
        <p:nvSpPr>
          <p:cNvPr id="196" name="slope= - 0.3"/>
          <p:cNvSpPr txBox="1"/>
          <p:nvPr/>
        </p:nvSpPr>
        <p:spPr>
          <a:xfrm>
            <a:off x="386907" y="2494987"/>
            <a:ext cx="130507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 - 0.3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quation"/>
              <p:cNvSpPr txBox="1"/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∈[−1,1]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blipFill>
                <a:blip r:embed="rId4"/>
                <a:stretch>
                  <a:fillRect t="-4762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Another example:"/>
          <p:cNvSpPr txBox="1"/>
          <p:nvPr/>
        </p:nvSpPr>
        <p:spPr>
          <a:xfrm>
            <a:off x="4879992" y="12452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Equation"/>
              <p:cNvSpPr txBox="1"/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∈[0,1]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blipFill>
                <a:blip r:embed="rId5"/>
                <a:stretch>
                  <a:fillRect t="-4762" r="-315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nother example:">
            <a:extLst>
              <a:ext uri="{FF2B5EF4-FFF2-40B4-BE49-F238E27FC236}">
                <a16:creationId xmlns:a16="http://schemas.microsoft.com/office/drawing/2014/main" id="{5857D6D3-898D-B743-8EC8-E67239B7DE73}"/>
              </a:ext>
            </a:extLst>
          </p:cNvPr>
          <p:cNvSpPr txBox="1"/>
          <p:nvPr/>
        </p:nvSpPr>
        <p:spPr>
          <a:xfrm>
            <a:off x="337316" y="125333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 rot="16200000">
            <a:off x="3507798" y="2933503"/>
            <a:ext cx="400209" cy="7959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rad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梯度</a:t>
            </a:r>
            <a:endParaRPr dirty="0"/>
          </a:p>
        </p:txBody>
      </p:sp>
      <p:sp>
        <p:nvSpPr>
          <p:cNvPr id="203" name="Generalize derivatives into vectors"/>
          <p:cNvSpPr txBox="1">
            <a:spLocks noGrp="1"/>
          </p:cNvSpPr>
          <p:nvPr>
            <p:ph type="body" sz="quarter" idx="1"/>
          </p:nvPr>
        </p:nvSpPr>
        <p:spPr>
          <a:xfrm>
            <a:off x="340592" y="1009331"/>
            <a:ext cx="8205304" cy="5649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矢量求导推广</a:t>
            </a:r>
            <a:endParaRPr dirty="0"/>
          </a:p>
        </p:txBody>
      </p:sp>
      <p:sp>
        <p:nvSpPr>
          <p:cNvPr id="204" name="Rectangle"/>
          <p:cNvSpPr/>
          <p:nvPr/>
        </p:nvSpPr>
        <p:spPr>
          <a:xfrm>
            <a:off x="2523928" y="2446815"/>
            <a:ext cx="400209" cy="382354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779158" y="3742022"/>
            <a:ext cx="400209" cy="916132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quare"/>
          <p:cNvSpPr/>
          <p:nvPr/>
        </p:nvSpPr>
        <p:spPr>
          <a:xfrm>
            <a:off x="1779158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14963" y="3762088"/>
            <a:ext cx="400209" cy="88541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16200000">
            <a:off x="3286302" y="3797741"/>
            <a:ext cx="868601" cy="804693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E360A-4057-9343-B76B-780EAA2134DD}"/>
              </a:ext>
            </a:extLst>
          </p:cNvPr>
          <p:cNvGrpSpPr/>
          <p:nvPr/>
        </p:nvGrpSpPr>
        <p:grpSpPr>
          <a:xfrm>
            <a:off x="3511755" y="2434661"/>
            <a:ext cx="400209" cy="391257"/>
            <a:chOff x="3511755" y="2434661"/>
            <a:chExt cx="400209" cy="391257"/>
          </a:xfrm>
        </p:grpSpPr>
        <p:sp>
          <p:nvSpPr>
            <p:cNvPr id="207" name="Rectangle"/>
            <p:cNvSpPr/>
            <p:nvPr/>
          </p:nvSpPr>
          <p:spPr>
            <a:xfrm>
              <a:off x="3511755" y="2434661"/>
              <a:ext cx="400209" cy="391257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Equation"/>
                <p:cNvSpPr txBox="1"/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 xmlns="">
            <p:sp>
              <p:nvSpPr>
                <p:cNvPr id="21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blipFill>
                  <a:blip r:embed="rId2"/>
                  <a:stretch>
                    <a:fillRect l="-66667" r="-66667" b="-1666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7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70000" r="-8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quation"/>
              <p:cNvSpPr txBox="1"/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Equation"/>
              <p:cNvSpPr txBox="1"/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24000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Square"/>
          <p:cNvSpPr/>
          <p:nvPr/>
        </p:nvSpPr>
        <p:spPr>
          <a:xfrm>
            <a:off x="2514963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t="-2273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quation"/>
              <p:cNvSpPr txBox="1"/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36364" r="-54545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Scalar"/>
          <p:cNvSpPr txBox="1"/>
          <p:nvPr/>
        </p:nvSpPr>
        <p:spPr>
          <a:xfrm>
            <a:off x="2371898" y="1481964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0" name="Vector"/>
          <p:cNvSpPr txBox="1"/>
          <p:nvPr/>
        </p:nvSpPr>
        <p:spPr>
          <a:xfrm>
            <a:off x="3341426" y="148879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221" name="Scalar"/>
          <p:cNvSpPr txBox="1"/>
          <p:nvPr/>
        </p:nvSpPr>
        <p:spPr>
          <a:xfrm>
            <a:off x="856756" y="315615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2" name="Vector"/>
          <p:cNvSpPr txBox="1"/>
          <p:nvPr/>
        </p:nvSpPr>
        <p:spPr>
          <a:xfrm>
            <a:off x="856700" y="402946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47AFA-5261-574A-BB6D-2CBAF841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"/>
            <a:ext cx="7823200" cy="459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Equation"/>
              <p:cNvSpPr txBox="1"/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blipFill>
                <a:blip r:embed="rId2"/>
                <a:stretch>
                  <a:fillRect l="-8197" r="-19672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Equation"/>
              <p:cNvSpPr txBox="1"/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blipFill>
                <a:blip r:embed="rId3"/>
                <a:stretch>
                  <a:fillRect l="-19444" r="-50000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4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Equation"/>
              <p:cNvSpPr txBox="1"/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blipFill>
                <a:blip r:embed="rId5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quation"/>
              <p:cNvSpPr txBox="1"/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blipFill>
                <a:blip r:embed="rId6"/>
                <a:stretch>
                  <a:fillRect l="-50000" r="-7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Equation"/>
              <p:cNvSpPr txBox="1"/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blipFill>
                <a:blip r:embed="rId7"/>
                <a:stretch>
                  <a:fillRect l="-31579" r="-36842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Equation"/>
              <p:cNvSpPr txBox="1"/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blipFill>
                <a:blip r:embed="rId8"/>
                <a:stretch>
                  <a:fillRect l="-13158" r="-13158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Equation"/>
              <p:cNvSpPr txBox="1"/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blipFill>
                <a:blip r:embed="rId9"/>
                <a:stretch>
                  <a:fillRect l="-5405" r="-4054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Equation"/>
              <p:cNvSpPr txBox="1"/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blipFill>
                <a:blip r:embed="rId10"/>
                <a:stretch>
                  <a:fillRect l="-8696" r="-11957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Line"/>
          <p:cNvSpPr/>
          <p:nvPr/>
        </p:nvSpPr>
        <p:spPr>
          <a:xfrm>
            <a:off x="471652" y="1703794"/>
            <a:ext cx="3841172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Equation"/>
              <p:cNvSpPr txBox="1"/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blipFill>
                <a:blip r:embed="rId11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Equation"/>
              <p:cNvSpPr txBox="1"/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blipFill>
                <a:blip r:embed="rId12"/>
                <a:stretch>
                  <a:fillRect l="-4237" r="-5932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Equation"/>
              <p:cNvSpPr txBox="1"/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blipFill>
                <a:blip r:embed="rId13"/>
                <a:stretch>
                  <a:fillRect l="-31579" r="-42105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Equation"/>
              <p:cNvSpPr txBox="1"/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blipFill>
                <a:blip r:embed="rId14"/>
                <a:stretch>
                  <a:fillRect l="-20690" r="-27586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5"/>
                <a:stretch>
                  <a:fillRect l="-24000" t="-2273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Equation"/>
              <p:cNvSpPr txBox="1"/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blipFill>
                <a:blip r:embed="rId16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Line"/>
          <p:cNvSpPr/>
          <p:nvPr/>
        </p:nvSpPr>
        <p:spPr>
          <a:xfrm>
            <a:off x="465302" y="3474902"/>
            <a:ext cx="5186410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blipFill>
                <a:blip r:embed="rId17"/>
                <a:stretch>
                  <a:fillRect l="-20930" r="-25581" b="-6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Equation"/>
              <p:cNvSpPr txBox="1"/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blipFill>
                <a:blip r:embed="rId18"/>
                <a:stretch>
                  <a:fillRect l="-12195" r="-26829" b="-1153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Equation"/>
              <p:cNvSpPr txBox="1"/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blipFill>
                <a:blip r:embed="rId19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65" grpId="5" animBg="1" advAuto="0"/>
      <p:bldP spid="266" grpId="6" animBg="1" advAuto="0"/>
      <p:bldP spid="270" grpId="7" animBg="1" advAuto="0"/>
      <p:bldP spid="271" grpId="3" animBg="1" advAuto="0"/>
      <p:bldP spid="272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46167-418D-B942-88CC-5C2EC2D01A5E}"/>
              </a:ext>
            </a:extLst>
          </p:cNvPr>
          <p:cNvSpPr txBox="1"/>
          <p:nvPr/>
        </p:nvSpPr>
        <p:spPr>
          <a:xfrm>
            <a:off x="1461754" y="3483736"/>
            <a:ext cx="7389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叫做分子布局</a:t>
            </a:r>
            <a:r>
              <a:rPr lang="zh-CN" altLang="en-US" dirty="0"/>
              <a:t>（</a:t>
            </a:r>
            <a:r>
              <a:rPr lang="en-US" dirty="0"/>
              <a:t>numerator-layout </a:t>
            </a:r>
            <a:r>
              <a:rPr lang="ja-JP" altLang="en-US"/>
              <a:t>或</a:t>
            </a:r>
            <a:r>
              <a:rPr lang="en-US" dirty="0"/>
              <a:t> Jacobian formulation</a:t>
            </a:r>
            <a:r>
              <a:rPr lang="zh-CN" altLang="en-US" dirty="0"/>
              <a:t>）， </a:t>
            </a:r>
            <a:r>
              <a:rPr lang="ja-JP" altLang="en-US"/>
              <a:t>是行矢量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8BAF6-FC85-8D4F-9590-1E8BAE77EC2E}"/>
              </a:ext>
            </a:extLst>
          </p:cNvPr>
          <p:cNvSpPr txBox="1"/>
          <p:nvPr/>
        </p:nvSpPr>
        <p:spPr>
          <a:xfrm>
            <a:off x="1461757" y="4120078"/>
            <a:ext cx="76200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叫做分母布局</a:t>
            </a:r>
            <a:r>
              <a:rPr lang="zh-CN" altLang="en-US" dirty="0"/>
              <a:t>（</a:t>
            </a:r>
            <a:r>
              <a:rPr lang="en-US" dirty="0"/>
              <a:t>denominator-layout </a:t>
            </a:r>
            <a:r>
              <a:rPr lang="ja-JP" altLang="en-US"/>
              <a:t>或</a:t>
            </a:r>
            <a:r>
              <a:rPr lang="en-US" dirty="0"/>
              <a:t> H</a:t>
            </a:r>
            <a:r>
              <a:rPr lang="en-US" altLang="zh-CN" dirty="0"/>
              <a:t>essian</a:t>
            </a:r>
            <a:r>
              <a:rPr lang="en-US" dirty="0"/>
              <a:t> formulation</a:t>
            </a:r>
            <a:r>
              <a:rPr lang="zh-CN" altLang="en-US" dirty="0"/>
              <a:t>），</a:t>
            </a:r>
            <a:r>
              <a:rPr lang="ja-JP" altLang="en-US"/>
              <a:t>是列矢量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4605B-0846-6F49-A298-90F6C01E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894366"/>
            <a:ext cx="14859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57EAE-7599-0D40-9DC3-F980E4D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2" y="371431"/>
            <a:ext cx="1917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C3A15-C3AC-4A44-8470-04B68C93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43" y="1425531"/>
            <a:ext cx="11811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6D88-DFB4-2F40-B140-7E6EB9D0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" y="281547"/>
            <a:ext cx="8001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03A30-B2D2-8141-864F-D4C069F4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75" y="4171393"/>
            <a:ext cx="6985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E0C7F-3768-D646-9A2A-1D20D3F5D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5" y="3535051"/>
            <a:ext cx="685800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1061</Words>
  <Application>Microsoft Macintosh PowerPoint</Application>
  <PresentationFormat>全屏显示(16:9)</PresentationFormat>
  <Paragraphs>337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Menlo</vt:lpstr>
      <vt:lpstr>DeckTemplate-AWS</vt:lpstr>
      <vt:lpstr>PowerPoint 演示文稿</vt:lpstr>
      <vt:lpstr>概要</vt:lpstr>
      <vt:lpstr>矩阵微积分</vt:lpstr>
      <vt:lpstr>标量求导回顾</vt:lpstr>
      <vt:lpstr>次导数</vt:lpstr>
      <vt:lpstr>梯度</vt:lpstr>
      <vt:lpstr>PowerPoint 演示文稿</vt:lpstr>
      <vt:lpstr>例子</vt:lpstr>
      <vt:lpstr>PowerPoint 演示文稿</vt:lpstr>
      <vt:lpstr>PowerPoint 演示文稿</vt:lpstr>
      <vt:lpstr>例子</vt:lpstr>
      <vt:lpstr>推广到矩阵</vt:lpstr>
      <vt:lpstr>链式法则</vt:lpstr>
      <vt:lpstr>链式法则</vt:lpstr>
      <vt:lpstr>PowerPoint 演示文稿</vt:lpstr>
      <vt:lpstr>PowerPoint 演示文稿</vt:lpstr>
      <vt:lpstr>PowerPoint 演示文稿</vt:lpstr>
      <vt:lpstr>PowerPoint 演示文稿</vt:lpstr>
      <vt:lpstr>自动微分法</vt:lpstr>
      <vt:lpstr>自动微分（AD）</vt:lpstr>
      <vt:lpstr>计算图</vt:lpstr>
      <vt:lpstr>计算图</vt:lpstr>
      <vt:lpstr>计算图</vt:lpstr>
      <vt:lpstr>两种模式</vt:lpstr>
      <vt:lpstr>反向传播</vt:lpstr>
      <vt:lpstr>反向传播</vt:lpstr>
      <vt:lpstr>反向传播</vt:lpstr>
      <vt:lpstr>反向传播</vt:lpstr>
      <vt:lpstr>反向传播 总结</vt:lpstr>
      <vt:lpstr>复杂度</vt:lpstr>
      <vt:lpstr>[拓展]  再具体化（re-materialization）</vt:lpstr>
      <vt:lpstr>再具体化（re-materialization）</vt:lpstr>
      <vt:lpstr>复杂度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45</cp:revision>
  <dcterms:modified xsi:type="dcterms:W3CDTF">2019-11-05T19:29:09Z</dcterms:modified>
</cp:coreProperties>
</file>