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37"/>
  </p:handoutMasterIdLst>
  <p:sldIdLst>
    <p:sldId id="700" r:id="rId3"/>
    <p:sldId id="857" r:id="rId5"/>
    <p:sldId id="858" r:id="rId6"/>
    <p:sldId id="859" r:id="rId7"/>
    <p:sldId id="861" r:id="rId8"/>
    <p:sldId id="862" r:id="rId9"/>
    <p:sldId id="863" r:id="rId10"/>
    <p:sldId id="864" r:id="rId11"/>
    <p:sldId id="865" r:id="rId12"/>
    <p:sldId id="866" r:id="rId13"/>
    <p:sldId id="867" r:id="rId14"/>
    <p:sldId id="868" r:id="rId15"/>
    <p:sldId id="869" r:id="rId16"/>
    <p:sldId id="870" r:id="rId17"/>
    <p:sldId id="871" r:id="rId18"/>
    <p:sldId id="872" r:id="rId19"/>
    <p:sldId id="873" r:id="rId20"/>
    <p:sldId id="874" r:id="rId21"/>
    <p:sldId id="875" r:id="rId22"/>
    <p:sldId id="876" r:id="rId23"/>
    <p:sldId id="877" r:id="rId24"/>
    <p:sldId id="878" r:id="rId25"/>
    <p:sldId id="879" r:id="rId26"/>
    <p:sldId id="880" r:id="rId27"/>
    <p:sldId id="881" r:id="rId28"/>
    <p:sldId id="883" r:id="rId29"/>
    <p:sldId id="884" r:id="rId30"/>
    <p:sldId id="885" r:id="rId31"/>
    <p:sldId id="886" r:id="rId32"/>
    <p:sldId id="887" r:id="rId33"/>
    <p:sldId id="888" r:id="rId34"/>
    <p:sldId id="889" r:id="rId35"/>
    <p:sldId id="890" r:id="rId36"/>
  </p:sldIdLst>
  <p:sldSz cx="12192000" cy="6858000"/>
  <p:notesSz cx="6858000" cy="9144000"/>
  <p:custDataLst>
    <p:tags r:id="rId41"/>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570F"/>
    <a:srgbClr val="EAE5EB"/>
    <a:srgbClr val="45A5ED"/>
    <a:srgbClr val="D60093"/>
    <a:srgbClr val="F2C044"/>
    <a:srgbClr val="5EA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32" d="100"/>
          <a:sy n="132" d="100"/>
        </p:scale>
        <p:origin x="106" y="130"/>
      </p:cViewPr>
      <p:guideLst>
        <p:guide orient="horz" pos="2396"/>
        <p:guide pos="3916"/>
      </p:guideLst>
    </p:cSldViewPr>
  </p:slideViewPr>
  <p:notesTextViewPr>
    <p:cViewPr>
      <p:scale>
        <a:sx n="1" d="1"/>
        <a:sy n="1" d="1"/>
      </p:scale>
      <p:origin x="0" y="0"/>
    </p:cViewPr>
  </p:notesTextViewPr>
  <p:notesViewPr>
    <p:cSldViewPr snapToGrid="0">
      <p:cViewPr varScale="1">
        <p:scale>
          <a:sx n="99" d="100"/>
          <a:sy n="99" d="100"/>
        </p:scale>
        <p:origin x="357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gs" Target="tags/tag6.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91C0301E-2321-4F52-B85E-5901506D265C}" type="datetime1">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06834459-7356-44BF-850D-8B30C4FB3B6B}" type="slidenum">
              <a:rPr lang="en-US" altLang="zh-CN" smtClean="0">
                <a:latin typeface="微软雅黑" panose="020B0503020204020204" pitchFamily="34" charset="-122"/>
                <a:ea typeface="微软雅黑" panose="020B0503020204020204" pitchFamily="34" charset="-122"/>
              </a:rPr>
            </a:fld>
            <a:endParaRPr lang="en-US" altLang="zh-CN"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微软雅黑" panose="020B0503020204020204" pitchFamily="34" charset="-122"/>
                <a:ea typeface="微软雅黑" panose="020B0503020204020204" pitchFamily="34" charset="-122"/>
              </a:defRPr>
            </a:lvl1pPr>
          </a:lstStyle>
          <a:p>
            <a:fld id="{229B22C3-6CB1-491B-AD00-E0837F23A3F3}" type="datetime1">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微软雅黑" panose="020B0503020204020204" pitchFamily="34" charset="-122"/>
                <a:ea typeface="微软雅黑" panose="020B0503020204020204" pitchFamily="34" charset="-122"/>
              </a:defRPr>
            </a:lvl1pPr>
          </a:lstStyle>
          <a:p>
            <a:fld id="{0A3C37BE-C303-496D-B5CD-85F2937540FC}" type="slidenum">
              <a:rPr lang="en-US" altLang="zh-CN" smtClean="0"/>
            </a:fld>
            <a:endParaRPr lang="en-US" altLang="zh-C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A3C37BE-C303-496D-B5CD-85F2937540FC}" type="slidenum">
              <a:rPr lang="en-US" altLang="zh-CN" smtClean="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矩形 6"/>
          <p:cNvSpPr/>
          <p:nvPr userDrawn="1"/>
        </p:nvSpPr>
        <p:spPr>
          <a:xfrm>
            <a:off x="0" y="5778124"/>
            <a:ext cx="12192000" cy="1079876"/>
          </a:xfrm>
          <a:prstGeom prst="rect">
            <a:avLst/>
          </a:prstGeom>
          <a:solidFill>
            <a:schemeClr val="accent6">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8" name="矩形 7"/>
          <p:cNvSpPr/>
          <p:nvPr userDrawn="1"/>
        </p:nvSpPr>
        <p:spPr>
          <a:xfrm>
            <a:off x="0" y="0"/>
            <a:ext cx="12192000" cy="1079876"/>
          </a:xfrm>
          <a:prstGeom prst="rect">
            <a:avLst/>
          </a:prstGeom>
          <a:solidFill>
            <a:schemeClr val="accent6">
              <a:lumMod val="50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p>
        </p:txBody>
      </p:sp>
      <p:sp>
        <p:nvSpPr>
          <p:cNvPr id="2" name="标题 1"/>
          <p:cNvSpPr>
            <a:spLocks noGrp="1"/>
          </p:cNvSpPr>
          <p:nvPr>
            <p:ph type="ctrTitle"/>
          </p:nvPr>
        </p:nvSpPr>
        <p:spPr>
          <a:xfrm>
            <a:off x="1104901" y="2292096"/>
            <a:ext cx="10096500" cy="2219691"/>
          </a:xfrm>
        </p:spPr>
        <p:txBody>
          <a:bodyPr rtlCol="0" anchor="ctr">
            <a:normAutofit/>
          </a:bodyPr>
          <a:lstStyle>
            <a:lvl1pPr algn="l" rtl="0">
              <a:defRPr sz="4400" cap="all" baseline="0"/>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899" y="4511786"/>
            <a:ext cx="10096501" cy="955565"/>
          </a:xfrm>
        </p:spPr>
        <p:txBody>
          <a:bodyPr rtlCol="0">
            <a:normAutofit/>
          </a:bodyPr>
          <a:lstStyle>
            <a:lvl1pPr marL="0" indent="0" algn="l" rtl="0">
              <a:spcBef>
                <a:spcPts val="0"/>
              </a:spcBef>
              <a:buNone/>
              <a:defRPr sz="1800"/>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4" name="日期占位符 3"/>
          <p:cNvSpPr>
            <a:spLocks noGrp="1"/>
          </p:cNvSpPr>
          <p:nvPr>
            <p:ph type="dt" sz="half" idx="10"/>
          </p:nvPr>
        </p:nvSpPr>
        <p:spPr/>
        <p:txBody>
          <a:bodyPr rtlCol="0"/>
          <a:lstStyle>
            <a:lvl1pPr>
              <a:defRPr/>
            </a:lvl1pPr>
          </a:lstStyle>
          <a:p>
            <a:fld id="{A7392AAC-879E-4B39-8824-AF6B730A809E}" type="datetime1">
              <a:rPr lang="zh-CN" altLang="en-US" smtClean="0"/>
            </a:fld>
            <a:endParaRPr lang="zh-CN" altLang="en-US" dirty="0"/>
          </a:p>
        </p:txBody>
      </p:sp>
      <p:sp>
        <p:nvSpPr>
          <p:cNvPr id="5" name="页脚占位符 4"/>
          <p:cNvSpPr>
            <a:spLocks noGrp="1"/>
          </p:cNvSpPr>
          <p:nvPr>
            <p:ph type="ftr" sz="quarter" idx="11"/>
          </p:nvPr>
        </p:nvSpPr>
        <p:spPr/>
        <p:txBody>
          <a:bodyPr rtlCol="0"/>
          <a:lstStyle/>
          <a:p>
            <a:pPr rtl="0"/>
            <a:endParaRPr lang="zh-CN" altLang="en-US" noProof="0" dirty="0"/>
          </a:p>
        </p:txBody>
      </p:sp>
      <p:sp>
        <p:nvSpPr>
          <p:cNvPr id="6" name="灯片编号占位符 5"/>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pic>
        <p:nvPicPr>
          <p:cNvPr id="18" name="图片 17" descr="logo"/>
          <p:cNvPicPr>
            <a:picLocks noChangeAspect="1"/>
          </p:cNvPicPr>
          <p:nvPr userDrawn="1"/>
        </p:nvPicPr>
        <p:blipFill>
          <a:blip r:embed="rId2"/>
          <a:stretch>
            <a:fillRect/>
          </a:stretch>
        </p:blipFill>
        <p:spPr>
          <a:xfrm>
            <a:off x="8710862" y="190759"/>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04900" y="76200"/>
            <a:ext cx="9980683" cy="1096962"/>
          </a:xfrm>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endParaRPr lang="zh-CN" altLang="en-US" noProof="0" dirty="0"/>
          </a:p>
        </p:txBody>
      </p:sp>
      <p:sp>
        <p:nvSpPr>
          <p:cNvPr id="3" name="内容占位符 2"/>
          <p:cNvSpPr>
            <a:spLocks noGrp="1"/>
          </p:cNvSpPr>
          <p:nvPr>
            <p:ph idx="1" hasCustomPrompt="1"/>
          </p:nvPr>
        </p:nvSpPr>
        <p:spPr>
          <a:xfrm>
            <a:off x="1104900" y="1600200"/>
            <a:ext cx="9982200" cy="4572000"/>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日期占位符 3"/>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9BA78444-6099-4C0A-A3A9-C6F3C5D7F289}" type="datetime1">
              <a:rPr lang="zh-CN" altLang="en-US" smtClean="0"/>
            </a:fld>
            <a:endParaRPr lang="zh-CN" altLang="en-US" dirty="0"/>
          </a:p>
        </p:txBody>
      </p:sp>
      <p:sp>
        <p:nvSpPr>
          <p:cNvPr id="5" name="页脚占位符 4"/>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pic>
        <p:nvPicPr>
          <p:cNvPr id="18" name="图片 17" descr="logo"/>
          <p:cNvPicPr>
            <a:picLocks noChangeAspect="1"/>
          </p:cNvPicPr>
          <p:nvPr userDrawn="1"/>
        </p:nvPicPr>
        <p:blipFill>
          <a:blip r:embed="rId2"/>
          <a:stretch>
            <a:fillRect/>
          </a:stretch>
        </p:blipFill>
        <p:spPr>
          <a:xfrm>
            <a:off x="8567987" y="390784"/>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包含图片的标题幻灯片">
    <p:spTree>
      <p:nvGrpSpPr>
        <p:cNvPr id="1" name=""/>
        <p:cNvGrpSpPr/>
        <p:nvPr/>
      </p:nvGrpSpPr>
      <p:grpSpPr>
        <a:xfrm>
          <a:off x="0" y="0"/>
          <a:ext cx="0" cy="0"/>
          <a:chOff x="0" y="0"/>
          <a:chExt cx="0" cy="0"/>
        </a:xfrm>
      </p:grpSpPr>
      <p:grpSp>
        <p:nvGrpSpPr>
          <p:cNvPr id="13" name="组 12"/>
          <p:cNvGrpSpPr/>
          <p:nvPr userDrawn="1"/>
        </p:nvGrpSpPr>
        <p:grpSpPr>
          <a:xfrm rot="10800000">
            <a:off x="0" y="5645512"/>
            <a:ext cx="12192000" cy="63125"/>
            <a:chOff x="507492" y="1501519"/>
            <a:chExt cx="8129016" cy="63125"/>
          </a:xfrm>
        </p:grpSpPr>
        <p:cxnSp>
          <p:nvCxnSpPr>
            <p:cNvPr id="17" name="直接连接符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 name="组 13"/>
          <p:cNvGrpSpPr/>
          <p:nvPr userDrawn="1"/>
        </p:nvGrpSpPr>
        <p:grpSpPr>
          <a:xfrm>
            <a:off x="0" y="1143002"/>
            <a:ext cx="12192000" cy="63125"/>
            <a:chOff x="507492" y="1501519"/>
            <a:chExt cx="8129016" cy="63125"/>
          </a:xfrm>
        </p:grpSpPr>
        <p:cxnSp>
          <p:nvCxnSpPr>
            <p:cNvPr id="15" name="直接连接符​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矩形 6"/>
          <p:cNvSpPr/>
          <p:nvPr userDrawn="1"/>
        </p:nvSpPr>
        <p:spPr>
          <a:xfrm>
            <a:off x="0" y="5778124"/>
            <a:ext cx="12192000" cy="10798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8" name="矩形 7"/>
          <p:cNvSpPr/>
          <p:nvPr userDrawn="1"/>
        </p:nvSpPr>
        <p:spPr>
          <a:xfrm>
            <a:off x="0" y="0"/>
            <a:ext cx="12192000" cy="1080135"/>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1104900" y="2292096"/>
            <a:ext cx="5734051" cy="2219691"/>
          </a:xfrm>
        </p:spPr>
        <p:txBody>
          <a:bodyPr rtlCol="0" anchor="ctr">
            <a:normAutofit/>
          </a:bodyPr>
          <a:lstStyle>
            <a:lvl1pPr algn="l" rtl="0">
              <a:defRPr sz="4400" cap="all" baseline="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4900" y="4511786"/>
            <a:ext cx="5734051" cy="955565"/>
          </a:xfrm>
        </p:spPr>
        <p:txBody>
          <a:bodyPr rtlCol="0">
            <a:normAutofit/>
          </a:bodyPr>
          <a:lstStyle>
            <a:lvl1pPr marL="0" indent="0" algn="l" rtl="0">
              <a:spcBef>
                <a:spcPts val="0"/>
              </a:spcBef>
              <a:buNone/>
              <a:defRPr sz="1800">
                <a:latin typeface="微软雅黑" panose="020B0503020204020204" pitchFamily="34" charset="-122"/>
                <a:ea typeface="微软雅黑" panose="020B0503020204020204" pitchFamily="34" charset="-122"/>
              </a:defRPr>
            </a:lvl1pPr>
            <a:lvl2pPr marL="457200" indent="0" algn="ctr" rtl="0">
              <a:buNone/>
              <a:defRPr sz="2000"/>
            </a:lvl2pPr>
            <a:lvl3pPr marL="914400" indent="0" algn="ctr" rtl="0">
              <a:buNone/>
              <a:defRPr sz="1800"/>
            </a:lvl3pPr>
            <a:lvl4pPr marL="1371600" indent="0" algn="ctr" rtl="0">
              <a:buNone/>
              <a:defRPr sz="1600"/>
            </a:lvl4pPr>
            <a:lvl5pPr marL="1828800" indent="0" algn="ctr" rtl="0">
              <a:buNone/>
              <a:defRPr sz="1600"/>
            </a:lvl5pPr>
            <a:lvl6pPr marL="2286000" indent="0" algn="ctr" rtl="0">
              <a:buNone/>
              <a:defRPr sz="1600"/>
            </a:lvl6pPr>
            <a:lvl7pPr marL="2743200" indent="0" algn="ctr" rtl="0">
              <a:buNone/>
              <a:defRPr sz="1600"/>
            </a:lvl7pPr>
            <a:lvl8pPr marL="3200400" indent="0" algn="ctr" rtl="0">
              <a:buNone/>
              <a:defRPr sz="1600"/>
            </a:lvl8pPr>
            <a:lvl9pPr marL="3657600" indent="0" algn="ctr" rtl="0">
              <a:buNone/>
              <a:defRPr sz="1600"/>
            </a:lvl9pPr>
          </a:lstStyle>
          <a:p>
            <a:pPr rtl="0"/>
            <a:r>
              <a:rPr lang="zh-CN" altLang="en-US" noProof="0"/>
              <a:t>单击此处编辑母版副标题样式</a:t>
            </a:r>
            <a:endParaRPr lang="zh-CN" altLang="en-US" noProof="0" dirty="0"/>
          </a:p>
        </p:txBody>
      </p:sp>
      <p:sp>
        <p:nvSpPr>
          <p:cNvPr id="11" name="图片占位符 10"/>
          <p:cNvSpPr>
            <a:spLocks noGrp="1"/>
          </p:cNvSpPr>
          <p:nvPr>
            <p:ph type="pic" sz="quarter" idx="13"/>
          </p:nvPr>
        </p:nvSpPr>
        <p:spPr>
          <a:xfrm>
            <a:off x="6981065" y="1310656"/>
            <a:ext cx="5210937" cy="4208604"/>
          </a:xfrm>
          <a:solidFill>
            <a:schemeClr val="tx1">
              <a:lumMod val="20000"/>
              <a:lumOff val="80000"/>
            </a:schemeClr>
          </a:solidFill>
        </p:spPr>
        <p:txBody>
          <a:bodyPr tIns="1005840" rtlCol="0"/>
          <a:lstStyle>
            <a:lvl1pPr marL="0" indent="0" algn="ctr" rtl="0">
              <a:buNone/>
              <a:defRPr>
                <a:latin typeface="微软雅黑" panose="020B0503020204020204" pitchFamily="34" charset="-122"/>
                <a:ea typeface="微软雅黑" panose="020B0503020204020204" pitchFamily="34" charset="-122"/>
              </a:defRPr>
            </a:lvl1pPr>
          </a:lstStyle>
          <a:p>
            <a:pPr rtl="0"/>
            <a:r>
              <a:rPr lang="zh-CN" altLang="en-US" noProof="0"/>
              <a:t>单击图标添加图片</a:t>
            </a:r>
            <a:endParaRPr lang="zh-CN" altLang="en-US" noProof="0" dirty="0"/>
          </a:p>
        </p:txBody>
      </p:sp>
      <p:sp>
        <p:nvSpPr>
          <p:cNvPr id="19" name="说明文字"/>
          <p:cNvSpPr/>
          <p:nvPr userDrawn="1"/>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rtl="0"/>
            <a:r>
              <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rPr>
              <a:t>注意：</a:t>
            </a:r>
            <a:endParaRPr lang="zh-CN" altLang="en-US" sz="1200" b="1" i="1" noProof="0" dirty="0">
              <a:latin typeface="微软雅黑" panose="020B0503020204020204" pitchFamily="34" charset="-122"/>
              <a:ea typeface="微软雅黑" panose="020B0503020204020204" pitchFamily="34" charset="-122"/>
              <a:cs typeface="Arial" panose="020B0604020202020204" pitchFamily="34" charset="0"/>
            </a:endParaRPr>
          </a:p>
          <a:p>
            <a:pPr rtl="0"/>
            <a:r>
              <a:rPr lang="zh-CN" altLang="en-US" sz="1200" i="1" noProof="0" dirty="0">
                <a:latin typeface="微软雅黑" panose="020B0503020204020204" pitchFamily="34" charset="-122"/>
                <a:ea typeface="微软雅黑" panose="020B0503020204020204" pitchFamily="34" charset="-122"/>
                <a:cs typeface="Arial" panose="020B0604020202020204" pitchFamily="34" charset="0"/>
              </a:rPr>
              <a:t>若要更改此幻灯片上的图像，请选择该图片，并将其删除。然后单击占位符中的图片图标以插入自己的图像。</a:t>
            </a:r>
            <a:endParaRPr lang="zh-CN" altLang="en-US" sz="1200" i="1" noProof="0" dirty="0">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图片 3" descr="logo"/>
          <p:cNvPicPr>
            <a:picLocks noChangeAspect="1"/>
          </p:cNvPicPr>
          <p:nvPr userDrawn="1"/>
        </p:nvPicPr>
        <p:blipFill>
          <a:blip r:embed="rId2"/>
          <a:stretch>
            <a:fillRect/>
          </a:stretch>
        </p:blipFill>
        <p:spPr>
          <a:xfrm>
            <a:off x="8710862" y="190759"/>
            <a:ext cx="3215765" cy="69935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4" name="页脚占位符 3"/>
          <p:cNvSpPr>
            <a:spLocks noGrp="1"/>
          </p:cNvSpPr>
          <p:nvPr>
            <p:ph type="ftr" sz="quarter" idx="11"/>
          </p:nvPr>
        </p:nvSpPr>
        <p:spPr/>
        <p:txBody>
          <a:bodyPr/>
          <a:lstStyle/>
          <a:p>
            <a:endParaRPr lang="zh-CN" altLang="en-US" noProof="0" dirty="0"/>
          </a:p>
        </p:txBody>
      </p:sp>
      <p:sp>
        <p:nvSpPr>
          <p:cNvPr id="5" name="灯片编号占位符 4"/>
          <p:cNvSpPr>
            <a:spLocks noGrp="1"/>
          </p:cNvSpPr>
          <p:nvPr>
            <p:ph type="sldNum" sz="quarter" idx="12"/>
          </p:nvPr>
        </p:nvSpPr>
        <p:spPr/>
        <p:txBody>
          <a:bodyPr/>
          <a:lstStyle/>
          <a:p>
            <a:pPr algn="r"/>
            <a:fld id="{0FF54DE5-C571-48E8-A5BC-B369434E2F44}" type="slidenum">
              <a:rPr lang="en-US" altLang="zh-CN" noProof="0" smtClean="0"/>
            </a:fld>
            <a:endParaRPr lang="zh-CN" altLang="en-US" noProof="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ln>
            <a:solidFill>
              <a:schemeClr val="accent3">
                <a:lumMod val="75000"/>
              </a:schemeClr>
            </a:solidFill>
          </a:ln>
        </p:spPr>
        <p:txBody>
          <a:bodyPr rtlCol="0"/>
          <a:lstStyle>
            <a:lvl1pPr>
              <a:defRPr>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half" idx="1" hasCustomPrompt="1"/>
          </p:nvPr>
        </p:nvSpPr>
        <p:spPr>
          <a:xfrm>
            <a:off x="1104901" y="1600202"/>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vl9pPr algn="l" rtl="0">
              <a:defRPr/>
            </a:lvl9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4" name="内容占位符 3"/>
          <p:cNvSpPr>
            <a:spLocks noGrp="1"/>
          </p:cNvSpPr>
          <p:nvPr>
            <p:ph sz="half" idx="2" hasCustomPrompt="1"/>
          </p:nvPr>
        </p:nvSpPr>
        <p:spPr>
          <a:xfrm>
            <a:off x="6172201" y="1600202"/>
            <a:ext cx="4914900" cy="4571999"/>
          </a:xfrm>
        </p:spPr>
        <p:txBody>
          <a:bodyPr rtlCol="0"/>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lgn="l" rtl="0">
              <a:defRPr>
                <a:latin typeface="微软雅黑" panose="020B0503020204020204" pitchFamily="34" charset="-122"/>
                <a:ea typeface="微软雅黑" panose="020B0503020204020204" pitchFamily="34" charset="-122"/>
              </a:defRPr>
            </a:lvl5pPr>
            <a:lvl6pPr algn="l" rtl="0">
              <a:defRPr/>
            </a:lvl6pPr>
            <a:lvl7pPr algn="l" rtl="0">
              <a:defRPr/>
            </a:lvl7pPr>
            <a:lvl8pPr algn="l" rtl="0">
              <a:defRPr/>
            </a:lvl8pPr>
          </a:lstStyle>
          <a:p>
            <a:pPr lvl="0" rtl="0"/>
            <a:r>
              <a:rPr lang="zh-CN" altLang="en-US" noProof="0"/>
              <a:t>编辑母版文本样式</a:t>
            </a:r>
            <a:endParaRPr lang="zh-CN" altLang="en-US" noProof="0"/>
          </a:p>
          <a:p>
            <a:pPr lvl="1" rtl="0"/>
            <a:r>
              <a:rPr lang="zh-CN" altLang="en-US" noProof="0"/>
              <a:t>第二级</a:t>
            </a:r>
            <a:endParaRPr lang="zh-CN" altLang="en-US" noProof="0"/>
          </a:p>
          <a:p>
            <a:pPr lvl="2" rtl="0"/>
            <a:r>
              <a:rPr lang="zh-CN" altLang="en-US" noProof="0"/>
              <a:t>第三级</a:t>
            </a:r>
            <a:endParaRPr lang="zh-CN" altLang="en-US" noProof="0"/>
          </a:p>
          <a:p>
            <a:pPr lvl="3" rtl="0"/>
            <a:r>
              <a:rPr lang="zh-CN" altLang="en-US" noProof="0"/>
              <a:t>第四级</a:t>
            </a:r>
            <a:endParaRPr lang="zh-CN" altLang="en-US" noProof="0"/>
          </a:p>
          <a:p>
            <a:pPr lvl="4" rtl="0"/>
            <a:r>
              <a:rPr lang="zh-CN" altLang="en-US" noProof="0"/>
              <a:t>第五级</a:t>
            </a:r>
            <a:endParaRPr lang="zh-CN" altLang="en-US" noProof="0" dirty="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r>
              <a:rPr lang="zh-CN" altLang="en-US" dirty="0"/>
              <a:t>​</a:t>
            </a:r>
            <a:fld id="{6017EB90-196C-4C15-BD31-13E0E0436C73}" type="datetime1">
              <a:rPr lang="zh-CN" altLang="en-US" dirty="0"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rtlCol="0"/>
          <a:lstStyle>
            <a:lvl1pPr>
              <a:defRPr/>
            </a:lvl1pPr>
          </a:lstStyle>
          <a:p>
            <a:fld id="{7DB2D836-56E8-4B15-857C-14B1A5B3B67B}" type="datetime1">
              <a:rPr lang="zh-CN" altLang="en-US" smtClean="0"/>
            </a:fld>
            <a:endParaRPr lang="zh-CN" altLang="en-US" dirty="0"/>
          </a:p>
        </p:txBody>
      </p:sp>
      <p:sp>
        <p:nvSpPr>
          <p:cNvPr id="4" name="页脚占位符 3"/>
          <p:cNvSpPr>
            <a:spLocks noGrp="1"/>
          </p:cNvSpPr>
          <p:nvPr>
            <p:ph type="ftr" sz="quarter" idx="11"/>
          </p:nvPr>
        </p:nvSpPr>
        <p:spPr/>
        <p:txBody>
          <a:bodyPr rtlCol="0"/>
          <a:lstStyle/>
          <a:p>
            <a:pPr rtl="0"/>
            <a:endParaRPr lang="zh-CN" altLang="en-US" noProof="0" dirty="0"/>
          </a:p>
        </p:txBody>
      </p:sp>
      <p:sp>
        <p:nvSpPr>
          <p:cNvPr id="5" name="灯片编号占位符 4"/>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lvl1pPr>
              <a:defRPr/>
            </a:lvl1pPr>
          </a:lstStyle>
          <a:p>
            <a:fld id="{038D929F-7D8C-4CC3-8AC7-BB9B8FE2DEBF}" type="datetime1">
              <a:rPr lang="zh-CN" altLang="en-US" smtClean="0"/>
            </a:fld>
            <a:endParaRPr lang="zh-CN" altLang="en-US"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lvl1pPr algn="r">
              <a:defRPr/>
            </a:lvl1pPr>
          </a:lstStyle>
          <a:p>
            <a:fld id="{0FF54DE5-C571-48E8-A5BC-B369434E2F44}" type="slidenum">
              <a:rPr lang="en-US" altLang="zh-CN" smtClean="0"/>
            </a:fld>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chor="b"/>
          <a:lstStyle>
            <a:lvl1pPr algn="l" rtl="0">
              <a:defRPr sz="3200">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图片占位符 2"/>
          <p:cNvSpPr>
            <a:spLocks noGrp="1"/>
          </p:cNvSpPr>
          <p:nvPr>
            <p:ph type="pic" idx="1"/>
          </p:nvPr>
        </p:nvSpPr>
        <p:spPr>
          <a:xfrm>
            <a:off x="4654671" y="1600201"/>
            <a:ext cx="6430912" cy="4572001"/>
          </a:xfrm>
        </p:spPr>
        <p:txBody>
          <a:bodyPr tIns="1188720" rtlCol="0">
            <a:normAutofit/>
          </a:bodyPr>
          <a:lstStyle>
            <a:lvl1pPr marL="0" indent="0" algn="ctr" rtl="0">
              <a:buNone/>
              <a:defRPr sz="2000">
                <a:latin typeface="微软雅黑" panose="020B0503020204020204" pitchFamily="34" charset="-122"/>
                <a:ea typeface="微软雅黑" panose="020B0503020204020204" pitchFamily="34" charset="-122"/>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hasCustomPrompt="1"/>
          </p:nvPr>
        </p:nvSpPr>
        <p:spPr>
          <a:xfrm>
            <a:off x="1104901" y="1600200"/>
            <a:ext cx="3396996" cy="4572000"/>
          </a:xfrm>
        </p:spPr>
        <p:txBody>
          <a:bodyPr rtlCol="0">
            <a:normAutofit/>
          </a:bodyPr>
          <a:lstStyle>
            <a:lvl1pPr marL="0" indent="0" algn="l" rtl="0">
              <a:spcBef>
                <a:spcPts val="1200"/>
              </a:spcBef>
              <a:buNone/>
              <a:defRPr sz="1800">
                <a:latin typeface="微软雅黑" panose="020B0503020204020204" pitchFamily="34" charset="-122"/>
                <a:ea typeface="微软雅黑" panose="020B0503020204020204" pitchFamily="34" charset="-122"/>
              </a:defRPr>
            </a:lvl1pPr>
            <a:lvl2pPr marL="457200" indent="0" algn="l" rtl="0">
              <a:buNone/>
              <a:defRPr sz="1400"/>
            </a:lvl2pPr>
            <a:lvl3pPr marL="914400" indent="0" algn="l" rtl="0">
              <a:buNone/>
              <a:defRPr sz="1200"/>
            </a:lvl3pPr>
            <a:lvl4pPr marL="1371600" indent="0" algn="l" rtl="0">
              <a:buNone/>
              <a:defRPr sz="1000"/>
            </a:lvl4pPr>
            <a:lvl5pPr marL="1828800" indent="0" algn="l" rtl="0">
              <a:buNone/>
              <a:defRPr sz="1000"/>
            </a:lvl5pPr>
            <a:lvl6pPr marL="2286000" indent="0" algn="l" rtl="0">
              <a:buNone/>
              <a:defRPr sz="1000"/>
            </a:lvl6pPr>
            <a:lvl7pPr marL="2743200" indent="0" algn="l" rtl="0">
              <a:buNone/>
              <a:defRPr sz="1000"/>
            </a:lvl7pPr>
            <a:lvl8pPr marL="3200400" indent="0" algn="l" rtl="0">
              <a:buNone/>
              <a:defRPr sz="1000"/>
            </a:lvl8pPr>
            <a:lvl9pPr marL="3657600" indent="0" algn="l" rtl="0">
              <a:buNone/>
              <a:defRPr sz="1000"/>
            </a:lvl9pPr>
          </a:lstStyle>
          <a:p>
            <a:pPr lvl="0" rtl="0"/>
            <a:r>
              <a:rPr lang="zh-CN" altLang="en-US" noProof="0"/>
              <a:t>编辑母版文本样式</a:t>
            </a:r>
            <a:endParaRPr lang="zh-CN" altLang="en-US" noProof="0"/>
          </a:p>
        </p:txBody>
      </p:sp>
      <p:sp>
        <p:nvSpPr>
          <p:cNvPr id="5" name="日期占位符 4"/>
          <p:cNvSpPr>
            <a:spLocks noGrp="1"/>
          </p:cNvSpPr>
          <p:nvPr>
            <p:ph type="dt" sz="half" idx="10"/>
          </p:nvPr>
        </p:nvSpPr>
        <p:spPr/>
        <p:txBody>
          <a:bodyPr rtlCol="0"/>
          <a:lstStyle>
            <a:lvl1pPr>
              <a:defRPr>
                <a:latin typeface="微软雅黑" panose="020B0503020204020204" pitchFamily="34" charset="-122"/>
                <a:ea typeface="微软雅黑" panose="020B0503020204020204" pitchFamily="34" charset="-122"/>
              </a:defRPr>
            </a:lvl1pPr>
          </a:lstStyle>
          <a:p>
            <a:fld id="{7118C275-B304-48F5-8C4F-015CBCF4E7C1}" type="datetime1">
              <a:rPr lang="zh-CN" altLang="en-US" smtClean="0"/>
            </a:fld>
            <a:r>
              <a:rPr lang="zh-CN" altLang="en-US" dirty="0"/>
              <a:t>​</a:t>
            </a:r>
            <a:endParaRPr lang="zh-CN" altLang="en-US" dirty="0"/>
          </a:p>
        </p:txBody>
      </p:sp>
      <p:sp>
        <p:nvSpPr>
          <p:cNvPr id="6" name="页脚占位符 5"/>
          <p:cNvSpPr>
            <a:spLocks noGrp="1"/>
          </p:cNvSpPr>
          <p:nvPr>
            <p:ph type="ftr" sz="quarter" idx="11"/>
          </p:nvPr>
        </p:nvSpPr>
        <p:spPr/>
        <p:txBody>
          <a:bodyPr rtlCol="0"/>
          <a:lstStyle>
            <a:lvl1pPr>
              <a:defRPr>
                <a:latin typeface="微软雅黑" panose="020B0503020204020204" pitchFamily="34" charset="-122"/>
                <a:ea typeface="微软雅黑" panose="020B0503020204020204" pitchFamily="34" charset="-122"/>
              </a:defRPr>
            </a:lvl1pPr>
          </a:lstStyle>
          <a:p>
            <a:endParaRPr lang="zh-CN" altLang="en-US" noProof="0" dirty="0"/>
          </a:p>
        </p:txBody>
      </p:sp>
      <p:sp>
        <p:nvSpPr>
          <p:cNvPr id="7" name="灯片编号占位符 6"/>
          <p:cNvSpPr>
            <a:spLocks noGrp="1"/>
          </p:cNvSpPr>
          <p:nvPr>
            <p:ph type="sldNum" sz="quarter" idx="12"/>
          </p:nvPr>
        </p:nvSpPr>
        <p:spPr/>
        <p:txBody>
          <a:bodyPr rtlCol="0"/>
          <a:lstStyle>
            <a:lvl1pPr algn="r">
              <a:defRPr>
                <a:latin typeface="微软雅黑" panose="020B0503020204020204" pitchFamily="34" charset="-122"/>
                <a:ea typeface="微软雅黑" panose="020B0503020204020204" pitchFamily="34" charset="-122"/>
              </a:defRPr>
            </a:lvl1pPr>
          </a:lstStyle>
          <a:p>
            <a:fld id="{0FF54DE5-C571-48E8-A5BC-B369434E2F44}" type="slidenum">
              <a:rPr lang="en-US" altLang="zh-CN"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104900" y="76200"/>
            <a:ext cx="9980683" cy="1096962"/>
          </a:xfrm>
          <a:prstGeom prst="rect">
            <a:avLst/>
          </a:prstGeom>
        </p:spPr>
        <p:txBody>
          <a:bodyPr vert="horz" lIns="0" tIns="45720" rIns="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a:p>
            <a:pPr lvl="5" rtl="0"/>
            <a:r>
              <a:rPr lang="zh-CN" altLang="en-US" noProof="0" dirty="0"/>
              <a:t>第六级</a:t>
            </a:r>
            <a:endParaRPr lang="zh-CN" altLang="en-US" noProof="0" dirty="0"/>
          </a:p>
          <a:p>
            <a:pPr lvl="6" rtl="0"/>
            <a:r>
              <a:rPr lang="zh-CN" altLang="en-US" noProof="0" dirty="0"/>
              <a:t>第七级</a:t>
            </a:r>
            <a:endParaRPr lang="zh-CN" altLang="en-US" noProof="0" dirty="0"/>
          </a:p>
          <a:p>
            <a:pPr lvl="7" rtl="0"/>
            <a:r>
              <a:rPr lang="zh-CN" altLang="en-US" noProof="0" dirty="0"/>
              <a:t>第八级</a:t>
            </a:r>
            <a:endParaRPr lang="zh-CN" altLang="en-US" noProof="0" dirty="0"/>
          </a:p>
          <a:p>
            <a:pPr lvl="8" rtl="0"/>
            <a:r>
              <a:rPr lang="zh-CN" altLang="en-US" noProof="0" dirty="0"/>
              <a:t>第九级</a:t>
            </a:r>
            <a:endParaRPr lang="zh-CN" altLang="en-US" noProof="0" dirty="0"/>
          </a:p>
        </p:txBody>
      </p:sp>
      <p:sp>
        <p:nvSpPr>
          <p:cNvPr id="4" name="日期占位符 3"/>
          <p:cNvSpPr>
            <a:spLocks noGrp="1"/>
          </p:cNvSpPr>
          <p:nvPr>
            <p:ph type="dt" sz="half" idx="2"/>
          </p:nvPr>
        </p:nvSpPr>
        <p:spPr>
          <a:xfrm>
            <a:off x="1104901" y="6356353"/>
            <a:ext cx="1829559"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r>
              <a:rPr lang="zh-CN" altLang="en-US" dirty="0"/>
              <a:t>​</a:t>
            </a:r>
            <a:fld id="{660B6A15-7713-4A08-BBFD-F297CCC2B976}" type="datetime1">
              <a:rPr lang="zh-CN" altLang="en-US" dirty="0" smtClean="0"/>
            </a:fld>
            <a:r>
              <a:rPr lang="zh-CN" altLang="en-US" dirty="0"/>
              <a:t>​</a:t>
            </a:r>
            <a:endParaRPr lang="zh-CN" altLang="en-US" dirty="0"/>
          </a:p>
        </p:txBody>
      </p:sp>
      <p:sp>
        <p:nvSpPr>
          <p:cNvPr id="5" name="页脚占位符 4"/>
          <p:cNvSpPr>
            <a:spLocks noGrp="1"/>
          </p:cNvSpPr>
          <p:nvPr>
            <p:ph type="ftr" sz="quarter" idx="3"/>
          </p:nvPr>
        </p:nvSpPr>
        <p:spPr>
          <a:xfrm>
            <a:off x="2934459" y="6356350"/>
            <a:ext cx="6323083" cy="365126"/>
          </a:xfrm>
          <a:prstGeom prst="rect">
            <a:avLst/>
          </a:prstGeom>
        </p:spPr>
        <p:txBody>
          <a:bodyPr vert="horz" lIns="0" tIns="45720" rIns="0" bIns="45720" rtlCol="0" anchor="ctr"/>
          <a:lstStyle>
            <a:lvl1pPr algn="ctr"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9256783" y="6356353"/>
            <a:ext cx="1828800" cy="365125"/>
          </a:xfrm>
          <a:prstGeom prst="rect">
            <a:avLst/>
          </a:prstGeom>
        </p:spPr>
        <p:txBody>
          <a:bodyPr vert="horz" lIns="0" tIns="45720" rIns="0" bIns="45720" rtlCol="0" anchor="ctr"/>
          <a:lstStyle>
            <a:lvl1pPr algn="l" rtl="0">
              <a:defRPr sz="1200">
                <a:solidFill>
                  <a:schemeClr val="tx1">
                    <a:lumMod val="60000"/>
                    <a:lumOff val="40000"/>
                  </a:schemeClr>
                </a:solidFill>
                <a:latin typeface="微软雅黑" panose="020B0503020204020204" pitchFamily="34" charset="-122"/>
                <a:ea typeface="微软雅黑" panose="020B0503020204020204" pitchFamily="34" charset="-122"/>
              </a:defRPr>
            </a:lvl1pPr>
          </a:lstStyle>
          <a:p>
            <a:pPr algn="r"/>
            <a:fld id="{0FF54DE5-C571-48E8-A5BC-B369434E2F44}" type="slidenum">
              <a:rPr lang="en-US" altLang="zh-CN" noProof="0" smtClean="0"/>
            </a:fld>
            <a:endParaRPr lang="zh-CN" altLang="en-US" noProof="0" dirty="0"/>
          </a:p>
        </p:txBody>
      </p:sp>
      <p:grpSp>
        <p:nvGrpSpPr>
          <p:cNvPr id="15" name="组 14"/>
          <p:cNvGrpSpPr/>
          <p:nvPr/>
        </p:nvGrpSpPr>
        <p:grpSpPr>
          <a:xfrm>
            <a:off x="1103376" y="1219203"/>
            <a:ext cx="9985248" cy="84403"/>
            <a:chOff x="1073150" y="1219201"/>
            <a:chExt cx="10058400" cy="63125"/>
          </a:xfrm>
        </p:grpSpPr>
        <p:cxnSp>
          <p:nvCxnSpPr>
            <p:cNvPr id="13" name="直接连接符​​ 12"/>
            <p:cNvCxnSpPr/>
            <p:nvPr/>
          </p:nvCxnSpPr>
          <p:spPr>
            <a:xfrm rot="10800000">
              <a:off x="1073150" y="1219201"/>
              <a:ext cx="10058400" cy="0"/>
            </a:xfrm>
            <a:prstGeom prst="line">
              <a:avLst/>
            </a:prstGeom>
            <a:ln w="38100" cap="flat">
              <a:solidFill>
                <a:schemeClr val="accent6">
                  <a:lumMod val="7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0800000">
              <a:off x="1073150" y="1282326"/>
              <a:ext cx="10058400" cy="0"/>
            </a:xfrm>
            <a:prstGeom prst="line">
              <a:avLst/>
            </a:prstGeom>
            <a:ln w="12700" cap="flat">
              <a:solidFill>
                <a:schemeClr val="accent6">
                  <a:lumMod val="75000"/>
                </a:schemeClr>
              </a:solidFill>
              <a:miter lim="800000"/>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微软雅黑" panose="020B0503020204020204" pitchFamily="34" charset="-122"/>
          <a:ea typeface="微软雅黑" panose="020B0503020204020204" pitchFamily="34" charset="-122"/>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p:nvPr>
            <p:ph type="ctrTitle"/>
          </p:nvPr>
        </p:nvSpPr>
        <p:spPr>
          <a:xfrm>
            <a:off x="1095375" y="1918970"/>
            <a:ext cx="10238105" cy="2219960"/>
          </a:xfrm>
        </p:spPr>
        <p:txBody>
          <a:bodyPr/>
          <a:p>
            <a:pPr algn="ctr"/>
            <a:r>
              <a:rPr lang="zh-CN" altLang="en-US" sz="4800"/>
              <a:t>数学建模竞赛的相关事项</a:t>
            </a:r>
            <a:endParaRPr lang="zh-CN" altLang="en-US" sz="4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数模竞赛纪律</a:t>
            </a:r>
            <a:r>
              <a:rPr lang="zh-CN" altLang="en-US" sz="4000">
                <a:solidFill>
                  <a:schemeClr val="bg1"/>
                </a:solidFill>
                <a:latin typeface="宋体" panose="02010600030101010101" pitchFamily="2" charset="-122"/>
                <a:ea typeface="宋体" panose="02010600030101010101" pitchFamily="2" charset="-122"/>
              </a:rPr>
              <a:t>要求</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519430" y="1180465"/>
            <a:ext cx="10126980" cy="2676525"/>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sz="2800" b="1">
                <a:sym typeface="+mn-ea"/>
              </a:rPr>
              <a:t>竞赛期间各参赛队必须独立完成赛题解答，禁止参赛队员以任何方式与队外的任何人（包括指导教师）交流及讨论与赛题有关的问题，</a:t>
            </a:r>
            <a:r>
              <a:rPr lang="zh-CN" altLang="en-US" sz="2800" b="1" u="sng">
                <a:sym typeface="+mn-ea"/>
              </a:rPr>
              <a:t>参赛队员无论主动参与讨论还是被动接收讨论信息均视为严重违反竞赛纪律</a:t>
            </a:r>
            <a:endParaRPr lang="zh-CN" altLang="en-US" sz="2800" b="1">
              <a:latin typeface="宋体" panose="02010600030101010101" pitchFamily="2" charset="-122"/>
              <a:ea typeface="宋体" panose="02010600030101010101" pitchFamily="2" charset="-122"/>
            </a:endParaRPr>
          </a:p>
        </p:txBody>
      </p:sp>
      <p:sp>
        <p:nvSpPr>
          <p:cNvPr id="3" name="文本框 2"/>
          <p:cNvSpPr txBox="1"/>
          <p:nvPr/>
        </p:nvSpPr>
        <p:spPr>
          <a:xfrm>
            <a:off x="519430" y="3973195"/>
            <a:ext cx="10126980" cy="1383665"/>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sz="2800" b="1">
                <a:sym typeface="+mn-ea"/>
              </a:rPr>
              <a:t>赛期间参赛队员不得加入或留在涉及赛题讨论的互联网交流平台（含“贴吧”、QQ群和微信群等）</a:t>
            </a:r>
            <a:endParaRPr lang="zh-CN" altLang="en-US" sz="2800"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数模竞赛纪律</a:t>
            </a:r>
            <a:r>
              <a:rPr lang="zh-CN" altLang="en-US" sz="4000">
                <a:solidFill>
                  <a:schemeClr val="bg1"/>
                </a:solidFill>
                <a:latin typeface="宋体" panose="02010600030101010101" pitchFamily="2" charset="-122"/>
                <a:ea typeface="宋体" panose="02010600030101010101" pitchFamily="2" charset="-122"/>
              </a:rPr>
              <a:t>要求</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519430" y="1180465"/>
            <a:ext cx="10126980" cy="2676525"/>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sz="2800" b="1">
                <a:sym typeface="+mn-ea"/>
              </a:rPr>
              <a:t>竞赛期间各参赛队必须独立完成赛题解答，禁止参赛队员以任何方式与队外的任何人（包括指导教师）交流及讨论与赛题有关的问题，</a:t>
            </a:r>
            <a:r>
              <a:rPr lang="zh-CN" altLang="en-US" sz="2800" b="1" u="sng">
                <a:sym typeface="+mn-ea"/>
              </a:rPr>
              <a:t>参赛队员无论主动参与讨论还是被动接收讨论信息均视为严重违反竞赛纪律</a:t>
            </a:r>
            <a:endParaRPr lang="zh-CN" altLang="en-US" sz="2800" b="1">
              <a:latin typeface="宋体" panose="02010600030101010101" pitchFamily="2" charset="-122"/>
              <a:ea typeface="宋体" panose="02010600030101010101" pitchFamily="2" charset="-122"/>
            </a:endParaRPr>
          </a:p>
        </p:txBody>
      </p:sp>
      <p:sp>
        <p:nvSpPr>
          <p:cNvPr id="3" name="文本框 2"/>
          <p:cNvSpPr txBox="1"/>
          <p:nvPr/>
        </p:nvSpPr>
        <p:spPr>
          <a:xfrm>
            <a:off x="519430" y="3973195"/>
            <a:ext cx="10126980" cy="1383665"/>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sz="2800" b="1">
                <a:sym typeface="+mn-ea"/>
              </a:rPr>
              <a:t>赛期间参赛队员不得加入或留在涉及赛题讨论的互联网交流平台（含“贴吧”、QQ群和微信群等）</a:t>
            </a:r>
            <a:endParaRPr lang="zh-CN" altLang="en-US" sz="2800"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数模竞赛</a:t>
            </a:r>
            <a:r>
              <a:rPr lang="zh-CN" altLang="en-US" sz="4000">
                <a:solidFill>
                  <a:schemeClr val="bg1"/>
                </a:solidFill>
                <a:latin typeface="宋体" panose="02010600030101010101" pitchFamily="2" charset="-122"/>
                <a:ea typeface="宋体" panose="02010600030101010101" pitchFamily="2" charset="-122"/>
              </a:rPr>
              <a:t>流程</a:t>
            </a:r>
            <a:endParaRPr lang="zh-CN" altLang="en-US" sz="4000">
              <a:solidFill>
                <a:schemeClr val="bg1"/>
              </a:solidFill>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1247775" y="1389380"/>
            <a:ext cx="7525385" cy="407924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几个时间</a:t>
            </a:r>
            <a:r>
              <a:rPr lang="zh-CN" altLang="en-US" sz="4000">
                <a:solidFill>
                  <a:schemeClr val="bg1"/>
                </a:solidFill>
                <a:latin typeface="宋体" panose="02010600030101010101" pitchFamily="2" charset="-122"/>
                <a:ea typeface="宋体" panose="02010600030101010101" pitchFamily="2" charset="-122"/>
              </a:rPr>
              <a:t>节点</a:t>
            </a:r>
            <a:endParaRPr lang="zh-CN" altLang="en-US" sz="4000">
              <a:solidFill>
                <a:schemeClr val="bg1"/>
              </a:solidFill>
              <a:latin typeface="宋体" panose="02010600030101010101" pitchFamily="2" charset="-122"/>
              <a:ea typeface="宋体" panose="02010600030101010101" pitchFamily="2" charset="-122"/>
            </a:endParaRPr>
          </a:p>
        </p:txBody>
      </p:sp>
      <p:graphicFrame>
        <p:nvGraphicFramePr>
          <p:cNvPr id="3" name="表格 2"/>
          <p:cNvGraphicFramePr>
            <a:graphicFrameLocks noGrp="1"/>
          </p:cNvGraphicFramePr>
          <p:nvPr>
            <p:custDataLst>
              <p:tags r:id="rId1"/>
            </p:custDataLst>
          </p:nvPr>
        </p:nvGraphicFramePr>
        <p:xfrm>
          <a:off x="1327785" y="1655445"/>
          <a:ext cx="9536430" cy="3404235"/>
        </p:xfrm>
        <a:graphic>
          <a:graphicData uri="http://schemas.openxmlformats.org/drawingml/2006/table">
            <a:tbl>
              <a:tblPr firstRow="1" bandRow="1">
                <a:effectLst/>
                <a:tableStyleId>{5940675A-B579-460E-94D1-54222C63F5DA}</a:tableStyleId>
              </a:tblPr>
              <a:tblGrid>
                <a:gridCol w="3028950"/>
                <a:gridCol w="6507480"/>
              </a:tblGrid>
              <a:tr h="541020">
                <a:tc>
                  <a:txBody>
                    <a:bodyPr/>
                    <a:p>
                      <a:pPr algn="ctr"/>
                      <a:r>
                        <a:rPr lang="zh-CN" altLang="en-US" sz="2000" b="1" dirty="0" smtClean="0">
                          <a:solidFill>
                            <a:sysClr val="windowText" lastClr="000000"/>
                          </a:solidFill>
                          <a:latin typeface="微软雅黑" panose="020B0503020204020204" pitchFamily="34" charset="-122"/>
                          <a:ea typeface="微软雅黑" panose="020B0503020204020204" pitchFamily="34" charset="-122"/>
                        </a:rPr>
                        <a:t>时间</a:t>
                      </a:r>
                      <a:endParaRPr lang="zh-CN" altLang="en-US" sz="2000" b="0" dirty="0">
                        <a:solidFill>
                          <a:sysClr val="windowText" lastClr="000000">
                            <a:lumMod val="75000"/>
                            <a:lumOff val="25000"/>
                          </a:sysClr>
                        </a:solidFill>
                        <a:latin typeface="微软雅黑" panose="020B0503020204020204" pitchFamily="34" charset="-122"/>
                        <a:ea typeface="微软雅黑" panose="020B0503020204020204" pitchFamily="34" charset="-122"/>
                      </a:endParaRPr>
                    </a:p>
                  </a:txBody>
                  <a:tcPr anchor="ctr">
                    <a:lnL w="12700" cmpd="sng">
                      <a:solidFill>
                        <a:srgbClr val="5B9BD5"/>
                      </a:solidFill>
                    </a:lnL>
                    <a:lnR w="12700" cmpd="sng">
                      <a:solidFill>
                        <a:srgbClr val="5B9BD5"/>
                      </a:solidFill>
                    </a:lnR>
                    <a:lnT w="12700" cmpd="sng">
                      <a:solidFill>
                        <a:srgbClr val="5B9BD5"/>
                      </a:solidFill>
                    </a:lnT>
                    <a:lnB w="25400" cmpd="sng">
                      <a:solidFill>
                        <a:srgbClr val="5B9BD5"/>
                      </a:solidFill>
                    </a:lnB>
                    <a:noFill/>
                  </a:tcPr>
                </a:tc>
                <a:tc>
                  <a:txBody>
                    <a:bodyPr/>
                    <a:p>
                      <a:pPr algn="l"/>
                      <a:r>
                        <a:rPr lang="zh-CN" altLang="en-US" sz="2000" b="1" dirty="0" smtClean="0">
                          <a:solidFill>
                            <a:sysClr val="windowText" lastClr="000000"/>
                          </a:solidFill>
                          <a:latin typeface="微软雅黑" panose="020B0503020204020204" pitchFamily="34" charset="-122"/>
                          <a:ea typeface="微软雅黑" panose="020B0503020204020204" pitchFamily="34" charset="-122"/>
                        </a:rPr>
                        <a:t>事项</a:t>
                      </a:r>
                      <a:endParaRPr lang="zh-CN" altLang="en-US" sz="2000" b="0" dirty="0">
                        <a:solidFill>
                          <a:sysClr val="windowText" lastClr="000000">
                            <a:lumMod val="75000"/>
                            <a:lumOff val="25000"/>
                          </a:sysClr>
                        </a:solidFill>
                        <a:latin typeface="微软雅黑" panose="020B0503020204020204" pitchFamily="34" charset="-122"/>
                        <a:ea typeface="微软雅黑" panose="020B0503020204020204" pitchFamily="34" charset="-122"/>
                      </a:endParaRPr>
                    </a:p>
                  </a:txBody>
                  <a:tcPr anchor="ctr">
                    <a:lnL w="12700" cmpd="sng">
                      <a:solidFill>
                        <a:srgbClr val="5B9BD5"/>
                      </a:solidFill>
                    </a:lnL>
                    <a:lnR w="12700" cmpd="sng">
                      <a:solidFill>
                        <a:srgbClr val="5B9BD5"/>
                      </a:solidFill>
                    </a:lnR>
                    <a:lnT w="12700" cmpd="sng">
                      <a:solidFill>
                        <a:srgbClr val="5B9BD5"/>
                      </a:solidFill>
                    </a:lnT>
                    <a:lnB w="25400" cmpd="sng">
                      <a:solidFill>
                        <a:srgbClr val="5B9BD5"/>
                      </a:solidFill>
                    </a:lnB>
                    <a:noFill/>
                  </a:tcPr>
                </a:tc>
              </a:tr>
              <a:tr h="746125">
                <a:tc>
                  <a:txBody>
                    <a:bodyPr/>
                    <a:p>
                      <a:pPr algn="ctr"/>
                      <a:r>
                        <a:rPr lang="en-US" sz="2000" dirty="0" smtClean="0">
                          <a:solidFill>
                            <a:sysClr val="windowText" lastClr="000000"/>
                          </a:solidFill>
                          <a:latin typeface="微软雅黑" panose="020B0503020204020204" pitchFamily="34" charset="-122"/>
                          <a:ea typeface="微软雅黑" panose="020B0503020204020204" pitchFamily="34" charset="-122"/>
                        </a:rPr>
                        <a:t>9</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月</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15</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日</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18</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00--9</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月</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18</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日</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20</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00</a:t>
                      </a:r>
                      <a:endParaRPr lang="en-US" altLang="zh-CN" sz="2000" dirty="0" smtClean="0">
                        <a:solidFill>
                          <a:sysClr val="windowText" lastClr="000000"/>
                        </a:solidFill>
                        <a:latin typeface="微软雅黑" panose="020B0503020204020204" pitchFamily="34" charset="-122"/>
                        <a:ea typeface="微软雅黑" panose="020B0503020204020204" pitchFamily="34" charset="-122"/>
                      </a:endParaRPr>
                    </a:p>
                  </a:txBody>
                  <a:tcPr anchor="ctr">
                    <a:lnL w="12700" cmpd="sng">
                      <a:solidFill>
                        <a:srgbClr val="5B9BD5"/>
                      </a:solidFill>
                    </a:lnL>
                    <a:lnR w="12700" cmpd="sng">
                      <a:solidFill>
                        <a:srgbClr val="5B9BD5"/>
                      </a:solidFill>
                    </a:lnR>
                    <a:lnT w="12700" cmpd="sng">
                      <a:solidFill>
                        <a:srgbClr val="5B9BD5"/>
                      </a:solidFill>
                    </a:lnT>
                    <a:lnB w="12700" cmpd="sng">
                      <a:solidFill>
                        <a:srgbClr val="5B9BD5"/>
                      </a:solidFill>
                    </a:lnB>
                    <a:solidFill>
                      <a:srgbClr val="5B9BD5">
                        <a:alpha val="20000"/>
                      </a:srgbClr>
                    </a:solidFill>
                  </a:tcPr>
                </a:tc>
                <a:tc>
                  <a:txBody>
                    <a:bodyPr/>
                    <a:p>
                      <a:pPr algn="l"/>
                      <a:r>
                        <a:rPr lang="zh-CN" altLang="en-US" sz="2000" kern="1200" dirty="0" smtClean="0">
                          <a:solidFill>
                            <a:sysClr val="windowText" lastClr="000000"/>
                          </a:solidFill>
                          <a:latin typeface="微软雅黑" panose="020B0503020204020204" pitchFamily="34" charset="-122"/>
                          <a:ea typeface="微软雅黑" panose="020B0503020204020204" pitchFamily="34" charset="-122"/>
                          <a:cs typeface="+mn-ea"/>
                        </a:rPr>
                        <a:t>撰写参赛作品时间</a:t>
                      </a:r>
                      <a:endParaRPr lang="zh-CN" altLang="en-US" sz="2000" kern="1200" dirty="0" smtClean="0">
                        <a:solidFill>
                          <a:sysClr val="windowText" lastClr="000000"/>
                        </a:solidFill>
                        <a:latin typeface="微软雅黑" panose="020B0503020204020204" pitchFamily="34" charset="-122"/>
                        <a:ea typeface="微软雅黑" panose="020B0503020204020204" pitchFamily="34" charset="-122"/>
                        <a:cs typeface="+mn-ea"/>
                      </a:endParaRPr>
                    </a:p>
                  </a:txBody>
                  <a:tcPr anchor="ctr">
                    <a:lnL w="12700" cmpd="sng">
                      <a:solidFill>
                        <a:srgbClr val="5B9BD5"/>
                      </a:solidFill>
                    </a:lnL>
                    <a:lnR w="12700" cmpd="sng">
                      <a:solidFill>
                        <a:srgbClr val="5B9BD5"/>
                      </a:solidFill>
                    </a:lnR>
                    <a:lnT w="12700" cmpd="sng">
                      <a:solidFill>
                        <a:srgbClr val="5B9BD5"/>
                      </a:solidFill>
                    </a:lnT>
                    <a:lnB w="12700" cmpd="sng">
                      <a:solidFill>
                        <a:srgbClr val="5B9BD5"/>
                      </a:solidFill>
                    </a:lnB>
                    <a:solidFill>
                      <a:srgbClr val="5B9BD5">
                        <a:alpha val="20000"/>
                      </a:srgbClr>
                    </a:solidFill>
                  </a:tcPr>
                </a:tc>
              </a:tr>
              <a:tr h="746125">
                <a:tc>
                  <a:txBody>
                    <a:bodyPr/>
                    <a:p>
                      <a:pPr algn="ctr"/>
                      <a:r>
                        <a:rPr lang="en-US" altLang="zh-CN" sz="2000" dirty="0" smtClean="0">
                          <a:solidFill>
                            <a:sysClr val="windowText" lastClr="000000"/>
                          </a:solidFill>
                          <a:latin typeface="微软雅黑" panose="020B0503020204020204" pitchFamily="34" charset="-122"/>
                          <a:ea typeface="微软雅黑" panose="020B0503020204020204" pitchFamily="34" charset="-122"/>
                        </a:rPr>
                        <a:t>9</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月</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1</a:t>
                      </a:r>
                      <a:r>
                        <a:rPr lang="en-US" sz="2000" dirty="0" smtClean="0">
                          <a:solidFill>
                            <a:sysClr val="windowText" lastClr="000000"/>
                          </a:solidFill>
                          <a:latin typeface="微软雅黑" panose="020B0503020204020204" pitchFamily="34" charset="-122"/>
                          <a:ea typeface="微软雅黑" panose="020B0503020204020204" pitchFamily="34" charset="-122"/>
                        </a:rPr>
                        <a:t>5</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日</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18</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00--9</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月</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18</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日</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22</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00</a:t>
                      </a:r>
                      <a:endParaRPr lang="en-US" altLang="zh-CN" sz="2000" dirty="0" smtClean="0">
                        <a:solidFill>
                          <a:sysClr val="windowText" lastClr="000000"/>
                        </a:solidFill>
                        <a:latin typeface="微软雅黑" panose="020B0503020204020204" pitchFamily="34" charset="-122"/>
                        <a:ea typeface="微软雅黑" panose="020B0503020204020204" pitchFamily="34" charset="-122"/>
                      </a:endParaRPr>
                    </a:p>
                  </a:txBody>
                  <a:tcPr anchor="ctr">
                    <a:lnL w="12700" cmpd="sng">
                      <a:solidFill>
                        <a:srgbClr val="5B9BD5"/>
                      </a:solidFill>
                    </a:lnL>
                    <a:lnR w="12700" cmpd="sng">
                      <a:solidFill>
                        <a:srgbClr val="5B9BD5"/>
                      </a:solidFill>
                    </a:lnR>
                    <a:lnT w="12700" cmpd="sng">
                      <a:solidFill>
                        <a:srgbClr val="5B9BD5"/>
                      </a:solidFill>
                    </a:lnT>
                    <a:lnB w="12700" cmpd="sng">
                      <a:solidFill>
                        <a:srgbClr val="5B9BD5"/>
                      </a:solidFill>
                    </a:lnB>
                    <a:noFill/>
                  </a:tcPr>
                </a:tc>
                <a:tc>
                  <a:txBody>
                    <a:bodyPr/>
                    <a:p>
                      <a:pPr algn="l"/>
                      <a:r>
                        <a:rPr lang="zh-CN" altLang="en-US" sz="2000" kern="1200" dirty="0" smtClean="0">
                          <a:solidFill>
                            <a:sysClr val="windowText" lastClr="000000"/>
                          </a:solidFill>
                          <a:latin typeface="微软雅黑" panose="020B0503020204020204" pitchFamily="34" charset="-122"/>
                          <a:ea typeface="微软雅黑" panose="020B0503020204020204" pitchFamily="34" charset="-122"/>
                          <a:cs typeface="+mn-ea"/>
                        </a:rPr>
                        <a:t>上传参赛论文和支撑材料的</a:t>
                      </a:r>
                      <a:r>
                        <a:rPr lang="en-US" altLang="zh-CN" sz="2000" kern="1200" dirty="0" smtClean="0">
                          <a:solidFill>
                            <a:sysClr val="windowText" lastClr="000000"/>
                          </a:solidFill>
                          <a:latin typeface="微软雅黑" panose="020B0503020204020204" pitchFamily="34" charset="-122"/>
                          <a:ea typeface="微软雅黑" panose="020B0503020204020204" pitchFamily="34" charset="-122"/>
                          <a:cs typeface="+mn-ea"/>
                        </a:rPr>
                        <a:t>MD5</a:t>
                      </a:r>
                      <a:r>
                        <a:rPr lang="zh-CN" altLang="en-US" sz="2000" kern="1200" dirty="0" smtClean="0">
                          <a:solidFill>
                            <a:sysClr val="windowText" lastClr="000000"/>
                          </a:solidFill>
                          <a:latin typeface="微软雅黑" panose="020B0503020204020204" pitchFamily="34" charset="-122"/>
                          <a:ea typeface="微软雅黑" panose="020B0503020204020204" pitchFamily="34" charset="-122"/>
                          <a:cs typeface="+mn-ea"/>
                        </a:rPr>
                        <a:t>码时间</a:t>
                      </a:r>
                      <a:endParaRPr lang="zh-CN" altLang="en-US" sz="2000" kern="1200" dirty="0" smtClean="0">
                        <a:solidFill>
                          <a:sysClr val="windowText" lastClr="000000"/>
                        </a:solidFill>
                        <a:latin typeface="微软雅黑" panose="020B0503020204020204" pitchFamily="34" charset="-122"/>
                        <a:ea typeface="微软雅黑" panose="020B0503020204020204" pitchFamily="34" charset="-122"/>
                        <a:cs typeface="+mn-ea"/>
                      </a:endParaRPr>
                    </a:p>
                  </a:txBody>
                  <a:tcPr anchor="ctr">
                    <a:lnL w="12700" cmpd="sng">
                      <a:solidFill>
                        <a:srgbClr val="5B9BD5"/>
                      </a:solidFill>
                    </a:lnL>
                    <a:lnR w="12700" cmpd="sng">
                      <a:solidFill>
                        <a:srgbClr val="5B9BD5"/>
                      </a:solidFill>
                    </a:lnR>
                    <a:lnT w="12700" cmpd="sng">
                      <a:solidFill>
                        <a:srgbClr val="5B9BD5"/>
                      </a:solidFill>
                    </a:lnT>
                    <a:lnB w="12700" cmpd="sng">
                      <a:solidFill>
                        <a:srgbClr val="5B9BD5"/>
                      </a:solidFill>
                    </a:lnB>
                    <a:noFill/>
                  </a:tcPr>
                </a:tc>
              </a:tr>
              <a:tr h="746125">
                <a:tc>
                  <a:txBody>
                    <a:bodyPr/>
                    <a:p>
                      <a:pPr algn="ctr"/>
                      <a:r>
                        <a:rPr lang="en-US" sz="2000" dirty="0" smtClean="0">
                          <a:solidFill>
                            <a:sysClr val="windowText" lastClr="000000"/>
                          </a:solidFill>
                          <a:latin typeface="微软雅黑" panose="020B0503020204020204" pitchFamily="34" charset="-122"/>
                          <a:ea typeface="微软雅黑" panose="020B0503020204020204" pitchFamily="34" charset="-122"/>
                        </a:rPr>
                        <a:t>9</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月</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18</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日</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22</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00--9</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月</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19</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日</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20</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a:t>
                      </a:r>
                      <a:r>
                        <a:rPr lang="en-US" altLang="zh-CN" sz="2000" dirty="0" smtClean="0">
                          <a:solidFill>
                            <a:sysClr val="windowText" lastClr="000000"/>
                          </a:solidFill>
                          <a:latin typeface="微软雅黑" panose="020B0503020204020204" pitchFamily="34" charset="-122"/>
                          <a:ea typeface="微软雅黑" panose="020B0503020204020204" pitchFamily="34" charset="-122"/>
                        </a:rPr>
                        <a:t>00</a:t>
                      </a:r>
                      <a:endParaRPr lang="en-US" altLang="zh-CN" sz="2000" dirty="0" smtClean="0">
                        <a:solidFill>
                          <a:sysClr val="windowText" lastClr="000000"/>
                        </a:solidFill>
                        <a:latin typeface="微软雅黑" panose="020B0503020204020204" pitchFamily="34" charset="-122"/>
                        <a:ea typeface="微软雅黑" panose="020B0503020204020204" pitchFamily="34" charset="-122"/>
                      </a:endParaRPr>
                    </a:p>
                  </a:txBody>
                  <a:tcPr anchor="ctr">
                    <a:lnL w="12700" cmpd="sng">
                      <a:solidFill>
                        <a:srgbClr val="5B9BD5"/>
                      </a:solidFill>
                    </a:lnL>
                    <a:lnR w="12700" cmpd="sng">
                      <a:solidFill>
                        <a:srgbClr val="5B9BD5"/>
                      </a:solidFill>
                    </a:lnR>
                    <a:lnT w="12700" cmpd="sng">
                      <a:solidFill>
                        <a:srgbClr val="5B9BD5"/>
                      </a:solidFill>
                    </a:lnT>
                    <a:lnB w="12700" cmpd="sng">
                      <a:solidFill>
                        <a:srgbClr val="5B9BD5"/>
                      </a:solidFill>
                    </a:lnB>
                    <a:solidFill>
                      <a:srgbClr val="5B9BD5">
                        <a:alpha val="20000"/>
                      </a:srgbClr>
                    </a:solidFill>
                  </a:tcPr>
                </a:tc>
                <a:tc>
                  <a:txBody>
                    <a:bodyPr/>
                    <a:p>
                      <a:pPr algn="l"/>
                      <a:r>
                        <a:rPr lang="zh-CN" altLang="en-US" sz="2000" kern="1200" dirty="0" smtClean="0">
                          <a:solidFill>
                            <a:sysClr val="windowText" lastClr="000000"/>
                          </a:solidFill>
                          <a:latin typeface="微软雅黑" panose="020B0503020204020204" pitchFamily="34" charset="-122"/>
                          <a:ea typeface="微软雅黑" panose="020B0503020204020204" pitchFamily="34" charset="-122"/>
                          <a:cs typeface="+mn-ea"/>
                        </a:rPr>
                        <a:t>上传参赛论文和支撑材料的电子版本的时间</a:t>
                      </a:r>
                      <a:endParaRPr lang="zh-CN" altLang="en-US" sz="2000" kern="1200" dirty="0" smtClean="0">
                        <a:solidFill>
                          <a:sysClr val="windowText" lastClr="000000"/>
                        </a:solidFill>
                        <a:latin typeface="微软雅黑" panose="020B0503020204020204" pitchFamily="34" charset="-122"/>
                        <a:ea typeface="微软雅黑" panose="020B0503020204020204" pitchFamily="34" charset="-122"/>
                        <a:cs typeface="+mn-ea"/>
                      </a:endParaRPr>
                    </a:p>
                  </a:txBody>
                  <a:tcPr anchor="ctr">
                    <a:lnL w="12700" cmpd="sng">
                      <a:solidFill>
                        <a:srgbClr val="5B9BD5"/>
                      </a:solidFill>
                    </a:lnL>
                    <a:lnR w="12700" cmpd="sng">
                      <a:solidFill>
                        <a:srgbClr val="5B9BD5"/>
                      </a:solidFill>
                    </a:lnR>
                    <a:lnT w="12700" cmpd="sng">
                      <a:solidFill>
                        <a:srgbClr val="5B9BD5"/>
                      </a:solidFill>
                    </a:lnT>
                    <a:lnB w="12700" cmpd="sng">
                      <a:solidFill>
                        <a:srgbClr val="5B9BD5"/>
                      </a:solidFill>
                    </a:lnB>
                    <a:solidFill>
                      <a:srgbClr val="5B9BD5">
                        <a:alpha val="20000"/>
                      </a:srgbClr>
                    </a:solidFill>
                  </a:tcPr>
                </a:tc>
              </a:tr>
              <a:tr h="624840">
                <a:tc>
                  <a:txBody>
                    <a:bodyPr/>
                    <a:p>
                      <a:pPr algn="ctr"/>
                      <a:r>
                        <a:rPr lang="en-US" altLang="zh-CN" sz="2000" dirty="0" smtClean="0">
                          <a:solidFill>
                            <a:sysClr val="windowText" lastClr="000000"/>
                          </a:solidFill>
                          <a:latin typeface="微软雅黑" panose="020B0503020204020204" pitchFamily="34" charset="-122"/>
                          <a:ea typeface="微软雅黑" panose="020B0503020204020204" pitchFamily="34" charset="-122"/>
                        </a:rPr>
                        <a:t>10</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月</a:t>
                      </a:r>
                      <a:r>
                        <a:rPr lang="zh-CN" altLang="en-US" sz="2000" dirty="0" smtClean="0">
                          <a:solidFill>
                            <a:sysClr val="windowText" lastClr="000000"/>
                          </a:solidFill>
                          <a:latin typeface="微软雅黑" panose="020B0503020204020204" pitchFamily="34" charset="-122"/>
                          <a:ea typeface="微软雅黑" panose="020B0503020204020204" pitchFamily="34" charset="-122"/>
                        </a:rPr>
                        <a:t>初</a:t>
                      </a:r>
                      <a:endParaRPr lang="zh-CN" altLang="en-US" sz="2000" dirty="0" smtClean="0">
                        <a:solidFill>
                          <a:sysClr val="windowText" lastClr="000000"/>
                        </a:solidFill>
                        <a:latin typeface="微软雅黑" panose="020B0503020204020204" pitchFamily="34" charset="-122"/>
                        <a:ea typeface="微软雅黑" panose="020B0503020204020204" pitchFamily="34" charset="-122"/>
                      </a:endParaRPr>
                    </a:p>
                  </a:txBody>
                  <a:tcPr anchor="ctr">
                    <a:lnL w="12700" cmpd="sng">
                      <a:solidFill>
                        <a:srgbClr val="5B9BD5"/>
                      </a:solidFill>
                    </a:lnL>
                    <a:lnR w="12700" cmpd="sng">
                      <a:solidFill>
                        <a:srgbClr val="5B9BD5"/>
                      </a:solidFill>
                    </a:lnR>
                    <a:lnT w="12700" cmpd="sng">
                      <a:solidFill>
                        <a:srgbClr val="5B9BD5"/>
                      </a:solidFill>
                    </a:lnT>
                    <a:lnB w="12700" cmpd="sng">
                      <a:solidFill>
                        <a:srgbClr val="5B9BD5"/>
                      </a:solidFill>
                    </a:lnB>
                    <a:noFill/>
                  </a:tcPr>
                </a:tc>
                <a:tc>
                  <a:txBody>
                    <a:bodyPr/>
                    <a:p>
                      <a:pPr algn="l"/>
                      <a:r>
                        <a:rPr lang="zh-CN" altLang="en-US" sz="2000" kern="1200" dirty="0" smtClean="0">
                          <a:solidFill>
                            <a:sysClr val="windowText" lastClr="000000"/>
                          </a:solidFill>
                          <a:latin typeface="微软雅黑" panose="020B0503020204020204" pitchFamily="34" charset="-122"/>
                          <a:ea typeface="微软雅黑" panose="020B0503020204020204" pitchFamily="34" charset="-122"/>
                          <a:cs typeface="+mn-ea"/>
                        </a:rPr>
                        <a:t>湖北、湖南赛区联合阅卷</a:t>
                      </a:r>
                      <a:endParaRPr lang="zh-CN" altLang="en-US" sz="2000" kern="1200" dirty="0">
                        <a:solidFill>
                          <a:sysClr val="windowText" lastClr="000000"/>
                        </a:solidFill>
                        <a:latin typeface="微软雅黑" panose="020B0503020204020204" pitchFamily="34" charset="-122"/>
                        <a:ea typeface="微软雅黑" panose="020B0503020204020204" pitchFamily="34" charset="-122"/>
                        <a:cs typeface="+mn-ea"/>
                      </a:endParaRPr>
                    </a:p>
                  </a:txBody>
                  <a:tcPr anchor="ctr">
                    <a:lnL w="12700" cmpd="sng">
                      <a:solidFill>
                        <a:srgbClr val="5B9BD5"/>
                      </a:solidFill>
                    </a:lnL>
                    <a:lnR w="12700" cmpd="sng">
                      <a:solidFill>
                        <a:srgbClr val="5B9BD5"/>
                      </a:solidFill>
                    </a:lnR>
                    <a:lnT w="12700" cmpd="sng">
                      <a:solidFill>
                        <a:srgbClr val="5B9BD5"/>
                      </a:solidFill>
                    </a:lnT>
                    <a:lnB w="12700" cmpd="sng">
                      <a:solidFill>
                        <a:srgbClr val="5B9BD5"/>
                      </a:solidFill>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数模竞赛</a:t>
            </a:r>
            <a:r>
              <a:rPr lang="zh-CN" altLang="en-US" sz="4000">
                <a:solidFill>
                  <a:schemeClr val="bg1"/>
                </a:solidFill>
                <a:latin typeface="宋体" panose="02010600030101010101" pitchFamily="2" charset="-122"/>
                <a:ea typeface="宋体" panose="02010600030101010101" pitchFamily="2" charset="-122"/>
              </a:rPr>
              <a:t>流程</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911225" y="1410970"/>
            <a:ext cx="9317990" cy="1568450"/>
          </a:xfrm>
          <a:prstGeom prst="rect">
            <a:avLst/>
          </a:prstGeom>
          <a:noFill/>
        </p:spPr>
        <p:txBody>
          <a:bodyPr wrap="square" rtlCol="0" anchor="t">
            <a:spAutoFit/>
          </a:bodyPr>
          <a:p>
            <a:pPr marL="457200" indent="-457200">
              <a:lnSpc>
                <a:spcPct val="150000"/>
              </a:lnSpc>
              <a:buFont typeface="Arial" panose="020B0604020202020204" pitchFamily="34" charset="0"/>
              <a:buChar char="•"/>
            </a:pPr>
            <a:r>
              <a:rPr lang="en-US" altLang="zh-CN" sz="3200" b="1">
                <a:latin typeface="宋体" panose="02010600030101010101" pitchFamily="2" charset="-122"/>
                <a:ea typeface="宋体" panose="02010600030101010101" pitchFamily="2" charset="-122"/>
                <a:cs typeface="宋体" panose="02010600030101010101" pitchFamily="2" charset="-122"/>
                <a:sym typeface="+mn-ea"/>
              </a:rPr>
              <a:t>MD5</a:t>
            </a:r>
            <a:r>
              <a:rPr lang="zh-CN" altLang="en-US" sz="3200" b="1">
                <a:latin typeface="宋体" panose="02010600030101010101" pitchFamily="2" charset="-122"/>
                <a:ea typeface="宋体" panose="02010600030101010101" pitchFamily="2" charset="-122"/>
                <a:cs typeface="宋体" panose="02010600030101010101" pitchFamily="2" charset="-122"/>
                <a:sym typeface="+mn-ea"/>
              </a:rPr>
              <a:t>码和论文及材料的电子版本的上传需要通过客户端执行</a:t>
            </a:r>
            <a:r>
              <a:rPr lang="en-US" altLang="zh-CN" sz="3200" b="1">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32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929640" y="3096895"/>
            <a:ext cx="6096000" cy="860425"/>
          </a:xfrm>
          <a:prstGeom prst="rect">
            <a:avLst/>
          </a:prstGeom>
          <a:noFill/>
        </p:spPr>
        <p:txBody>
          <a:bodyPr wrap="square" rtlCol="0" anchor="t">
            <a:spAutoFit/>
          </a:bodyPr>
          <a:p>
            <a:pPr marL="457200" indent="-457200">
              <a:buFont typeface="Arial" panose="020B0604020202020204" pitchFamily="34" charset="0"/>
              <a:buChar char="•"/>
            </a:pPr>
            <a:r>
              <a:rPr lang="zh-CN" altLang="en-US" sz="3200" b="1">
                <a:latin typeface="宋体" panose="02010600030101010101" pitchFamily="2" charset="-122"/>
                <a:ea typeface="宋体" panose="02010600030101010101" pitchFamily="2" charset="-122"/>
                <a:cs typeface="宋体" panose="02010600030101010101" pitchFamily="2" charset="-122"/>
                <a:sym typeface="+mn-ea"/>
              </a:rPr>
              <a:t>湖北赛区不需要交纸质版论文</a:t>
            </a:r>
            <a:endParaRPr lang="zh-CN" altLang="en-US" sz="3200" b="1">
              <a:latin typeface="宋体" panose="02010600030101010101" pitchFamily="2" charset="-122"/>
              <a:ea typeface="宋体" panose="02010600030101010101" pitchFamily="2" charset="-122"/>
              <a:cs typeface="宋体" panose="02010600030101010101" pitchFamily="2" charset="-122"/>
            </a:endParaRPr>
          </a:p>
          <a:p>
            <a:pPr marL="285750" indent="-285750"/>
            <a:r>
              <a:rPr lang="en-US" altLang="zh-CN" b="1">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6" name="文本框 5"/>
          <p:cNvSpPr txBox="1"/>
          <p:nvPr/>
        </p:nvSpPr>
        <p:spPr>
          <a:xfrm>
            <a:off x="911225" y="4074795"/>
            <a:ext cx="7614920" cy="583565"/>
          </a:xfrm>
          <a:prstGeom prst="rect">
            <a:avLst/>
          </a:prstGeom>
          <a:noFill/>
        </p:spPr>
        <p:txBody>
          <a:bodyPr wrap="none" rtlCol="0" anchor="t">
            <a:spAutoFit/>
          </a:bodyPr>
          <a:p>
            <a:pPr marL="285750" indent="-285750">
              <a:buFont typeface="Arial" panose="020B0604020202020204" pitchFamily="34" charset="0"/>
              <a:buChar char="•"/>
            </a:pPr>
            <a:r>
              <a:rPr lang="en-US" altLang="zh-CN" sz="32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3200" b="1">
                <a:latin typeface="宋体" panose="02010600030101010101" pitchFamily="2" charset="-122"/>
                <a:ea typeface="宋体" panose="02010600030101010101" pitchFamily="2" charset="-122"/>
                <a:cs typeface="宋体" panose="02010600030101010101" pitchFamily="2" charset="-122"/>
                <a:sym typeface="+mn-ea"/>
              </a:rPr>
              <a:t>参赛论文电子版不包含承诺书和编码页</a:t>
            </a:r>
            <a:endParaRPr lang="zh-CN" altLang="en-US" sz="3200" b="1">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679565" cy="706755"/>
          </a:xfrm>
          <a:prstGeom prst="rect">
            <a:avLst/>
          </a:prstGeom>
          <a:noFill/>
        </p:spPr>
        <p:txBody>
          <a:bodyPr wrap="square" rtlCol="0">
            <a:spAutoFit/>
          </a:bodyPr>
          <a:p>
            <a:r>
              <a:rPr lang="zh-CN" altLang="en-US" sz="4000" dirty="0">
                <a:solidFill>
                  <a:schemeClr val="bg1"/>
                </a:solidFill>
                <a:latin typeface="宋体" panose="02010600030101010101" pitchFamily="2" charset="-122"/>
                <a:ea typeface="宋体" panose="02010600030101010101" pitchFamily="2" charset="-122"/>
                <a:sym typeface="+mn-ea"/>
              </a:rPr>
              <a:t>关于时间节点的</a:t>
            </a:r>
            <a:r>
              <a:rPr lang="zh-CN" altLang="en-US" sz="4000" dirty="0">
                <a:solidFill>
                  <a:schemeClr val="bg1"/>
                </a:solidFill>
                <a:latin typeface="宋体" panose="02010600030101010101" pitchFamily="2" charset="-122"/>
                <a:ea typeface="宋体" panose="02010600030101010101" pitchFamily="2" charset="-122"/>
                <a:sym typeface="+mn-ea"/>
              </a:rPr>
              <a:t>重要</a:t>
            </a:r>
            <a:r>
              <a:rPr lang="zh-CN" altLang="en-US" sz="4000" dirty="0">
                <a:solidFill>
                  <a:schemeClr val="bg1"/>
                </a:solidFill>
                <a:latin typeface="宋体" panose="02010600030101010101" pitchFamily="2" charset="-122"/>
                <a:ea typeface="宋体" panose="02010600030101010101" pitchFamily="2" charset="-122"/>
                <a:sym typeface="+mn-ea"/>
              </a:rPr>
              <a:t>说明</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690880" y="1296035"/>
            <a:ext cx="9317990" cy="1383665"/>
          </a:xfrm>
          <a:prstGeom prst="rect">
            <a:avLst/>
          </a:prstGeom>
          <a:noFill/>
        </p:spPr>
        <p:txBody>
          <a:bodyPr wrap="square" rtlCol="0" anchor="t">
            <a:spAutoFit/>
          </a:bodyPr>
          <a:p>
            <a:pPr marL="457200" indent="-457200">
              <a:lnSpc>
                <a:spcPct val="150000"/>
              </a:lnSpc>
              <a:buFont typeface="Arial" panose="020B0604020202020204" pitchFamily="34" charset="0"/>
              <a:buChar char="•"/>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所有参赛队必须在 9 月 18 日 20:00 之前通过客户端完成竞赛论文及其支撑材料电子版的MD5码的生成</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r>
              <a:rPr lang="en-US" altLang="zh-CN" sz="3200" b="1">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32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692150" y="2746375"/>
            <a:ext cx="10274300" cy="460375"/>
          </a:xfrm>
          <a:prstGeom prst="rect">
            <a:avLst/>
          </a:prstGeom>
          <a:noFill/>
        </p:spPr>
        <p:txBody>
          <a:bodyPr wrap="square" rtlCol="0" anchor="t">
            <a:spAutoFit/>
          </a:bodyPr>
          <a:p>
            <a:pPr marL="457200" indent="-457200">
              <a:buFont typeface="Arial" panose="020B0604020202020204" pitchFamily="34" charset="0"/>
              <a:buChar char="•"/>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日 18:00 至 1</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日20:00</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之间可由客户端多次上传MD5码。</a:t>
            </a:r>
            <a:r>
              <a:rPr lang="en-US" altLang="zh-CN" b="1">
                <a:latin typeface="宋体" panose="02010600030101010101" pitchFamily="2" charset="-122"/>
                <a:ea typeface="宋体" panose="02010600030101010101" pitchFamily="2" charset="-122"/>
                <a:cs typeface="宋体" panose="02010600030101010101" pitchFamily="2" charset="-122"/>
                <a:sym typeface="+mn-ea"/>
              </a:rPr>
              <a:t>	</a:t>
            </a:r>
            <a:endParaRPr lang="zh-CN" altLang="en-US"/>
          </a:p>
        </p:txBody>
      </p:sp>
      <p:sp>
        <p:nvSpPr>
          <p:cNvPr id="6" name="文本框 5"/>
          <p:cNvSpPr txBox="1"/>
          <p:nvPr/>
        </p:nvSpPr>
        <p:spPr>
          <a:xfrm>
            <a:off x="692150" y="3213100"/>
            <a:ext cx="9528175" cy="1198880"/>
          </a:xfrm>
          <a:prstGeom prst="rect">
            <a:avLst/>
          </a:prstGeom>
          <a:noFill/>
        </p:spPr>
        <p:txBody>
          <a:bodyPr wrap="square" rtlCol="0" anchor="t">
            <a:spAutoFit/>
          </a:bodyPr>
          <a:p>
            <a:pPr marL="342900" indent="-342900" algn="l">
              <a:lnSpc>
                <a:spcPct val="150000"/>
              </a:lnSpc>
              <a:buFont typeface="Arial" panose="020B0604020202020204" pitchFamily="34" charset="0"/>
              <a:buChar char="•"/>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只要对电子文件进行了打开保存操作（含自动保存），作品的MD5</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码都将发生改变，需重新上传。</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692150" y="4359275"/>
            <a:ext cx="10142220" cy="1198880"/>
          </a:xfrm>
          <a:prstGeom prst="rect">
            <a:avLst/>
          </a:prstGeom>
          <a:noFill/>
        </p:spPr>
        <p:txBody>
          <a:bodyPr wrap="square" rtlCol="0" anchor="t">
            <a:spAutoFit/>
          </a:bodyPr>
          <a:p>
            <a:pPr marL="342900" indent="-342900">
              <a:lnSpc>
                <a:spcPct val="150000"/>
              </a:lnSpc>
              <a:buFont typeface="Arial" panose="020B0604020202020204" pitchFamily="34" charset="0"/>
              <a:buChar char="•"/>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1</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8</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 日 20:00 至 22:00 之间最多只允许上传参赛作品的MD5码1次，以最后一次上传的</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MD5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码为有效</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码。</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679565" cy="706755"/>
          </a:xfrm>
          <a:prstGeom prst="rect">
            <a:avLst/>
          </a:prstGeom>
          <a:noFill/>
        </p:spPr>
        <p:txBody>
          <a:bodyPr wrap="square" rtlCol="0">
            <a:spAutoFit/>
          </a:bodyPr>
          <a:p>
            <a:r>
              <a:rPr lang="zh-CN" altLang="en-US" sz="4000" dirty="0">
                <a:solidFill>
                  <a:schemeClr val="bg1"/>
                </a:solidFill>
                <a:latin typeface="宋体" panose="02010600030101010101" pitchFamily="2" charset="-122"/>
                <a:ea typeface="宋体" panose="02010600030101010101" pitchFamily="2" charset="-122"/>
                <a:sym typeface="+mn-ea"/>
              </a:rPr>
              <a:t>关于时间节点的</a:t>
            </a:r>
            <a:r>
              <a:rPr lang="zh-CN" altLang="en-US" sz="4000" dirty="0">
                <a:solidFill>
                  <a:schemeClr val="bg1"/>
                </a:solidFill>
                <a:latin typeface="宋体" panose="02010600030101010101" pitchFamily="2" charset="-122"/>
                <a:ea typeface="宋体" panose="02010600030101010101" pitchFamily="2" charset="-122"/>
                <a:sym typeface="+mn-ea"/>
              </a:rPr>
              <a:t>重要</a:t>
            </a:r>
            <a:r>
              <a:rPr lang="zh-CN" altLang="en-US" sz="4000" dirty="0">
                <a:solidFill>
                  <a:schemeClr val="bg1"/>
                </a:solidFill>
                <a:latin typeface="宋体" panose="02010600030101010101" pitchFamily="2" charset="-122"/>
                <a:ea typeface="宋体" panose="02010600030101010101" pitchFamily="2" charset="-122"/>
                <a:sym typeface="+mn-ea"/>
              </a:rPr>
              <a:t>说明</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690880" y="1296035"/>
            <a:ext cx="9317990" cy="1198880"/>
          </a:xfrm>
          <a:prstGeom prst="rect">
            <a:avLst/>
          </a:prstGeom>
          <a:noFill/>
        </p:spPr>
        <p:txBody>
          <a:bodyPr wrap="square" rtlCol="0" anchor="t">
            <a:spAutoFit/>
          </a:bodyPr>
          <a:p>
            <a:pPr marL="457200" indent="-457200">
              <a:lnSpc>
                <a:spcPct val="150000"/>
              </a:lnSpc>
              <a:buFont typeface="Arial" panose="020B0604020202020204" pitchFamily="34" charset="0"/>
              <a:buChar char="•"/>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必须在规定的时间内通过客户端完成竞赛论文及其支撑材料电子版的上传</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690880" y="2613025"/>
            <a:ext cx="10275570" cy="460375"/>
          </a:xfrm>
          <a:prstGeom prst="rect">
            <a:avLst/>
          </a:prstGeom>
          <a:noFill/>
        </p:spPr>
        <p:txBody>
          <a:bodyPr wrap="square" rtlCol="0" anchor="t">
            <a:spAutoFit/>
          </a:bodyPr>
          <a:p>
            <a:pPr marL="457200" indent="-457200">
              <a:buFont typeface="Arial" panose="020B0604020202020204" pitchFamily="34" charset="0"/>
              <a:buChar char="•"/>
            </a:pPr>
            <a:r>
              <a:rPr sz="2400" b="1">
                <a:latin typeface="宋体" panose="02010600030101010101" pitchFamily="2" charset="-122"/>
                <a:ea typeface="宋体" panose="02010600030101010101" pitchFamily="2" charset="-122"/>
                <a:cs typeface="宋体" panose="02010600030101010101" pitchFamily="2" charset="-122"/>
                <a:sym typeface="+mn-ea"/>
              </a:rPr>
              <a:t>各参赛队可通过个人参赛账号下载竞赛题目及客户端</a:t>
            </a:r>
            <a:r>
              <a:rPr lang="zh-CN" sz="2400" b="1">
                <a:latin typeface="宋体" panose="02010600030101010101" pitchFamily="2" charset="-122"/>
                <a:ea typeface="宋体" panose="02010600030101010101" pitchFamily="2" charset="-122"/>
                <a:cs typeface="宋体" panose="02010600030101010101" pitchFamily="2" charset="-122"/>
                <a:sym typeface="+mn-ea"/>
              </a:rPr>
              <a:t>。</a:t>
            </a:r>
            <a:endParaRPr lang="zh-CN"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692150" y="3155950"/>
            <a:ext cx="9317355" cy="119888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sz="2400" b="1" dirty="0">
                <a:latin typeface="+mn-ea"/>
                <a:sym typeface="+mn-ea"/>
              </a:rPr>
              <a:t>使用客户端上传作品时，仅对文件类型有要求，对文件名无要求，客户端会为参赛作品自动命名。</a:t>
            </a:r>
            <a:endParaRPr lang="en-US" altLang="zh-CN" sz="2400" b="1" dirty="0">
              <a:latin typeface="+mn-ea"/>
              <a:ea typeface="宋体" panose="02010600030101010101" pitchFamily="2" charset="-122"/>
              <a:cs typeface="宋体" panose="02010600030101010101" pitchFamily="2" charset="-122"/>
              <a:sym typeface="+mn-ea"/>
            </a:endParaRPr>
          </a:p>
        </p:txBody>
      </p:sp>
      <p:sp>
        <p:nvSpPr>
          <p:cNvPr id="3" name="文本框 2"/>
          <p:cNvSpPr txBox="1"/>
          <p:nvPr/>
        </p:nvSpPr>
        <p:spPr>
          <a:xfrm>
            <a:off x="692150" y="4359275"/>
            <a:ext cx="10114280" cy="119888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参赛论文：参赛论文中不能包含承诺书和编号专用页在内。文件格式只能用 PDF 或 Word 格式之一（建议用 PDF 格式），不要压缩。</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679565" cy="706755"/>
          </a:xfrm>
          <a:prstGeom prst="rect">
            <a:avLst/>
          </a:prstGeom>
          <a:noFill/>
        </p:spPr>
        <p:txBody>
          <a:bodyPr wrap="square" rtlCol="0">
            <a:spAutoFit/>
          </a:bodyPr>
          <a:p>
            <a:r>
              <a:rPr lang="zh-CN" altLang="en-US" sz="4000" dirty="0">
                <a:solidFill>
                  <a:schemeClr val="bg1"/>
                </a:solidFill>
                <a:latin typeface="宋体" panose="02010600030101010101" pitchFamily="2" charset="-122"/>
                <a:ea typeface="宋体" panose="02010600030101010101" pitchFamily="2" charset="-122"/>
                <a:sym typeface="+mn-ea"/>
              </a:rPr>
              <a:t>关于时间节点的</a:t>
            </a:r>
            <a:r>
              <a:rPr lang="zh-CN" altLang="en-US" sz="4000" dirty="0">
                <a:solidFill>
                  <a:schemeClr val="bg1"/>
                </a:solidFill>
                <a:latin typeface="宋体" panose="02010600030101010101" pitchFamily="2" charset="-122"/>
                <a:ea typeface="宋体" panose="02010600030101010101" pitchFamily="2" charset="-122"/>
                <a:sym typeface="+mn-ea"/>
              </a:rPr>
              <a:t>重要</a:t>
            </a:r>
            <a:r>
              <a:rPr lang="zh-CN" altLang="en-US" sz="4000" dirty="0">
                <a:solidFill>
                  <a:schemeClr val="bg1"/>
                </a:solidFill>
                <a:latin typeface="宋体" panose="02010600030101010101" pitchFamily="2" charset="-122"/>
                <a:ea typeface="宋体" panose="02010600030101010101" pitchFamily="2" charset="-122"/>
                <a:sym typeface="+mn-ea"/>
              </a:rPr>
              <a:t>说明</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690880" y="1296035"/>
            <a:ext cx="9317990" cy="2306955"/>
          </a:xfrm>
          <a:prstGeom prst="rect">
            <a:avLst/>
          </a:prstGeom>
          <a:noFill/>
        </p:spPr>
        <p:txBody>
          <a:bodyPr wrap="square" rtlCol="0" anchor="t">
            <a:spAutoFit/>
          </a:bodyPr>
          <a:p>
            <a:pPr marL="457200" indent="-457200">
              <a:lnSpc>
                <a:spcPct val="150000"/>
              </a:lnSpc>
              <a:buFont typeface="Arial" panose="020B0604020202020204" pitchFamily="34" charset="0"/>
              <a:buChar char="•"/>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支撑材料：包括用于支撑参赛论文中模型、结果和结论的所有必要材料，通常应包含所有可运行的源程序、自己查阅并使用的数据和难以从公开渠道找到的相关资料等。使用 WinRAR 压缩为一个文件 （建议将所有支撑材料放在同一个文件夹里）。</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690880" y="3536315"/>
            <a:ext cx="9393555" cy="1198880"/>
          </a:xfrm>
          <a:prstGeom prst="rect">
            <a:avLst/>
          </a:prstGeom>
          <a:noFill/>
        </p:spPr>
        <p:txBody>
          <a:bodyPr wrap="square" rtlCol="0" anchor="t">
            <a:spAutoFit/>
          </a:bodyPr>
          <a:p>
            <a:pPr marL="285750" indent="-285750">
              <a:lnSpc>
                <a:spcPct val="150000"/>
              </a:lnSpc>
              <a:buFont typeface="Arial" panose="020B0604020202020204" pitchFamily="34" charset="0"/>
              <a:buChar char="•"/>
            </a:pPr>
            <a:r>
              <a:rPr lang="zh-CN" altLang="en-US" sz="2400" b="1">
                <a:latin typeface="宋体" panose="02010600030101010101" pitchFamily="2" charset="-122"/>
                <a:ea typeface="宋体" panose="02010600030101010101" pitchFamily="2" charset="-122"/>
                <a:sym typeface="+mn-ea"/>
              </a:rPr>
              <a:t>源程序应作为附录放入参赛论文之后，并与论文正文一并编辑在同一个文件中。</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nvSpPr>
        <p:spPr>
          <a:xfrm>
            <a:off x="691515" y="4811395"/>
            <a:ext cx="9392920" cy="460375"/>
          </a:xfrm>
          <a:prstGeom prst="rect">
            <a:avLst/>
          </a:prstGeom>
          <a:noFill/>
        </p:spPr>
        <p:txBody>
          <a:bodyPr wrap="square" rtlCol="0" anchor="t">
            <a:spAutoFit/>
          </a:bodyPr>
          <a:p>
            <a:pPr marL="342900" indent="-342900">
              <a:buFont typeface="Arial" panose="020B0604020202020204" pitchFamily="34" charset="0"/>
              <a:buChar char="•"/>
            </a:pPr>
            <a:r>
              <a:rPr lang="zh-CN" altLang="en-US" sz="2400" b="1">
                <a:latin typeface="宋体" panose="02010600030101010101" pitchFamily="2" charset="-122"/>
                <a:ea typeface="宋体" panose="02010600030101010101" pitchFamily="2" charset="-122"/>
              </a:rPr>
              <a:t>源程序除应作为附录放入参赛论文中之外，还应放入支撑材料中。</a:t>
            </a:r>
            <a:endParaRPr lang="zh-CN" altLang="en-US" sz="2400"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6679565" cy="706755"/>
          </a:xfrm>
          <a:prstGeom prst="rect">
            <a:avLst/>
          </a:prstGeom>
          <a:noFill/>
        </p:spPr>
        <p:txBody>
          <a:bodyPr wrap="square" rtlCol="0">
            <a:spAutoFit/>
          </a:bodyPr>
          <a:p>
            <a:r>
              <a:rPr lang="zh-CN" altLang="en-US" sz="4000" dirty="0">
                <a:solidFill>
                  <a:schemeClr val="bg1"/>
                </a:solidFill>
                <a:latin typeface="宋体" panose="02010600030101010101" pitchFamily="2" charset="-122"/>
                <a:ea typeface="宋体" panose="02010600030101010101" pitchFamily="2" charset="-122"/>
                <a:sym typeface="+mn-ea"/>
              </a:rPr>
              <a:t>关于时间节点的</a:t>
            </a:r>
            <a:r>
              <a:rPr lang="zh-CN" altLang="en-US" sz="4000" dirty="0">
                <a:solidFill>
                  <a:schemeClr val="bg1"/>
                </a:solidFill>
                <a:latin typeface="宋体" panose="02010600030101010101" pitchFamily="2" charset="-122"/>
                <a:ea typeface="宋体" panose="02010600030101010101" pitchFamily="2" charset="-122"/>
                <a:sym typeface="+mn-ea"/>
              </a:rPr>
              <a:t>重要</a:t>
            </a:r>
            <a:r>
              <a:rPr lang="zh-CN" altLang="en-US" sz="4000" dirty="0">
                <a:solidFill>
                  <a:schemeClr val="bg1"/>
                </a:solidFill>
                <a:latin typeface="宋体" panose="02010600030101010101" pitchFamily="2" charset="-122"/>
                <a:ea typeface="宋体" panose="02010600030101010101" pitchFamily="2" charset="-122"/>
                <a:sym typeface="+mn-ea"/>
              </a:rPr>
              <a:t>说明</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690880" y="1410335"/>
            <a:ext cx="9681845" cy="1198880"/>
          </a:xfrm>
          <a:prstGeom prst="rect">
            <a:avLst/>
          </a:prstGeom>
          <a:noFill/>
          <a:ln w="28575">
            <a:solidFill>
              <a:schemeClr val="tx1"/>
            </a:solidFill>
          </a:ln>
        </p:spPr>
        <p:txBody>
          <a:bodyPr wrap="square" rtlCol="0" anchor="t">
            <a:spAutoFit/>
          </a:bodyPr>
          <a:p>
            <a:pPr marL="457200" indent="-457200">
              <a:lnSpc>
                <a:spcPct val="150000"/>
              </a:lnSpc>
              <a:buFont typeface="Arial" panose="020B0604020202020204" pitchFamily="34" charset="0"/>
              <a:buChar char="•"/>
            </a:pPr>
            <a:r>
              <a:rPr lang="zh-CN" altLang="en-US" sz="2400" b="1">
                <a:sym typeface="+mn-ea"/>
              </a:rPr>
              <a:t>在参赛论文电子版及支撑材料压缩包内任何位置（</a:t>
            </a:r>
            <a:r>
              <a:rPr lang="zh-CN" altLang="en-US" sz="2400" b="1" u="sng">
                <a:sym typeface="+mn-ea"/>
              </a:rPr>
              <a:t>包括文件夹名、文件名和文档属性等</a:t>
            </a:r>
            <a:r>
              <a:rPr lang="zh-CN" altLang="en-US" sz="2400" b="1">
                <a:sym typeface="+mn-ea"/>
              </a:rPr>
              <a:t>）均不得出现与参赛队、学校有关的信息</a:t>
            </a:r>
            <a:r>
              <a:rPr lang="zh-CN" altLang="en-US" sz="2400" b="1">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nvSpPr>
        <p:spPr>
          <a:xfrm>
            <a:off x="684530" y="2851785"/>
            <a:ext cx="9681845" cy="2306955"/>
          </a:xfrm>
          <a:prstGeom prst="rect">
            <a:avLst/>
          </a:prstGeom>
          <a:noFill/>
          <a:ln w="28575">
            <a:solidFill>
              <a:schemeClr val="tx1"/>
            </a:solidFill>
          </a:ln>
        </p:spPr>
        <p:txBody>
          <a:bodyPr wrap="square" rtlCol="0" anchor="t">
            <a:spAutoFit/>
          </a:bodyPr>
          <a:p>
            <a:pPr marL="457200" indent="-457200">
              <a:lnSpc>
                <a:spcPct val="150000"/>
              </a:lnSpc>
              <a:buFont typeface="Arial" panose="020B0604020202020204" pitchFamily="34" charset="0"/>
              <a:buChar char="•"/>
            </a:pPr>
            <a:r>
              <a:rPr lang="en-US" altLang="zh-CN" sz="2400" b="1">
                <a:latin typeface="宋体" panose="02010600030101010101" pitchFamily="2" charset="-122"/>
                <a:ea typeface="宋体" panose="02010600030101010101" pitchFamily="2" charset="-122"/>
                <a:sym typeface="+mn-ea"/>
              </a:rPr>
              <a:t>MD5 </a:t>
            </a:r>
            <a:r>
              <a:rPr lang="zh-CN" altLang="en-US" sz="2400" b="1">
                <a:latin typeface="宋体" panose="02010600030101010101" pitchFamily="2" charset="-122"/>
                <a:ea typeface="宋体" panose="02010600030101010101" pitchFamily="2" charset="-122"/>
                <a:sym typeface="+mn-ea"/>
              </a:rPr>
              <a:t>码和电子文档是一一对应关系。最终上传的</a:t>
            </a:r>
            <a:r>
              <a:rPr lang="en-US" altLang="zh-CN" sz="2400" b="1">
                <a:latin typeface="宋体" panose="02010600030101010101" pitchFamily="2" charset="-122"/>
                <a:ea typeface="宋体" panose="02010600030101010101" pitchFamily="2" charset="-122"/>
                <a:sym typeface="+mn-ea"/>
              </a:rPr>
              <a:t> MD5 </a:t>
            </a:r>
            <a:r>
              <a:rPr lang="zh-CN" altLang="en-US" sz="2400" b="1">
                <a:latin typeface="宋体" panose="02010600030101010101" pitchFamily="2" charset="-122"/>
                <a:ea typeface="宋体" panose="02010600030101010101" pitchFamily="2" charset="-122"/>
                <a:sym typeface="+mn-ea"/>
              </a:rPr>
              <a:t>码必须在</a:t>
            </a:r>
            <a:r>
              <a:rPr lang="en-US" altLang="zh-CN" sz="2400" b="1">
                <a:latin typeface="宋体" panose="02010600030101010101" pitchFamily="2" charset="-122"/>
                <a:ea typeface="宋体" panose="02010600030101010101" pitchFamily="2" charset="-122"/>
                <a:sym typeface="+mn-ea"/>
              </a:rPr>
              <a:t>18</a:t>
            </a:r>
            <a:r>
              <a:rPr lang="zh-CN" altLang="en-US" sz="2400" b="1">
                <a:latin typeface="宋体" panose="02010600030101010101" pitchFamily="2" charset="-122"/>
                <a:ea typeface="宋体" panose="02010600030101010101" pitchFamily="2" charset="-122"/>
                <a:sym typeface="+mn-ea"/>
              </a:rPr>
              <a:t>日</a:t>
            </a:r>
            <a:r>
              <a:rPr lang="en-US" altLang="zh-CN" sz="2400" b="1">
                <a:latin typeface="宋体" panose="02010600030101010101" pitchFamily="2" charset="-122"/>
                <a:ea typeface="宋体" panose="02010600030101010101" pitchFamily="2" charset="-122"/>
                <a:sym typeface="+mn-ea"/>
              </a:rPr>
              <a:t>20</a:t>
            </a:r>
            <a:r>
              <a:rPr lang="zh-CN" altLang="en-US" sz="2400" b="1">
                <a:latin typeface="宋体" panose="02010600030101010101" pitchFamily="2" charset="-122"/>
                <a:ea typeface="宋体" panose="02010600030101010101" pitchFamily="2" charset="-122"/>
                <a:sym typeface="+mn-ea"/>
              </a:rPr>
              <a:t>点前生成，相对应的文档不能再改动。（建议）</a:t>
            </a:r>
            <a:r>
              <a:rPr lang="zh-CN" altLang="en-US" sz="2400" b="1" u="sng">
                <a:latin typeface="宋体" panose="02010600030101010101" pitchFamily="2" charset="-122"/>
                <a:ea typeface="宋体" panose="02010600030101010101" pitchFamily="2" charset="-122"/>
                <a:sym typeface="+mn-ea"/>
              </a:rPr>
              <a:t>务必在</a:t>
            </a:r>
            <a:r>
              <a:rPr lang="en-US" altLang="zh-CN" sz="2400" b="1" u="sng">
                <a:latin typeface="宋体" panose="02010600030101010101" pitchFamily="2" charset="-122"/>
                <a:ea typeface="宋体" panose="02010600030101010101" pitchFamily="2" charset="-122"/>
                <a:sym typeface="+mn-ea"/>
              </a:rPr>
              <a:t>18</a:t>
            </a:r>
            <a:r>
              <a:rPr lang="zh-CN" altLang="en-US" sz="2400" b="1" u="sng">
                <a:latin typeface="宋体" panose="02010600030101010101" pitchFamily="2" charset="-122"/>
                <a:ea typeface="宋体" panose="02010600030101010101" pitchFamily="2" charset="-122"/>
                <a:sym typeface="+mn-ea"/>
              </a:rPr>
              <a:t>日</a:t>
            </a:r>
            <a:r>
              <a:rPr lang="en-US" altLang="zh-CN" sz="2400" b="1" u="sng">
                <a:latin typeface="宋体" panose="02010600030101010101" pitchFamily="2" charset="-122"/>
                <a:ea typeface="宋体" panose="02010600030101010101" pitchFamily="2" charset="-122"/>
                <a:sym typeface="+mn-ea"/>
              </a:rPr>
              <a:t>19</a:t>
            </a:r>
            <a:r>
              <a:rPr lang="zh-CN" altLang="en-US" sz="2400" b="1" u="sng">
                <a:latin typeface="宋体" panose="02010600030101010101" pitchFamily="2" charset="-122"/>
                <a:ea typeface="宋体" panose="02010600030101010101" pitchFamily="2" charset="-122"/>
                <a:sym typeface="+mn-ea"/>
              </a:rPr>
              <a:t>：</a:t>
            </a:r>
            <a:r>
              <a:rPr lang="en-US" altLang="zh-CN" sz="2400" b="1" u="sng">
                <a:latin typeface="宋体" panose="02010600030101010101" pitchFamily="2" charset="-122"/>
                <a:ea typeface="宋体" panose="02010600030101010101" pitchFamily="2" charset="-122"/>
                <a:sym typeface="+mn-ea"/>
              </a:rPr>
              <a:t>50</a:t>
            </a:r>
            <a:r>
              <a:rPr lang="zh-CN" altLang="en-US" sz="2400" b="1" u="sng">
                <a:latin typeface="宋体" panose="02010600030101010101" pitchFamily="2" charset="-122"/>
                <a:ea typeface="宋体" panose="02010600030101010101" pitchFamily="2" charset="-122"/>
                <a:sym typeface="+mn-ea"/>
              </a:rPr>
              <a:t>前完成</a:t>
            </a:r>
            <a:r>
              <a:rPr lang="zh-CN" altLang="en-US" sz="2400" b="1" u="sng">
                <a:latin typeface="宋体" panose="02010600030101010101" pitchFamily="2" charset="-122"/>
                <a:ea typeface="宋体" panose="02010600030101010101" pitchFamily="2" charset="-122"/>
                <a:sym typeface="+mn-ea"/>
              </a:rPr>
              <a:t>所有文件的存档工作，生成相应的</a:t>
            </a:r>
            <a:r>
              <a:rPr lang="en-US" altLang="zh-CN" sz="2400" b="1" u="sng">
                <a:latin typeface="宋体" panose="02010600030101010101" pitchFamily="2" charset="-122"/>
                <a:ea typeface="宋体" panose="02010600030101010101" pitchFamily="2" charset="-122"/>
                <a:sym typeface="+mn-ea"/>
              </a:rPr>
              <a:t>MD5</a:t>
            </a:r>
            <a:r>
              <a:rPr lang="zh-CN" altLang="en-US" sz="2400" b="1" u="sng">
                <a:latin typeface="宋体" panose="02010600030101010101" pitchFamily="2" charset="-122"/>
                <a:ea typeface="宋体" panose="02010600030101010101" pitchFamily="2" charset="-122"/>
                <a:sym typeface="+mn-ea"/>
              </a:rPr>
              <a:t>码。不要因为</a:t>
            </a:r>
            <a:r>
              <a:rPr lang="en-US" altLang="zh-CN" sz="2400" b="1" u="sng">
                <a:latin typeface="宋体" panose="02010600030101010101" pitchFamily="2" charset="-122"/>
                <a:ea typeface="宋体" panose="02010600030101010101" pitchFamily="2" charset="-122"/>
                <a:sym typeface="+mn-ea"/>
              </a:rPr>
              <a:t>10</a:t>
            </a:r>
            <a:r>
              <a:rPr lang="zh-CN" altLang="en-US" sz="2400" b="1" u="sng">
                <a:latin typeface="宋体" panose="02010600030101010101" pitchFamily="2" charset="-122"/>
                <a:ea typeface="宋体" panose="02010600030101010101" pitchFamily="2" charset="-122"/>
                <a:sym typeface="+mn-ea"/>
              </a:rPr>
              <a:t>分钟而毁了三天的工作，论文有少量的瑕疵不影响</a:t>
            </a:r>
            <a:r>
              <a:rPr lang="zh-CN" altLang="en-US" sz="2400" b="1" u="sng">
                <a:latin typeface="宋体" panose="02010600030101010101" pitchFamily="2" charset="-122"/>
                <a:ea typeface="宋体" panose="02010600030101010101" pitchFamily="2" charset="-122"/>
                <a:sym typeface="+mn-ea"/>
              </a:rPr>
              <a:t>论文的总体</a:t>
            </a:r>
            <a:r>
              <a:rPr lang="zh-CN" altLang="en-US" sz="2400" b="1" u="sng">
                <a:latin typeface="宋体" panose="02010600030101010101" pitchFamily="2" charset="-122"/>
                <a:ea typeface="宋体" panose="02010600030101010101" pitchFamily="2" charset="-122"/>
                <a:sym typeface="+mn-ea"/>
              </a:rPr>
              <a:t>得分。</a:t>
            </a:r>
            <a:endParaRPr lang="zh-CN" altLang="en-US" sz="2400" b="1" u="sng">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088630" cy="706755"/>
          </a:xfrm>
          <a:prstGeom prst="rect">
            <a:avLst/>
          </a:prstGeom>
          <a:noFill/>
        </p:spPr>
        <p:txBody>
          <a:bodyPr wrap="square" rtlCol="0">
            <a:spAutoFit/>
          </a:bodyPr>
          <a:p>
            <a:r>
              <a:rPr lang="zh-CN" altLang="en-US" sz="4000" dirty="0">
                <a:solidFill>
                  <a:schemeClr val="bg1"/>
                </a:solidFill>
                <a:latin typeface="宋体" panose="02010600030101010101" pitchFamily="2" charset="-122"/>
                <a:ea typeface="宋体" panose="02010600030101010101" pitchFamily="2" charset="-122"/>
                <a:sym typeface="+mn-ea"/>
              </a:rPr>
              <a:t>客户端使用说明与作品提交流程</a:t>
            </a:r>
            <a:endParaRPr lang="zh-CN" altLang="en-US" sz="4000" dirty="0">
              <a:solidFill>
                <a:schemeClr val="bg1"/>
              </a:solidFill>
              <a:latin typeface="宋体" panose="02010600030101010101" pitchFamily="2" charset="-122"/>
              <a:ea typeface="宋体" panose="02010600030101010101" pitchFamily="2" charset="-122"/>
              <a:sym typeface="+mn-ea"/>
            </a:endParaRPr>
          </a:p>
        </p:txBody>
      </p:sp>
      <p:pic>
        <p:nvPicPr>
          <p:cNvPr id="4" name="图片 3"/>
          <p:cNvPicPr>
            <a:picLocks noChangeAspect="1"/>
          </p:cNvPicPr>
          <p:nvPr>
            <p:custDataLst>
              <p:tags r:id="rId1"/>
            </p:custDataLst>
          </p:nvPr>
        </p:nvPicPr>
        <p:blipFill>
          <a:blip r:embed="rId2"/>
          <a:stretch>
            <a:fillRect/>
          </a:stretch>
        </p:blipFill>
        <p:spPr>
          <a:xfrm>
            <a:off x="92710" y="1805641"/>
            <a:ext cx="5890895" cy="4426585"/>
          </a:xfrm>
          <a:prstGeom prst="rect">
            <a:avLst/>
          </a:prstGeom>
        </p:spPr>
      </p:pic>
      <p:pic>
        <p:nvPicPr>
          <p:cNvPr id="6" name="图片 5"/>
          <p:cNvPicPr>
            <a:picLocks noChangeAspect="1"/>
          </p:cNvPicPr>
          <p:nvPr/>
        </p:nvPicPr>
        <p:blipFill>
          <a:blip r:embed="rId3"/>
          <a:stretch>
            <a:fillRect/>
          </a:stretch>
        </p:blipFill>
        <p:spPr>
          <a:xfrm>
            <a:off x="6252845" y="1805641"/>
            <a:ext cx="5920105" cy="4436745"/>
          </a:xfrm>
          <a:prstGeom prst="rect">
            <a:avLst/>
          </a:prstGeom>
        </p:spPr>
      </p:pic>
      <p:sp>
        <p:nvSpPr>
          <p:cNvPr id="10" name="矩形 9"/>
          <p:cNvSpPr/>
          <p:nvPr/>
        </p:nvSpPr>
        <p:spPr>
          <a:xfrm>
            <a:off x="189942" y="1104650"/>
            <a:ext cx="9890982" cy="615040"/>
          </a:xfrm>
          <a:prstGeom prst="rect">
            <a:avLst/>
          </a:prstGeom>
        </p:spPr>
        <p:txBody>
          <a:bodyPr wrap="square">
            <a:spAutoFit/>
          </a:bodyPr>
          <a:p>
            <a:pPr marL="342900" indent="-342900">
              <a:lnSpc>
                <a:spcPct val="200000"/>
              </a:lnSpc>
              <a:buFont typeface="Wingdings" panose="05000000000000000000" pitchFamily="2" charset="2"/>
              <a:buChar char="ü"/>
            </a:pPr>
            <a:r>
              <a:rPr lang="zh-CN" altLang="en-US" sz="2000" b="1" dirty="0" smtClean="0">
                <a:solidFill>
                  <a:srgbClr val="1D8DE5"/>
                </a:solidFill>
                <a:latin typeface="微软雅黑" panose="020B0503020204020204" pitchFamily="34" charset="-122"/>
                <a:ea typeface="微软雅黑" panose="020B0503020204020204" pitchFamily="34" charset="-122"/>
              </a:rPr>
              <a:t>作品提交流程</a:t>
            </a:r>
            <a:endParaRPr lang="zh-CN" altLang="en-US" sz="2000" b="1" dirty="0">
              <a:solidFill>
                <a:srgbClr val="1D8DE5"/>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934085" y="1350645"/>
            <a:ext cx="5208905" cy="742315"/>
          </a:xfrm>
        </p:spPr>
        <p:txBody>
          <a:bodyPr rtlCol="0" anchor="ctr">
            <a:noAutofit/>
          </a:bodyPr>
          <a:lstStyle/>
          <a:p>
            <a:pPr algn="ctr">
              <a:lnSpc>
                <a:spcPct val="150000"/>
              </a:lnSpc>
            </a:pPr>
            <a:r>
              <a:rPr lang="en-US" altLang="zh-CN" sz="4000" b="1" dirty="0">
                <a:solidFill>
                  <a:schemeClr val="accent6">
                    <a:lumMod val="50000"/>
                  </a:schemeClr>
                </a:solidFill>
                <a:uFillTx/>
                <a:latin typeface="宋体" panose="02010600030101010101" pitchFamily="2" charset="-122"/>
                <a:ea typeface="宋体" panose="02010600030101010101" pitchFamily="2" charset="-122"/>
              </a:rPr>
              <a:t>  </a:t>
            </a:r>
            <a:r>
              <a:rPr lang="zh-CN" sz="4000" b="1" dirty="0">
                <a:solidFill>
                  <a:schemeClr val="accent6">
                    <a:lumMod val="50000"/>
                  </a:schemeClr>
                </a:solidFill>
                <a:uFillTx/>
                <a:latin typeface="宋体" panose="02010600030101010101" pitchFamily="2" charset="-122"/>
                <a:ea typeface="宋体" panose="02010600030101010101" pitchFamily="2" charset="-122"/>
              </a:rPr>
              <a:t>              </a:t>
            </a:r>
            <a:endParaRPr lang="zh-CN" altLang="en-US" sz="4000" b="1" dirty="0">
              <a:solidFill>
                <a:schemeClr val="accent6">
                  <a:lumMod val="50000"/>
                </a:schemeClr>
              </a:solidFill>
              <a:uFillTx/>
              <a:latin typeface="宋体" panose="02010600030101010101" pitchFamily="2" charset="-122"/>
              <a:ea typeface="宋体" panose="02010600030101010101" pitchFamily="2" charset="-122"/>
            </a:endParaRPr>
          </a:p>
        </p:txBody>
      </p:sp>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严明竞赛</a:t>
            </a:r>
            <a:r>
              <a:rPr lang="zh-CN" altLang="en-US" sz="4000">
                <a:solidFill>
                  <a:schemeClr val="bg1"/>
                </a:solidFill>
                <a:latin typeface="宋体" panose="02010600030101010101" pitchFamily="2" charset="-122"/>
                <a:ea typeface="宋体" panose="02010600030101010101" pitchFamily="2" charset="-122"/>
              </a:rPr>
              <a:t>纪律</a:t>
            </a:r>
            <a:endParaRPr lang="zh-CN" altLang="en-US" sz="4000">
              <a:solidFill>
                <a:schemeClr val="bg1"/>
              </a:solidFill>
              <a:latin typeface="宋体" panose="02010600030101010101" pitchFamily="2" charset="-122"/>
              <a:ea typeface="宋体" panose="02010600030101010101" pitchFamily="2" charset="-122"/>
            </a:endParaRPr>
          </a:p>
        </p:txBody>
      </p:sp>
      <p:sp>
        <p:nvSpPr>
          <p:cNvPr id="7" name="文本框 6"/>
          <p:cNvSpPr txBox="1"/>
          <p:nvPr/>
        </p:nvSpPr>
        <p:spPr>
          <a:xfrm>
            <a:off x="478465" y="1533331"/>
            <a:ext cx="10811576" cy="583565"/>
          </a:xfrm>
          <a:prstGeom prst="rect">
            <a:avLst/>
          </a:prstGeom>
          <a:noFill/>
        </p:spPr>
        <p:txBody>
          <a:bodyPr wrap="square" rtlCol="0">
            <a:spAutoFit/>
          </a:bodyPr>
          <a:p>
            <a:r>
              <a:rPr lang="zh-CN" altLang="en-US" sz="3200" b="1" dirty="0" smtClean="0">
                <a:latin typeface="宋体" panose="02010600030101010101" pitchFamily="2" charset="-122"/>
                <a:ea typeface="宋体" panose="02010600030101010101" pitchFamily="2" charset="-122"/>
              </a:rPr>
              <a:t>违纪行为：</a:t>
            </a:r>
            <a:r>
              <a:rPr lang="zh-CN" altLang="en-US" sz="3200" dirty="0" smtClean="0">
                <a:latin typeface="宋体" panose="02010600030101010101" pitchFamily="2" charset="-122"/>
                <a:ea typeface="宋体" panose="02010600030101010101" pitchFamily="2" charset="-122"/>
              </a:rPr>
              <a:t>论文抄袭、买卖论文、非独立完成</a:t>
            </a:r>
            <a:endParaRPr lang="zh-CN" altLang="en-US" sz="3200" b="1" dirty="0" smtClean="0">
              <a:latin typeface="宋体" panose="02010600030101010101" pitchFamily="2" charset="-122"/>
              <a:ea typeface="宋体" panose="02010600030101010101" pitchFamily="2" charset="-122"/>
            </a:endParaRPr>
          </a:p>
        </p:txBody>
      </p:sp>
      <p:sp>
        <p:nvSpPr>
          <p:cNvPr id="18" name="文本框 17"/>
          <p:cNvSpPr txBox="1"/>
          <p:nvPr/>
        </p:nvSpPr>
        <p:spPr>
          <a:xfrm>
            <a:off x="478155" y="2296160"/>
            <a:ext cx="8649335" cy="583565"/>
          </a:xfrm>
          <a:prstGeom prst="rect">
            <a:avLst/>
          </a:prstGeom>
          <a:noFill/>
        </p:spPr>
        <p:txBody>
          <a:bodyPr wrap="square" rtlCol="0">
            <a:spAutoFit/>
          </a:bodyPr>
          <a:p>
            <a:r>
              <a:rPr lang="zh-CN" altLang="en-US" sz="3200" b="1" dirty="0" smtClean="0">
                <a:latin typeface="宋体" panose="02010600030101010101" pitchFamily="2" charset="-122"/>
                <a:ea typeface="宋体" panose="02010600030101010101" pitchFamily="2" charset="-122"/>
              </a:rPr>
              <a:t>竞赛论文查重检查与违纪论文处理：</a:t>
            </a:r>
            <a:endParaRPr lang="zh-CN" altLang="en-US" sz="3200" b="1" dirty="0" smtClean="0">
              <a:latin typeface="宋体" panose="02010600030101010101" pitchFamily="2" charset="-122"/>
              <a:ea typeface="宋体" panose="02010600030101010101" pitchFamily="2" charset="-122"/>
            </a:endParaRPr>
          </a:p>
        </p:txBody>
      </p:sp>
      <p:sp>
        <p:nvSpPr>
          <p:cNvPr id="19" name="文本框 18"/>
          <p:cNvSpPr txBox="1"/>
          <p:nvPr/>
        </p:nvSpPr>
        <p:spPr>
          <a:xfrm>
            <a:off x="765796" y="2939835"/>
            <a:ext cx="9888278" cy="1383665"/>
          </a:xfrm>
          <a:prstGeom prst="rect">
            <a:avLst/>
          </a:prstGeom>
          <a:noFill/>
        </p:spPr>
        <p:txBody>
          <a:bodyPr wrap="square" rtlCol="0">
            <a:spAutoFit/>
          </a:bodyPr>
          <a:p>
            <a:pPr>
              <a:lnSpc>
                <a:spcPct val="150000"/>
              </a:lnSpc>
            </a:pPr>
            <a:r>
              <a:rPr lang="zh-CN" altLang="en-US" sz="2800" dirty="0" smtClean="0">
                <a:latin typeface="宋体" panose="02010600030101010101" pitchFamily="2" charset="-122"/>
                <a:ea typeface="宋体" panose="02010600030101010101" pitchFamily="2" charset="-122"/>
                <a:cs typeface="宋体" panose="02010600030101010101" pitchFamily="2" charset="-122"/>
              </a:rPr>
              <a:t>湖北赛区要求</a:t>
            </a:r>
            <a:r>
              <a:rPr lang="zh-CN" altLang="en-US"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a:t>
            </a:r>
            <a:r>
              <a:rPr lang="en-US" altLang="zh-CN"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15%-20%</a:t>
            </a:r>
            <a:r>
              <a:rPr lang="zh-CN" altLang="en-US"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a:t>
            </a:r>
            <a:r>
              <a:rPr lang="en-US" altLang="zh-CN"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30%</a:t>
            </a:r>
            <a:r>
              <a:rPr lang="zh-CN" altLang="en-US"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），查重率</a:t>
            </a:r>
            <a:r>
              <a:rPr lang="en-US" altLang="zh-CN"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&gt;25%,  </a:t>
            </a:r>
            <a:r>
              <a:rPr lang="zh-CN" altLang="en-US"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不推荐国</a:t>
            </a:r>
            <a:r>
              <a:rPr lang="en-US" altLang="zh-CN"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			</a:t>
            </a:r>
            <a:r>
              <a:rPr lang="zh-CN" altLang="en-US"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奖；查重率</a:t>
            </a:r>
            <a:r>
              <a:rPr lang="en-US" altLang="zh-CN"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&gt;30%, </a:t>
            </a:r>
            <a:r>
              <a:rPr lang="zh-CN" altLang="en-US"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不获奖</a:t>
            </a:r>
            <a:endParaRPr lang="zh-CN" altLang="en-US" sz="2800" dirty="0" smtClean="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endParaRPr>
          </a:p>
        </p:txBody>
      </p:sp>
      <p:sp>
        <p:nvSpPr>
          <p:cNvPr id="20" name="文本框 19"/>
          <p:cNvSpPr txBox="1"/>
          <p:nvPr/>
        </p:nvSpPr>
        <p:spPr>
          <a:xfrm>
            <a:off x="478140" y="4383822"/>
            <a:ext cx="8708065" cy="583565"/>
          </a:xfrm>
          <a:prstGeom prst="rect">
            <a:avLst/>
          </a:prstGeom>
          <a:noFill/>
        </p:spPr>
        <p:txBody>
          <a:bodyPr wrap="square" rtlCol="0">
            <a:spAutoFit/>
          </a:bodyPr>
          <a:p>
            <a:r>
              <a:rPr lang="zh-CN" altLang="en-US" sz="3200" b="1" dirty="0" smtClean="0">
                <a:latin typeface="宋体" panose="02010600030101010101" pitchFamily="2" charset="-122"/>
                <a:ea typeface="宋体" panose="02010600030101010101" pitchFamily="2" charset="-122"/>
              </a:rPr>
              <a:t>违纪论文处理</a:t>
            </a:r>
            <a:r>
              <a:rPr lang="zh-CN" altLang="en-US" sz="3200" dirty="0" smtClean="0">
                <a:latin typeface="宋体" panose="02010600030101010101" pitchFamily="2" charset="-122"/>
                <a:ea typeface="宋体" panose="02010600030101010101" pitchFamily="2" charset="-122"/>
              </a:rPr>
              <a:t>：公布学校、参赛队员信息</a:t>
            </a:r>
            <a:endParaRPr lang="zh-CN" altLang="en-US" sz="3200" dirty="0" smtClean="0">
              <a:latin typeface="宋体" panose="02010600030101010101" pitchFamily="2" charset="-122"/>
              <a:ea typeface="宋体" panose="02010600030101010101" pitchFamily="2" charset="-122"/>
            </a:endParaRPr>
          </a:p>
        </p:txBody>
      </p:sp>
      <p:sp>
        <p:nvSpPr>
          <p:cNvPr id="25" name="文本框 24"/>
          <p:cNvSpPr txBox="1"/>
          <p:nvPr/>
        </p:nvSpPr>
        <p:spPr>
          <a:xfrm>
            <a:off x="567055" y="4977130"/>
            <a:ext cx="11056620" cy="583565"/>
          </a:xfrm>
          <a:prstGeom prst="rect">
            <a:avLst/>
          </a:prstGeom>
          <a:noFill/>
        </p:spPr>
        <p:txBody>
          <a:bodyPr wrap="square" rtlCol="0">
            <a:spAutoFit/>
          </a:bodyPr>
          <a:p>
            <a:r>
              <a:rPr lang="en-US" altLang="zh-CN" sz="3200" dirty="0" smtClean="0">
                <a:latin typeface="宋体" panose="02010600030101010101" pitchFamily="2" charset="-122"/>
                <a:ea typeface="宋体" panose="02010600030101010101" pitchFamily="2" charset="-122"/>
              </a:rPr>
              <a:t>              </a:t>
            </a:r>
            <a:r>
              <a:rPr lang="zh-CN" altLang="en-US" sz="3200" dirty="0" smtClean="0">
                <a:latin typeface="宋体" panose="02010600030101010101" pitchFamily="2" charset="-122"/>
                <a:ea typeface="宋体" panose="02010600030101010101" pitchFamily="2" charset="-122"/>
              </a:rPr>
              <a:t>严重的，剥夺学校一年的参赛</a:t>
            </a:r>
            <a:r>
              <a:rPr lang="zh-CN" altLang="en-US" sz="3200" dirty="0" smtClean="0">
                <a:latin typeface="宋体" panose="02010600030101010101" pitchFamily="2" charset="-122"/>
                <a:ea typeface="宋体" panose="02010600030101010101" pitchFamily="2" charset="-122"/>
              </a:rPr>
              <a:t>资格</a:t>
            </a:r>
            <a:endParaRPr lang="zh-CN" altLang="en-US" sz="3200" dirty="0" smtClean="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088630" cy="706755"/>
          </a:xfrm>
          <a:prstGeom prst="rect">
            <a:avLst/>
          </a:prstGeom>
          <a:noFill/>
        </p:spPr>
        <p:txBody>
          <a:bodyPr wrap="square" rtlCol="0">
            <a:spAutoFit/>
          </a:bodyPr>
          <a:p>
            <a:r>
              <a:rPr lang="zh-CN" altLang="en-US" sz="4000" dirty="0">
                <a:solidFill>
                  <a:schemeClr val="bg1"/>
                </a:solidFill>
                <a:latin typeface="宋体" panose="02010600030101010101" pitchFamily="2" charset="-122"/>
                <a:ea typeface="宋体" panose="02010600030101010101" pitchFamily="2" charset="-122"/>
                <a:sym typeface="+mn-ea"/>
              </a:rPr>
              <a:t>客户端使用说明与作品提交流程</a:t>
            </a:r>
            <a:endParaRPr lang="zh-CN" altLang="en-US" sz="4000" dirty="0">
              <a:solidFill>
                <a:schemeClr val="bg1"/>
              </a:solidFill>
              <a:latin typeface="宋体" panose="02010600030101010101" pitchFamily="2" charset="-122"/>
              <a:ea typeface="宋体" panose="02010600030101010101" pitchFamily="2" charset="-122"/>
              <a:sym typeface="+mn-ea"/>
            </a:endParaRPr>
          </a:p>
        </p:txBody>
      </p:sp>
      <p:sp>
        <p:nvSpPr>
          <p:cNvPr id="2" name="矩形 1"/>
          <p:cNvSpPr/>
          <p:nvPr/>
        </p:nvSpPr>
        <p:spPr>
          <a:xfrm>
            <a:off x="257252" y="1023370"/>
            <a:ext cx="9890982" cy="615040"/>
          </a:xfrm>
          <a:prstGeom prst="rect">
            <a:avLst/>
          </a:prstGeom>
        </p:spPr>
        <p:txBody>
          <a:bodyPr wrap="square">
            <a:spAutoFit/>
          </a:bodyPr>
          <a:p>
            <a:pPr marL="342900" indent="-342900">
              <a:lnSpc>
                <a:spcPct val="200000"/>
              </a:lnSpc>
              <a:buFont typeface="Wingdings" panose="05000000000000000000" pitchFamily="2" charset="2"/>
              <a:buChar char="ü"/>
            </a:pPr>
            <a:r>
              <a:rPr lang="zh-CN" altLang="en-US" sz="2000" b="1" dirty="0" smtClean="0">
                <a:solidFill>
                  <a:srgbClr val="1D8DE5"/>
                </a:solidFill>
                <a:latin typeface="微软雅黑" panose="020B0503020204020204" pitchFamily="34" charset="-122"/>
                <a:ea typeface="微软雅黑" panose="020B0503020204020204" pitchFamily="34" charset="-122"/>
              </a:rPr>
              <a:t>作品提交流程</a:t>
            </a:r>
            <a:endParaRPr lang="zh-CN" altLang="en-US" sz="2000" b="1" dirty="0">
              <a:solidFill>
                <a:srgbClr val="1D8DE5"/>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115458" y="1748155"/>
            <a:ext cx="5774690" cy="4337050"/>
          </a:xfrm>
          <a:prstGeom prst="rect">
            <a:avLst/>
          </a:prstGeom>
        </p:spPr>
      </p:pic>
      <p:pic>
        <p:nvPicPr>
          <p:cNvPr id="12" name="图片 11"/>
          <p:cNvPicPr>
            <a:picLocks noChangeAspect="1"/>
          </p:cNvPicPr>
          <p:nvPr/>
        </p:nvPicPr>
        <p:blipFill>
          <a:blip r:embed="rId2"/>
          <a:stretch>
            <a:fillRect/>
          </a:stretch>
        </p:blipFill>
        <p:spPr>
          <a:xfrm>
            <a:off x="6066043" y="1748155"/>
            <a:ext cx="5904865" cy="4337050"/>
          </a:xfrm>
          <a:prstGeom prst="rect">
            <a:avLst/>
          </a:prstGeom>
        </p:spPr>
      </p:pic>
      <p:sp>
        <p:nvSpPr>
          <p:cNvPr id="17" name="矩形 16"/>
          <p:cNvSpPr/>
          <p:nvPr/>
        </p:nvSpPr>
        <p:spPr>
          <a:xfrm>
            <a:off x="9007999" y="3803650"/>
            <a:ext cx="2255520" cy="1753235"/>
          </a:xfrm>
          <a:prstGeom prst="rect">
            <a:avLst/>
          </a:prstGeom>
          <a:noFill/>
          <a:ln>
            <a:noFill/>
          </a:ln>
        </p:spPr>
        <p:txBody>
          <a:bodyPr wrap="none" rtlCol="0" anchor="t">
            <a:spAutoFit/>
          </a:bodyPr>
          <a:p>
            <a:pPr algn="ctr"/>
            <a:r>
              <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15</a:t>
            </a:r>
            <a:r>
              <a:rPr lang="zh-CN" altLang="en-US"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日</a:t>
            </a:r>
            <a:r>
              <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18:00</a:t>
            </a:r>
            <a:endPar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pPr algn="ctr"/>
            <a:r>
              <a:rPr lang="zh-CN" altLang="en-US"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至</a:t>
            </a:r>
            <a:endParaRPr lang="zh-CN" altLang="en-US"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pPr algn="ctr"/>
            <a:r>
              <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18</a:t>
            </a:r>
            <a:r>
              <a:rPr lang="zh-CN" altLang="en-US"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日</a:t>
            </a:r>
            <a:r>
              <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22:00</a:t>
            </a:r>
            <a:endPar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088630" cy="706755"/>
          </a:xfrm>
          <a:prstGeom prst="rect">
            <a:avLst/>
          </a:prstGeom>
          <a:noFill/>
        </p:spPr>
        <p:txBody>
          <a:bodyPr wrap="square" rtlCol="0">
            <a:spAutoFit/>
          </a:bodyPr>
          <a:p>
            <a:r>
              <a:rPr lang="zh-CN" altLang="en-US" sz="4000" dirty="0">
                <a:solidFill>
                  <a:schemeClr val="bg1"/>
                </a:solidFill>
                <a:latin typeface="宋体" panose="02010600030101010101" pitchFamily="2" charset="-122"/>
                <a:ea typeface="宋体" panose="02010600030101010101" pitchFamily="2" charset="-122"/>
                <a:sym typeface="+mn-ea"/>
              </a:rPr>
              <a:t>客户端使用说明与作品提交流程</a:t>
            </a:r>
            <a:endParaRPr lang="zh-CN" altLang="en-US" sz="4000" dirty="0">
              <a:solidFill>
                <a:schemeClr val="bg1"/>
              </a:solidFill>
              <a:latin typeface="宋体" panose="02010600030101010101" pitchFamily="2" charset="-122"/>
              <a:ea typeface="宋体" panose="02010600030101010101" pitchFamily="2" charset="-122"/>
              <a:sym typeface="+mn-ea"/>
            </a:endParaRPr>
          </a:p>
        </p:txBody>
      </p:sp>
      <p:sp>
        <p:nvSpPr>
          <p:cNvPr id="2" name="矩形 1"/>
          <p:cNvSpPr/>
          <p:nvPr/>
        </p:nvSpPr>
        <p:spPr>
          <a:xfrm>
            <a:off x="257252" y="1023370"/>
            <a:ext cx="9890982" cy="706755"/>
          </a:xfrm>
          <a:prstGeom prst="rect">
            <a:avLst/>
          </a:prstGeom>
        </p:spPr>
        <p:txBody>
          <a:bodyPr wrap="square">
            <a:spAutoFit/>
          </a:bodyPr>
          <a:p>
            <a:pPr marL="342900" indent="-342900">
              <a:lnSpc>
                <a:spcPct val="200000"/>
              </a:lnSpc>
              <a:buFont typeface="Wingdings" panose="05000000000000000000" pitchFamily="2" charset="2"/>
              <a:buChar char="ü"/>
            </a:pPr>
            <a:r>
              <a:rPr lang="zh-CN" altLang="en-US" sz="2000" b="1" dirty="0" smtClean="0">
                <a:solidFill>
                  <a:srgbClr val="1D8DE5"/>
                </a:solidFill>
                <a:latin typeface="微软雅黑" panose="020B0503020204020204" pitchFamily="34" charset="-122"/>
                <a:ea typeface="微软雅黑" panose="020B0503020204020204" pitchFamily="34" charset="-122"/>
              </a:rPr>
              <a:t>作品提交流程</a:t>
            </a:r>
            <a:r>
              <a:rPr lang="en-US" altLang="zh-CN" sz="2000" b="1" dirty="0" smtClean="0">
                <a:solidFill>
                  <a:srgbClr val="1D8DE5"/>
                </a:solidFill>
                <a:latin typeface="微软雅黑" panose="020B0503020204020204" pitchFamily="34" charset="-122"/>
                <a:ea typeface="微软雅黑" panose="020B0503020204020204" pitchFamily="34" charset="-122"/>
              </a:rPr>
              <a:t>   </a:t>
            </a:r>
            <a:r>
              <a:rPr lang="zh-CN" altLang="en-US" sz="2000" b="1" dirty="0" smtClean="0">
                <a:solidFill>
                  <a:srgbClr val="1D8DE5"/>
                </a:solidFill>
                <a:latin typeface="微软雅黑" panose="020B0503020204020204" pitchFamily="34" charset="-122"/>
                <a:ea typeface="微软雅黑" panose="020B0503020204020204" pitchFamily="34" charset="-122"/>
              </a:rPr>
              <a:t>最好在</a:t>
            </a:r>
            <a:r>
              <a:rPr lang="en-US" altLang="zh-CN" sz="2000" b="1" dirty="0" smtClean="0">
                <a:solidFill>
                  <a:srgbClr val="1D8DE5"/>
                </a:solidFill>
                <a:latin typeface="微软雅黑" panose="020B0503020204020204" pitchFamily="34" charset="-122"/>
                <a:ea typeface="微软雅黑" panose="020B0503020204020204" pitchFamily="34" charset="-122"/>
              </a:rPr>
              <a:t>16</a:t>
            </a:r>
            <a:r>
              <a:rPr lang="zh-CN" altLang="en-US" sz="2000" b="1" dirty="0" smtClean="0">
                <a:solidFill>
                  <a:srgbClr val="1D8DE5"/>
                </a:solidFill>
                <a:latin typeface="微软雅黑" panose="020B0503020204020204" pitchFamily="34" charset="-122"/>
                <a:ea typeface="微软雅黑" panose="020B0503020204020204" pitchFamily="34" charset="-122"/>
              </a:rPr>
              <a:t>日上午前完成</a:t>
            </a:r>
            <a:r>
              <a:rPr lang="zh-CN" altLang="en-US" sz="2000" b="1" dirty="0" smtClean="0">
                <a:solidFill>
                  <a:srgbClr val="1D8DE5"/>
                </a:solidFill>
                <a:latin typeface="微软雅黑" panose="020B0503020204020204" pitchFamily="34" charset="-122"/>
                <a:ea typeface="微软雅黑" panose="020B0503020204020204" pitchFamily="34" charset="-122"/>
              </a:rPr>
              <a:t>选题</a:t>
            </a:r>
            <a:endParaRPr lang="zh-CN" altLang="en-US" sz="2000" b="1" dirty="0" smtClean="0">
              <a:solidFill>
                <a:srgbClr val="1D8DE5"/>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243280" y="1695316"/>
            <a:ext cx="5789930" cy="4328795"/>
          </a:xfrm>
          <a:prstGeom prst="rect">
            <a:avLst/>
          </a:prstGeom>
        </p:spPr>
      </p:pic>
      <p:pic>
        <p:nvPicPr>
          <p:cNvPr id="5" name="图片 4"/>
          <p:cNvPicPr>
            <a:picLocks noChangeAspect="1"/>
          </p:cNvPicPr>
          <p:nvPr/>
        </p:nvPicPr>
        <p:blipFill>
          <a:blip r:embed="rId2"/>
          <a:stretch>
            <a:fillRect/>
          </a:stretch>
        </p:blipFill>
        <p:spPr>
          <a:xfrm>
            <a:off x="6287210" y="1692141"/>
            <a:ext cx="5763260" cy="4331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46716" y="1719991"/>
            <a:ext cx="5781040" cy="4335145"/>
          </a:xfrm>
          <a:prstGeom prst="rect">
            <a:avLst/>
          </a:prstGeom>
        </p:spPr>
      </p:pic>
      <p:pic>
        <p:nvPicPr>
          <p:cNvPr id="5" name="图片 4"/>
          <p:cNvPicPr>
            <a:picLocks noChangeAspect="1"/>
          </p:cNvPicPr>
          <p:nvPr/>
        </p:nvPicPr>
        <p:blipFill>
          <a:blip r:embed="rId2"/>
          <a:stretch>
            <a:fillRect/>
          </a:stretch>
        </p:blipFill>
        <p:spPr>
          <a:xfrm>
            <a:off x="6215081" y="1729516"/>
            <a:ext cx="5772150" cy="4316730"/>
          </a:xfrm>
          <a:prstGeom prst="rect">
            <a:avLst/>
          </a:prstGeom>
        </p:spPr>
      </p:pic>
      <p:sp>
        <p:nvSpPr>
          <p:cNvPr id="8" name="文本框 7"/>
          <p:cNvSpPr txBox="1"/>
          <p:nvPr/>
        </p:nvSpPr>
        <p:spPr>
          <a:xfrm>
            <a:off x="346075" y="189230"/>
            <a:ext cx="8088630" cy="706755"/>
          </a:xfrm>
          <a:prstGeom prst="rect">
            <a:avLst/>
          </a:prstGeom>
          <a:noFill/>
        </p:spPr>
        <p:txBody>
          <a:bodyPr wrap="square" rtlCol="0">
            <a:spAutoFit/>
          </a:bodyPr>
          <a:p>
            <a:r>
              <a:rPr lang="zh-CN" altLang="en-US" sz="4000" dirty="0">
                <a:solidFill>
                  <a:schemeClr val="bg1"/>
                </a:solidFill>
                <a:latin typeface="宋体" panose="02010600030101010101" pitchFamily="2" charset="-122"/>
                <a:ea typeface="宋体" panose="02010600030101010101" pitchFamily="2" charset="-122"/>
                <a:sym typeface="+mn-ea"/>
              </a:rPr>
              <a:t>客户端使用说明与作品提交流程</a:t>
            </a:r>
            <a:endParaRPr lang="zh-CN" altLang="en-US" sz="4000" dirty="0">
              <a:solidFill>
                <a:schemeClr val="bg1"/>
              </a:solidFill>
              <a:latin typeface="宋体" panose="02010600030101010101" pitchFamily="2" charset="-122"/>
              <a:ea typeface="宋体" panose="02010600030101010101" pitchFamily="2" charset="-122"/>
              <a:sym typeface="+mn-ea"/>
            </a:endParaRPr>
          </a:p>
        </p:txBody>
      </p:sp>
      <p:sp>
        <p:nvSpPr>
          <p:cNvPr id="2" name="矩形 1"/>
          <p:cNvSpPr/>
          <p:nvPr/>
        </p:nvSpPr>
        <p:spPr>
          <a:xfrm>
            <a:off x="257252" y="1023370"/>
            <a:ext cx="9890982" cy="615040"/>
          </a:xfrm>
          <a:prstGeom prst="rect">
            <a:avLst/>
          </a:prstGeom>
        </p:spPr>
        <p:txBody>
          <a:bodyPr wrap="square">
            <a:spAutoFit/>
          </a:bodyPr>
          <a:p>
            <a:pPr marL="342900" indent="-342900">
              <a:lnSpc>
                <a:spcPct val="200000"/>
              </a:lnSpc>
              <a:buFont typeface="Wingdings" panose="05000000000000000000" pitchFamily="2" charset="2"/>
              <a:buChar char="ü"/>
            </a:pPr>
            <a:r>
              <a:rPr lang="zh-CN" altLang="en-US" sz="2000" b="1" dirty="0" smtClean="0">
                <a:solidFill>
                  <a:srgbClr val="1D8DE5"/>
                </a:solidFill>
                <a:latin typeface="微软雅黑" panose="020B0503020204020204" pitchFamily="34" charset="-122"/>
                <a:ea typeface="微软雅黑" panose="020B0503020204020204" pitchFamily="34" charset="-122"/>
              </a:rPr>
              <a:t>作品提交流程</a:t>
            </a:r>
            <a:endParaRPr lang="zh-CN" altLang="en-US" sz="2000" b="1" dirty="0">
              <a:solidFill>
                <a:srgbClr val="1D8DE5"/>
              </a:solidFill>
              <a:latin typeface="微软雅黑" panose="020B0503020204020204" pitchFamily="34" charset="-122"/>
              <a:ea typeface="微软雅黑" panose="020B0503020204020204" pitchFamily="34" charset="-122"/>
            </a:endParaRPr>
          </a:p>
        </p:txBody>
      </p:sp>
      <p:sp>
        <p:nvSpPr>
          <p:cNvPr id="17" name="矩形 16"/>
          <p:cNvSpPr/>
          <p:nvPr/>
        </p:nvSpPr>
        <p:spPr>
          <a:xfrm>
            <a:off x="6870589" y="3602355"/>
            <a:ext cx="2255520" cy="1753235"/>
          </a:xfrm>
          <a:prstGeom prst="rect">
            <a:avLst/>
          </a:prstGeom>
          <a:noFill/>
          <a:ln>
            <a:noFill/>
          </a:ln>
        </p:spPr>
        <p:txBody>
          <a:bodyPr wrap="none" rtlCol="0" anchor="t">
            <a:spAutoFit/>
          </a:bodyPr>
          <a:p>
            <a:pPr algn="ctr"/>
            <a:r>
              <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18</a:t>
            </a:r>
            <a:r>
              <a:rPr lang="zh-CN" altLang="en-US"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日</a:t>
            </a:r>
            <a:r>
              <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22</a:t>
            </a:r>
            <a:r>
              <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:00</a:t>
            </a:r>
            <a:endPar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pPr algn="ctr"/>
            <a:r>
              <a:rPr lang="zh-CN" altLang="en-US"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至</a:t>
            </a:r>
            <a:endParaRPr lang="zh-CN" altLang="en-US"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a:p>
            <a:pPr algn="ctr"/>
            <a:r>
              <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19</a:t>
            </a:r>
            <a:r>
              <a:rPr lang="zh-CN" altLang="en-US"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日</a:t>
            </a:r>
            <a:r>
              <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rPr>
              <a:t>20:00</a:t>
            </a:r>
            <a:endParaRPr lang="en-US" altLang="zh-CN" sz="3600" b="1">
              <a:solidFill>
                <a:schemeClr val="accent1"/>
              </a:solidFill>
              <a:effectLst>
                <a:outerShdw blurRad="38100" dist="25400" dir="5400000" algn="ctr" rotWithShape="0">
                  <a:srgbClr val="6E747A">
                    <a:alpha val="43000"/>
                  </a:srgbClr>
                </a:outerShdw>
              </a:effectLst>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088630" cy="706755"/>
          </a:xfrm>
          <a:prstGeom prst="rect">
            <a:avLst/>
          </a:prstGeom>
          <a:noFill/>
        </p:spPr>
        <p:txBody>
          <a:bodyPr wrap="square" rtlCol="0">
            <a:spAutoFit/>
          </a:bodyPr>
          <a:p>
            <a:r>
              <a:rPr lang="zh-CN" altLang="en-US" sz="4000" dirty="0">
                <a:solidFill>
                  <a:schemeClr val="bg1"/>
                </a:solidFill>
                <a:latin typeface="宋体" panose="02010600030101010101" pitchFamily="2" charset="-122"/>
                <a:ea typeface="宋体" panose="02010600030101010101" pitchFamily="2" charset="-122"/>
                <a:sym typeface="+mn-ea"/>
              </a:rPr>
              <a:t>客户端使用说明与作品提交流程</a:t>
            </a:r>
            <a:endParaRPr lang="zh-CN" altLang="en-US" sz="4000" dirty="0">
              <a:solidFill>
                <a:schemeClr val="bg1"/>
              </a:solidFill>
              <a:latin typeface="宋体" panose="02010600030101010101" pitchFamily="2" charset="-122"/>
              <a:ea typeface="宋体" panose="02010600030101010101" pitchFamily="2" charset="-122"/>
              <a:sym typeface="+mn-ea"/>
            </a:endParaRPr>
          </a:p>
        </p:txBody>
      </p:sp>
      <p:sp>
        <p:nvSpPr>
          <p:cNvPr id="2" name="矩形 1"/>
          <p:cNvSpPr/>
          <p:nvPr/>
        </p:nvSpPr>
        <p:spPr>
          <a:xfrm>
            <a:off x="257252" y="1023370"/>
            <a:ext cx="9890982" cy="615040"/>
          </a:xfrm>
          <a:prstGeom prst="rect">
            <a:avLst/>
          </a:prstGeom>
        </p:spPr>
        <p:txBody>
          <a:bodyPr wrap="square">
            <a:spAutoFit/>
          </a:bodyPr>
          <a:p>
            <a:pPr marL="342900" indent="-342900">
              <a:lnSpc>
                <a:spcPct val="200000"/>
              </a:lnSpc>
              <a:buFont typeface="Wingdings" panose="05000000000000000000" pitchFamily="2" charset="2"/>
              <a:buChar char="ü"/>
            </a:pPr>
            <a:r>
              <a:rPr lang="zh-CN" altLang="en-US" sz="2000" b="1" dirty="0" smtClean="0">
                <a:solidFill>
                  <a:srgbClr val="1D8DE5"/>
                </a:solidFill>
                <a:latin typeface="微软雅黑" panose="020B0503020204020204" pitchFamily="34" charset="-122"/>
                <a:ea typeface="微软雅黑" panose="020B0503020204020204" pitchFamily="34" charset="-122"/>
              </a:rPr>
              <a:t>作品提交流程</a:t>
            </a:r>
            <a:endParaRPr lang="zh-CN" altLang="en-US" sz="2000" b="1" dirty="0">
              <a:solidFill>
                <a:srgbClr val="1D8DE5"/>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217357" y="1699298"/>
            <a:ext cx="5761990" cy="4325620"/>
          </a:xfrm>
          <a:prstGeom prst="rect">
            <a:avLst/>
          </a:prstGeom>
        </p:spPr>
      </p:pic>
      <p:pic>
        <p:nvPicPr>
          <p:cNvPr id="6" name="图片 5"/>
          <p:cNvPicPr>
            <a:picLocks noChangeAspect="1"/>
          </p:cNvPicPr>
          <p:nvPr/>
        </p:nvPicPr>
        <p:blipFill>
          <a:blip r:embed="rId2"/>
          <a:stretch>
            <a:fillRect/>
          </a:stretch>
        </p:blipFill>
        <p:spPr>
          <a:xfrm>
            <a:off x="6063802" y="1699298"/>
            <a:ext cx="5768975" cy="4338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088630" cy="706755"/>
          </a:xfrm>
          <a:prstGeom prst="rect">
            <a:avLst/>
          </a:prstGeom>
          <a:noFill/>
        </p:spPr>
        <p:txBody>
          <a:bodyPr wrap="square" rtlCol="0">
            <a:spAutoFit/>
          </a:bodyPr>
          <a:p>
            <a:r>
              <a:rPr lang="zh-CN" altLang="en-US" sz="4000" dirty="0">
                <a:solidFill>
                  <a:schemeClr val="bg1"/>
                </a:solidFill>
                <a:latin typeface="宋体" panose="02010600030101010101" pitchFamily="2" charset="-122"/>
                <a:ea typeface="宋体" panose="02010600030101010101" pitchFamily="2" charset="-122"/>
                <a:sym typeface="+mn-ea"/>
              </a:rPr>
              <a:t>客户端使用说明与作品提交流程</a:t>
            </a:r>
            <a:endParaRPr lang="zh-CN" altLang="en-US" sz="4000" dirty="0">
              <a:solidFill>
                <a:schemeClr val="bg1"/>
              </a:solidFill>
              <a:latin typeface="宋体" panose="02010600030101010101" pitchFamily="2" charset="-122"/>
              <a:ea typeface="宋体" panose="02010600030101010101" pitchFamily="2" charset="-122"/>
              <a:sym typeface="+mn-ea"/>
            </a:endParaRPr>
          </a:p>
        </p:txBody>
      </p:sp>
      <p:sp>
        <p:nvSpPr>
          <p:cNvPr id="2" name="矩形 1"/>
          <p:cNvSpPr/>
          <p:nvPr/>
        </p:nvSpPr>
        <p:spPr>
          <a:xfrm>
            <a:off x="257252" y="1023370"/>
            <a:ext cx="9890982" cy="615040"/>
          </a:xfrm>
          <a:prstGeom prst="rect">
            <a:avLst/>
          </a:prstGeom>
        </p:spPr>
        <p:txBody>
          <a:bodyPr wrap="square">
            <a:spAutoFit/>
          </a:bodyPr>
          <a:p>
            <a:pPr marL="342900" indent="-342900">
              <a:lnSpc>
                <a:spcPct val="200000"/>
              </a:lnSpc>
              <a:buFont typeface="Wingdings" panose="05000000000000000000" pitchFamily="2" charset="2"/>
              <a:buChar char="ü"/>
            </a:pPr>
            <a:r>
              <a:rPr lang="zh-CN" altLang="en-US" sz="2000" b="1" dirty="0" smtClean="0">
                <a:solidFill>
                  <a:srgbClr val="1D8DE5"/>
                </a:solidFill>
                <a:latin typeface="微软雅黑" panose="020B0503020204020204" pitchFamily="34" charset="-122"/>
                <a:ea typeface="微软雅黑" panose="020B0503020204020204" pitchFamily="34" charset="-122"/>
              </a:rPr>
              <a:t>作品提交流程</a:t>
            </a:r>
            <a:endParaRPr lang="zh-CN" altLang="en-US" sz="2000" b="1" dirty="0">
              <a:solidFill>
                <a:srgbClr val="1D8DE5"/>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1"/>
          <a:stretch>
            <a:fillRect/>
          </a:stretch>
        </p:blipFill>
        <p:spPr>
          <a:xfrm>
            <a:off x="346337" y="1698439"/>
            <a:ext cx="5777865" cy="4344035"/>
          </a:xfrm>
          <a:prstGeom prst="rect">
            <a:avLst/>
          </a:prstGeom>
        </p:spPr>
      </p:pic>
      <p:sp>
        <p:nvSpPr>
          <p:cNvPr id="4" name="文本框 3"/>
          <p:cNvSpPr txBox="1"/>
          <p:nvPr/>
        </p:nvSpPr>
        <p:spPr>
          <a:xfrm>
            <a:off x="6306820" y="2183765"/>
            <a:ext cx="5760720" cy="2861310"/>
          </a:xfrm>
          <a:prstGeom prst="rect">
            <a:avLst/>
          </a:prstGeom>
          <a:noFill/>
          <a:ln w="28575">
            <a:solidFill>
              <a:schemeClr val="tx1"/>
            </a:solidFill>
          </a:ln>
        </p:spPr>
        <p:txBody>
          <a:bodyPr wrap="square" rtlCol="0" anchor="t">
            <a:spAutoFit/>
          </a:bodyPr>
          <a:p>
            <a:pPr marL="457200" indent="-457200">
              <a:lnSpc>
                <a:spcPct val="150000"/>
              </a:lnSpc>
              <a:buFont typeface="Arial" panose="020B0604020202020204" pitchFamily="34" charset="0"/>
              <a:buChar char="•"/>
            </a:pPr>
            <a:r>
              <a:rPr lang="en-US" altLang="zh-CN" sz="2400" b="1">
                <a:latin typeface="宋体" panose="02010600030101010101" pitchFamily="2" charset="-122"/>
                <a:ea typeface="宋体" panose="02010600030101010101" pitchFamily="2" charset="-122"/>
                <a:cs typeface="宋体" panose="02010600030101010101" pitchFamily="2" charset="-122"/>
                <a:sym typeface="+mn-ea"/>
              </a:rPr>
              <a:t>MD5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码、参赛作品及支撑材料成功提交的页面一定要保存。上面有提交成功的时间，出问题（没有提交</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MD5</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码，找不到作品或支撑</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材料）时可以提出</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申诉。</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8088630" cy="706755"/>
          </a:xfrm>
          <a:prstGeom prst="rect">
            <a:avLst/>
          </a:prstGeom>
          <a:noFill/>
        </p:spPr>
        <p:txBody>
          <a:bodyPr wrap="square" rtlCol="0">
            <a:spAutoFit/>
          </a:bodyPr>
          <a:p>
            <a:r>
              <a:rPr lang="zh-CN" altLang="en-US" sz="4000" dirty="0">
                <a:solidFill>
                  <a:schemeClr val="bg1"/>
                </a:solidFill>
                <a:latin typeface="宋体" panose="02010600030101010101" pitchFamily="2" charset="-122"/>
                <a:ea typeface="宋体" panose="02010600030101010101" pitchFamily="2" charset="-122"/>
                <a:sym typeface="+mn-ea"/>
              </a:rPr>
              <a:t>客户端使用说明与作品提交流程</a:t>
            </a:r>
            <a:endParaRPr lang="zh-CN" altLang="en-US" sz="4000" dirty="0">
              <a:solidFill>
                <a:schemeClr val="bg1"/>
              </a:solidFill>
              <a:latin typeface="宋体" panose="02010600030101010101" pitchFamily="2" charset="-122"/>
              <a:ea typeface="宋体" panose="02010600030101010101" pitchFamily="2" charset="-122"/>
              <a:sym typeface="+mn-ea"/>
            </a:endParaRPr>
          </a:p>
        </p:txBody>
      </p:sp>
      <p:pic>
        <p:nvPicPr>
          <p:cNvPr id="3" name="图片 2"/>
          <p:cNvPicPr>
            <a:picLocks noChangeAspect="1"/>
          </p:cNvPicPr>
          <p:nvPr>
            <p:custDataLst>
              <p:tags r:id="rId1"/>
            </p:custDataLst>
          </p:nvPr>
        </p:nvPicPr>
        <p:blipFill>
          <a:blip r:embed="rId2"/>
          <a:stretch>
            <a:fillRect/>
          </a:stretch>
        </p:blipFill>
        <p:spPr>
          <a:xfrm>
            <a:off x="431800" y="1333500"/>
            <a:ext cx="8462010" cy="4088130"/>
          </a:xfrm>
          <a:prstGeom prst="rect">
            <a:avLst/>
          </a:prstGeom>
        </p:spPr>
      </p:pic>
      <p:sp>
        <p:nvSpPr>
          <p:cNvPr id="4" name="文本框 3"/>
          <p:cNvSpPr txBox="1"/>
          <p:nvPr/>
        </p:nvSpPr>
        <p:spPr>
          <a:xfrm>
            <a:off x="9154160" y="1438275"/>
            <a:ext cx="2818765" cy="3969385"/>
          </a:xfrm>
          <a:prstGeom prst="rect">
            <a:avLst/>
          </a:prstGeom>
          <a:noFill/>
          <a:ln w="28575">
            <a:solidFill>
              <a:schemeClr val="tx1"/>
            </a:solidFill>
          </a:ln>
        </p:spPr>
        <p:txBody>
          <a:bodyPr wrap="square" rtlCol="0" anchor="t">
            <a:spAutoFit/>
          </a:bodyPr>
          <a:p>
            <a:pPr marL="457200" indent="-457200">
              <a:lnSpc>
                <a:spcPct val="150000"/>
              </a:lnSpc>
              <a:buFont typeface="Arial" panose="020B0604020202020204" pitchFamily="34" charset="0"/>
              <a:buChar char="•"/>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参加答辩的参赛队不要为了更上一层楼而修改电子版论文，答辩论文必需和上传的电子版论文</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一致。</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17195" y="219710"/>
            <a:ext cx="3230880" cy="706755"/>
          </a:xfrm>
          <a:prstGeom prst="rect">
            <a:avLst/>
          </a:prstGeom>
          <a:noFill/>
        </p:spPr>
        <p:txBody>
          <a:bodyPr wrap="none" rtlCol="0" anchor="t">
            <a:spAutoFit/>
          </a:bodyPr>
          <a:p>
            <a:pPr algn="l"/>
            <a:r>
              <a:rPr lang="zh-CN" altLang="en-US" sz="4000">
                <a:solidFill>
                  <a:schemeClr val="bg1"/>
                </a:solidFill>
                <a:latin typeface="宋体" panose="02010600030101010101" pitchFamily="2" charset="-122"/>
                <a:ea typeface="宋体" panose="02010600030101010101" pitchFamily="2" charset="-122"/>
                <a:sym typeface="+mn-ea"/>
              </a:rPr>
              <a:t>论文评阅</a:t>
            </a:r>
            <a:r>
              <a:rPr lang="zh-CN" altLang="en-US" sz="4000">
                <a:solidFill>
                  <a:schemeClr val="bg1"/>
                </a:solidFill>
                <a:latin typeface="宋体" panose="02010600030101010101" pitchFamily="2" charset="-122"/>
                <a:ea typeface="宋体" panose="02010600030101010101" pitchFamily="2" charset="-122"/>
                <a:sym typeface="+mn-ea"/>
              </a:rPr>
              <a:t>流程</a:t>
            </a:r>
            <a:endParaRPr lang="zh-CN" altLang="en-US" sz="4000">
              <a:solidFill>
                <a:schemeClr val="bg1"/>
              </a:solidFill>
              <a:latin typeface="宋体" panose="02010600030101010101" pitchFamily="2" charset="-122"/>
              <a:ea typeface="宋体" panose="02010600030101010101" pitchFamily="2" charset="-122"/>
              <a:sym typeface="+mn-ea"/>
            </a:endParaRPr>
          </a:p>
        </p:txBody>
      </p:sp>
      <p:sp>
        <p:nvSpPr>
          <p:cNvPr id="6" name="文本框 5"/>
          <p:cNvSpPr txBox="1"/>
          <p:nvPr/>
        </p:nvSpPr>
        <p:spPr>
          <a:xfrm>
            <a:off x="417195" y="1930400"/>
            <a:ext cx="573405" cy="2306955"/>
          </a:xfrm>
          <a:prstGeom prst="rect">
            <a:avLst/>
          </a:prstGeom>
          <a:noFill/>
        </p:spPr>
        <p:txBody>
          <a:bodyPr wrap="square" rtlCol="0">
            <a:spAutoFit/>
          </a:bodyPr>
          <a:p>
            <a:r>
              <a:rPr lang="zh-CN" altLang="en-US" sz="2400">
                <a:sym typeface="宋体" panose="02010600030101010101" pitchFamily="2" charset="-122"/>
              </a:rPr>
              <a:t>论文评阅步骤</a:t>
            </a:r>
            <a:endParaRPr lang="zh-CN" altLang="en-US" sz="2400">
              <a:sym typeface="宋体" panose="02010600030101010101" pitchFamily="2" charset="-122"/>
            </a:endParaRPr>
          </a:p>
        </p:txBody>
      </p:sp>
      <p:sp>
        <p:nvSpPr>
          <p:cNvPr id="8" name="左大括号 7"/>
          <p:cNvSpPr/>
          <p:nvPr/>
        </p:nvSpPr>
        <p:spPr>
          <a:xfrm>
            <a:off x="1468120" y="1425575"/>
            <a:ext cx="415290" cy="3147060"/>
          </a:xfrm>
          <a:prstGeom prst="leftBrace">
            <a:avLst/>
          </a:prstGeom>
          <a:noFill/>
          <a:ln w="19050" cap="flat" cmpd="sng" algn="ctr">
            <a:solidFill>
              <a:sysClr val="windowText" lastClr="000000"/>
            </a:solidFill>
            <a:prstDash val="solid"/>
            <a:miter lim="800000"/>
          </a:ln>
          <a:effectLst/>
        </p:spPr>
        <p:txBody>
          <a:bodyPr rtlCol="0" anchor="ctr"/>
          <a:p>
            <a:pPr algn="ctr"/>
            <a:endParaRPr lang="zh-CN" altLang="en-US" sz="2400"/>
          </a:p>
        </p:txBody>
      </p:sp>
      <p:sp>
        <p:nvSpPr>
          <p:cNvPr id="9" name="文本框 8"/>
          <p:cNvSpPr txBox="1"/>
          <p:nvPr/>
        </p:nvSpPr>
        <p:spPr>
          <a:xfrm>
            <a:off x="1957705" y="1255395"/>
            <a:ext cx="954405" cy="460375"/>
          </a:xfrm>
          <a:prstGeom prst="rect">
            <a:avLst/>
          </a:prstGeom>
          <a:noFill/>
        </p:spPr>
        <p:txBody>
          <a:bodyPr wrap="square" rtlCol="0">
            <a:spAutoFit/>
          </a:bodyPr>
          <a:p>
            <a:r>
              <a:rPr lang="zh-CN" altLang="en-US" sz="2400">
                <a:sym typeface="宋体" panose="02010600030101010101" pitchFamily="2" charset="-122"/>
              </a:rPr>
              <a:t>查重</a:t>
            </a:r>
            <a:endParaRPr lang="zh-CN" altLang="en-US" sz="2400">
              <a:sym typeface="宋体" panose="02010600030101010101" pitchFamily="2" charset="-122"/>
            </a:endParaRPr>
          </a:p>
        </p:txBody>
      </p:sp>
      <p:sp>
        <p:nvSpPr>
          <p:cNvPr id="10" name="文本框 9"/>
          <p:cNvSpPr txBox="1"/>
          <p:nvPr/>
        </p:nvSpPr>
        <p:spPr>
          <a:xfrm>
            <a:off x="1957705" y="1715770"/>
            <a:ext cx="8735695" cy="460375"/>
          </a:xfrm>
          <a:prstGeom prst="rect">
            <a:avLst/>
          </a:prstGeom>
          <a:noFill/>
        </p:spPr>
        <p:txBody>
          <a:bodyPr wrap="square" rtlCol="0">
            <a:spAutoFit/>
          </a:bodyPr>
          <a:p>
            <a:r>
              <a:rPr lang="zh-CN" altLang="en-US" sz="2400">
                <a:sym typeface="宋体" panose="02010600030101010101" pitchFamily="2" charset="-122"/>
              </a:rPr>
              <a:t>赛区初评：基本不运行程序 （</a:t>
            </a:r>
            <a:r>
              <a:rPr lang="zh-CN" altLang="en-US" sz="2400" b="1">
                <a:sym typeface="宋体" panose="02010600030101010101" pitchFamily="2" charset="-122"/>
              </a:rPr>
              <a:t>摘要写不好，这一步就淘汰了</a:t>
            </a:r>
            <a:r>
              <a:rPr lang="zh-CN" altLang="en-US" sz="2400">
                <a:sym typeface="宋体" panose="02010600030101010101" pitchFamily="2" charset="-122"/>
              </a:rPr>
              <a:t>）</a:t>
            </a:r>
            <a:endParaRPr lang="zh-CN" altLang="en-US" sz="2400">
              <a:sym typeface="宋体" panose="02010600030101010101" pitchFamily="2" charset="-122"/>
            </a:endParaRPr>
          </a:p>
        </p:txBody>
      </p:sp>
      <p:sp>
        <p:nvSpPr>
          <p:cNvPr id="11" name="文本框 10"/>
          <p:cNvSpPr txBox="1"/>
          <p:nvPr/>
        </p:nvSpPr>
        <p:spPr>
          <a:xfrm>
            <a:off x="1957705" y="2299970"/>
            <a:ext cx="8056880" cy="460375"/>
          </a:xfrm>
          <a:prstGeom prst="rect">
            <a:avLst/>
          </a:prstGeom>
          <a:noFill/>
        </p:spPr>
        <p:txBody>
          <a:bodyPr wrap="square" rtlCol="0">
            <a:spAutoFit/>
          </a:bodyPr>
          <a:p>
            <a:r>
              <a:rPr lang="zh-CN" altLang="en-US" sz="2400">
                <a:sym typeface="宋体" panose="02010600030101010101" pitchFamily="2" charset="-122"/>
              </a:rPr>
              <a:t>两省联合阅卷： 基本不运行程序 （湖北、湖南）</a:t>
            </a:r>
            <a:endParaRPr lang="zh-CN" altLang="en-US" sz="2400">
              <a:sym typeface="宋体" panose="02010600030101010101" pitchFamily="2" charset="-122"/>
            </a:endParaRPr>
          </a:p>
        </p:txBody>
      </p:sp>
      <p:sp>
        <p:nvSpPr>
          <p:cNvPr id="12" name="文本框 11"/>
          <p:cNvSpPr txBox="1"/>
          <p:nvPr/>
        </p:nvSpPr>
        <p:spPr>
          <a:xfrm>
            <a:off x="1923415" y="3317240"/>
            <a:ext cx="8735695" cy="460375"/>
          </a:xfrm>
          <a:prstGeom prst="rect">
            <a:avLst/>
          </a:prstGeom>
          <a:noFill/>
        </p:spPr>
        <p:txBody>
          <a:bodyPr wrap="square" rtlCol="0">
            <a:spAutoFit/>
          </a:bodyPr>
          <a:p>
            <a:r>
              <a:rPr lang="zh-CN" altLang="en-US" sz="2400">
                <a:sym typeface="宋体" panose="02010600030101010101" pitchFamily="2" charset="-122"/>
              </a:rPr>
              <a:t>省内答辩：（部分获奖队）   需要承诺书页</a:t>
            </a:r>
            <a:r>
              <a:rPr lang="en-US" altLang="zh-CN" sz="2400">
                <a:sym typeface="+mn-ea"/>
              </a:rPr>
              <a:t>+</a:t>
            </a:r>
            <a:r>
              <a:rPr lang="zh-CN" altLang="en-US" sz="2400">
                <a:sym typeface="宋体" panose="02010600030101010101" pitchFamily="2" charset="-122"/>
              </a:rPr>
              <a:t>编码页</a:t>
            </a:r>
            <a:r>
              <a:rPr lang="en-US" altLang="zh-CN" sz="2400">
                <a:sym typeface="+mn-ea"/>
              </a:rPr>
              <a:t>+</a:t>
            </a:r>
            <a:r>
              <a:rPr lang="zh-CN" altLang="en-US" sz="2400">
                <a:sym typeface="宋体" panose="02010600030101010101" pitchFamily="2" charset="-122"/>
              </a:rPr>
              <a:t> 纸质论文</a:t>
            </a:r>
            <a:endParaRPr lang="zh-CN" altLang="en-US" sz="2400">
              <a:sym typeface="宋体" panose="02010600030101010101" pitchFamily="2" charset="-122"/>
            </a:endParaRPr>
          </a:p>
        </p:txBody>
      </p:sp>
      <p:sp>
        <p:nvSpPr>
          <p:cNvPr id="13" name="文本框 12"/>
          <p:cNvSpPr txBox="1"/>
          <p:nvPr/>
        </p:nvSpPr>
        <p:spPr>
          <a:xfrm>
            <a:off x="1957705" y="3860800"/>
            <a:ext cx="3358515" cy="460375"/>
          </a:xfrm>
          <a:prstGeom prst="rect">
            <a:avLst/>
          </a:prstGeom>
          <a:noFill/>
        </p:spPr>
        <p:txBody>
          <a:bodyPr wrap="square" rtlCol="0">
            <a:spAutoFit/>
          </a:bodyPr>
          <a:p>
            <a:r>
              <a:rPr lang="zh-CN" altLang="en-US" sz="2400">
                <a:sym typeface="宋体" panose="02010600030101010101" pitchFamily="2" charset="-122"/>
              </a:rPr>
              <a:t>全国阅卷：运行程序</a:t>
            </a:r>
            <a:endParaRPr lang="zh-CN" altLang="en-US" sz="2400">
              <a:sym typeface="宋体" panose="02010600030101010101" pitchFamily="2" charset="-122"/>
            </a:endParaRPr>
          </a:p>
        </p:txBody>
      </p:sp>
      <p:sp>
        <p:nvSpPr>
          <p:cNvPr id="14" name="文本框 13"/>
          <p:cNvSpPr txBox="1"/>
          <p:nvPr/>
        </p:nvSpPr>
        <p:spPr>
          <a:xfrm>
            <a:off x="1982470" y="4334510"/>
            <a:ext cx="9111615" cy="460375"/>
          </a:xfrm>
          <a:prstGeom prst="rect">
            <a:avLst/>
          </a:prstGeom>
          <a:noFill/>
        </p:spPr>
        <p:txBody>
          <a:bodyPr wrap="square" rtlCol="0">
            <a:spAutoFit/>
          </a:bodyPr>
          <a:p>
            <a:r>
              <a:rPr lang="zh-CN" altLang="en-US" sz="2400">
                <a:sym typeface="宋体" panose="02010600030101010101" pitchFamily="2" charset="-122"/>
              </a:rPr>
              <a:t>国内答辩：（一般是大奖队伍） 需要承诺书页</a:t>
            </a:r>
            <a:r>
              <a:rPr lang="en-US" altLang="zh-CN" sz="2400">
                <a:sym typeface="+mn-ea"/>
              </a:rPr>
              <a:t>+</a:t>
            </a:r>
            <a:r>
              <a:rPr lang="zh-CN" altLang="en-US" sz="2400">
                <a:sym typeface="宋体" panose="02010600030101010101" pitchFamily="2" charset="-122"/>
              </a:rPr>
              <a:t>编码页</a:t>
            </a:r>
            <a:r>
              <a:rPr lang="en-US" altLang="zh-CN" sz="2400">
                <a:sym typeface="+mn-ea"/>
              </a:rPr>
              <a:t>+</a:t>
            </a:r>
            <a:r>
              <a:rPr lang="zh-CN" altLang="en-US" sz="2400">
                <a:sym typeface="宋体" panose="02010600030101010101" pitchFamily="2" charset="-122"/>
              </a:rPr>
              <a:t> 纸质论文</a:t>
            </a:r>
            <a:endParaRPr lang="zh-CN" altLang="en-US" sz="2400">
              <a:sym typeface="宋体" panose="02010600030101010101" pitchFamily="2" charset="-122"/>
            </a:endParaRPr>
          </a:p>
        </p:txBody>
      </p:sp>
      <p:sp>
        <p:nvSpPr>
          <p:cNvPr id="15" name="文本框 14"/>
          <p:cNvSpPr txBox="1"/>
          <p:nvPr/>
        </p:nvSpPr>
        <p:spPr>
          <a:xfrm>
            <a:off x="1487805" y="5003165"/>
            <a:ext cx="9606280" cy="460375"/>
          </a:xfrm>
          <a:prstGeom prst="rect">
            <a:avLst/>
          </a:prstGeom>
          <a:noFill/>
        </p:spPr>
        <p:txBody>
          <a:bodyPr wrap="square" rtlCol="0">
            <a:spAutoFit/>
          </a:bodyPr>
          <a:p>
            <a:r>
              <a:rPr lang="zh-CN" altLang="en-US" sz="2400" b="1">
                <a:sym typeface="宋体" panose="02010600030101010101" pitchFamily="2" charset="-122"/>
              </a:rPr>
              <a:t>逐级淘汰 （答辩步骤除外），答辩可能会影响名次（不确定）</a:t>
            </a:r>
            <a:endParaRPr lang="zh-CN" altLang="en-US" sz="2400" b="1">
              <a:sym typeface="宋体" panose="02010600030101010101" pitchFamily="2" charset="-122"/>
            </a:endParaRPr>
          </a:p>
        </p:txBody>
      </p:sp>
      <p:sp>
        <p:nvSpPr>
          <p:cNvPr id="2" name="文本框 1"/>
          <p:cNvSpPr txBox="1"/>
          <p:nvPr/>
        </p:nvSpPr>
        <p:spPr>
          <a:xfrm>
            <a:off x="1957705" y="2856865"/>
            <a:ext cx="8735695" cy="460375"/>
          </a:xfrm>
          <a:prstGeom prst="rect">
            <a:avLst/>
          </a:prstGeom>
          <a:noFill/>
        </p:spPr>
        <p:txBody>
          <a:bodyPr wrap="square" rtlCol="0">
            <a:spAutoFit/>
          </a:bodyPr>
          <a:p>
            <a:r>
              <a:rPr lang="zh-CN" altLang="en-US" sz="2400">
                <a:sym typeface="宋体" panose="02010600030101010101" pitchFamily="2" charset="-122"/>
              </a:rPr>
              <a:t>两省专家组（按论文得分）筛选出推送国奖</a:t>
            </a:r>
            <a:r>
              <a:rPr lang="zh-CN" altLang="en-US" sz="2400">
                <a:sym typeface="宋体" panose="02010600030101010101" pitchFamily="2" charset="-122"/>
              </a:rPr>
              <a:t>论文</a:t>
            </a:r>
            <a:endParaRPr lang="zh-CN" altLang="en-US" sz="2400">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545590" y="1264285"/>
            <a:ext cx="8923655" cy="583565"/>
          </a:xfrm>
          <a:prstGeom prst="rect">
            <a:avLst/>
          </a:prstGeom>
          <a:noFill/>
        </p:spPr>
        <p:txBody>
          <a:bodyPr wrap="square" rtlCol="0">
            <a:spAutoFit/>
          </a:bodyPr>
          <a:p>
            <a:r>
              <a:rPr lang="en-US" altLang="zh-CN" sz="3200" dirty="0" smtClean="0">
                <a:solidFill>
                  <a:sysClr val="windowText" lastClr="000000"/>
                </a:solidFill>
              </a:rPr>
              <a:t>2016-2018</a:t>
            </a:r>
            <a:r>
              <a:rPr lang="zh-CN" altLang="en-US" sz="3200" dirty="0" smtClean="0">
                <a:solidFill>
                  <a:sysClr val="windowText" lastClr="000000"/>
                </a:solidFill>
              </a:rPr>
              <a:t>年湖北赛区数学建模竞赛获奖情况</a:t>
            </a:r>
            <a:endParaRPr lang="zh-CN" altLang="en-US" sz="3200" dirty="0" smtClean="0">
              <a:solidFill>
                <a:sysClr val="windowText" lastClr="000000"/>
              </a:solidFill>
            </a:endParaRPr>
          </a:p>
        </p:txBody>
      </p:sp>
      <p:graphicFrame>
        <p:nvGraphicFramePr>
          <p:cNvPr id="3" name="表格 2"/>
          <p:cNvGraphicFramePr/>
          <p:nvPr>
            <p:custDataLst>
              <p:tags r:id="rId1"/>
            </p:custDataLst>
          </p:nvPr>
        </p:nvGraphicFramePr>
        <p:xfrm>
          <a:off x="744220" y="1847850"/>
          <a:ext cx="8569325" cy="3606165"/>
        </p:xfrm>
        <a:graphic>
          <a:graphicData uri="http://schemas.openxmlformats.org/drawingml/2006/table">
            <a:tbl>
              <a:tblPr firstRow="1" bandRow="1">
                <a:effectLst/>
                <a:tableStyleId>{5940675A-B579-460E-94D1-54222C63F5DA}</a:tableStyleId>
              </a:tblPr>
              <a:tblGrid>
                <a:gridCol w="1529080"/>
                <a:gridCol w="1195705"/>
                <a:gridCol w="1192530"/>
                <a:gridCol w="920115"/>
                <a:gridCol w="842010"/>
                <a:gridCol w="900430"/>
                <a:gridCol w="937260"/>
                <a:gridCol w="1052195"/>
              </a:tblGrid>
              <a:tr h="534670">
                <a:tc>
                  <a:txBody>
                    <a:bodyPr/>
                    <a:p>
                      <a:pPr algn="ctr">
                        <a:buNone/>
                      </a:pPr>
                      <a:r>
                        <a:rPr lang="zh-CN" altLang="en-US" b="1">
                          <a:solidFill>
                            <a:sysClr val="window" lastClr="FFFFFF"/>
                          </a:solidFill>
                          <a:latin typeface="Calibri" panose="020F0502020204030204" charset="0"/>
                          <a:ea typeface="等线" panose="02010600030101010101" charset="-122"/>
                        </a:rPr>
                        <a:t>年份</a:t>
                      </a:r>
                      <a:endParaRPr lang="zh-CN" altLang="en-US" b="1">
                        <a:solidFill>
                          <a:sysClr val="window" lastClr="FFFFFF"/>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c>
                  <a:txBody>
                    <a:bodyPr/>
                    <a:p>
                      <a:pPr algn="ctr">
                        <a:buNone/>
                      </a:pPr>
                      <a:r>
                        <a:rPr lang="zh-CN" altLang="en-US" b="1">
                          <a:solidFill>
                            <a:sysClr val="window" lastClr="FFFFFF"/>
                          </a:solidFill>
                          <a:latin typeface="Calibri" panose="020F0502020204030204" charset="0"/>
                          <a:ea typeface="等线" panose="02010600030101010101" charset="-122"/>
                        </a:rPr>
                        <a:t>参赛队数</a:t>
                      </a:r>
                      <a:endParaRPr lang="zh-CN" altLang="en-US" b="1">
                        <a:solidFill>
                          <a:sysClr val="window" lastClr="FFFFFF"/>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c>
                  <a:txBody>
                    <a:bodyPr/>
                    <a:p>
                      <a:pPr algn="ctr">
                        <a:buNone/>
                      </a:pPr>
                      <a:r>
                        <a:rPr lang="zh-CN" altLang="en-US" b="1">
                          <a:solidFill>
                            <a:sysClr val="window" lastClr="FFFFFF"/>
                          </a:solidFill>
                          <a:latin typeface="Calibri" panose="020F0502020204030204" charset="0"/>
                          <a:ea typeface="等线" panose="02010600030101010101" charset="-122"/>
                        </a:rPr>
                        <a:t>国一</a:t>
                      </a:r>
                      <a:endParaRPr lang="zh-CN" altLang="en-US" b="1">
                        <a:solidFill>
                          <a:sysClr val="window" lastClr="FFFFFF"/>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c>
                  <a:txBody>
                    <a:bodyPr/>
                    <a:p>
                      <a:pPr algn="ctr">
                        <a:buNone/>
                      </a:pPr>
                      <a:r>
                        <a:rPr lang="zh-CN" altLang="en-US" b="1">
                          <a:solidFill>
                            <a:sysClr val="window" lastClr="FFFFFF"/>
                          </a:solidFill>
                          <a:latin typeface="Calibri" panose="020F0502020204030204" charset="0"/>
                          <a:ea typeface="等线" panose="02010600030101010101" charset="-122"/>
                        </a:rPr>
                        <a:t>国二</a:t>
                      </a:r>
                      <a:endParaRPr lang="zh-CN" altLang="en-US" b="1">
                        <a:solidFill>
                          <a:sysClr val="window" lastClr="FFFFFF"/>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c>
                  <a:txBody>
                    <a:bodyPr/>
                    <a:p>
                      <a:pPr algn="ctr">
                        <a:buNone/>
                      </a:pPr>
                      <a:r>
                        <a:rPr lang="zh-CN" altLang="en-US" b="1">
                          <a:solidFill>
                            <a:sysClr val="window" lastClr="FFFFFF"/>
                          </a:solidFill>
                          <a:latin typeface="Calibri" panose="020F0502020204030204" charset="0"/>
                          <a:ea typeface="等线" panose="02010600030101010101" charset="-122"/>
                        </a:rPr>
                        <a:t>省一</a:t>
                      </a:r>
                      <a:endParaRPr lang="zh-CN" altLang="en-US" b="1">
                        <a:solidFill>
                          <a:sysClr val="window" lastClr="FFFFFF"/>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c>
                  <a:txBody>
                    <a:bodyPr/>
                    <a:p>
                      <a:pPr algn="ctr">
                        <a:buNone/>
                      </a:pPr>
                      <a:r>
                        <a:rPr lang="zh-CN" altLang="en-US" b="1">
                          <a:solidFill>
                            <a:sysClr val="window" lastClr="FFFFFF"/>
                          </a:solidFill>
                          <a:latin typeface="Calibri" panose="020F0502020204030204" charset="0"/>
                          <a:ea typeface="等线" panose="02010600030101010101" charset="-122"/>
                        </a:rPr>
                        <a:t>省二</a:t>
                      </a:r>
                      <a:endParaRPr lang="zh-CN" altLang="en-US" b="1">
                        <a:solidFill>
                          <a:sysClr val="window" lastClr="FFFFFF"/>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c>
                  <a:txBody>
                    <a:bodyPr/>
                    <a:p>
                      <a:pPr algn="ctr">
                        <a:buNone/>
                      </a:pPr>
                      <a:r>
                        <a:rPr lang="zh-CN" altLang="en-US" b="1">
                          <a:solidFill>
                            <a:sysClr val="window" lastClr="FFFFFF"/>
                          </a:solidFill>
                          <a:latin typeface="Calibri" panose="020F0502020204030204" charset="0"/>
                          <a:ea typeface="等线" panose="02010600030101010101" charset="-122"/>
                        </a:rPr>
                        <a:t>省三</a:t>
                      </a:r>
                      <a:endParaRPr lang="zh-CN" altLang="en-US" b="1">
                        <a:solidFill>
                          <a:sysClr val="window" lastClr="FFFFFF"/>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c>
                  <a:txBody>
                    <a:bodyPr/>
                    <a:p>
                      <a:pPr algn="ctr">
                        <a:buNone/>
                      </a:pPr>
                      <a:r>
                        <a:rPr lang="zh-CN" altLang="en-US" b="1">
                          <a:solidFill>
                            <a:sysClr val="window" lastClr="FFFFFF"/>
                          </a:solidFill>
                          <a:latin typeface="Calibri" panose="020F0502020204030204" charset="0"/>
                          <a:ea typeface="等线" panose="02010600030101010101" charset="-122"/>
                        </a:rPr>
                        <a:t>总</a:t>
                      </a:r>
                      <a:r>
                        <a:rPr lang="zh-CN" altLang="en-US" b="1">
                          <a:solidFill>
                            <a:sysClr val="window" lastClr="FFFFFF"/>
                          </a:solidFill>
                          <a:latin typeface="Calibri" panose="020F0502020204030204" charset="0"/>
                          <a:ea typeface="等线" panose="02010600030101010101" charset="-122"/>
                        </a:rPr>
                        <a:t>比例</a:t>
                      </a:r>
                      <a:endParaRPr lang="zh-CN" altLang="en-US" b="1">
                        <a:solidFill>
                          <a:sysClr val="window" lastClr="FFFFFF"/>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solidFill>
                      <a:srgbClr val="4472C4"/>
                    </a:solidFill>
                  </a:tcPr>
                </a:tc>
              </a:tr>
              <a:tr h="365760">
                <a:tc rowSpan="2">
                  <a:txBody>
                    <a:bodyPr/>
                    <a:p>
                      <a:pPr algn="ctr">
                        <a:buNone/>
                      </a:pPr>
                      <a:r>
                        <a:rPr lang="en-US" altLang="zh-CN" sz="4000">
                          <a:solidFill>
                            <a:sysClr val="windowText" lastClr="000000"/>
                          </a:solidFill>
                          <a:latin typeface="Calibri" panose="020F0502020204030204" charset="0"/>
                          <a:ea typeface="等线" panose="02010600030101010101" charset="-122"/>
                        </a:rPr>
                        <a:t>2016</a:t>
                      </a:r>
                      <a:endParaRPr lang="en-US" altLang="zh-CN" sz="4000">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rowSpan="2">
                  <a:txBody>
                    <a:bodyPr/>
                    <a:p>
                      <a:pPr algn="ctr">
                        <a:buNone/>
                      </a:pPr>
                      <a:r>
                        <a:rPr lang="en-US" altLang="zh-CN" sz="4000">
                          <a:solidFill>
                            <a:sysClr val="windowText" lastClr="000000"/>
                          </a:solidFill>
                          <a:latin typeface="Calibri" panose="020F0502020204030204" charset="0"/>
                          <a:ea typeface="等线" panose="02010600030101010101" charset="-122"/>
                        </a:rPr>
                        <a:t>729</a:t>
                      </a:r>
                      <a:endParaRPr lang="en-US" altLang="zh-CN" sz="4000">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23</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47</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43</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72</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176</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53%</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r>
              <a:tr h="640080">
                <a:tc vMerge="1">
                  <a:tcPr/>
                </a:tc>
                <a:tc vMerge="1">
                  <a:tcPr/>
                </a:tc>
                <a:tc>
                  <a:txBody>
                    <a:bodyPr/>
                    <a:p>
                      <a:pPr algn="ctr">
                        <a:buNone/>
                      </a:pPr>
                      <a:r>
                        <a:rPr lang="en-US" altLang="zh-CN">
                          <a:solidFill>
                            <a:sysClr val="windowText" lastClr="000000"/>
                          </a:solidFill>
                          <a:latin typeface="Calibri" panose="020F0502020204030204" charset="0"/>
                          <a:ea typeface="等线" panose="02010600030101010101" charset="-122"/>
                        </a:rPr>
                        <a:t>3.2%  </a:t>
                      </a:r>
                      <a:endParaRPr lang="en-US" altLang="zh-CN"/>
                    </a:p>
                    <a:p>
                      <a:pPr algn="ctr">
                        <a:buNone/>
                      </a:pPr>
                      <a:r>
                        <a:rPr lang="en-US" altLang="zh-CN">
                          <a:solidFill>
                            <a:sysClr val="windowText" lastClr="000000"/>
                          </a:solidFill>
                          <a:latin typeface="Calibri" panose="020F0502020204030204" charset="0"/>
                          <a:ea typeface="等线" panose="02010600030101010101" charset="-122"/>
                        </a:rPr>
                        <a:t>1.1%</a:t>
                      </a:r>
                      <a:r>
                        <a:rPr lang="zh-CN" altLang="en-US">
                          <a:solidFill>
                            <a:sysClr val="windowText" lastClr="000000"/>
                          </a:solidFill>
                          <a:latin typeface="Calibri" panose="020F0502020204030204" charset="0"/>
                          <a:ea typeface="等线" panose="02010600030101010101" charset="-122"/>
                        </a:rPr>
                        <a:t>（国）</a:t>
                      </a:r>
                      <a:endParaRPr lang="zh-CN" altLang="en-US">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9.3%</a:t>
                      </a:r>
                      <a:endParaRPr lang="en-US" altLang="zh-CN"/>
                    </a:p>
                    <a:p>
                      <a:pPr algn="ctr">
                        <a:buNone/>
                      </a:pPr>
                      <a:r>
                        <a:rPr lang="en-US" altLang="zh-CN">
                          <a:solidFill>
                            <a:sysClr val="windowText" lastClr="000000"/>
                          </a:solidFill>
                          <a:latin typeface="Calibri" panose="020F0502020204030204" charset="0"/>
                          <a:ea typeface="等线" panose="02010600030101010101" charset="-122"/>
                        </a:rPr>
                        <a:t>5.8%</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5.5%</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10%</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25%</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r>
              <a:tr h="365760">
                <a:tc rowSpan="2">
                  <a:txBody>
                    <a:bodyPr/>
                    <a:p>
                      <a:pPr algn="ctr">
                        <a:buNone/>
                      </a:pPr>
                      <a:r>
                        <a:rPr lang="en-US" altLang="zh-CN" sz="4000">
                          <a:solidFill>
                            <a:sysClr val="windowText" lastClr="000000"/>
                          </a:solidFill>
                          <a:latin typeface="Calibri" panose="020F0502020204030204" charset="0"/>
                          <a:ea typeface="等线" panose="02010600030101010101" charset="-122"/>
                        </a:rPr>
                        <a:t>2017</a:t>
                      </a:r>
                      <a:endParaRPr lang="en-US" altLang="zh-CN" sz="4000">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rowSpan="2">
                  <a:txBody>
                    <a:bodyPr/>
                    <a:p>
                      <a:pPr algn="ctr">
                        <a:buNone/>
                      </a:pPr>
                      <a:r>
                        <a:rPr lang="en-US" altLang="zh-CN" sz="4000">
                          <a:solidFill>
                            <a:sysClr val="windowText" lastClr="000000"/>
                          </a:solidFill>
                          <a:latin typeface="Calibri" panose="020F0502020204030204" charset="0"/>
                          <a:ea typeface="等线" panose="02010600030101010101" charset="-122"/>
                        </a:rPr>
                        <a:t>902</a:t>
                      </a:r>
                      <a:endParaRPr lang="en-US" altLang="zh-CN" sz="4000">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17</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39</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63</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123</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221</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r>
              <a:tr h="640080">
                <a:tc vMerge="1">
                  <a:tcPr/>
                </a:tc>
                <a:tc vMerge="1">
                  <a:tcPr/>
                </a:tc>
                <a:tc>
                  <a:txBody>
                    <a:bodyPr/>
                    <a:p>
                      <a:pPr algn="ctr">
                        <a:buNone/>
                      </a:pPr>
                      <a:r>
                        <a:rPr lang="en-US" altLang="zh-CN">
                          <a:solidFill>
                            <a:sysClr val="windowText" lastClr="000000"/>
                          </a:solidFill>
                          <a:latin typeface="Calibri" panose="020F0502020204030204" charset="0"/>
                          <a:ea typeface="等线" panose="02010600030101010101" charset="-122"/>
                        </a:rPr>
                        <a:t>1.9%</a:t>
                      </a:r>
                      <a:endParaRPr lang="en-US" altLang="zh-CN"/>
                    </a:p>
                    <a:p>
                      <a:pPr algn="ctr">
                        <a:buNone/>
                      </a:pPr>
                      <a:r>
                        <a:rPr lang="en-US" altLang="zh-CN">
                          <a:solidFill>
                            <a:sysClr val="windowText" lastClr="000000"/>
                          </a:solidFill>
                          <a:latin typeface="Calibri" panose="020F0502020204030204" charset="0"/>
                          <a:ea typeface="等线" panose="02010600030101010101" charset="-122"/>
                        </a:rPr>
                        <a:t>0.95%</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4.3%</a:t>
                      </a:r>
                      <a:endParaRPr lang="en-US" altLang="zh-CN"/>
                    </a:p>
                    <a:p>
                      <a:pPr algn="ctr">
                        <a:buNone/>
                      </a:pPr>
                      <a:r>
                        <a:rPr lang="en-US" altLang="zh-CN">
                          <a:solidFill>
                            <a:sysClr val="windowText" lastClr="000000"/>
                          </a:solidFill>
                          <a:latin typeface="Calibri" panose="020F0502020204030204" charset="0"/>
                          <a:ea typeface="等线" panose="02010600030101010101" charset="-122"/>
                        </a:rPr>
                        <a:t>3.4%</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7%</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13.6%</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24.5%</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51.3%</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r>
              <a:tr h="365760">
                <a:tc rowSpan="2">
                  <a:txBody>
                    <a:bodyPr/>
                    <a:p>
                      <a:pPr algn="ctr">
                        <a:buNone/>
                      </a:pPr>
                      <a:r>
                        <a:rPr lang="en-US" altLang="zh-CN" sz="4000">
                          <a:solidFill>
                            <a:sysClr val="windowText" lastClr="000000"/>
                          </a:solidFill>
                          <a:latin typeface="Calibri" panose="020F0502020204030204" charset="0"/>
                          <a:ea typeface="等线" panose="02010600030101010101" charset="-122"/>
                        </a:rPr>
                        <a:t>2018</a:t>
                      </a:r>
                      <a:endParaRPr lang="en-US" altLang="zh-CN" sz="4000">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rowSpan="2">
                  <a:txBody>
                    <a:bodyPr/>
                    <a:p>
                      <a:pPr algn="ctr">
                        <a:buNone/>
                      </a:pPr>
                      <a:r>
                        <a:rPr lang="en-US" altLang="zh-CN" sz="4000">
                          <a:solidFill>
                            <a:sysClr val="windowText" lastClr="000000"/>
                          </a:solidFill>
                          <a:latin typeface="Calibri" panose="020F0502020204030204" charset="0"/>
                          <a:ea typeface="等线" panose="02010600030101010101" charset="-122"/>
                        </a:rPr>
                        <a:t>984</a:t>
                      </a:r>
                      <a:endParaRPr lang="en-US" altLang="zh-CN" sz="4000">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19</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35</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99</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147</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198</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c>
                  <a:txBody>
                    <a:bodyPr/>
                    <a:p>
                      <a:pPr algn="ctr">
                        <a:buNone/>
                      </a:pP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40000"/>
                      </a:srgbClr>
                    </a:solidFill>
                  </a:tcPr>
                </a:tc>
              </a:tr>
              <a:tr h="694055">
                <a:tc vMerge="1">
                  <a:tcPr/>
                </a:tc>
                <a:tc vMerge="1">
                  <a:tcPr/>
                </a:tc>
                <a:tc>
                  <a:txBody>
                    <a:bodyPr/>
                    <a:p>
                      <a:pPr algn="ctr">
                        <a:buNone/>
                      </a:pPr>
                      <a:r>
                        <a:rPr lang="en-US" altLang="zh-CN">
                          <a:solidFill>
                            <a:sysClr val="windowText" lastClr="000000"/>
                          </a:solidFill>
                          <a:latin typeface="Calibri" panose="020F0502020204030204" charset="0"/>
                          <a:ea typeface="等线" panose="02010600030101010101" charset="-122"/>
                        </a:rPr>
                        <a:t>1.93%</a:t>
                      </a:r>
                      <a:endParaRPr lang="en-US" altLang="zh-CN"/>
                    </a:p>
                    <a:p>
                      <a:pPr algn="ctr">
                        <a:buNone/>
                      </a:pPr>
                      <a:r>
                        <a:rPr lang="en-US" altLang="zh-CN">
                          <a:solidFill>
                            <a:sysClr val="windowText" lastClr="000000"/>
                          </a:solidFill>
                          <a:latin typeface="Calibri" panose="020F0502020204030204" charset="0"/>
                          <a:ea typeface="等线" panose="02010600030101010101" charset="-122"/>
                        </a:rPr>
                        <a:t>0.83%</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3.35%</a:t>
                      </a:r>
                      <a:endParaRPr lang="en-US" altLang="zh-CN"/>
                    </a:p>
                    <a:p>
                      <a:pPr algn="ctr">
                        <a:buNone/>
                      </a:pPr>
                      <a:r>
                        <a:rPr lang="en-US" altLang="zh-CN">
                          <a:solidFill>
                            <a:sysClr val="windowText" lastClr="000000"/>
                          </a:solidFill>
                          <a:latin typeface="Calibri" panose="020F0502020204030204" charset="0"/>
                          <a:ea typeface="等线" panose="02010600030101010101" charset="-122"/>
                        </a:rPr>
                        <a:t>3.17%</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10%</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15%</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20%</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c>
                  <a:txBody>
                    <a:bodyPr/>
                    <a:p>
                      <a:pPr algn="ctr">
                        <a:buNone/>
                      </a:pPr>
                      <a:r>
                        <a:rPr lang="en-US" altLang="zh-CN">
                          <a:solidFill>
                            <a:sysClr val="windowText" lastClr="000000"/>
                          </a:solidFill>
                          <a:latin typeface="Calibri" panose="020F0502020204030204" charset="0"/>
                          <a:ea typeface="等线" panose="02010600030101010101" charset="-122"/>
                        </a:rPr>
                        <a:t>50.28%</a:t>
                      </a:r>
                      <a:endParaRPr lang="en-US" altLang="zh-CN">
                        <a:solidFill>
                          <a:sysClr val="windowText" lastClr="000000"/>
                        </a:solidFill>
                        <a:latin typeface="Calibri" panose="020F0502020204030204" charset="0"/>
                        <a:ea typeface="等线" panose="02010600030101010101"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solidFill>
                      <a:srgbClr val="4472C4">
                        <a:tint val="20000"/>
                      </a:srgbClr>
                    </a:solidFill>
                  </a:tcPr>
                </a:tc>
              </a:tr>
            </a:tbl>
          </a:graphicData>
        </a:graphic>
      </p:graphicFrame>
      <p:sp>
        <p:nvSpPr>
          <p:cNvPr id="4" name="文本框 3"/>
          <p:cNvSpPr txBox="1"/>
          <p:nvPr/>
        </p:nvSpPr>
        <p:spPr>
          <a:xfrm>
            <a:off x="417195" y="219710"/>
            <a:ext cx="2214880" cy="706755"/>
          </a:xfrm>
          <a:prstGeom prst="rect">
            <a:avLst/>
          </a:prstGeom>
          <a:noFill/>
        </p:spPr>
        <p:txBody>
          <a:bodyPr wrap="none" rtlCol="0" anchor="t">
            <a:spAutoFit/>
          </a:bodyPr>
          <a:p>
            <a:pPr algn="l"/>
            <a:r>
              <a:rPr lang="zh-CN" altLang="en-US" sz="4000">
                <a:solidFill>
                  <a:schemeClr val="bg1"/>
                </a:solidFill>
                <a:latin typeface="宋体" panose="02010600030101010101" pitchFamily="2" charset="-122"/>
                <a:ea typeface="宋体" panose="02010600030101010101" pitchFamily="2" charset="-122"/>
                <a:sym typeface="+mn-ea"/>
              </a:rPr>
              <a:t>获奖</a:t>
            </a:r>
            <a:r>
              <a:rPr lang="zh-CN" altLang="en-US" sz="4000">
                <a:solidFill>
                  <a:schemeClr val="bg1"/>
                </a:solidFill>
                <a:latin typeface="宋体" panose="02010600030101010101" pitchFamily="2" charset="-122"/>
                <a:ea typeface="宋体" panose="02010600030101010101" pitchFamily="2" charset="-122"/>
                <a:sym typeface="+mn-ea"/>
              </a:rPr>
              <a:t>比例</a:t>
            </a:r>
            <a:endParaRPr lang="zh-CN" altLang="en-US" sz="4000">
              <a:solidFill>
                <a:schemeClr val="bg1"/>
              </a:solidFill>
              <a:latin typeface="宋体" panose="02010600030101010101" pitchFamily="2" charset="-122"/>
              <a:ea typeface="宋体" panose="02010600030101010101" pitchFamily="2" charset="-122"/>
              <a:sym typeface="+mn-ea"/>
            </a:endParaRPr>
          </a:p>
        </p:txBody>
      </p:sp>
      <p:sp>
        <p:nvSpPr>
          <p:cNvPr id="5" name="文本框 4"/>
          <p:cNvSpPr txBox="1"/>
          <p:nvPr/>
        </p:nvSpPr>
        <p:spPr>
          <a:xfrm>
            <a:off x="9747250" y="2432685"/>
            <a:ext cx="1974215" cy="2306955"/>
          </a:xfrm>
          <a:prstGeom prst="rect">
            <a:avLst/>
          </a:prstGeom>
          <a:noFill/>
          <a:ln w="28575">
            <a:solidFill>
              <a:schemeClr val="tx1"/>
            </a:solidFill>
          </a:ln>
        </p:spPr>
        <p:txBody>
          <a:bodyPr wrap="square" rtlCol="0" anchor="t">
            <a:spAutoFit/>
          </a:bodyPr>
          <a:p>
            <a:pPr marL="457200" indent="-457200">
              <a:lnSpc>
                <a:spcPct val="150000"/>
              </a:lnSpc>
              <a:buFont typeface="Arial" panose="020B0604020202020204" pitchFamily="34" charset="0"/>
              <a:buChar char="•"/>
            </a:pPr>
            <a:r>
              <a:rPr lang="zh-CN" altLang="en-US" sz="2400" b="1">
                <a:latin typeface="宋体" panose="02010600030101010101" pitchFamily="2" charset="-122"/>
                <a:ea typeface="宋体" panose="02010600030101010101" pitchFamily="2" charset="-122"/>
                <a:cs typeface="宋体" panose="02010600030101010101" pitchFamily="2" charset="-122"/>
                <a:sym typeface="+mn-ea"/>
              </a:rPr>
              <a:t>总获奖比例在</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50%</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左右（前</a:t>
            </a:r>
            <a:r>
              <a:rPr lang="en-US" altLang="zh-CN" sz="2400" b="1">
                <a:latin typeface="宋体" panose="02010600030101010101" pitchFamily="2" charset="-122"/>
                <a:ea typeface="宋体" panose="02010600030101010101" pitchFamily="2" charset="-122"/>
                <a:cs typeface="宋体" panose="02010600030101010101" pitchFamily="2" charset="-122"/>
                <a:sym typeface="+mn-ea"/>
              </a:rPr>
              <a:t>50%</a:t>
            </a:r>
            <a:r>
              <a:rPr lang="zh-CN" altLang="en-US" sz="2400" b="1">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形标注 1"/>
          <p:cNvSpPr/>
          <p:nvPr/>
        </p:nvSpPr>
        <p:spPr>
          <a:xfrm>
            <a:off x="3604895" y="2680335"/>
            <a:ext cx="1725295" cy="1591310"/>
          </a:xfrm>
          <a:prstGeom prst="wedgeEllipseCallout">
            <a:avLst>
              <a:gd name="adj1" fmla="val 124714"/>
              <a:gd name="adj2" fmla="val -63407"/>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sz="2400"/>
          </a:p>
        </p:txBody>
      </p:sp>
      <p:sp>
        <p:nvSpPr>
          <p:cNvPr id="6" name="标题 5"/>
          <p:cNvSpPr>
            <a:spLocks noGrp="1"/>
          </p:cNvSpPr>
          <p:nvPr>
            <p:ph type="ctrTitle"/>
          </p:nvPr>
        </p:nvSpPr>
        <p:spPr>
          <a:xfrm>
            <a:off x="934085" y="1350645"/>
            <a:ext cx="5208905" cy="742315"/>
          </a:xfrm>
        </p:spPr>
        <p:txBody>
          <a:bodyPr rtlCol="0" anchor="ctr">
            <a:noAutofit/>
          </a:bodyPr>
          <a:lstStyle/>
          <a:p>
            <a:pPr algn="ctr">
              <a:lnSpc>
                <a:spcPct val="150000"/>
              </a:lnSpc>
            </a:pPr>
            <a:r>
              <a:rPr lang="en-US" altLang="zh-CN" sz="2800" b="1" dirty="0">
                <a:solidFill>
                  <a:schemeClr val="accent6">
                    <a:lumMod val="50000"/>
                  </a:schemeClr>
                </a:solidFill>
                <a:uFillTx/>
              </a:rPr>
              <a:t>  </a:t>
            </a:r>
            <a:r>
              <a:rPr lang="zh-CN" sz="2800" b="1" dirty="0">
                <a:solidFill>
                  <a:schemeClr val="accent6">
                    <a:lumMod val="50000"/>
                  </a:schemeClr>
                </a:solidFill>
                <a:uFillTx/>
              </a:rPr>
              <a:t>              </a:t>
            </a:r>
            <a:endParaRPr lang="zh-CN" altLang="en-US" sz="2800" b="1" dirty="0">
              <a:solidFill>
                <a:schemeClr val="accent6">
                  <a:lumMod val="50000"/>
                </a:schemeClr>
              </a:solidFill>
              <a:uFillTx/>
            </a:endParaRPr>
          </a:p>
        </p:txBody>
      </p:sp>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如何看待数学</a:t>
            </a:r>
            <a:r>
              <a:rPr lang="zh-CN" altLang="en-US" sz="4000">
                <a:solidFill>
                  <a:schemeClr val="bg1"/>
                </a:solidFill>
                <a:latin typeface="宋体" panose="02010600030101010101" pitchFamily="2" charset="-122"/>
                <a:ea typeface="宋体" panose="02010600030101010101" pitchFamily="2" charset="-122"/>
              </a:rPr>
              <a:t>模型</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2"/>
          <p:cNvSpPr txBox="1"/>
          <p:nvPr/>
        </p:nvSpPr>
        <p:spPr>
          <a:xfrm>
            <a:off x="445135" y="1361440"/>
            <a:ext cx="3084830" cy="460375"/>
          </a:xfrm>
          <a:prstGeom prst="rect">
            <a:avLst/>
          </a:prstGeom>
          <a:noFill/>
        </p:spPr>
        <p:txBody>
          <a:bodyPr wrap="square" rtlCol="0">
            <a:spAutoFit/>
          </a:bodyPr>
          <a:p>
            <a:r>
              <a:rPr lang="zh-CN" altLang="en-US" sz="2400"/>
              <a:t>从简单的数学应用题</a:t>
            </a:r>
            <a:endParaRPr lang="zh-CN" altLang="en-US" sz="2400"/>
          </a:p>
        </p:txBody>
      </p:sp>
      <p:sp>
        <p:nvSpPr>
          <p:cNvPr id="4" name="文本框 3"/>
          <p:cNvSpPr txBox="1"/>
          <p:nvPr/>
        </p:nvSpPr>
        <p:spPr>
          <a:xfrm>
            <a:off x="445135" y="3744595"/>
            <a:ext cx="2745105" cy="829945"/>
          </a:xfrm>
          <a:prstGeom prst="rect">
            <a:avLst/>
          </a:prstGeom>
          <a:noFill/>
        </p:spPr>
        <p:txBody>
          <a:bodyPr wrap="square" rtlCol="0">
            <a:spAutoFit/>
          </a:bodyPr>
          <a:p>
            <a:r>
              <a:rPr lang="zh-CN" altLang="en-US" sz="2400"/>
              <a:t>到复杂的大型实际应用</a:t>
            </a:r>
            <a:endParaRPr lang="zh-CN" altLang="en-US" sz="2400"/>
          </a:p>
        </p:txBody>
      </p:sp>
      <p:sp>
        <p:nvSpPr>
          <p:cNvPr id="5" name="下箭头 4"/>
          <p:cNvSpPr/>
          <p:nvPr/>
        </p:nvSpPr>
        <p:spPr>
          <a:xfrm>
            <a:off x="1657350" y="1978025"/>
            <a:ext cx="354965" cy="16103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9" name="左大括号 8"/>
          <p:cNvSpPr/>
          <p:nvPr/>
        </p:nvSpPr>
        <p:spPr>
          <a:xfrm>
            <a:off x="3277235" y="2836545"/>
            <a:ext cx="522605" cy="2185035"/>
          </a:xfrm>
          <a:prstGeom prst="leftBrace">
            <a:avLst/>
          </a:prstGeom>
        </p:spPr>
        <p:style>
          <a:lnRef idx="3">
            <a:schemeClr val="accent2"/>
          </a:lnRef>
          <a:fillRef idx="0">
            <a:schemeClr val="accent2"/>
          </a:fillRef>
          <a:effectRef idx="2">
            <a:schemeClr val="accent2"/>
          </a:effectRef>
          <a:fontRef idx="minor">
            <a:schemeClr val="tx1"/>
          </a:fontRef>
        </p:style>
        <p:txBody>
          <a:bodyPr/>
          <a:p>
            <a:endParaRPr lang="zh-CN" altLang="en-US" sz="2400"/>
          </a:p>
        </p:txBody>
      </p:sp>
      <p:sp>
        <p:nvSpPr>
          <p:cNvPr id="10" name="文本框 9"/>
          <p:cNvSpPr txBox="1"/>
          <p:nvPr/>
        </p:nvSpPr>
        <p:spPr>
          <a:xfrm>
            <a:off x="3990340" y="2836545"/>
            <a:ext cx="2108835" cy="460375"/>
          </a:xfrm>
          <a:prstGeom prst="rect">
            <a:avLst/>
          </a:prstGeom>
          <a:noFill/>
        </p:spPr>
        <p:txBody>
          <a:bodyPr wrap="square" rtlCol="0">
            <a:spAutoFit/>
          </a:bodyPr>
          <a:p>
            <a:r>
              <a:rPr lang="zh-CN" altLang="en-US" sz="2400"/>
              <a:t>复杂化</a:t>
            </a:r>
            <a:endParaRPr lang="zh-CN" altLang="en-US" sz="2400"/>
          </a:p>
        </p:txBody>
      </p:sp>
      <p:sp>
        <p:nvSpPr>
          <p:cNvPr id="11" name="文本框 10"/>
          <p:cNvSpPr txBox="1"/>
          <p:nvPr/>
        </p:nvSpPr>
        <p:spPr>
          <a:xfrm>
            <a:off x="3986530" y="3732530"/>
            <a:ext cx="2108835" cy="460375"/>
          </a:xfrm>
          <a:prstGeom prst="rect">
            <a:avLst/>
          </a:prstGeom>
          <a:noFill/>
        </p:spPr>
        <p:txBody>
          <a:bodyPr wrap="square" rtlCol="0">
            <a:spAutoFit/>
          </a:bodyPr>
          <a:p>
            <a:r>
              <a:rPr lang="zh-CN" altLang="en-US" sz="2400"/>
              <a:t>系统化</a:t>
            </a:r>
            <a:endParaRPr lang="zh-CN" altLang="en-US" sz="2400"/>
          </a:p>
        </p:txBody>
      </p:sp>
      <p:sp>
        <p:nvSpPr>
          <p:cNvPr id="12" name="文本框 11"/>
          <p:cNvSpPr txBox="1"/>
          <p:nvPr/>
        </p:nvSpPr>
        <p:spPr>
          <a:xfrm>
            <a:off x="3986530" y="4822190"/>
            <a:ext cx="1344295" cy="460375"/>
          </a:xfrm>
          <a:prstGeom prst="rect">
            <a:avLst/>
          </a:prstGeom>
          <a:noFill/>
        </p:spPr>
        <p:txBody>
          <a:bodyPr wrap="square" rtlCol="0">
            <a:spAutoFit/>
          </a:bodyPr>
          <a:p>
            <a:r>
              <a:rPr lang="zh-CN" altLang="en-US" sz="2400"/>
              <a:t>专业化</a:t>
            </a:r>
            <a:endParaRPr lang="zh-CN" altLang="en-US" sz="2400"/>
          </a:p>
        </p:txBody>
      </p:sp>
      <p:sp>
        <p:nvSpPr>
          <p:cNvPr id="13" name="文本框 12"/>
          <p:cNvSpPr txBox="1"/>
          <p:nvPr/>
        </p:nvSpPr>
        <p:spPr>
          <a:xfrm>
            <a:off x="6344285" y="1788795"/>
            <a:ext cx="5099050" cy="829945"/>
          </a:xfrm>
          <a:prstGeom prst="rect">
            <a:avLst/>
          </a:prstGeom>
          <a:noFill/>
        </p:spPr>
        <p:txBody>
          <a:bodyPr wrap="square" rtlCol="0">
            <a:spAutoFit/>
          </a:bodyPr>
          <a:p>
            <a:r>
              <a:rPr lang="en-US" altLang="zh-CN" sz="2400"/>
              <a:t>1. </a:t>
            </a:r>
            <a:r>
              <a:rPr lang="zh-CN" altLang="en-US" sz="2400"/>
              <a:t>所有的大型模型，都可以分解成小的</a:t>
            </a:r>
            <a:r>
              <a:rPr lang="zh-CN" altLang="en-US" sz="2400" b="1"/>
              <a:t>基础模型</a:t>
            </a:r>
            <a:endParaRPr lang="zh-CN" altLang="en-US" sz="2400" b="1"/>
          </a:p>
        </p:txBody>
      </p:sp>
      <p:sp>
        <p:nvSpPr>
          <p:cNvPr id="14" name="文本框 13"/>
          <p:cNvSpPr txBox="1"/>
          <p:nvPr/>
        </p:nvSpPr>
        <p:spPr>
          <a:xfrm>
            <a:off x="6344285" y="2747645"/>
            <a:ext cx="5444490" cy="460375"/>
          </a:xfrm>
          <a:prstGeom prst="rect">
            <a:avLst/>
          </a:prstGeom>
          <a:noFill/>
        </p:spPr>
        <p:txBody>
          <a:bodyPr wrap="square" rtlCol="0">
            <a:spAutoFit/>
          </a:bodyPr>
          <a:p>
            <a:r>
              <a:rPr lang="en-US" altLang="zh-CN" sz="2400"/>
              <a:t>2.</a:t>
            </a:r>
            <a:r>
              <a:rPr lang="zh-CN" altLang="en-US" sz="2400"/>
              <a:t>学会将子模型统合成所需要的大模型</a:t>
            </a:r>
            <a:endParaRPr lang="zh-CN" altLang="en-US" sz="2400"/>
          </a:p>
        </p:txBody>
      </p:sp>
      <p:sp>
        <p:nvSpPr>
          <p:cNvPr id="15" name="文本框 14"/>
          <p:cNvSpPr txBox="1"/>
          <p:nvPr/>
        </p:nvSpPr>
        <p:spPr>
          <a:xfrm>
            <a:off x="6282690" y="3588385"/>
            <a:ext cx="5506085" cy="829945"/>
          </a:xfrm>
          <a:prstGeom prst="rect">
            <a:avLst/>
          </a:prstGeom>
          <a:noFill/>
        </p:spPr>
        <p:txBody>
          <a:bodyPr wrap="square" rtlCol="0">
            <a:spAutoFit/>
          </a:bodyPr>
          <a:p>
            <a:r>
              <a:rPr lang="en-US" altLang="zh-CN" sz="2400"/>
              <a:t>3.</a:t>
            </a:r>
            <a:r>
              <a:rPr lang="zh-CN" altLang="en-US" sz="2400"/>
              <a:t>要根据自己的专业所长，选择合适的数模赛题（</a:t>
            </a:r>
            <a:r>
              <a:rPr lang="en-US" altLang="zh-CN" sz="2400"/>
              <a:t>A</a:t>
            </a:r>
            <a:r>
              <a:rPr lang="zh-CN" altLang="en-US" sz="2400"/>
              <a:t>，</a:t>
            </a:r>
            <a:r>
              <a:rPr lang="en-US" altLang="zh-CN" sz="2400"/>
              <a:t>B</a:t>
            </a:r>
            <a:r>
              <a:rPr lang="zh-CN" altLang="en-US" sz="2400"/>
              <a:t>或</a:t>
            </a:r>
            <a:r>
              <a:rPr lang="en-US" altLang="zh-CN" sz="2400"/>
              <a:t>C</a:t>
            </a:r>
            <a:r>
              <a:rPr lang="zh-CN" altLang="en-US" sz="2400"/>
              <a:t>）</a:t>
            </a:r>
            <a:endParaRPr lang="zh-CN" altLang="en-US" sz="2400"/>
          </a:p>
        </p:txBody>
      </p:sp>
      <p:sp>
        <p:nvSpPr>
          <p:cNvPr id="16" name="文本框 15"/>
          <p:cNvSpPr txBox="1"/>
          <p:nvPr/>
        </p:nvSpPr>
        <p:spPr>
          <a:xfrm>
            <a:off x="6369050" y="4568190"/>
            <a:ext cx="5506085" cy="460375"/>
          </a:xfrm>
          <a:prstGeom prst="rect">
            <a:avLst/>
          </a:prstGeom>
          <a:noFill/>
        </p:spPr>
        <p:txBody>
          <a:bodyPr wrap="square" rtlCol="0">
            <a:spAutoFit/>
          </a:bodyPr>
          <a:p>
            <a:r>
              <a:rPr lang="en-US" altLang="zh-CN" sz="2400"/>
              <a:t>4.</a:t>
            </a:r>
            <a:r>
              <a:rPr lang="zh-CN" altLang="en-US" sz="2400"/>
              <a:t>要熟悉一些常用的基础模型</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如何看待数学</a:t>
            </a:r>
            <a:r>
              <a:rPr lang="zh-CN" altLang="en-US" sz="4000">
                <a:solidFill>
                  <a:schemeClr val="bg1"/>
                </a:solidFill>
                <a:latin typeface="宋体" panose="02010600030101010101" pitchFamily="2" charset="-122"/>
                <a:ea typeface="宋体" panose="02010600030101010101" pitchFamily="2" charset="-122"/>
              </a:rPr>
              <a:t>模型</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2"/>
          <p:cNvSpPr txBox="1"/>
          <p:nvPr/>
        </p:nvSpPr>
        <p:spPr>
          <a:xfrm>
            <a:off x="823595" y="1453515"/>
            <a:ext cx="279781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基础模型（自学）</a:t>
            </a:r>
            <a:endParaRPr lang="zh-CN" altLang="en-US" sz="2400" b="1">
              <a:latin typeface="宋体" panose="02010600030101010101" pitchFamily="2" charset="-122"/>
              <a:ea typeface="宋体" panose="02010600030101010101" pitchFamily="2" charset="-122"/>
            </a:endParaRPr>
          </a:p>
        </p:txBody>
      </p:sp>
      <p:sp>
        <p:nvSpPr>
          <p:cNvPr id="13" name="文本框 12"/>
          <p:cNvSpPr txBox="1"/>
          <p:nvPr/>
        </p:nvSpPr>
        <p:spPr>
          <a:xfrm>
            <a:off x="7420610" y="1453515"/>
            <a:ext cx="1514475" cy="460375"/>
          </a:xfrm>
          <a:prstGeom prst="rect">
            <a:avLst/>
          </a:prstGeom>
          <a:noFill/>
        </p:spPr>
        <p:txBody>
          <a:bodyPr wrap="square" rtlCol="0">
            <a:spAutoFit/>
          </a:bodyPr>
          <a:p>
            <a:r>
              <a:rPr lang="zh-CN" altLang="en-US" sz="2400" b="1">
                <a:ea typeface="宋体" panose="02010600030101010101" pitchFamily="2" charset="-122"/>
              </a:rPr>
              <a:t>建筑材料</a:t>
            </a:r>
            <a:endParaRPr lang="zh-CN" altLang="en-US" sz="2400" b="1">
              <a:ea typeface="宋体" panose="02010600030101010101" pitchFamily="2" charset="-122"/>
            </a:endParaRPr>
          </a:p>
        </p:txBody>
      </p:sp>
      <p:sp>
        <p:nvSpPr>
          <p:cNvPr id="17" name="文本框 16"/>
          <p:cNvSpPr txBox="1"/>
          <p:nvPr/>
        </p:nvSpPr>
        <p:spPr>
          <a:xfrm>
            <a:off x="750570" y="2532380"/>
            <a:ext cx="2723515"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模型的框架</a:t>
            </a:r>
            <a:endParaRPr lang="zh-CN" altLang="en-US" sz="2400" b="1">
              <a:latin typeface="宋体" panose="02010600030101010101" pitchFamily="2" charset="-122"/>
              <a:ea typeface="宋体" panose="02010600030101010101" pitchFamily="2" charset="-122"/>
            </a:endParaRPr>
          </a:p>
        </p:txBody>
      </p:sp>
      <p:sp>
        <p:nvSpPr>
          <p:cNvPr id="18" name="文本框 17"/>
          <p:cNvSpPr txBox="1"/>
          <p:nvPr/>
        </p:nvSpPr>
        <p:spPr>
          <a:xfrm>
            <a:off x="7420610" y="2532380"/>
            <a:ext cx="1707515" cy="460375"/>
          </a:xfrm>
          <a:prstGeom prst="rect">
            <a:avLst/>
          </a:prstGeom>
          <a:noFill/>
        </p:spPr>
        <p:txBody>
          <a:bodyPr wrap="square" rtlCol="0">
            <a:spAutoFit/>
          </a:bodyPr>
          <a:p>
            <a:r>
              <a:rPr lang="zh-CN" altLang="en-US" sz="2400" b="1">
                <a:ea typeface="宋体" panose="02010600030101010101" pitchFamily="2" charset="-122"/>
              </a:rPr>
              <a:t>设计图纸</a:t>
            </a:r>
            <a:endParaRPr lang="zh-CN" altLang="en-US" sz="2400" b="1">
              <a:ea typeface="宋体" panose="02010600030101010101" pitchFamily="2" charset="-122"/>
            </a:endParaRPr>
          </a:p>
        </p:txBody>
      </p:sp>
      <p:sp>
        <p:nvSpPr>
          <p:cNvPr id="19" name="文本框 18"/>
          <p:cNvSpPr txBox="1"/>
          <p:nvPr/>
        </p:nvSpPr>
        <p:spPr>
          <a:xfrm>
            <a:off x="823595" y="3619500"/>
            <a:ext cx="2685415"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模型的实现</a:t>
            </a:r>
            <a:endParaRPr lang="zh-CN" altLang="en-US" sz="2400" b="1">
              <a:latin typeface="宋体" panose="02010600030101010101" pitchFamily="2" charset="-122"/>
              <a:ea typeface="宋体" panose="02010600030101010101" pitchFamily="2" charset="-122"/>
            </a:endParaRPr>
          </a:p>
        </p:txBody>
      </p:sp>
      <p:sp>
        <p:nvSpPr>
          <p:cNvPr id="20" name="文本框 19"/>
          <p:cNvSpPr txBox="1"/>
          <p:nvPr/>
        </p:nvSpPr>
        <p:spPr>
          <a:xfrm>
            <a:off x="7420610" y="3619500"/>
            <a:ext cx="3192780" cy="460375"/>
          </a:xfrm>
          <a:prstGeom prst="rect">
            <a:avLst/>
          </a:prstGeom>
          <a:noFill/>
        </p:spPr>
        <p:txBody>
          <a:bodyPr wrap="square" rtlCol="0">
            <a:spAutoFit/>
          </a:bodyPr>
          <a:p>
            <a:r>
              <a:rPr lang="zh-CN" altLang="en-US" sz="2400" b="1">
                <a:ea typeface="宋体" panose="02010600030101010101" pitchFamily="2" charset="-122"/>
              </a:rPr>
              <a:t>建筑的建设过程</a:t>
            </a:r>
            <a:endParaRPr lang="zh-CN" altLang="en-US" sz="2400" b="1">
              <a:ea typeface="宋体" panose="02010600030101010101" pitchFamily="2" charset="-122"/>
            </a:endParaRPr>
          </a:p>
        </p:txBody>
      </p:sp>
      <p:sp>
        <p:nvSpPr>
          <p:cNvPr id="21" name="文本框 20"/>
          <p:cNvSpPr txBox="1"/>
          <p:nvPr/>
        </p:nvSpPr>
        <p:spPr>
          <a:xfrm>
            <a:off x="4441825" y="2697480"/>
            <a:ext cx="605790" cy="829945"/>
          </a:xfrm>
          <a:prstGeom prst="rect">
            <a:avLst/>
          </a:prstGeom>
          <a:noFill/>
        </p:spPr>
        <p:txBody>
          <a:bodyPr wrap="square" rtlCol="0">
            <a:spAutoFit/>
          </a:bodyPr>
          <a:p>
            <a:r>
              <a:rPr lang="zh-CN" altLang="en-US" sz="2400" b="1">
                <a:ea typeface="宋体" panose="02010600030101010101" pitchFamily="2" charset="-122"/>
              </a:rPr>
              <a:t>类比</a:t>
            </a:r>
            <a:endParaRPr lang="zh-CN" altLang="en-US" sz="2400" b="1">
              <a:ea typeface="宋体" panose="02010600030101010101" pitchFamily="2" charset="-122"/>
            </a:endParaRPr>
          </a:p>
        </p:txBody>
      </p:sp>
      <p:sp>
        <p:nvSpPr>
          <p:cNvPr id="22" name="文本框 21"/>
          <p:cNvSpPr txBox="1"/>
          <p:nvPr/>
        </p:nvSpPr>
        <p:spPr>
          <a:xfrm>
            <a:off x="817245" y="4660900"/>
            <a:ext cx="9567545"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数模培训或训练的重点：学会搭建数模的框架，适度做一些数模</a:t>
            </a:r>
            <a:r>
              <a:rPr lang="zh-CN" altLang="en-US" sz="2400" b="1">
                <a:latin typeface="宋体" panose="02010600030101010101" pitchFamily="2" charset="-122"/>
                <a:ea typeface="宋体" panose="02010600030101010101" pitchFamily="2" charset="-122"/>
              </a:rPr>
              <a:t>赛题</a:t>
            </a:r>
            <a:endParaRPr lang="zh-CN" altLang="en-US" sz="2400"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严明竞赛</a:t>
            </a:r>
            <a:r>
              <a:rPr lang="zh-CN" altLang="en-US" sz="4000">
                <a:solidFill>
                  <a:schemeClr val="bg1"/>
                </a:solidFill>
                <a:latin typeface="宋体" panose="02010600030101010101" pitchFamily="2" charset="-122"/>
                <a:ea typeface="宋体" panose="02010600030101010101" pitchFamily="2" charset="-122"/>
              </a:rPr>
              <a:t>纪律</a:t>
            </a:r>
            <a:endParaRPr lang="zh-CN" altLang="en-US" sz="4000">
              <a:solidFill>
                <a:schemeClr val="bg1"/>
              </a:solidFill>
              <a:latin typeface="宋体" panose="02010600030101010101" pitchFamily="2" charset="-122"/>
              <a:ea typeface="宋体" panose="02010600030101010101" pitchFamily="2" charset="-122"/>
            </a:endParaRPr>
          </a:p>
        </p:txBody>
      </p:sp>
      <p:sp>
        <p:nvSpPr>
          <p:cNvPr id="17" name="文本框 16"/>
          <p:cNvSpPr txBox="1"/>
          <p:nvPr/>
        </p:nvSpPr>
        <p:spPr>
          <a:xfrm>
            <a:off x="468630" y="1410970"/>
            <a:ext cx="7337425" cy="583565"/>
          </a:xfrm>
          <a:prstGeom prst="rect">
            <a:avLst/>
          </a:prstGeom>
          <a:noFill/>
        </p:spPr>
        <p:txBody>
          <a:bodyPr wrap="square" rtlCol="0">
            <a:spAutoFit/>
          </a:bodyPr>
          <a:p>
            <a:r>
              <a:rPr lang="zh-CN" altLang="en-US" sz="3200" b="1" dirty="0" smtClean="0">
                <a:latin typeface="宋体" panose="02010600030101010101" pitchFamily="2" charset="-122"/>
                <a:ea typeface="宋体" panose="02010600030101010101" pitchFamily="2" charset="-122"/>
              </a:rPr>
              <a:t>违规行为</a:t>
            </a:r>
            <a:r>
              <a:rPr lang="zh-CN" altLang="en-US" sz="3200" dirty="0" smtClean="0">
                <a:latin typeface="宋体" panose="02010600030101010101" pitchFamily="2" charset="-122"/>
                <a:ea typeface="宋体" panose="02010600030101010101" pitchFamily="2" charset="-122"/>
              </a:rPr>
              <a:t>：注意事项</a:t>
            </a:r>
            <a:endParaRPr lang="zh-CN" altLang="en-US" sz="3200" dirty="0" smtClean="0">
              <a:latin typeface="宋体" panose="02010600030101010101" pitchFamily="2" charset="-122"/>
              <a:ea typeface="宋体" panose="02010600030101010101" pitchFamily="2" charset="-122"/>
            </a:endParaRPr>
          </a:p>
        </p:txBody>
      </p:sp>
      <p:sp>
        <p:nvSpPr>
          <p:cNvPr id="21" name="文本框 20"/>
          <p:cNvSpPr txBox="1"/>
          <p:nvPr/>
        </p:nvSpPr>
        <p:spPr>
          <a:xfrm>
            <a:off x="1108075" y="1994535"/>
            <a:ext cx="10534650" cy="583565"/>
          </a:xfrm>
          <a:prstGeom prst="rect">
            <a:avLst/>
          </a:prstGeom>
          <a:noFill/>
        </p:spPr>
        <p:txBody>
          <a:bodyPr wrap="square" rtlCol="0">
            <a:spAutoFit/>
          </a:bodyPr>
          <a:p>
            <a:pPr marL="457200" indent="-457200">
              <a:buFont typeface="Arial" panose="020B0604020202020204" pitchFamily="34" charset="0"/>
              <a:buChar char="•"/>
            </a:pPr>
            <a:r>
              <a:rPr lang="zh-CN" altLang="en-US" sz="3200" dirty="0" smtClean="0">
                <a:latin typeface="宋体" panose="02010600030101010101" pitchFamily="2" charset="-122"/>
                <a:ea typeface="宋体" panose="02010600030101010101" pitchFamily="2" charset="-122"/>
              </a:rPr>
              <a:t>论文的重述：切忌长篇幅引用著作内容或他人论文内容</a:t>
            </a:r>
            <a:endParaRPr lang="zh-CN" altLang="en-US" sz="3200" dirty="0" smtClean="0">
              <a:latin typeface="宋体" panose="02010600030101010101" pitchFamily="2" charset="-122"/>
              <a:ea typeface="宋体" panose="02010600030101010101" pitchFamily="2" charset="-122"/>
            </a:endParaRPr>
          </a:p>
        </p:txBody>
      </p:sp>
      <p:sp>
        <p:nvSpPr>
          <p:cNvPr id="22" name="文本框 21"/>
          <p:cNvSpPr txBox="1"/>
          <p:nvPr/>
        </p:nvSpPr>
        <p:spPr>
          <a:xfrm>
            <a:off x="1150207" y="2709918"/>
            <a:ext cx="9892184" cy="1568450"/>
          </a:xfrm>
          <a:prstGeom prst="rect">
            <a:avLst/>
          </a:prstGeom>
          <a:noFill/>
        </p:spPr>
        <p:txBody>
          <a:bodyPr wrap="square" rtlCol="0">
            <a:spAutoFit/>
          </a:bodyPr>
          <a:p>
            <a:pPr marL="457200" indent="-457200">
              <a:lnSpc>
                <a:spcPct val="150000"/>
              </a:lnSpc>
              <a:buFont typeface="Arial" panose="020B0604020202020204" pitchFamily="34" charset="0"/>
              <a:buChar char="•"/>
            </a:pPr>
            <a:r>
              <a:rPr lang="zh-CN" altLang="en-US" sz="3200" dirty="0" smtClean="0">
                <a:latin typeface="宋体" panose="02010600030101010101" pitchFamily="2" charset="-122"/>
                <a:ea typeface="宋体" panose="02010600030101010101" pitchFamily="2" charset="-122"/>
              </a:rPr>
              <a:t>网上查找的或书中程序：正文附录中需要有</a:t>
            </a:r>
            <a:r>
              <a:rPr lang="zh-CN" altLang="en-US" sz="3200" u="sng" dirty="0" smtClean="0">
                <a:latin typeface="宋体" panose="02010600030101010101" pitchFamily="2" charset="-122"/>
                <a:ea typeface="宋体" panose="02010600030101010101" pitchFamily="2" charset="-122"/>
              </a:rPr>
              <a:t>完整的程序代码</a:t>
            </a:r>
            <a:r>
              <a:rPr lang="zh-CN" altLang="en-US" sz="3200" dirty="0" smtClean="0">
                <a:latin typeface="宋体" panose="02010600030101010101" pitchFamily="2" charset="-122"/>
                <a:ea typeface="宋体" panose="02010600030101010101" pitchFamily="2" charset="-122"/>
              </a:rPr>
              <a:t>，不是自编的程序注明出处</a:t>
            </a:r>
            <a:endParaRPr lang="zh-CN" altLang="en-US" sz="3200" dirty="0" smtClean="0">
              <a:latin typeface="宋体" panose="02010600030101010101" pitchFamily="2" charset="-122"/>
              <a:ea typeface="宋体" panose="02010600030101010101" pitchFamily="2" charset="-122"/>
            </a:endParaRPr>
          </a:p>
        </p:txBody>
      </p:sp>
      <p:sp>
        <p:nvSpPr>
          <p:cNvPr id="23" name="文本框 22"/>
          <p:cNvSpPr txBox="1"/>
          <p:nvPr/>
        </p:nvSpPr>
        <p:spPr>
          <a:xfrm>
            <a:off x="1108297" y="4548646"/>
            <a:ext cx="7778041" cy="583565"/>
          </a:xfrm>
          <a:prstGeom prst="rect">
            <a:avLst/>
          </a:prstGeom>
          <a:noFill/>
        </p:spPr>
        <p:txBody>
          <a:bodyPr wrap="square" rtlCol="0">
            <a:spAutoFit/>
          </a:bodyPr>
          <a:p>
            <a:pPr marL="457200" indent="-457200">
              <a:buFont typeface="Arial" panose="020B0604020202020204" pitchFamily="34" charset="0"/>
              <a:buChar char="•"/>
            </a:pPr>
            <a:r>
              <a:rPr lang="zh-CN" altLang="en-US" sz="3200" dirty="0" smtClean="0">
                <a:latin typeface="宋体" panose="02010600030101010101" pitchFamily="2" charset="-122"/>
                <a:ea typeface="宋体" panose="02010600030101010101" pitchFamily="2" charset="-122"/>
              </a:rPr>
              <a:t>网上资源</a:t>
            </a:r>
            <a:endParaRPr lang="zh-CN" altLang="en-US" sz="3200" dirty="0" smtClean="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如何看待数学</a:t>
            </a:r>
            <a:r>
              <a:rPr lang="zh-CN" altLang="en-US" sz="4000">
                <a:solidFill>
                  <a:schemeClr val="bg1"/>
                </a:solidFill>
                <a:latin typeface="宋体" panose="02010600030101010101" pitchFamily="2" charset="-122"/>
                <a:ea typeface="宋体" panose="02010600030101010101" pitchFamily="2" charset="-122"/>
              </a:rPr>
              <a:t>模型</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2"/>
          <p:cNvSpPr txBox="1"/>
          <p:nvPr/>
        </p:nvSpPr>
        <p:spPr>
          <a:xfrm>
            <a:off x="750570" y="1635760"/>
            <a:ext cx="9563735"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数据类赛题：</a:t>
            </a: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没有定型的理论，</a:t>
            </a:r>
            <a:r>
              <a:rPr lang="zh-CN" altLang="en-US" sz="2400" b="1">
                <a:latin typeface="宋体" panose="02010600030101010101" pitchFamily="2" charset="-122"/>
                <a:ea typeface="宋体" panose="02010600030101010101" pitchFamily="2" charset="-122"/>
              </a:rPr>
              <a:t>侧重于数据的各种处理方法的</a:t>
            </a:r>
            <a:r>
              <a:rPr lang="zh-CN" altLang="en-US" sz="2400" b="1">
                <a:latin typeface="宋体" panose="02010600030101010101" pitchFamily="2" charset="-122"/>
                <a:ea typeface="宋体" panose="02010600030101010101" pitchFamily="2" charset="-122"/>
              </a:rPr>
              <a:t>应用</a:t>
            </a:r>
            <a:endParaRPr lang="zh-CN" altLang="en-US" sz="2400" b="1">
              <a:latin typeface="宋体" panose="02010600030101010101" pitchFamily="2" charset="-122"/>
              <a:ea typeface="宋体" panose="02010600030101010101" pitchFamily="2" charset="-122"/>
            </a:endParaRPr>
          </a:p>
        </p:txBody>
      </p:sp>
      <p:sp>
        <p:nvSpPr>
          <p:cNvPr id="17" name="文本框 16"/>
          <p:cNvSpPr txBox="1"/>
          <p:nvPr/>
        </p:nvSpPr>
        <p:spPr>
          <a:xfrm>
            <a:off x="750570" y="3046730"/>
            <a:ext cx="10420350" cy="460375"/>
          </a:xfrm>
          <a:prstGeom prst="rect">
            <a:avLst/>
          </a:prstGeom>
          <a:noFill/>
        </p:spPr>
        <p:txBody>
          <a:bodyPr wrap="square" rtlCol="0">
            <a:spAutoFit/>
          </a:bodyPr>
          <a:p>
            <a:r>
              <a:rPr lang="zh-CN" altLang="en-US" sz="2400" b="1">
                <a:latin typeface="宋体" panose="02010600030101010101" pitchFamily="2" charset="-122"/>
                <a:ea typeface="宋体" panose="02010600030101010101" pitchFamily="2" charset="-122"/>
              </a:rPr>
              <a:t>自然科学类赛题：</a:t>
            </a:r>
            <a:r>
              <a:rPr lang="en-US" altLang="zh-CN" sz="2400" b="1">
                <a:latin typeface="宋体" panose="02010600030101010101" pitchFamily="2" charset="-122"/>
                <a:ea typeface="宋体" panose="02010600030101010101" pitchFamily="2" charset="-122"/>
              </a:rPr>
              <a:t> </a:t>
            </a:r>
            <a:r>
              <a:rPr lang="zh-CN" altLang="en-US" sz="2400" b="1">
                <a:latin typeface="宋体" panose="02010600030101010101" pitchFamily="2" charset="-122"/>
                <a:ea typeface="宋体" panose="02010600030101010101" pitchFamily="2" charset="-122"/>
              </a:rPr>
              <a:t>重点在专业理论的</a:t>
            </a:r>
            <a:r>
              <a:rPr lang="zh-CN" altLang="en-US" sz="2400" b="1">
                <a:latin typeface="宋体" panose="02010600030101010101" pitchFamily="2" charset="-122"/>
                <a:ea typeface="宋体" panose="02010600030101010101" pitchFamily="2" charset="-122"/>
              </a:rPr>
              <a:t>应用</a:t>
            </a:r>
            <a:endParaRPr lang="zh-CN" altLang="en-US" sz="2400" b="1">
              <a:latin typeface="宋体" panose="02010600030101010101" pitchFamily="2" charset="-122"/>
              <a:ea typeface="宋体" panose="02010600030101010101" pitchFamily="2" charset="-122"/>
            </a:endParaRPr>
          </a:p>
        </p:txBody>
      </p:sp>
      <p:sp>
        <p:nvSpPr>
          <p:cNvPr id="2" name="文本框 1"/>
          <p:cNvSpPr txBox="1"/>
          <p:nvPr/>
        </p:nvSpPr>
        <p:spPr>
          <a:xfrm>
            <a:off x="3333750" y="3712845"/>
            <a:ext cx="6741795" cy="829945"/>
          </a:xfrm>
          <a:prstGeom prst="rect">
            <a:avLst/>
          </a:prstGeom>
          <a:noFill/>
        </p:spPr>
        <p:txBody>
          <a:bodyPr wrap="square" rtlCol="0" anchor="t">
            <a:spAutoFit/>
          </a:bodyPr>
          <a:p>
            <a:r>
              <a:rPr lang="zh-CN" altLang="en-US" sz="2400" b="1">
                <a:latin typeface="宋体" panose="02010600030101010101" pitchFamily="2" charset="-122"/>
                <a:ea typeface="宋体" panose="02010600030101010101" pitchFamily="2" charset="-122"/>
                <a:sym typeface="+mn-ea"/>
              </a:rPr>
              <a:t>尽量采用最基本的理论，赛题一般不会牵扯到过于复杂的</a:t>
            </a:r>
            <a:r>
              <a:rPr lang="zh-CN" altLang="en-US" sz="2400" b="1">
                <a:latin typeface="宋体" panose="02010600030101010101" pitchFamily="2" charset="-122"/>
                <a:ea typeface="宋体" panose="02010600030101010101" pitchFamily="2" charset="-122"/>
                <a:sym typeface="+mn-ea"/>
              </a:rPr>
              <a:t>知识</a:t>
            </a:r>
            <a:endParaRPr lang="zh-CN" altLang="en-US" sz="2400" b="1">
              <a:latin typeface="宋体" panose="02010600030101010101" pitchFamily="2" charset="-122"/>
              <a:ea typeface="宋体" panose="02010600030101010101" pitchFamily="2" charset="-122"/>
              <a:sym typeface="+mn-ea"/>
            </a:endParaRPr>
          </a:p>
        </p:txBody>
      </p:sp>
      <p:sp>
        <p:nvSpPr>
          <p:cNvPr id="4" name="文本框 3"/>
          <p:cNvSpPr txBox="1"/>
          <p:nvPr/>
        </p:nvSpPr>
        <p:spPr>
          <a:xfrm>
            <a:off x="2727960" y="2181225"/>
            <a:ext cx="3855720" cy="460375"/>
          </a:xfrm>
          <a:prstGeom prst="rect">
            <a:avLst/>
          </a:prstGeom>
          <a:noFill/>
        </p:spPr>
        <p:txBody>
          <a:bodyPr wrap="none" rtlCol="0" anchor="t">
            <a:spAutoFit/>
          </a:bodyPr>
          <a:p>
            <a:r>
              <a:rPr lang="zh-CN" altLang="en-US" sz="2400" b="1">
                <a:latin typeface="宋体" panose="02010600030101010101" pitchFamily="2" charset="-122"/>
                <a:ea typeface="宋体" panose="02010600030101010101" pitchFamily="2" charset="-122"/>
                <a:sym typeface="+mn-ea"/>
              </a:rPr>
              <a:t>参考高晓沨老师的讲座</a:t>
            </a:r>
            <a:r>
              <a:rPr lang="zh-CN" altLang="en-US" sz="2400" b="1">
                <a:latin typeface="宋体" panose="02010600030101010101" pitchFamily="2" charset="-122"/>
                <a:ea typeface="宋体" panose="02010600030101010101" pitchFamily="2" charset="-122"/>
                <a:sym typeface="+mn-ea"/>
              </a:rPr>
              <a:t>视频</a:t>
            </a:r>
            <a:endParaRPr lang="zh-CN" altLang="en-US" sz="2400" b="1">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934085" y="1350645"/>
            <a:ext cx="5208905" cy="742315"/>
          </a:xfrm>
        </p:spPr>
        <p:txBody>
          <a:bodyPr rtlCol="0" anchor="ctr">
            <a:noAutofit/>
          </a:bodyPr>
          <a:lstStyle/>
          <a:p>
            <a:pPr algn="ctr">
              <a:lnSpc>
                <a:spcPct val="150000"/>
              </a:lnSpc>
            </a:pPr>
            <a:r>
              <a:rPr lang="en-US" altLang="zh-CN" sz="3600" b="1" dirty="0">
                <a:solidFill>
                  <a:schemeClr val="accent6">
                    <a:lumMod val="50000"/>
                  </a:schemeClr>
                </a:solidFill>
                <a:uFillTx/>
                <a:latin typeface="宋体" panose="02010600030101010101" pitchFamily="2" charset="-122"/>
                <a:ea typeface="宋体" panose="02010600030101010101" pitchFamily="2" charset="-122"/>
              </a:rPr>
              <a:t>  </a:t>
            </a:r>
            <a:r>
              <a:rPr lang="zh-CN" sz="3600" b="1" dirty="0">
                <a:solidFill>
                  <a:schemeClr val="accent6">
                    <a:lumMod val="50000"/>
                  </a:schemeClr>
                </a:solidFill>
                <a:uFillTx/>
                <a:latin typeface="宋体" panose="02010600030101010101" pitchFamily="2" charset="-122"/>
                <a:ea typeface="宋体" panose="02010600030101010101" pitchFamily="2" charset="-122"/>
              </a:rPr>
              <a:t>              </a:t>
            </a:r>
            <a:endParaRPr lang="zh-CN" altLang="en-US" sz="3600" b="1" dirty="0">
              <a:solidFill>
                <a:schemeClr val="accent6">
                  <a:lumMod val="50000"/>
                </a:schemeClr>
              </a:solidFill>
              <a:uFillTx/>
              <a:latin typeface="宋体" panose="02010600030101010101" pitchFamily="2" charset="-122"/>
              <a:ea typeface="宋体" panose="02010600030101010101" pitchFamily="2" charset="-122"/>
            </a:endParaRPr>
          </a:p>
        </p:txBody>
      </p:sp>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数模论文的</a:t>
            </a:r>
            <a:r>
              <a:rPr lang="zh-CN" altLang="en-US" sz="4000">
                <a:solidFill>
                  <a:schemeClr val="bg1"/>
                </a:solidFill>
                <a:latin typeface="宋体" panose="02010600030101010101" pitchFamily="2" charset="-122"/>
                <a:ea typeface="宋体" panose="02010600030101010101" pitchFamily="2" charset="-122"/>
              </a:rPr>
              <a:t>构成</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2"/>
          <p:cNvSpPr txBox="1"/>
          <p:nvPr/>
        </p:nvSpPr>
        <p:spPr>
          <a:xfrm>
            <a:off x="840105" y="1447800"/>
            <a:ext cx="7009130" cy="460375"/>
          </a:xfrm>
          <a:prstGeom prst="rect">
            <a:avLst/>
          </a:prstGeom>
          <a:noFill/>
        </p:spPr>
        <p:txBody>
          <a:bodyPr wrap="square" rtlCol="0">
            <a:spAutoFit/>
          </a:bodyPr>
          <a:p>
            <a:pPr marL="285750" indent="-28575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一篇数模论文的正文一般控制在</a:t>
            </a:r>
            <a:r>
              <a:rPr lang="en-US" altLang="zh-CN" sz="2400">
                <a:latin typeface="宋体" panose="02010600030101010101" pitchFamily="2" charset="-122"/>
                <a:ea typeface="宋体" panose="02010600030101010101" pitchFamily="2" charset="-122"/>
                <a:cs typeface="宋体" panose="02010600030101010101" pitchFamily="2" charset="-122"/>
              </a:rPr>
              <a:t>20-30</a:t>
            </a:r>
            <a:r>
              <a:rPr lang="zh-CN" altLang="en-US" sz="2400">
                <a:latin typeface="宋体" panose="02010600030101010101" pitchFamily="2" charset="-122"/>
                <a:ea typeface="宋体" panose="02010600030101010101" pitchFamily="2" charset="-122"/>
                <a:cs typeface="宋体" panose="02010600030101010101" pitchFamily="2" charset="-122"/>
              </a:rPr>
              <a:t>页</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nvSpPr>
        <p:spPr>
          <a:xfrm>
            <a:off x="840105" y="1949450"/>
            <a:ext cx="6670675" cy="460375"/>
          </a:xfrm>
          <a:prstGeom prst="rect">
            <a:avLst/>
          </a:prstGeom>
          <a:noFill/>
        </p:spPr>
        <p:txBody>
          <a:bodyPr wrap="square" rtlCol="0">
            <a:spAutoFit/>
          </a:bodyPr>
          <a:p>
            <a:pPr marL="285750" indent="-285750">
              <a:buFont typeface="Arial" panose="020B0604020202020204" pitchFamily="34" charset="0"/>
              <a:buChar char="•"/>
            </a:pPr>
            <a:r>
              <a:rPr lang="zh-CN" altLang="en-US" sz="2400">
                <a:latin typeface="宋体" panose="02010600030101010101" pitchFamily="2" charset="-122"/>
                <a:ea typeface="宋体" panose="02010600030101010101" pitchFamily="2" charset="-122"/>
              </a:rPr>
              <a:t>数模论文的三大块</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理论、解答、结果</a:t>
            </a:r>
            <a:r>
              <a:rPr lang="zh-CN" altLang="en-US" sz="2400">
                <a:latin typeface="宋体" panose="02010600030101010101" pitchFamily="2" charset="-122"/>
                <a:ea typeface="宋体" panose="02010600030101010101" pitchFamily="2" charset="-122"/>
              </a:rPr>
              <a:t>分析）</a:t>
            </a:r>
            <a:endParaRPr lang="zh-CN" altLang="en-US" sz="2400">
              <a:latin typeface="宋体" panose="02010600030101010101" pitchFamily="2" charset="-122"/>
              <a:ea typeface="宋体" panose="02010600030101010101" pitchFamily="2" charset="-122"/>
            </a:endParaRPr>
          </a:p>
        </p:txBody>
      </p:sp>
      <p:sp>
        <p:nvSpPr>
          <p:cNvPr id="7" name="文本框 6"/>
          <p:cNvSpPr txBox="1"/>
          <p:nvPr/>
        </p:nvSpPr>
        <p:spPr>
          <a:xfrm>
            <a:off x="1236345" y="2928620"/>
            <a:ext cx="2212340"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1. </a:t>
            </a:r>
            <a:r>
              <a:rPr lang="zh-CN" altLang="en-US">
                <a:latin typeface="宋体" panose="02010600030101010101" pitchFamily="2" charset="-122"/>
                <a:ea typeface="宋体" panose="02010600030101010101" pitchFamily="2" charset="-122"/>
                <a:cs typeface="宋体" panose="02010600030101010101" pitchFamily="2" charset="-122"/>
              </a:rPr>
              <a:t>建模的理论部分</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7" name="左大括号 16"/>
          <p:cNvSpPr/>
          <p:nvPr/>
        </p:nvSpPr>
        <p:spPr>
          <a:xfrm>
            <a:off x="3516630" y="2746375"/>
            <a:ext cx="287655" cy="756920"/>
          </a:xfrm>
          <a:prstGeom prst="leftBrace">
            <a:avLst/>
          </a:prstGeom>
        </p:spPr>
        <p:style>
          <a:lnRef idx="3">
            <a:schemeClr val="dk1"/>
          </a:lnRef>
          <a:fillRef idx="0">
            <a:schemeClr val="dk1"/>
          </a:fillRef>
          <a:effectRef idx="2">
            <a:schemeClr val="dk1"/>
          </a:effectRef>
          <a:fontRef idx="minor">
            <a:schemeClr val="tx1"/>
          </a:fontRef>
        </p:style>
        <p:txBody>
          <a:bodyPr/>
          <a:p>
            <a:endParaRPr lang="zh-CN" altLang="en-US" sz="2400">
              <a:latin typeface="宋体" panose="02010600030101010101" pitchFamily="2" charset="-122"/>
              <a:ea typeface="宋体" panose="02010600030101010101" pitchFamily="2" charset="-122"/>
            </a:endParaRPr>
          </a:p>
        </p:txBody>
      </p:sp>
      <p:sp>
        <p:nvSpPr>
          <p:cNvPr id="18" name="文本框 17"/>
          <p:cNvSpPr txBox="1"/>
          <p:nvPr/>
        </p:nvSpPr>
        <p:spPr>
          <a:xfrm>
            <a:off x="3957955" y="2545080"/>
            <a:ext cx="480123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建模理论：实际问题</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数学公式</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9" name="右箭头 18"/>
          <p:cNvSpPr/>
          <p:nvPr/>
        </p:nvSpPr>
        <p:spPr>
          <a:xfrm>
            <a:off x="6210300" y="2708275"/>
            <a:ext cx="670560"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latin typeface="宋体" panose="02010600030101010101" pitchFamily="2" charset="-122"/>
              <a:ea typeface="宋体" panose="02010600030101010101" pitchFamily="2" charset="-122"/>
            </a:endParaRPr>
          </a:p>
        </p:txBody>
      </p:sp>
      <p:sp>
        <p:nvSpPr>
          <p:cNvPr id="20" name="文本框 19"/>
          <p:cNvSpPr txBox="1"/>
          <p:nvPr/>
        </p:nvSpPr>
        <p:spPr>
          <a:xfrm>
            <a:off x="3957955" y="3301365"/>
            <a:ext cx="370078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求解理论：算法原理、算法流程等</a:t>
            </a:r>
            <a:endParaRPr lang="zh-CN" altLang="en-US">
              <a:latin typeface="宋体" panose="02010600030101010101" pitchFamily="2" charset="-122"/>
              <a:ea typeface="宋体" panose="02010600030101010101" pitchFamily="2" charset="-122"/>
            </a:endParaRPr>
          </a:p>
        </p:txBody>
      </p:sp>
      <p:sp>
        <p:nvSpPr>
          <p:cNvPr id="21" name="文本框 20"/>
          <p:cNvSpPr txBox="1"/>
          <p:nvPr/>
        </p:nvSpPr>
        <p:spPr>
          <a:xfrm>
            <a:off x="1292860" y="3896360"/>
            <a:ext cx="163893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2. </a:t>
            </a:r>
            <a:r>
              <a:rPr lang="zh-CN" altLang="en-US">
                <a:latin typeface="宋体" panose="02010600030101010101" pitchFamily="2" charset="-122"/>
                <a:ea typeface="宋体" panose="02010600030101010101" pitchFamily="2" charset="-122"/>
                <a:cs typeface="宋体" panose="02010600030101010101" pitchFamily="2" charset="-122"/>
              </a:rPr>
              <a:t>模型求解</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22" name="文本框 21"/>
          <p:cNvSpPr txBox="1"/>
          <p:nvPr/>
        </p:nvSpPr>
        <p:spPr>
          <a:xfrm>
            <a:off x="1292860" y="4653915"/>
            <a:ext cx="5875655" cy="36830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3. </a:t>
            </a:r>
            <a:r>
              <a:rPr lang="zh-CN" altLang="en-US">
                <a:latin typeface="宋体" panose="02010600030101010101" pitchFamily="2" charset="-122"/>
                <a:ea typeface="宋体" panose="02010600030101010101" pitchFamily="2" charset="-122"/>
                <a:sym typeface="+mn-ea"/>
              </a:rPr>
              <a:t>结果分析、比较，稳定性、敏感性分析等</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23" name="文本框 22"/>
          <p:cNvSpPr txBox="1"/>
          <p:nvPr/>
        </p:nvSpPr>
        <p:spPr>
          <a:xfrm>
            <a:off x="3371215" y="3887470"/>
            <a:ext cx="4069080" cy="368300"/>
          </a:xfrm>
          <a:prstGeom prst="rect">
            <a:avLst/>
          </a:prstGeom>
          <a:noFill/>
        </p:spPr>
        <p:txBody>
          <a:bodyPr wrap="none" rtlCol="0" anchor="t">
            <a:spAutoFit/>
          </a:bodyPr>
          <a:p>
            <a:r>
              <a:rPr lang="zh-CN" altLang="en-US">
                <a:latin typeface="宋体" panose="02010600030101010101" pitchFamily="2" charset="-122"/>
                <a:ea typeface="宋体" panose="02010600030101010101" pitchFamily="2" charset="-122"/>
                <a:sym typeface="+mn-ea"/>
              </a:rPr>
              <a:t>求解理论、求解步骤、流程图、程序等</a:t>
            </a:r>
            <a:endParaRPr lang="zh-CN" altLang="en-US">
              <a:latin typeface="宋体" panose="02010600030101010101" pitchFamily="2" charset="-122"/>
              <a:ea typeface="宋体" panose="02010600030101010101" pitchFamily="2" charset="-122"/>
              <a:sym typeface="+mn-ea"/>
            </a:endParaRPr>
          </a:p>
        </p:txBody>
      </p:sp>
      <p:sp>
        <p:nvSpPr>
          <p:cNvPr id="4" name="右箭头 3"/>
          <p:cNvSpPr/>
          <p:nvPr/>
        </p:nvSpPr>
        <p:spPr>
          <a:xfrm>
            <a:off x="8069580" y="2690495"/>
            <a:ext cx="67056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5" name="文本框 4"/>
          <p:cNvSpPr txBox="1"/>
          <p:nvPr/>
        </p:nvSpPr>
        <p:spPr>
          <a:xfrm>
            <a:off x="8768080" y="2544445"/>
            <a:ext cx="1783080" cy="368300"/>
          </a:xfrm>
          <a:prstGeom prst="rect">
            <a:avLst/>
          </a:prstGeom>
          <a:noFill/>
        </p:spPr>
        <p:txBody>
          <a:bodyPr wrap="none" rtlCol="0" anchor="t">
            <a:spAutoFit/>
          </a:bodyPr>
          <a:p>
            <a:r>
              <a:rPr lang="zh-CN" altLang="en-US">
                <a:sym typeface="+mn-ea"/>
              </a:rPr>
              <a:t>给出最后的模型</a:t>
            </a:r>
            <a:endParaRPr lang="zh-CN" altLang="en-US"/>
          </a:p>
        </p:txBody>
      </p:sp>
      <p:sp>
        <p:nvSpPr>
          <p:cNvPr id="9" name="文本框 8"/>
          <p:cNvSpPr txBox="1"/>
          <p:nvPr/>
        </p:nvSpPr>
        <p:spPr>
          <a:xfrm>
            <a:off x="8165465" y="3060065"/>
            <a:ext cx="3651250" cy="2584450"/>
          </a:xfrm>
          <a:prstGeom prst="rect">
            <a:avLst/>
          </a:prstGeom>
          <a:noFill/>
          <a:ln w="28575">
            <a:solidFill>
              <a:schemeClr val="tx1"/>
            </a:solidFill>
          </a:ln>
        </p:spPr>
        <p:txBody>
          <a:bodyPr wrap="square" rtlCol="0" anchor="t">
            <a:spAutoFit/>
          </a:bodyPr>
          <a:p>
            <a:pPr indent="0" algn="ctr">
              <a:lnSpc>
                <a:spcPct val="150000"/>
              </a:lnSpc>
              <a:buFont typeface="Arial" panose="020B0604020202020204" pitchFamily="34" charset="0"/>
              <a:buNone/>
            </a:pPr>
            <a:r>
              <a:rPr lang="zh-CN" altLang="en-US" b="1">
                <a:latin typeface="宋体" panose="02010600030101010101" pitchFamily="2" charset="-122"/>
                <a:ea typeface="宋体" panose="02010600030101010101" pitchFamily="2" charset="-122"/>
                <a:cs typeface="宋体" panose="02010600030101010101" pitchFamily="2" charset="-122"/>
                <a:sym typeface="+mn-ea"/>
              </a:rPr>
              <a:t>注</a:t>
            </a:r>
            <a:endParaRPr lang="zh-CN" altLang="en-US" b="1">
              <a:latin typeface="宋体" panose="02010600030101010101" pitchFamily="2" charset="-122"/>
              <a:ea typeface="宋体" panose="02010600030101010101" pitchFamily="2" charset="-122"/>
              <a:cs typeface="宋体" panose="02010600030101010101" pitchFamily="2" charset="-122"/>
              <a:sym typeface="+mn-ea"/>
            </a:endParaRPr>
          </a:p>
          <a:p>
            <a:pPr indent="0">
              <a:lnSpc>
                <a:spcPct val="150000"/>
              </a:lnSpc>
              <a:buFont typeface="Arial" panose="020B0604020202020204" pitchFamily="34" charset="0"/>
              <a:buNone/>
            </a:pPr>
            <a:r>
              <a:rPr lang="en-US" altLang="zh-CN">
                <a:sym typeface="+mn-ea"/>
              </a:rPr>
              <a:t>1.</a:t>
            </a:r>
            <a:r>
              <a:rPr lang="zh-CN" altLang="en-US">
                <a:sym typeface="+mn-ea"/>
              </a:rPr>
              <a:t>要善于对论文内容做展开</a:t>
            </a:r>
            <a:endParaRPr lang="zh-CN" altLang="en-US">
              <a:sym typeface="+mn-ea"/>
            </a:endParaRPr>
          </a:p>
          <a:p>
            <a:pPr indent="0">
              <a:lnSpc>
                <a:spcPct val="150000"/>
              </a:lnSpc>
              <a:buFont typeface="Arial" panose="020B0604020202020204" pitchFamily="34" charset="0"/>
              <a:buNone/>
            </a:pPr>
            <a:r>
              <a:rPr lang="en-US" altLang="zh-CN">
                <a:sym typeface="+mn-ea"/>
              </a:rPr>
              <a:t>2.</a:t>
            </a:r>
            <a:r>
              <a:rPr lang="zh-CN" altLang="en-US">
                <a:sym typeface="+mn-ea"/>
              </a:rPr>
              <a:t>要合理分配好三部分内容的搭配</a:t>
            </a:r>
            <a:endParaRPr lang="zh-CN" altLang="en-US"/>
          </a:p>
          <a:p>
            <a:pPr indent="0">
              <a:lnSpc>
                <a:spcPct val="150000"/>
              </a:lnSpc>
              <a:buFont typeface="Arial" panose="020B0604020202020204" pitchFamily="34" charset="0"/>
              <a:buNone/>
            </a:pPr>
            <a:r>
              <a:rPr lang="en-US" altLang="zh-CN">
                <a:sym typeface="+mn-ea"/>
              </a:rPr>
              <a:t>3.</a:t>
            </a:r>
            <a:r>
              <a:rPr lang="zh-CN" altLang="en-US">
                <a:sym typeface="+mn-ea"/>
              </a:rPr>
              <a:t>内容过多时，要做合理的取舍</a:t>
            </a:r>
            <a:endParaRPr lang="zh-CN" altLang="en-US"/>
          </a:p>
          <a:p>
            <a:pPr indent="0">
              <a:lnSpc>
                <a:spcPct val="150000"/>
              </a:lnSpc>
              <a:buFont typeface="Arial" panose="020B0604020202020204" pitchFamily="34" charset="0"/>
              <a:buNone/>
            </a:pPr>
            <a:r>
              <a:rPr lang="en-US" altLang="zh-CN">
                <a:sym typeface="+mn-ea"/>
              </a:rPr>
              <a:t>4.</a:t>
            </a:r>
            <a:r>
              <a:rPr lang="zh-CN" altLang="en-US">
                <a:sym typeface="+mn-ea"/>
              </a:rPr>
              <a:t>图、表</a:t>
            </a:r>
            <a:r>
              <a:rPr lang="en-US" altLang="zh-CN">
                <a:sym typeface="+mn-ea"/>
              </a:rPr>
              <a:t> </a:t>
            </a:r>
            <a:r>
              <a:rPr lang="zh-CN" altLang="en-US">
                <a:ea typeface="宋体" panose="02010600030101010101" pitchFamily="2" charset="-122"/>
                <a:sym typeface="+mn-ea"/>
              </a:rPr>
              <a:t>（直观、易懂）</a:t>
            </a:r>
            <a:endParaRPr lang="zh-CN" altLang="en-US"/>
          </a:p>
          <a:p>
            <a:pPr indent="0" algn="ctr">
              <a:lnSpc>
                <a:spcPct val="150000"/>
              </a:lnSpc>
              <a:buFont typeface="Arial" panose="020B0604020202020204" pitchFamily="34" charset="0"/>
              <a:buNone/>
            </a:pPr>
            <a:r>
              <a:rPr lang="zh-CN" altLang="en-US" b="1">
                <a:sym typeface="+mn-ea"/>
              </a:rPr>
              <a:t>写作要求</a:t>
            </a:r>
            <a:endParaRPr lang="zh-CN" altLang="en-US" b="1">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a:xfrm>
            <a:off x="934085" y="1350645"/>
            <a:ext cx="5208905" cy="742315"/>
          </a:xfrm>
        </p:spPr>
        <p:txBody>
          <a:bodyPr rtlCol="0" anchor="ctr">
            <a:noAutofit/>
          </a:bodyPr>
          <a:lstStyle/>
          <a:p>
            <a:pPr algn="ctr">
              <a:lnSpc>
                <a:spcPct val="150000"/>
              </a:lnSpc>
            </a:pPr>
            <a:r>
              <a:rPr lang="en-US" altLang="zh-CN" sz="2800" b="1" dirty="0">
                <a:solidFill>
                  <a:schemeClr val="accent6">
                    <a:lumMod val="50000"/>
                  </a:schemeClr>
                </a:solidFill>
                <a:uFillTx/>
              </a:rPr>
              <a:t>  </a:t>
            </a:r>
            <a:r>
              <a:rPr lang="zh-CN" sz="2800" b="1" dirty="0">
                <a:solidFill>
                  <a:schemeClr val="accent6">
                    <a:lumMod val="50000"/>
                  </a:schemeClr>
                </a:solidFill>
                <a:uFillTx/>
              </a:rPr>
              <a:t>              </a:t>
            </a:r>
            <a:endParaRPr lang="zh-CN" altLang="en-US" sz="2800" b="1" dirty="0">
              <a:solidFill>
                <a:schemeClr val="accent6">
                  <a:lumMod val="50000"/>
                </a:schemeClr>
              </a:solidFill>
              <a:uFillTx/>
            </a:endParaRPr>
          </a:p>
        </p:txBody>
      </p:sp>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如何准备数模</a:t>
            </a:r>
            <a:r>
              <a:rPr lang="zh-CN" altLang="en-US" sz="4000">
                <a:solidFill>
                  <a:schemeClr val="bg1"/>
                </a:solidFill>
                <a:latin typeface="宋体" panose="02010600030101010101" pitchFamily="2" charset="-122"/>
                <a:ea typeface="宋体" panose="02010600030101010101" pitchFamily="2" charset="-122"/>
              </a:rPr>
              <a:t>竞赛</a:t>
            </a:r>
            <a:endParaRPr lang="zh-CN" altLang="en-US" sz="4000">
              <a:solidFill>
                <a:schemeClr val="bg1"/>
              </a:solidFill>
              <a:latin typeface="宋体" panose="02010600030101010101" pitchFamily="2" charset="-122"/>
              <a:ea typeface="宋体" panose="02010600030101010101" pitchFamily="2" charset="-122"/>
            </a:endParaRPr>
          </a:p>
        </p:txBody>
      </p:sp>
      <p:sp>
        <p:nvSpPr>
          <p:cNvPr id="3" name="文本框 2"/>
          <p:cNvSpPr txBox="1"/>
          <p:nvPr/>
        </p:nvSpPr>
        <p:spPr>
          <a:xfrm>
            <a:off x="840105" y="1447800"/>
            <a:ext cx="6453505" cy="460375"/>
          </a:xfrm>
          <a:prstGeom prst="rect">
            <a:avLst/>
          </a:prstGeom>
          <a:noFill/>
        </p:spPr>
        <p:txBody>
          <a:bodyPr wrap="square" rtlCol="0">
            <a:spAutoFit/>
          </a:bodyPr>
          <a:p>
            <a:pPr marL="285750" indent="-285750">
              <a:buFont typeface="Arial" panose="020B0604020202020204" pitchFamily="34" charset="0"/>
              <a:buChar char="•"/>
            </a:pPr>
            <a:r>
              <a:rPr lang="zh-CN" altLang="en-US" sz="2400">
                <a:latin typeface="宋体" panose="02010600030101010101" pitchFamily="2" charset="-122"/>
                <a:ea typeface="宋体" panose="02010600030101010101" pitchFamily="2" charset="-122"/>
              </a:rPr>
              <a:t>熟悉数模基本模型，做好数模方法的</a:t>
            </a:r>
            <a:r>
              <a:rPr lang="zh-CN" altLang="en-US" sz="2400">
                <a:latin typeface="宋体" panose="02010600030101010101" pitchFamily="2" charset="-122"/>
                <a:ea typeface="宋体" panose="02010600030101010101" pitchFamily="2" charset="-122"/>
              </a:rPr>
              <a:t>归类。</a:t>
            </a:r>
            <a:endParaRPr lang="zh-CN" altLang="en-US" sz="2400">
              <a:latin typeface="宋体" panose="02010600030101010101" pitchFamily="2" charset="-122"/>
              <a:ea typeface="宋体" panose="02010600030101010101" pitchFamily="2" charset="-122"/>
            </a:endParaRPr>
          </a:p>
        </p:txBody>
      </p:sp>
      <p:sp>
        <p:nvSpPr>
          <p:cNvPr id="2" name="文本框 1"/>
          <p:cNvSpPr txBox="1"/>
          <p:nvPr/>
        </p:nvSpPr>
        <p:spPr>
          <a:xfrm>
            <a:off x="840105" y="2039620"/>
            <a:ext cx="10754360" cy="460375"/>
          </a:xfrm>
          <a:prstGeom prst="rect">
            <a:avLst/>
          </a:prstGeom>
          <a:noFill/>
        </p:spPr>
        <p:txBody>
          <a:bodyPr wrap="square" rtlCol="0">
            <a:spAutoFit/>
          </a:bodyPr>
          <a:p>
            <a:pPr marL="285750" indent="-285750">
              <a:buFont typeface="Arial" panose="020B0604020202020204" pitchFamily="34" charset="0"/>
              <a:buChar char="•"/>
            </a:pPr>
            <a:r>
              <a:rPr lang="zh-CN" altLang="en-US" sz="2400">
                <a:latin typeface="宋体" panose="02010600030101010101" pitchFamily="2" charset="-122"/>
                <a:ea typeface="宋体" panose="02010600030101010101" pitchFamily="2" charset="-122"/>
                <a:cs typeface="宋体" panose="02010600030101010101" pitchFamily="2" charset="-122"/>
              </a:rPr>
              <a:t>在所有模型中，优化模型占</a:t>
            </a:r>
            <a:r>
              <a:rPr lang="en-US" altLang="zh-CN" sz="2400">
                <a:latin typeface="宋体" panose="02010600030101010101" pitchFamily="2" charset="-122"/>
                <a:ea typeface="宋体" panose="02010600030101010101" pitchFamily="2" charset="-122"/>
                <a:cs typeface="宋体" panose="02010600030101010101" pitchFamily="2" charset="-122"/>
              </a:rPr>
              <a:t>70%</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备好一些优化程序（粒子群、退火等）。</a:t>
            </a:r>
            <a:endParaRPr lang="zh-CN" altLang="en-US" sz="24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880745" y="3300095"/>
            <a:ext cx="8369935" cy="460375"/>
          </a:xfrm>
          <a:prstGeom prst="rect">
            <a:avLst/>
          </a:prstGeom>
          <a:noFill/>
        </p:spPr>
        <p:txBody>
          <a:bodyPr wrap="square" rtlCol="0">
            <a:spAutoFit/>
          </a:bodyPr>
          <a:p>
            <a:pPr marL="285750" indent="-285750">
              <a:buFont typeface="Arial" panose="020B0604020202020204" pitchFamily="34" charset="0"/>
              <a:buChar char="•"/>
            </a:pPr>
            <a:r>
              <a:rPr lang="zh-CN" altLang="en-US" sz="2400">
                <a:latin typeface="宋体" panose="02010600030101010101" pitchFamily="2" charset="-122"/>
                <a:ea typeface="宋体" panose="02010600030101010101" pitchFamily="2" charset="-122"/>
              </a:rPr>
              <a:t>多读优秀的数模论文，并适当做一些数模练习。</a:t>
            </a:r>
            <a:endParaRPr lang="zh-CN" altLang="en-US" sz="2400">
              <a:latin typeface="宋体" panose="02010600030101010101" pitchFamily="2" charset="-122"/>
              <a:ea typeface="宋体" panose="02010600030101010101" pitchFamily="2" charset="-122"/>
            </a:endParaRPr>
          </a:p>
        </p:txBody>
      </p:sp>
      <p:sp>
        <p:nvSpPr>
          <p:cNvPr id="5" name="文本框 4"/>
          <p:cNvSpPr txBox="1"/>
          <p:nvPr/>
        </p:nvSpPr>
        <p:spPr>
          <a:xfrm>
            <a:off x="934085" y="3968750"/>
            <a:ext cx="9175750" cy="460375"/>
          </a:xfrm>
          <a:prstGeom prst="rect">
            <a:avLst/>
          </a:prstGeom>
          <a:noFill/>
        </p:spPr>
        <p:txBody>
          <a:bodyPr wrap="square" rtlCol="0">
            <a:spAutoFit/>
          </a:bodyPr>
          <a:p>
            <a:pPr marL="285750" indent="-285750">
              <a:buFont typeface="Arial" panose="020B0604020202020204" pitchFamily="34" charset="0"/>
              <a:buChar char="•"/>
            </a:pPr>
            <a:r>
              <a:rPr lang="zh-CN" altLang="en-US" sz="2400">
                <a:latin typeface="宋体" panose="02010600030101010101" pitchFamily="2" charset="-122"/>
                <a:ea typeface="宋体" panose="02010600030101010101" pitchFamily="2" charset="-122"/>
              </a:rPr>
              <a:t>对数模竞赛题，要能够尽快地给出解决问题的</a:t>
            </a:r>
            <a:r>
              <a:rPr lang="zh-CN" altLang="en-US" sz="2400" b="1" u="sng">
                <a:latin typeface="宋体" panose="02010600030101010101" pitchFamily="2" charset="-122"/>
                <a:ea typeface="宋体" panose="02010600030101010101" pitchFamily="2" charset="-122"/>
              </a:rPr>
              <a:t>简要思路、提纲。</a:t>
            </a:r>
            <a:endParaRPr lang="zh-CN" altLang="en-US" sz="2400" b="1" u="sng">
              <a:latin typeface="宋体" panose="02010600030101010101" pitchFamily="2" charset="-122"/>
              <a:ea typeface="宋体" panose="02010600030101010101" pitchFamily="2" charset="-122"/>
            </a:endParaRPr>
          </a:p>
        </p:txBody>
      </p:sp>
      <p:sp>
        <p:nvSpPr>
          <p:cNvPr id="9" name="文本框 8"/>
          <p:cNvSpPr txBox="1"/>
          <p:nvPr/>
        </p:nvSpPr>
        <p:spPr>
          <a:xfrm>
            <a:off x="934085" y="4637405"/>
            <a:ext cx="9175750" cy="460375"/>
          </a:xfrm>
          <a:prstGeom prst="rect">
            <a:avLst/>
          </a:prstGeom>
          <a:noFill/>
        </p:spPr>
        <p:txBody>
          <a:bodyPr wrap="square" rtlCol="0">
            <a:spAutoFit/>
          </a:bodyPr>
          <a:p>
            <a:pPr marL="285750" indent="-285750">
              <a:buFont typeface="Arial" panose="020B0604020202020204" pitchFamily="34" charset="0"/>
              <a:buChar char="•"/>
            </a:pPr>
            <a:r>
              <a:rPr lang="zh-CN" altLang="en-US" sz="2400">
                <a:latin typeface="宋体" panose="02010600030101010101" pitchFamily="2" charset="-122"/>
                <a:ea typeface="宋体" panose="02010600030101010101" pitchFamily="2" charset="-122"/>
              </a:rPr>
              <a:t>学会文献检索技巧，准确定位所需的专业知识。</a:t>
            </a:r>
            <a:endParaRPr lang="zh-CN" altLang="en-US" sz="2400">
              <a:latin typeface="宋体" panose="02010600030101010101" pitchFamily="2" charset="-122"/>
              <a:ea typeface="宋体" panose="02010600030101010101" pitchFamily="2" charset="-122"/>
            </a:endParaRPr>
          </a:p>
        </p:txBody>
      </p:sp>
      <p:sp>
        <p:nvSpPr>
          <p:cNvPr id="12" name="文本框 11"/>
          <p:cNvSpPr txBox="1"/>
          <p:nvPr/>
        </p:nvSpPr>
        <p:spPr>
          <a:xfrm>
            <a:off x="880745" y="2631440"/>
            <a:ext cx="5303520" cy="460375"/>
          </a:xfrm>
          <a:prstGeom prst="rect">
            <a:avLst/>
          </a:prstGeom>
          <a:noFill/>
        </p:spPr>
        <p:txBody>
          <a:bodyPr wrap="square" rtlCol="0">
            <a:spAutoFit/>
          </a:bodyPr>
          <a:p>
            <a:pPr marL="285750" indent="-285750">
              <a:buFont typeface="Arial" panose="020B0604020202020204" pitchFamily="34" charset="0"/>
              <a:buChar char="•"/>
            </a:pPr>
            <a:r>
              <a:rPr lang="zh-CN" altLang="en-US" sz="2400">
                <a:latin typeface="宋体" panose="02010600030101010101" pitchFamily="2" charset="-122"/>
                <a:ea typeface="宋体" panose="02010600030101010101" pitchFamily="2" charset="-122"/>
              </a:rPr>
              <a:t>备好数模论文模板。</a:t>
            </a:r>
            <a:endParaRPr lang="zh-CN" altLang="en-US" sz="24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p:nvPr>
            <p:ph type="ctrTitle"/>
          </p:nvPr>
        </p:nvSpPr>
        <p:spPr>
          <a:xfrm>
            <a:off x="1074420" y="1595755"/>
            <a:ext cx="9653905" cy="3667125"/>
          </a:xfrm>
        </p:spPr>
        <p:txBody>
          <a:bodyPr>
            <a:noAutofit/>
          </a:bodyPr>
          <a:p>
            <a:pPr algn="ctr">
              <a:lnSpc>
                <a:spcPct val="150000"/>
              </a:lnSpc>
            </a:pPr>
            <a:r>
              <a:rPr lang="zh-CN" altLang="en-US" sz="5400">
                <a:latin typeface="宋体" panose="02010600030101010101" pitchFamily="2" charset="-122"/>
                <a:ea typeface="宋体" panose="02010600030101010101" pitchFamily="2" charset="-122"/>
                <a:sym typeface="+mn-ea"/>
              </a:rPr>
              <a:t>谢谢！</a:t>
            </a:r>
            <a:br>
              <a:rPr lang="zh-CN" altLang="en-US" sz="5400">
                <a:latin typeface="宋体" panose="02010600030101010101" pitchFamily="2" charset="-122"/>
                <a:ea typeface="宋体" panose="02010600030101010101" pitchFamily="2" charset="-122"/>
              </a:rPr>
            </a:br>
            <a:r>
              <a:rPr lang="zh-CN" altLang="en-US" sz="5400">
                <a:latin typeface="宋体" panose="02010600030101010101" pitchFamily="2" charset="-122"/>
                <a:ea typeface="宋体" panose="02010600030101010101" pitchFamily="2" charset="-122"/>
                <a:sym typeface="+mn-ea"/>
              </a:rPr>
              <a:t>祝大家在竞赛中取得好成绩，为学校争光！</a:t>
            </a:r>
            <a:endParaRPr lang="zh-CN" altLang="en-US" sz="54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严明竞赛</a:t>
            </a:r>
            <a:r>
              <a:rPr lang="zh-CN" altLang="en-US" sz="4000">
                <a:solidFill>
                  <a:schemeClr val="bg1"/>
                </a:solidFill>
                <a:latin typeface="宋体" panose="02010600030101010101" pitchFamily="2" charset="-122"/>
                <a:ea typeface="宋体" panose="02010600030101010101" pitchFamily="2" charset="-122"/>
              </a:rPr>
              <a:t>纪律</a:t>
            </a:r>
            <a:endParaRPr lang="zh-CN" altLang="en-US" sz="4000">
              <a:solidFill>
                <a:schemeClr val="bg1"/>
              </a:solidFill>
              <a:latin typeface="宋体" panose="02010600030101010101" pitchFamily="2" charset="-122"/>
              <a:ea typeface="宋体" panose="02010600030101010101" pitchFamily="2" charset="-122"/>
            </a:endParaRPr>
          </a:p>
        </p:txBody>
      </p:sp>
      <p:sp>
        <p:nvSpPr>
          <p:cNvPr id="11" name="文本框 10"/>
          <p:cNvSpPr txBox="1"/>
          <p:nvPr/>
        </p:nvSpPr>
        <p:spPr>
          <a:xfrm>
            <a:off x="480060" y="1336040"/>
            <a:ext cx="11204575" cy="583565"/>
          </a:xfrm>
          <a:prstGeom prst="rect">
            <a:avLst/>
          </a:prstGeom>
          <a:noFill/>
        </p:spPr>
        <p:txBody>
          <a:bodyPr wrap="square" rtlCol="0">
            <a:spAutoFit/>
          </a:bodyPr>
          <a:p>
            <a:r>
              <a:rPr lang="zh-CN" altLang="en-US" sz="3200" b="1">
                <a:latin typeface="宋体" panose="02010600030101010101" pitchFamily="2" charset="-122"/>
                <a:ea typeface="宋体" panose="02010600030101010101" pitchFamily="2" charset="-122"/>
              </a:rPr>
              <a:t>全国通报严重违纪的学校和参赛队（论文相似度</a:t>
            </a:r>
            <a:r>
              <a:rPr lang="en-US" altLang="zh-CN" sz="3200" b="1">
                <a:latin typeface="宋体" panose="02010600030101010101" pitchFamily="2" charset="-122"/>
                <a:ea typeface="宋体" panose="02010600030101010101" pitchFamily="2" charset="-122"/>
              </a:rPr>
              <a:t>&gt;60%</a:t>
            </a:r>
            <a:r>
              <a:rPr lang="zh-CN" altLang="en-US" sz="3200" b="1">
                <a:latin typeface="宋体" panose="02010600030101010101" pitchFamily="2" charset="-122"/>
                <a:ea typeface="宋体" panose="02010600030101010101" pitchFamily="2" charset="-122"/>
              </a:rPr>
              <a:t>，</a:t>
            </a:r>
            <a:r>
              <a:rPr lang="en-US" altLang="zh-CN" sz="3200" b="1">
                <a:latin typeface="宋体" panose="02010600030101010101" pitchFamily="2" charset="-122"/>
                <a:ea typeface="宋体" panose="02010600030101010101" pitchFamily="2" charset="-122"/>
              </a:rPr>
              <a:t>80%</a:t>
            </a:r>
            <a:r>
              <a:rPr lang="zh-CN" altLang="en-US" sz="3200" b="1">
                <a:latin typeface="宋体" panose="02010600030101010101" pitchFamily="2" charset="-122"/>
                <a:ea typeface="宋体" panose="02010600030101010101" pitchFamily="2" charset="-122"/>
              </a:rPr>
              <a:t>）</a:t>
            </a:r>
            <a:endParaRPr lang="zh-CN" altLang="en-US" sz="3200" b="1">
              <a:latin typeface="宋体" panose="02010600030101010101" pitchFamily="2" charset="-122"/>
              <a:ea typeface="宋体" panose="02010600030101010101" pitchFamily="2" charset="-122"/>
            </a:endParaRPr>
          </a:p>
        </p:txBody>
      </p:sp>
      <p:pic>
        <p:nvPicPr>
          <p:cNvPr id="1033" name="Picture 1033"/>
          <p:cNvPicPr/>
          <p:nvPr>
            <p:custDataLst>
              <p:tags r:id="rId1"/>
            </p:custDataLst>
          </p:nvPr>
        </p:nvPicPr>
        <p:blipFill>
          <a:blip r:embed="rId2"/>
          <a:stretch>
            <a:fillRect/>
          </a:stretch>
        </p:blipFill>
        <p:spPr>
          <a:xfrm>
            <a:off x="1280160" y="1919605"/>
            <a:ext cx="2788285" cy="3399790"/>
          </a:xfrm>
          <a:prstGeom prst="rect">
            <a:avLst/>
          </a:prstGeom>
        </p:spPr>
      </p:pic>
      <p:pic>
        <p:nvPicPr>
          <p:cNvPr id="2" name="图片 1" descr="屏幕截图 2022-09-01 155925"/>
          <p:cNvPicPr>
            <a:picLocks noChangeAspect="1"/>
          </p:cNvPicPr>
          <p:nvPr/>
        </p:nvPicPr>
        <p:blipFill>
          <a:blip r:embed="rId3"/>
          <a:stretch>
            <a:fillRect/>
          </a:stretch>
        </p:blipFill>
        <p:spPr>
          <a:xfrm>
            <a:off x="4743450" y="1919605"/>
            <a:ext cx="6212840" cy="3399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严明竞赛</a:t>
            </a:r>
            <a:r>
              <a:rPr lang="zh-CN" altLang="en-US" sz="4000">
                <a:solidFill>
                  <a:schemeClr val="bg1"/>
                </a:solidFill>
                <a:latin typeface="宋体" panose="02010600030101010101" pitchFamily="2" charset="-122"/>
                <a:ea typeface="宋体" panose="02010600030101010101" pitchFamily="2" charset="-122"/>
              </a:rPr>
              <a:t>纪律</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565785" y="1232535"/>
            <a:ext cx="6096000" cy="583565"/>
          </a:xfrm>
          <a:prstGeom prst="rect">
            <a:avLst/>
          </a:prstGeom>
          <a:noFill/>
        </p:spPr>
        <p:txBody>
          <a:bodyPr wrap="square" rtlCol="0" anchor="t">
            <a:spAutoFit/>
          </a:bodyPr>
          <a:p>
            <a:r>
              <a:rPr lang="zh-CN" altLang="en-US" sz="3200" b="1">
                <a:latin typeface="宋体" panose="02010600030101010101" pitchFamily="2" charset="-122"/>
                <a:ea typeface="宋体" panose="02010600030101010101" pitchFamily="2" charset="-122"/>
                <a:cs typeface="宋体" panose="02010600030101010101" pitchFamily="2" charset="-122"/>
              </a:rPr>
              <a:t>一些典型的违纪问题</a:t>
            </a:r>
            <a:r>
              <a:rPr lang="zh-CN" altLang="en-US" sz="3200">
                <a:latin typeface="宋体" panose="02010600030101010101" pitchFamily="2" charset="-122"/>
                <a:ea typeface="宋体" panose="02010600030101010101" pitchFamily="2" charset="-122"/>
                <a:cs typeface="宋体" panose="02010600030101010101" pitchFamily="2" charset="-122"/>
              </a:rPr>
              <a:t>：</a:t>
            </a:r>
            <a:endParaRPr lang="zh-CN" altLang="en-US" sz="32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1330960" y="1778000"/>
            <a:ext cx="2672080" cy="583565"/>
          </a:xfrm>
          <a:prstGeom prst="rect">
            <a:avLst/>
          </a:prstGeom>
          <a:noFill/>
        </p:spPr>
        <p:txBody>
          <a:bodyPr wrap="none" rtlCol="0" anchor="t">
            <a:spAutoFit/>
          </a:bodyPr>
          <a:p>
            <a:pPr marL="457200" indent="-457200">
              <a:buFont typeface="Arial" panose="020B0604020202020204" pitchFamily="34" charset="0"/>
              <a:buChar char="•"/>
            </a:pPr>
            <a:r>
              <a:rPr lang="zh-CN" altLang="en-US" sz="3200">
                <a:latin typeface="宋体" panose="02010600030101010101" pitchFamily="2" charset="-122"/>
                <a:ea typeface="宋体" panose="02010600030101010101" pitchFamily="2" charset="-122"/>
                <a:cs typeface="宋体" panose="02010600030101010101" pitchFamily="2" charset="-122"/>
                <a:sym typeface="+mn-ea"/>
              </a:rPr>
              <a:t>抄袭、雷同</a:t>
            </a:r>
            <a:endParaRPr lang="zh-CN" altLang="en-US"/>
          </a:p>
        </p:txBody>
      </p:sp>
      <p:sp>
        <p:nvSpPr>
          <p:cNvPr id="5" name="文本框 4"/>
          <p:cNvSpPr txBox="1"/>
          <p:nvPr/>
        </p:nvSpPr>
        <p:spPr>
          <a:xfrm>
            <a:off x="1330960" y="2426970"/>
            <a:ext cx="3604260" cy="583565"/>
          </a:xfrm>
          <a:prstGeom prst="rect">
            <a:avLst/>
          </a:prstGeom>
          <a:noFill/>
        </p:spPr>
        <p:txBody>
          <a:bodyPr wrap="square" rtlCol="0" anchor="t">
            <a:spAutoFit/>
          </a:bodyPr>
          <a:p>
            <a:pPr marL="457200" indent="-457200">
              <a:buFont typeface="Arial" panose="020B0604020202020204" pitchFamily="34" charset="0"/>
              <a:buChar char="•"/>
            </a:pPr>
            <a:r>
              <a:rPr lang="zh-CN" altLang="en-US" sz="3200">
                <a:latin typeface="宋体" panose="02010600030101010101" pitchFamily="2" charset="-122"/>
                <a:ea typeface="宋体" panose="02010600030101010101" pitchFamily="2" charset="-122"/>
                <a:cs typeface="宋体" panose="02010600030101010101" pitchFamily="2" charset="-122"/>
                <a:sym typeface="+mn-ea"/>
              </a:rPr>
              <a:t>网购、网上</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交流</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文本框 6"/>
          <p:cNvSpPr txBox="1"/>
          <p:nvPr/>
        </p:nvSpPr>
        <p:spPr>
          <a:xfrm>
            <a:off x="1330960" y="2868930"/>
            <a:ext cx="10393680" cy="1568450"/>
          </a:xfrm>
          <a:prstGeom prst="rect">
            <a:avLst/>
          </a:prstGeom>
          <a:noFill/>
        </p:spPr>
        <p:txBody>
          <a:bodyPr wrap="none" rtlCol="0" anchor="t">
            <a:spAutoFit/>
          </a:bodyPr>
          <a:p>
            <a:pPr marL="457200" indent="-457200" algn="l">
              <a:lnSpc>
                <a:spcPct val="150000"/>
              </a:lnSpc>
              <a:buFont typeface="Arial" panose="020B0604020202020204" pitchFamily="34" charset="0"/>
              <a:buChar char="•"/>
            </a:pPr>
            <a:r>
              <a:rPr lang="zh-CN" altLang="en-US" sz="3200">
                <a:latin typeface="宋体" panose="02010600030101010101" pitchFamily="2" charset="-122"/>
                <a:ea typeface="宋体" panose="02010600030101010101" pitchFamily="2" charset="-122"/>
                <a:cs typeface="宋体" panose="02010600030101010101" pitchFamily="2" charset="-122"/>
                <a:sym typeface="+mn-ea"/>
              </a:rPr>
              <a:t>加入与数模竞赛相关的贴吧、微信群或</a:t>
            </a:r>
            <a:r>
              <a:rPr lang="en-US" altLang="zh-CN" sz="3200">
                <a:latin typeface="宋体" panose="02010600030101010101" pitchFamily="2" charset="-122"/>
                <a:ea typeface="宋体" panose="02010600030101010101" pitchFamily="2" charset="-122"/>
                <a:cs typeface="宋体" panose="02010600030101010101" pitchFamily="2" charset="-122"/>
                <a:sym typeface="+mn-ea"/>
              </a:rPr>
              <a:t>QQ</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群（</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校外），</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a:p>
            <a:pPr indent="0" algn="l">
              <a:lnSpc>
                <a:spcPct val="150000"/>
              </a:lnSpc>
              <a:buFont typeface="Arial" panose="020B0604020202020204" pitchFamily="34" charset="0"/>
              <a:buNone/>
            </a:pPr>
            <a:r>
              <a:rPr lang="en-US" altLang="zh-CN" sz="3200">
                <a:latin typeface="宋体" panose="02010600030101010101" pitchFamily="2" charset="-122"/>
                <a:ea typeface="宋体" panose="02010600030101010101" pitchFamily="2" charset="-122"/>
                <a:cs typeface="宋体" panose="02010600030101010101" pitchFamily="2" charset="-122"/>
                <a:sym typeface="+mn-ea"/>
              </a:rPr>
              <a:t>  </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特别是付费的数模交流</a:t>
            </a:r>
            <a:r>
              <a:rPr lang="zh-CN" altLang="en-US" sz="3200">
                <a:latin typeface="宋体" panose="02010600030101010101" pitchFamily="2" charset="-122"/>
                <a:ea typeface="宋体" panose="02010600030101010101" pitchFamily="2" charset="-122"/>
                <a:cs typeface="宋体" panose="02010600030101010101" pitchFamily="2" charset="-122"/>
                <a:sym typeface="+mn-ea"/>
              </a:rPr>
              <a:t>群</a:t>
            </a:r>
            <a:endParaRPr lang="zh-CN" altLang="en-US" sz="32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9" name="文本框 8"/>
          <p:cNvSpPr txBox="1"/>
          <p:nvPr/>
        </p:nvSpPr>
        <p:spPr>
          <a:xfrm>
            <a:off x="1129665" y="4284980"/>
            <a:ext cx="9759950" cy="1383665"/>
          </a:xfrm>
          <a:prstGeom prst="rect">
            <a:avLst/>
          </a:prstGeom>
          <a:noFill/>
        </p:spPr>
        <p:txBody>
          <a:bodyPr wrap="square" rtlCol="0">
            <a:spAutoFit/>
          </a:bodyPr>
          <a:p>
            <a:pPr indent="0">
              <a:lnSpc>
                <a:spcPct val="150000"/>
              </a:lnSpc>
              <a:buFont typeface="Arial" panose="020B0604020202020204" pitchFamily="34" charset="0"/>
              <a:buNone/>
            </a:pPr>
            <a:r>
              <a:rPr lang="zh-CN" altLang="en-US" sz="2800" u="sng">
                <a:latin typeface="宋体" panose="02010600030101010101" pitchFamily="2" charset="-122"/>
                <a:ea typeface="宋体" panose="02010600030101010101" pitchFamily="2" charset="-122"/>
                <a:sym typeface="等线" panose="02010600030101010101" charset="-122"/>
              </a:rPr>
              <a:t>竞赛期间不得加入或者留在讨论与赛题有关问题的群！无论加入的时间以及本人是否发言！</a:t>
            </a:r>
            <a:endParaRPr lang="zh-CN" altLang="en-US" sz="2800" u="sng">
              <a:latin typeface="宋体" panose="02010600030101010101" pitchFamily="2" charset="-122"/>
              <a:ea typeface="宋体" panose="02010600030101010101" pitchFamily="2" charset="-122"/>
              <a:sym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严明竞赛</a:t>
            </a:r>
            <a:r>
              <a:rPr lang="zh-CN" altLang="en-US" sz="4000">
                <a:solidFill>
                  <a:schemeClr val="bg1"/>
                </a:solidFill>
                <a:latin typeface="宋体" panose="02010600030101010101" pitchFamily="2" charset="-122"/>
                <a:ea typeface="宋体" panose="02010600030101010101" pitchFamily="2" charset="-122"/>
              </a:rPr>
              <a:t>纪律</a:t>
            </a:r>
            <a:endParaRPr lang="zh-CN" altLang="en-US" sz="4000">
              <a:solidFill>
                <a:schemeClr val="bg1"/>
              </a:solidFill>
              <a:latin typeface="宋体" panose="02010600030101010101" pitchFamily="2" charset="-122"/>
              <a:ea typeface="宋体" panose="02010600030101010101" pitchFamily="2" charset="-122"/>
            </a:endParaRPr>
          </a:p>
        </p:txBody>
      </p:sp>
      <p:sp>
        <p:nvSpPr>
          <p:cNvPr id="19" name="文本框 18"/>
          <p:cNvSpPr txBox="1"/>
          <p:nvPr/>
        </p:nvSpPr>
        <p:spPr>
          <a:xfrm>
            <a:off x="581025" y="1317625"/>
            <a:ext cx="6269355" cy="583565"/>
          </a:xfrm>
          <a:prstGeom prst="rect">
            <a:avLst/>
          </a:prstGeom>
          <a:noFill/>
        </p:spPr>
        <p:txBody>
          <a:bodyPr wrap="square" rtlCol="0" anchor="t">
            <a:spAutoFit/>
          </a:bodyPr>
          <a:p>
            <a:pPr indent="0">
              <a:buFont typeface="Arial" panose="020B0604020202020204" pitchFamily="34" charset="0"/>
              <a:buNone/>
            </a:pPr>
            <a:r>
              <a:rPr lang="zh-CN" altLang="en-US" sz="3200">
                <a:latin typeface="宋体" panose="02010600030101010101" pitchFamily="2" charset="-122"/>
                <a:ea typeface="宋体" panose="02010600030101010101" pitchFamily="2" charset="-122"/>
                <a:sym typeface="等线" panose="02010600030101010101" charset="-122"/>
              </a:rPr>
              <a:t>典型</a:t>
            </a:r>
            <a:r>
              <a:rPr lang="zh-CN" altLang="en-US" sz="3200">
                <a:latin typeface="宋体" panose="02010600030101010101" pitchFamily="2" charset="-122"/>
                <a:ea typeface="宋体" panose="02010600030101010101" pitchFamily="2" charset="-122"/>
                <a:sym typeface="等线" panose="02010600030101010101" charset="-122"/>
              </a:rPr>
              <a:t>违纪案例：</a:t>
            </a:r>
            <a:endParaRPr lang="zh-CN" altLang="en-US" sz="3200">
              <a:latin typeface="宋体" panose="02010600030101010101" pitchFamily="2" charset="-122"/>
              <a:ea typeface="宋体" panose="02010600030101010101" pitchFamily="2" charset="-122"/>
              <a:sym typeface="等线" panose="02010600030101010101" charset="-122"/>
            </a:endParaRPr>
          </a:p>
        </p:txBody>
      </p:sp>
      <p:sp>
        <p:nvSpPr>
          <p:cNvPr id="20" name="文本框 19"/>
          <p:cNvSpPr txBox="1"/>
          <p:nvPr/>
        </p:nvSpPr>
        <p:spPr>
          <a:xfrm>
            <a:off x="1262380" y="1983740"/>
            <a:ext cx="6722745" cy="521970"/>
          </a:xfrm>
          <a:prstGeom prst="rect">
            <a:avLst/>
          </a:prstGeom>
          <a:noFill/>
        </p:spPr>
        <p:txBody>
          <a:bodyPr wrap="square" rtlCol="0" anchor="t">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sym typeface="等线" panose="02010600030101010101" charset="-122"/>
              </a:rPr>
              <a:t>队外成员参与（与室友讨论等被</a:t>
            </a:r>
            <a:r>
              <a:rPr lang="zh-CN" altLang="en-US" sz="2800">
                <a:latin typeface="宋体" panose="02010600030101010101" pitchFamily="2" charset="-122"/>
                <a:ea typeface="宋体" panose="02010600030101010101" pitchFamily="2" charset="-122"/>
                <a:sym typeface="等线" panose="02010600030101010101" charset="-122"/>
              </a:rPr>
              <a:t>揭发）</a:t>
            </a:r>
            <a:endParaRPr lang="zh-CN" altLang="en-US" sz="2800">
              <a:latin typeface="宋体" panose="02010600030101010101" pitchFamily="2" charset="-122"/>
              <a:ea typeface="宋体" panose="02010600030101010101" pitchFamily="2" charset="-122"/>
              <a:sym typeface="等线" panose="02010600030101010101" charset="-122"/>
            </a:endParaRPr>
          </a:p>
        </p:txBody>
      </p:sp>
      <p:sp>
        <p:nvSpPr>
          <p:cNvPr id="21" name="文本框 20"/>
          <p:cNvSpPr txBox="1"/>
          <p:nvPr/>
        </p:nvSpPr>
        <p:spPr>
          <a:xfrm>
            <a:off x="1262380" y="2550160"/>
            <a:ext cx="7922260" cy="521970"/>
          </a:xfrm>
          <a:prstGeom prst="rect">
            <a:avLst/>
          </a:prstGeom>
          <a:noFill/>
        </p:spPr>
        <p:txBody>
          <a:bodyPr wrap="square" rtlCol="0" anchor="t">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sym typeface="等线" panose="02010600030101010101" charset="-122"/>
              </a:rPr>
              <a:t>竞赛期间，教师在校内群帮助理解赛题</a:t>
            </a:r>
            <a:endParaRPr lang="zh-CN" altLang="en-US" sz="2800">
              <a:latin typeface="宋体" panose="02010600030101010101" pitchFamily="2" charset="-122"/>
              <a:ea typeface="宋体" panose="02010600030101010101" pitchFamily="2" charset="-122"/>
              <a:sym typeface="等线" panose="02010600030101010101" charset="-122"/>
            </a:endParaRPr>
          </a:p>
        </p:txBody>
      </p:sp>
      <p:sp>
        <p:nvSpPr>
          <p:cNvPr id="22" name="文本框 21"/>
          <p:cNvSpPr txBox="1"/>
          <p:nvPr/>
        </p:nvSpPr>
        <p:spPr>
          <a:xfrm>
            <a:off x="1262380" y="3166745"/>
            <a:ext cx="6513830" cy="521970"/>
          </a:xfrm>
          <a:prstGeom prst="rect">
            <a:avLst/>
          </a:prstGeom>
          <a:noFill/>
        </p:spPr>
        <p:txBody>
          <a:bodyPr wrap="none" rtlCol="0" anchor="t">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sym typeface="等线" panose="02010600030101010101" charset="-122"/>
              </a:rPr>
              <a:t>竞赛期间，教师在校内群发布参考文献</a:t>
            </a:r>
            <a:endParaRPr lang="zh-CN" altLang="en-US" sz="2800">
              <a:latin typeface="宋体" panose="02010600030101010101" pitchFamily="2" charset="-122"/>
              <a:ea typeface="宋体" panose="02010600030101010101" pitchFamily="2" charset="-122"/>
              <a:sym typeface="等线" panose="02010600030101010101" charset="-122"/>
            </a:endParaRPr>
          </a:p>
        </p:txBody>
      </p:sp>
      <p:sp>
        <p:nvSpPr>
          <p:cNvPr id="23" name="文本框 22"/>
          <p:cNvSpPr txBox="1"/>
          <p:nvPr/>
        </p:nvSpPr>
        <p:spPr>
          <a:xfrm>
            <a:off x="1262380" y="3773805"/>
            <a:ext cx="6869430" cy="521970"/>
          </a:xfrm>
          <a:prstGeom prst="rect">
            <a:avLst/>
          </a:prstGeom>
          <a:noFill/>
        </p:spPr>
        <p:txBody>
          <a:bodyPr wrap="none" rtlCol="0" anchor="t">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sym typeface="等线" panose="02010600030101010101" charset="-122"/>
              </a:rPr>
              <a:t>竞赛期间，教师要求同学把论文发给教师</a:t>
            </a:r>
            <a:endParaRPr lang="zh-CN" altLang="en-US" sz="2800">
              <a:latin typeface="宋体" panose="02010600030101010101" pitchFamily="2" charset="-122"/>
              <a:ea typeface="宋体" panose="02010600030101010101" pitchFamily="2" charset="-122"/>
              <a:sym typeface="等线" panose="02010600030101010101" charset="-122"/>
            </a:endParaRPr>
          </a:p>
        </p:txBody>
      </p:sp>
      <p:sp>
        <p:nvSpPr>
          <p:cNvPr id="24" name="文本框 23"/>
          <p:cNvSpPr txBox="1"/>
          <p:nvPr/>
        </p:nvSpPr>
        <p:spPr>
          <a:xfrm>
            <a:off x="1262380" y="4902200"/>
            <a:ext cx="5447030" cy="521970"/>
          </a:xfrm>
          <a:prstGeom prst="rect">
            <a:avLst/>
          </a:prstGeom>
          <a:noFill/>
        </p:spPr>
        <p:txBody>
          <a:bodyPr wrap="none" rtlCol="0" anchor="t">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sym typeface="等线" panose="02010600030101010101" charset="-122"/>
              </a:rPr>
              <a:t>竞赛期间，教师与同学单独交流</a:t>
            </a:r>
            <a:endParaRPr lang="zh-CN" altLang="en-US" sz="2800">
              <a:latin typeface="宋体" panose="02010600030101010101" pitchFamily="2" charset="-122"/>
              <a:ea typeface="宋体" panose="02010600030101010101" pitchFamily="2" charset="-122"/>
              <a:sym typeface="等线" panose="02010600030101010101" charset="-122"/>
            </a:endParaRPr>
          </a:p>
        </p:txBody>
      </p:sp>
      <p:sp>
        <p:nvSpPr>
          <p:cNvPr id="25" name="文本框 24"/>
          <p:cNvSpPr txBox="1"/>
          <p:nvPr/>
        </p:nvSpPr>
        <p:spPr>
          <a:xfrm>
            <a:off x="1262380" y="4328795"/>
            <a:ext cx="4913630" cy="521970"/>
          </a:xfrm>
          <a:prstGeom prst="rect">
            <a:avLst/>
          </a:prstGeom>
          <a:noFill/>
        </p:spPr>
        <p:txBody>
          <a:bodyPr wrap="none" rtlCol="0" anchor="t">
            <a:spAutoFit/>
          </a:bodyPr>
          <a:p>
            <a:pPr marL="285750" indent="-285750">
              <a:buFont typeface="Arial" panose="020B0604020202020204" pitchFamily="34" charset="0"/>
              <a:buChar char="•"/>
            </a:pPr>
            <a:r>
              <a:rPr lang="zh-CN" altLang="en-US" sz="2800">
                <a:latin typeface="宋体" panose="02010600030101010101" pitchFamily="2" charset="-122"/>
                <a:ea typeface="宋体" panose="02010600030101010101" pitchFamily="2" charset="-122"/>
                <a:cs typeface="宋体" panose="02010600030101010101" pitchFamily="2" charset="-122"/>
                <a:sym typeface="等线" panose="02010600030101010101" charset="-122"/>
              </a:rPr>
              <a:t>竞赛期间，“4人”一起交流</a:t>
            </a:r>
            <a:endParaRPr lang="zh-CN" altLang="en-US" sz="2800">
              <a:latin typeface="宋体" panose="02010600030101010101" pitchFamily="2" charset="-122"/>
              <a:ea typeface="宋体" panose="02010600030101010101" pitchFamily="2" charset="-122"/>
              <a:cs typeface="宋体" panose="02010600030101010101" pitchFamily="2" charset="-122"/>
              <a:sym typeface="等线" panose="02010600030101010101" charset="-122"/>
            </a:endParaRPr>
          </a:p>
        </p:txBody>
      </p:sp>
      <p:sp>
        <p:nvSpPr>
          <p:cNvPr id="2" name="文本框 1"/>
          <p:cNvSpPr txBox="1"/>
          <p:nvPr/>
        </p:nvSpPr>
        <p:spPr>
          <a:xfrm>
            <a:off x="8742045" y="2844800"/>
            <a:ext cx="3088005" cy="1753235"/>
          </a:xfrm>
          <a:prstGeom prst="rect">
            <a:avLst/>
          </a:prstGeom>
          <a:noFill/>
          <a:ln w="28575">
            <a:solidFill>
              <a:schemeClr val="tx1"/>
            </a:solidFill>
          </a:ln>
        </p:spPr>
        <p:txBody>
          <a:bodyPr wrap="square" rtlCol="0" anchor="t">
            <a:spAutoFit/>
          </a:bodyPr>
          <a:p>
            <a:pPr marL="457200" indent="-457200">
              <a:lnSpc>
                <a:spcPct val="150000"/>
              </a:lnSpc>
              <a:buFont typeface="Arial" panose="020B0604020202020204" pitchFamily="34" charset="0"/>
              <a:buChar char="•"/>
            </a:pPr>
            <a:r>
              <a:rPr lang="zh-CN" altLang="en-US" sz="2400" b="1">
                <a:latin typeface="宋体" panose="02010600030101010101" pitchFamily="2" charset="-122"/>
                <a:ea typeface="宋体" panose="02010600030101010101" pitchFamily="2" charset="-122"/>
                <a:sym typeface="+mn-ea"/>
              </a:rPr>
              <a:t>竞赛期间，校内相关群会禁言、禁上传</a:t>
            </a:r>
            <a:r>
              <a:rPr lang="zh-CN" altLang="en-US" sz="2400" b="1">
                <a:latin typeface="宋体" panose="02010600030101010101" pitchFamily="2" charset="-122"/>
                <a:ea typeface="宋体" panose="02010600030101010101" pitchFamily="2" charset="-122"/>
                <a:sym typeface="+mn-ea"/>
              </a:rPr>
              <a:t>资料</a:t>
            </a:r>
            <a:endParaRPr lang="zh-CN" altLang="en-US" sz="2400" b="1">
              <a:latin typeface="宋体" panose="02010600030101010101" pitchFamily="2" charset="-122"/>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严明竞赛</a:t>
            </a:r>
            <a:r>
              <a:rPr lang="zh-CN" altLang="en-US" sz="4000">
                <a:solidFill>
                  <a:schemeClr val="bg1"/>
                </a:solidFill>
                <a:latin typeface="宋体" panose="02010600030101010101" pitchFamily="2" charset="-122"/>
                <a:ea typeface="宋体" panose="02010600030101010101" pitchFamily="2" charset="-122"/>
              </a:rPr>
              <a:t>纪律</a:t>
            </a:r>
            <a:endParaRPr lang="zh-CN" altLang="en-US" sz="4000">
              <a:solidFill>
                <a:schemeClr val="bg1"/>
              </a:solidFill>
              <a:latin typeface="宋体" panose="02010600030101010101" pitchFamily="2" charset="-122"/>
              <a:ea typeface="宋体" panose="02010600030101010101" pitchFamily="2" charset="-122"/>
            </a:endParaRPr>
          </a:p>
        </p:txBody>
      </p:sp>
      <p:sp>
        <p:nvSpPr>
          <p:cNvPr id="4" name="文本框 3"/>
          <p:cNvSpPr txBox="1"/>
          <p:nvPr/>
        </p:nvSpPr>
        <p:spPr>
          <a:xfrm>
            <a:off x="665480" y="1374775"/>
            <a:ext cx="3589020" cy="583565"/>
          </a:xfrm>
          <a:prstGeom prst="rect">
            <a:avLst/>
          </a:prstGeom>
          <a:noFill/>
        </p:spPr>
        <p:txBody>
          <a:bodyPr wrap="none" rtlCol="0" anchor="t">
            <a:spAutoFit/>
          </a:bodyPr>
          <a:p>
            <a:pPr marL="342900" indent="-342900">
              <a:buFont typeface="Arial" panose="020B0604020202020204" pitchFamily="34" charset="0"/>
              <a:buChar char="•"/>
            </a:pPr>
            <a:r>
              <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等线" panose="02010600030101010101" charset="-122"/>
              </a:rPr>
              <a:t>严重违纪（1）：</a:t>
            </a:r>
            <a:endPar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等线" panose="02010600030101010101" charset="-122"/>
            </a:endParaRPr>
          </a:p>
        </p:txBody>
      </p:sp>
      <p:sp>
        <p:nvSpPr>
          <p:cNvPr id="5" name="文本框 4"/>
          <p:cNvSpPr txBox="1"/>
          <p:nvPr/>
        </p:nvSpPr>
        <p:spPr>
          <a:xfrm>
            <a:off x="1139190" y="2263775"/>
            <a:ext cx="9912985" cy="2030095"/>
          </a:xfrm>
          <a:prstGeom prst="rect">
            <a:avLst/>
          </a:prstGeom>
          <a:noFill/>
        </p:spPr>
        <p:txBody>
          <a:bodyPr wrap="square" rtlCol="0" anchor="t">
            <a:spAutoFit/>
          </a:bodyPr>
          <a:p>
            <a:pPr>
              <a:lnSpc>
                <a:spcPct val="150000"/>
              </a:lnSpc>
            </a:pPr>
            <a:r>
              <a:rPr lang="zh-CN" altLang="en-US" sz="2800">
                <a:latin typeface="宋体" panose="02010600030101010101" pitchFamily="2" charset="-122"/>
                <a:ea typeface="宋体" panose="02010600030101010101" pitchFamily="2" charset="-122"/>
                <a:sym typeface="等线" panose="02010600030101010101" charset="-122"/>
              </a:rPr>
              <a:t>雷同（自建库相似度较高；有些为网购）抄袭或者剽窃（不引用或者引用不规范）过度引用（大段文字或者文献雷同）。公开通报相似度较高的论文，逐步加大通报力度。</a:t>
            </a:r>
            <a:endParaRPr lang="zh-CN" altLang="en-US" sz="2800">
              <a:latin typeface="宋体" panose="02010600030101010101" pitchFamily="2" charset="-122"/>
              <a:ea typeface="宋体" panose="02010600030101010101" pitchFamily="2" charset="-122"/>
              <a:sym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严明竞赛</a:t>
            </a:r>
            <a:r>
              <a:rPr lang="zh-CN" altLang="en-US" sz="4000">
                <a:solidFill>
                  <a:schemeClr val="bg1"/>
                </a:solidFill>
                <a:latin typeface="宋体" panose="02010600030101010101" pitchFamily="2" charset="-122"/>
                <a:ea typeface="宋体" panose="02010600030101010101" pitchFamily="2" charset="-122"/>
              </a:rPr>
              <a:t>纪律</a:t>
            </a:r>
            <a:endParaRPr lang="zh-CN" altLang="en-US" sz="4000">
              <a:solidFill>
                <a:schemeClr val="bg1"/>
              </a:solidFill>
              <a:latin typeface="宋体" panose="02010600030101010101" pitchFamily="2" charset="-122"/>
              <a:ea typeface="宋体" panose="02010600030101010101" pitchFamily="2" charset="-122"/>
            </a:endParaRPr>
          </a:p>
        </p:txBody>
      </p:sp>
      <p:sp>
        <p:nvSpPr>
          <p:cNvPr id="4" name="文本框 3"/>
          <p:cNvSpPr txBox="1"/>
          <p:nvPr/>
        </p:nvSpPr>
        <p:spPr>
          <a:xfrm>
            <a:off x="665480" y="1374775"/>
            <a:ext cx="9953625" cy="583565"/>
          </a:xfrm>
          <a:prstGeom prst="rect">
            <a:avLst/>
          </a:prstGeom>
          <a:noFill/>
        </p:spPr>
        <p:txBody>
          <a:bodyPr wrap="square" rtlCol="0" anchor="t">
            <a:spAutoFit/>
          </a:bodyPr>
          <a:p>
            <a:pPr marL="342900" indent="-342900" algn="l">
              <a:buFont typeface="Arial" panose="020B0604020202020204" pitchFamily="34" charset="0"/>
              <a:buChar char="•"/>
            </a:pPr>
            <a:r>
              <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等线" panose="02010600030101010101" charset="-122"/>
              </a:rPr>
              <a:t>严重违纪（</a:t>
            </a:r>
            <a:r>
              <a:rPr lang="en-US" altLang="zh-CN" sz="3200" b="1">
                <a:solidFill>
                  <a:srgbClr val="FF0000"/>
                </a:solidFill>
                <a:latin typeface="宋体" panose="02010600030101010101" pitchFamily="2" charset="-122"/>
                <a:ea typeface="宋体" panose="02010600030101010101" pitchFamily="2" charset="-122"/>
                <a:cs typeface="宋体" panose="02010600030101010101" pitchFamily="2" charset="-122"/>
                <a:sym typeface="等线" panose="02010600030101010101" charset="-122"/>
              </a:rPr>
              <a:t>2</a:t>
            </a:r>
            <a:r>
              <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等线" panose="02010600030101010101" charset="-122"/>
              </a:rPr>
              <a:t>）：</a:t>
            </a:r>
            <a:r>
              <a:rPr lang="zh-CN" altLang="en-US" sz="3200" b="1">
                <a:solidFill>
                  <a:srgbClr val="FF0000"/>
                </a:solidFill>
                <a:sym typeface="+mn-ea"/>
              </a:rPr>
              <a:t>竞赛期间与他人讨论，教师参与</a:t>
            </a:r>
            <a:endParaRPr lang="zh-CN" altLang="en-US" sz="3200" b="1">
              <a:solidFill>
                <a:srgbClr val="FF0000"/>
              </a:solidFill>
              <a:latin typeface="宋体" panose="02010600030101010101" pitchFamily="2" charset="-122"/>
              <a:ea typeface="宋体" panose="02010600030101010101" pitchFamily="2" charset="-122"/>
              <a:cs typeface="宋体" panose="02010600030101010101" pitchFamily="2" charset="-122"/>
              <a:sym typeface="等线" panose="02010600030101010101" charset="-122"/>
            </a:endParaRPr>
          </a:p>
        </p:txBody>
      </p:sp>
      <p:sp>
        <p:nvSpPr>
          <p:cNvPr id="5" name="文本框 4"/>
          <p:cNvSpPr txBox="1"/>
          <p:nvPr/>
        </p:nvSpPr>
        <p:spPr>
          <a:xfrm>
            <a:off x="1139190" y="2349500"/>
            <a:ext cx="9912985" cy="2030095"/>
          </a:xfrm>
          <a:prstGeom prst="rect">
            <a:avLst/>
          </a:prstGeom>
          <a:noFill/>
        </p:spPr>
        <p:txBody>
          <a:bodyPr wrap="square" rtlCol="0" anchor="t">
            <a:spAutoFit/>
          </a:bodyPr>
          <a:p>
            <a:pPr>
              <a:lnSpc>
                <a:spcPct val="150000"/>
              </a:lnSpc>
            </a:pPr>
            <a:r>
              <a:rPr lang="zh-CN" altLang="en-US" sz="2800">
                <a:sym typeface="+mn-ea"/>
              </a:rPr>
              <a:t>竞赛开始后，参赛队员不得以任何方式（包括电话，电子邮件，网上咨询等）与队外的任何人，包括指导老师，研究和讨论任何与赛题相关的问题。”</a:t>
            </a:r>
            <a:endParaRPr lang="zh-CN" altLang="en-US" sz="2800">
              <a:latin typeface="宋体" panose="02010600030101010101" pitchFamily="2" charset="-122"/>
              <a:ea typeface="宋体" panose="02010600030101010101" pitchFamily="2" charset="-122"/>
              <a:sym typeface="等线" panose="0201060003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6075" y="189230"/>
            <a:ext cx="5596255" cy="706755"/>
          </a:xfrm>
          <a:prstGeom prst="rect">
            <a:avLst/>
          </a:prstGeom>
          <a:noFill/>
        </p:spPr>
        <p:txBody>
          <a:bodyPr wrap="square" rtlCol="0">
            <a:spAutoFit/>
          </a:bodyPr>
          <a:p>
            <a:r>
              <a:rPr lang="zh-CN" altLang="en-US" sz="4000">
                <a:solidFill>
                  <a:schemeClr val="bg1"/>
                </a:solidFill>
                <a:latin typeface="宋体" panose="02010600030101010101" pitchFamily="2" charset="-122"/>
                <a:ea typeface="宋体" panose="02010600030101010101" pitchFamily="2" charset="-122"/>
              </a:rPr>
              <a:t>数模竞赛的纪律</a:t>
            </a:r>
            <a:r>
              <a:rPr lang="zh-CN" altLang="en-US" sz="4000">
                <a:solidFill>
                  <a:schemeClr val="bg1"/>
                </a:solidFill>
                <a:latin typeface="宋体" panose="02010600030101010101" pitchFamily="2" charset="-122"/>
                <a:ea typeface="宋体" panose="02010600030101010101" pitchFamily="2" charset="-122"/>
              </a:rPr>
              <a:t>要求</a:t>
            </a:r>
            <a:endParaRPr lang="zh-CN" altLang="en-US" sz="4000">
              <a:solidFill>
                <a:schemeClr val="bg1"/>
              </a:solidFill>
              <a:latin typeface="宋体" panose="02010600030101010101" pitchFamily="2" charset="-122"/>
              <a:ea typeface="宋体" panose="02010600030101010101" pitchFamily="2" charset="-122"/>
            </a:endParaRPr>
          </a:p>
        </p:txBody>
      </p:sp>
      <p:sp>
        <p:nvSpPr>
          <p:cNvPr id="2" name="文本框 1"/>
          <p:cNvSpPr txBox="1"/>
          <p:nvPr/>
        </p:nvSpPr>
        <p:spPr>
          <a:xfrm>
            <a:off x="519430" y="1399540"/>
            <a:ext cx="10126980" cy="1383665"/>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sz="2800" b="1">
                <a:latin typeface="宋体" panose="02010600030101010101" pitchFamily="2" charset="-122"/>
                <a:ea typeface="宋体" panose="02010600030101010101" pitchFamily="2" charset="-122"/>
              </a:rPr>
              <a:t>参赛学生必须严格遵守《全国大学生数学建模竞赛章程》和《全国大学生数学建模竞赛论文格式规范》中的各项规定</a:t>
            </a:r>
            <a:endParaRPr lang="zh-CN" altLang="en-US" sz="2800" b="1">
              <a:latin typeface="宋体" panose="02010600030101010101" pitchFamily="2" charset="-122"/>
              <a:ea typeface="宋体" panose="02010600030101010101" pitchFamily="2" charset="-122"/>
            </a:endParaRPr>
          </a:p>
        </p:txBody>
      </p:sp>
      <p:sp>
        <p:nvSpPr>
          <p:cNvPr id="3" name="文本框 2"/>
          <p:cNvSpPr txBox="1"/>
          <p:nvPr/>
        </p:nvSpPr>
        <p:spPr>
          <a:xfrm>
            <a:off x="519430" y="3287395"/>
            <a:ext cx="10126980" cy="1383665"/>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sz="2800" b="1">
                <a:sym typeface="+mn-ea"/>
              </a:rPr>
              <a:t>各参赛队在竞赛前仔细阅读《全国大学生数学建模竞赛参赛规则》  （见群文件或从http://www.mcm.edu.cn 查阅）</a:t>
            </a:r>
            <a:endParaRPr lang="zh-CN" altLang="en-US" sz="2800"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PLACING_PICTURE_USER_VIEWPORT" val="{&quot;height&quot;:8911,&quot;width&quot;:6819}"/>
</p:tagLst>
</file>

<file path=ppt/tags/tag2.xml><?xml version="1.0" encoding="utf-8"?>
<p:tagLst xmlns:p="http://schemas.openxmlformats.org/presentationml/2006/main">
  <p:tag name="KSO_WM_UNIT_TABLE_BEAUTIFY" val="smartTable{ed2c9551-c39a-42aa-897e-46818ee819d5}"/>
  <p:tag name="TABLE_ENDDRAG_ORIGIN_RECT" val="750*326"/>
  <p:tag name="TABLE_ENDDRAG_RECT" val="55*107*750*326"/>
</p:tagLst>
</file>

<file path=ppt/tags/tag3.xml><?xml version="1.0" encoding="utf-8"?>
<p:tagLst xmlns:p="http://schemas.openxmlformats.org/presentationml/2006/main">
  <p:tag name="KSO_WM_UNIT_PLACING_PICTURE_USER_VIEWPORT" val="{&quot;height&quot;:6971,&quot;width&quot;:9277}"/>
</p:tagLst>
</file>

<file path=ppt/tags/tag4.xml><?xml version="1.0" encoding="utf-8"?>
<p:tagLst xmlns:p="http://schemas.openxmlformats.org/presentationml/2006/main">
  <p:tag name="KSO_WM_UNIT_PLACING_PICTURE_USER_VIEWPORT" val="{&quot;height&quot;:6844,&quot;width&quot;:14167}"/>
</p:tagLst>
</file>

<file path=ppt/tags/tag5.xml><?xml version="1.0" encoding="utf-8"?>
<p:tagLst xmlns:p="http://schemas.openxmlformats.org/presentationml/2006/main">
  <p:tag name="KSO_WM_UNIT_TABLE_BEAUTIFY" val="smartTable{258442ed-ffe8-4914-a669-22025d9f0d03}"/>
  <p:tag name="TABLE_ENDDRAG_ORIGIN_RECT" val="674*291"/>
  <p:tag name="TABLE_ENDDRAG_RECT" val="85*145*674*291"/>
</p:tagLst>
</file>

<file path=ppt/tags/tag6.xml><?xml version="1.0" encoding="utf-8"?>
<p:tagLst xmlns:p="http://schemas.openxmlformats.org/presentationml/2006/main">
  <p:tag name="COMMONDATA" val="eyJoZGlkIjoiNDdlZGNkMWJkOTQ4ZDNlYjI4MTk1ZmYyZjU1ODE4MDYifQ=="/>
</p:tagLst>
</file>

<file path=ppt/theme/theme1.xml><?xml version="1.0" encoding="utf-8"?>
<a:theme xmlns:a="http://schemas.openxmlformats.org/drawingml/2006/main" name="学术文献 16x9">
  <a:themeElements>
    <a:clrScheme name="紫罗兰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3528</Words>
  <Application>WPS 演示</Application>
  <PresentationFormat>宽屏</PresentationFormat>
  <Paragraphs>431</Paragraphs>
  <Slides>33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33</vt:i4>
      </vt:variant>
    </vt:vector>
  </HeadingPairs>
  <TitlesOfParts>
    <vt:vector size="43" baseType="lpstr">
      <vt:lpstr>Arial</vt:lpstr>
      <vt:lpstr>宋体</vt:lpstr>
      <vt:lpstr>Wingdings</vt:lpstr>
      <vt:lpstr>微软雅黑</vt:lpstr>
      <vt:lpstr>等线</vt:lpstr>
      <vt:lpstr>Arial Unicode MS</vt:lpstr>
      <vt:lpstr>Calibri</vt:lpstr>
      <vt:lpstr>Euphemia</vt:lpstr>
      <vt:lpstr>Segoe Print</vt:lpstr>
      <vt:lpstr>学术文献 16x9</vt:lpstr>
      <vt:lpstr>数学建模竞赛的相关事项</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                </vt:lpstr>
      <vt:lpstr>                </vt:lpstr>
      <vt:lpstr>谢谢！ 祝大家在竞赛中取得好成绩，为学校争光！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mikexhy</cp:lastModifiedBy>
  <cp:revision>238</cp:revision>
  <dcterms:created xsi:type="dcterms:W3CDTF">2018-10-28T04:10:00Z</dcterms:created>
  <dcterms:modified xsi:type="dcterms:W3CDTF">2022-09-02T03:29:19Z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2052-11.1.0.12313</vt:lpwstr>
  </property>
  <property fmtid="{D5CDD505-2E9C-101B-9397-08002B2CF9AE}" pid="9" name="ICV">
    <vt:lpwstr>B16FC4AA79384234970D0617833E7E91</vt:lpwstr>
  </property>
</Properties>
</file>