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gxkpcl8ezSoItKdx3ZxA8GK0Kf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57" name="Google Shape;15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76" name="Google Shape;17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13" name="Google Shape;21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31" name="Google Shape;23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49" name="Google Shape;24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67" name="Google Shape;26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85" name="Google Shape;28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without timer</a:t>
            </a:r>
            <a:endParaRPr/>
          </a:p>
        </p:txBody>
      </p:sp>
      <p:sp>
        <p:nvSpPr>
          <p:cNvPr id="316" name="Google Shape;31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324" name="Google Shape;32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without timer</a:t>
            </a:r>
            <a:endParaRPr/>
          </a:p>
        </p:txBody>
      </p:sp>
      <p:sp>
        <p:nvSpPr>
          <p:cNvPr id="335" name="Google Shape;33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343" name="Google Shape;34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without timer</a:t>
            </a:r>
            <a:endParaRPr/>
          </a:p>
        </p:txBody>
      </p:sp>
      <p:sp>
        <p:nvSpPr>
          <p:cNvPr id="354" name="Google Shape;35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362" name="Google Shape;36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without timer</a:t>
            </a:r>
            <a:endParaRPr/>
          </a:p>
        </p:txBody>
      </p:sp>
      <p:sp>
        <p:nvSpPr>
          <p:cNvPr id="373" name="Google Shape;373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381" name="Google Shape;38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without timer</a:t>
            </a:r>
            <a:endParaRPr/>
          </a:p>
        </p:txBody>
      </p:sp>
      <p:sp>
        <p:nvSpPr>
          <p:cNvPr id="392" name="Google Shape;39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398" name="Google Shape;398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466" name="Google Shape;466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477" name="Google Shape;477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545" name="Google Shape;54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without timer</a:t>
            </a: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556" name="Google Shape;55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624" name="Google Shape;624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635" name="Google Shape;63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703" name="Google Shape;703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714" name="Google Shape;714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1" name="Google Shape;781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782" name="Google Shape;782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2" name="Google Shape;79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793" name="Google Shape;793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861" name="Google Shape;861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3" name="Google Shape;873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874" name="Google Shape;874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942" name="Google Shape;94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3" name="Google Shape;95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954" name="Google Shape;954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1" name="Google Shape;102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022" name="Google Shape;1022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2" name="Google Shape;1032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033" name="Google Shape;1033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0" name="Google Shape;1100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101" name="Google Shape;1101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113" name="Google Shape;1113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0" name="Google Shape;1180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181" name="Google Shape;1181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193" name="Google Shape;1193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0" name="Google Shape;1260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261" name="Google Shape;1261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1" name="Google Shape;127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272" name="Google Shape;127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9" name="Google Shape;1339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340" name="Google Shape;1340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20" name="Google Shape;1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1" name="Google Shape;135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352" name="Google Shape;1352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9" name="Google Shape;1419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420" name="Google Shape;1420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431" name="Google Shape;1431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8" name="Google Shape;1498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499" name="Google Shape;1499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9" name="Google Shape;1509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510" name="Google Shape;1510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" name="Google Shape;1577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578" name="Google Shape;1578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8" name="Google Shape;1588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589" name="Google Shape;1589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6" name="Google Shape;1656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657" name="Google Shape;165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7" name="Google Shape;1667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668" name="Google Shape;1668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5" name="Google Shape;1735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736" name="Google Shape;1736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6" name="Google Shape;1746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747" name="Google Shape;1747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4" name="Google Shape;1814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815" name="Google Shape;1815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5" name="Google Shape;1825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826" name="Google Shape;1826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3" name="Google Shape;1893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894" name="Google Shape;1894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4" name="Google Shape;19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905" name="Google Shape;19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2" name="Google Shape;1972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973" name="Google Shape;1973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3" name="Google Shape;1983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1984" name="Google Shape;1984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1" name="Google Shape;2051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052" name="Google Shape;2052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2" name="Google Shape;2062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2063" name="Google Shape;2063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0" name="Google Shape;213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131" name="Google Shape;2131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139" name="Google Shape;13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1" name="Google Shape;2141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2142" name="Google Shape;2142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9" name="Google Shape;2209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210" name="Google Shape;2210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0" name="Google Shape;2220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slide with 1 minute timer</a:t>
            </a:r>
            <a:endParaRPr/>
          </a:p>
        </p:txBody>
      </p:sp>
      <p:sp>
        <p:nvSpPr>
          <p:cNvPr id="2221" name="Google Shape;2221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8" name="Google Shape;2288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 slide</a:t>
            </a:r>
            <a:endParaRPr/>
          </a:p>
        </p:txBody>
      </p:sp>
      <p:sp>
        <p:nvSpPr>
          <p:cNvPr id="2289" name="Google Shape;2289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GB" sz="5400"/>
              <a:t>Physics </a:t>
            </a:r>
            <a:br>
              <a:rPr lang="en-GB" sz="5400"/>
            </a:br>
            <a:br>
              <a:rPr lang="en-GB" sz="4500"/>
            </a:br>
            <a:r>
              <a:rPr lang="en-GB" sz="5400"/>
              <a:t>Questions and Answers</a:t>
            </a:r>
            <a:endParaRPr sz="540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73082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Ben Hardy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83334" y="6168982"/>
            <a:ext cx="46106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DO NOT COPY OR DISTRIBUTE SLIDES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0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0"/>
          <p:cNvSpPr txBox="1"/>
          <p:nvPr/>
        </p:nvSpPr>
        <p:spPr>
          <a:xfrm>
            <a:off x="201792" y="152615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mean, median and mode are all the same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mean is higher than the median which is higher than the mode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median is higher than the mean which is higher than the mode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value of the mode is higher than the median which is higher than the mean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mode is higher than the mean which is higher than the median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6457016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460376" y="602822"/>
            <a:ext cx="51911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obtained from a study is non-parametric and negatively skewed. Which is the most accurate statement?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r="48571"/>
          <a:stretch/>
        </p:blipFill>
        <p:spPr>
          <a:xfrm>
            <a:off x="6672450" y="1171575"/>
            <a:ext cx="4727450" cy="41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723804" y="3095582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834929" y="1033479"/>
            <a:ext cx="10404475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You have placed a patient on a circle system with a soda lime canister. The patient produces 2 moles of carbon dioxide, how many moles of calcium carbonate will be produced?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2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12"/>
          <p:cNvSpPr txBox="1"/>
          <p:nvPr/>
        </p:nvSpPr>
        <p:spPr>
          <a:xfrm>
            <a:off x="201792" y="152615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6457016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reaction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Ca(OH)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→ CaCO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H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+ heat (in the presence of water)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1600"/>
              <a:buFont typeface="Arial"/>
              <a:buNone/>
            </a:pPr>
            <a:r>
              <a:rPr lang="en-GB" sz="16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Broken Down: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460376" y="602822"/>
            <a:ext cx="51911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placed a patient on a circle system with a soda lime canister. The patient produces 2 moles of carbon dioxide, how many moles of calcium carbonate will be produced?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7016" y="2757953"/>
            <a:ext cx="5275664" cy="35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723805" y="3156688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Mapleson C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Mapleson B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Mapleson F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Bain’s circuit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Magill circuit </a:t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723805" y="954104"/>
            <a:ext cx="973731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 45kg child that is spontaneously breathing is placed on breathing circuit. Fresh gas flows of 4 litres are required to prevent rebreathing. Which breathing circuit is most likely to be used?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201792" y="2080150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Mapleson C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Mapleson B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Mapleson 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Bain’s circuit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Magill circuit </a:t>
            </a:r>
            <a:endParaRPr sz="1400">
              <a:solidFill>
                <a:srgbClr val="548235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6457016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201792" y="464851"/>
            <a:ext cx="51911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45kg child that is spontaneously breathing is placed on breathing circuit. Fresh gas flows of 4 litres are required to prevent rebreathing. Which breathing circuit is most likely to be used?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875" y="1203515"/>
            <a:ext cx="7221003" cy="56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208" name="Google Shape;208;p15"/>
          <p:cNvSpPr txBox="1"/>
          <p:nvPr/>
        </p:nvSpPr>
        <p:spPr>
          <a:xfrm>
            <a:off x="723805" y="3156688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the sevoflurane to desflurane at 8%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sevoflurane dial to 8%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the sevoflurane dial to 2%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fresh gas flow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in nitrous oxide 50% </a:t>
            </a:r>
            <a:endParaRPr/>
          </a:p>
          <a:p>
            <a: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723805" y="954104"/>
            <a:ext cx="973731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A 25 year old patient is undergoing I&amp;D of an abscess, with maintenance of anaesthesia with sevoflurane . You notice their MAC is reading 0.5, and the dial is at 4%. Which of the following will increase the depth of anaesthesia the quickest?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/>
        </p:nvSpPr>
        <p:spPr>
          <a:xfrm>
            <a:off x="201792" y="2080150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the sevoflurane to desflurane at 8%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sevoflurane dial to 8%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the sevoflurane dial to 2%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Increase the fresh gas flow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in nitrous oxide 50%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6457016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201791" y="464851"/>
            <a:ext cx="559258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25 year old patient is undergoing I&amp;D of an abscess, with maintenance of anaesthesia with sevoflurane . You notice their MAC is reading 0.5, and the dial is at 4%. Which of the following will increase the depth of anaesthesia the quickest?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16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723805" y="3098656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Boyle’s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Dalton’s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Gay-Lussac’s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gas constant </a:t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723805" y="954104"/>
            <a:ext cx="973731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A sealed jar contains multiple gases, which when their partial pressures are added together gives a total pressure inside the jar of 100kPa. Which gas law is being demonstrated?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201792" y="2080150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Boyle’s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Dalton’s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Gay-Lussac’s law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gas constant 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6083303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Daltons Law =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additive effects of gases to make a total pressure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Henry's Law </a:t>
            </a: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at a given temperature, the amount of gas dissolved in a solute is directly proportional to the pressure of the gas above the substance.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201791" y="464851"/>
            <a:ext cx="55925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sealed jar contains multiple gases, which when their partial pressures are added together gives a total pressure inside the jar of 100kPa. Which gas law is being demonstrated? </a:t>
            </a:r>
            <a:endParaRPr/>
          </a:p>
        </p:txBody>
      </p:sp>
      <p:cxnSp>
        <p:nvCxnSpPr>
          <p:cNvPr id="238" name="Google Shape;238;p18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723805" y="3098656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Joules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Joules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Joules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Joules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 Joules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723805" y="954104"/>
            <a:ext cx="973731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A 4 year old child presents to ED in cardiac arrest. CPR is immediately commenced. The rhythms is VF and decision is made to defibrillate. What energy level would be most appropriate?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Learning objectives: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6502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With reference to RCOA curriculum competence e.g.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To demonstrate knowledge of: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PC_BK_07 SI Units: fundamental units and derived units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PC_BK_08 Other non SI units relevant to anaesthesia: including mmHg, bar, atmospheres, cm H2O, psi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PC_BK_09 Simple mechanics: mass, force, work, energy, power PC_BK_10 Heat: including temperature, absolute zero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PC_BK_11 Heat transfer and loss: conduction, convection, radiation, evaporation</a:t>
            </a:r>
            <a:endParaRPr sz="1572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PC_BK_13 Latent heats, triple point of water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PC_BK_16 Laws of thermodynamics; mechanical equivalent of heat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PC_BK_17 Humidity, absolute and relative; including measurement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PC_BK_19 Physics of gases. Gas Laws: kinetic theory of gases, Boyles, Henry’s, Dalton, Charles, Gay-Lussac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PC_BK_20 Critical temperature, critical pressure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None/>
            </a:pPr>
            <a:r>
              <a:rPr lang="en-GB" sz="1572"/>
              <a:t>PC_BK_22 Pressure: absolute and relative pressure; gauge pressure</a:t>
            </a:r>
            <a:endParaRPr sz="157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/>
        </p:nvSpPr>
        <p:spPr>
          <a:xfrm>
            <a:off x="201792" y="2080150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Joules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Joules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64 Joules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Joules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 Joules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083303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Old formula = (age + 4 ) x 2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Newer formulae: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0 -1 = (Age/2)+4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1 -5 = (Age x2)+8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6 -12 = (Age x3)+7</a:t>
            </a:r>
            <a:endParaRPr/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1600"/>
              <a:buFont typeface="Arial"/>
              <a:buChar char="•"/>
            </a:pPr>
            <a:r>
              <a:rPr lang="en-GB" sz="16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(4 + 4 ) x 2 =&gt; 16 kg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1600"/>
              <a:buFont typeface="Arial"/>
              <a:buChar char="•"/>
            </a:pPr>
            <a:r>
              <a:rPr lang="en-GB" sz="16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( 4x2 ) + 8 =&gt;  16 kg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 Joules per kg =&gt; 64 J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01791" y="464851"/>
            <a:ext cx="55925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4 year old child presents to ED in cardiac arrest. CPR is immediately commenced. The rhythms is VF and decision is made to defibrillate. What energy level would be most appropriate? </a:t>
            </a:r>
            <a:endParaRPr/>
          </a:p>
        </p:txBody>
      </p:sp>
      <p:cxnSp>
        <p:nvCxnSpPr>
          <p:cNvPr id="256" name="Google Shape;256;p20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/>
        </p:nvSpPr>
        <p:spPr>
          <a:xfrm>
            <a:off x="723805" y="2680438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723805" y="954104"/>
            <a:ext cx="973731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Which derived quantity is best expressed in terms of the base SI units of  Kg m</a:t>
            </a:r>
            <a:r>
              <a:rPr lang="en-GB" sz="2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2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8428666" y="383761"/>
            <a:ext cx="3442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/>
        </p:nvSpPr>
        <p:spPr>
          <a:xfrm>
            <a:off x="201792" y="1646925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Pressure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6457016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Speed = dist / time 		ms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Acceleration =&gt;  		ms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Force = mass x acc 		kg x ms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Pressure = force / area 	kg m s</a:t>
            </a: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 m</a:t>
            </a: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kg m</a:t>
            </a: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WD = force x distance 		kg m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x 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kg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Power = WD / time 		kg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 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kg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201791" y="464851"/>
            <a:ext cx="55925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derived quantity is best expressed in terms of the base SI units of  Kg m</a:t>
            </a:r>
            <a:r>
              <a:rPr lang="en-GB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2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/>
        </p:nvSpPr>
        <p:spPr>
          <a:xfrm>
            <a:off x="723805" y="2680438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an adjustable pressure limiting valve at the common gas outlet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more efficient for controlled compared with spontaneous ventilation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co-axial circuit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semi-open circuit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a paediatric breathing circuit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723805" y="954104"/>
            <a:ext cx="973731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Which one of the following statements is most specific for the Bain circuit compared to other breathing systems?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8364523" y="345278"/>
            <a:ext cx="3442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/>
        </p:nvSpPr>
        <p:spPr>
          <a:xfrm>
            <a:off x="201792" y="1646925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an adjustable pressure limiting valve at the common gas outlet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It is more efficient for controlled compared with spontaneous ventilation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co-axial circuit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semi-open circuit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a paediatric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breathing circuit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6457016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201791" y="464851"/>
            <a:ext cx="55925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statements is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specific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Bain circuit compared to other breathing systems? 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24"/>
          <p:cNvSpPr txBox="1"/>
          <p:nvPr/>
        </p:nvSpPr>
        <p:spPr>
          <a:xfrm>
            <a:off x="6905578" y="652121"/>
            <a:ext cx="5080178" cy="535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Bain circuit is a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semi-open breathing system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coaxial version of a Mapleson D circuit. Other examples of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coaxial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breathing systems include the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(Mapleson A) and circle.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Bain and Lack circuits have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APL valve at the common gas outlet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Bain circuit can be used at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age and weight.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appropriately sized revervoir bag as an alternative to a Mapleson E or F circuit.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FGF for spont. breathing (to avoid rebreathing) is 160-200 ml/kg/min - relatively inefficient.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FGF for controlled ventilation to avoid rebreathing is 70-100 ml/kg/min making it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efficient.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0414" y="3914965"/>
            <a:ext cx="3244885" cy="294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/>
        </p:nvSpPr>
        <p:spPr>
          <a:xfrm>
            <a:off x="723805" y="3820413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Regimen B is 5% better than regimen A		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5% chance that regimen B is better than regimen A	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20% chance that regimen B is better than regimen A		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20% probability of finding this result if there is no difference between the regimens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5% probability (or one more extreme) that there is no difference between the regimens	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483526" y="563385"/>
            <a:ext cx="1137791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A 96 week study compared two regimens of antiretroviral medication for HIV.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null hypothesis was that there was no difference between the two regimens.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outcome was reduction of HIV viral load below 50 copies per ml. This outcome was reached in 90% of patients taking regimen A and 93% of patients taking regimen B. The results were reported as being significant with a p-value of 0.05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these is the correct interpretation of the P value??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8419086" y="164657"/>
            <a:ext cx="3442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52400" y="3603830"/>
            <a:ext cx="5943600" cy="377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Regimen B is 5% better than regimen A		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5% chance that regimen B is better than regimen A	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20% chance that regimen B is better than regimen A		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20% probability of finding this result if there is no difference between the regimens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There is a 5% probability (or one more extreme) that there is no difference between the regimens</a:t>
            </a:r>
            <a:endParaRPr sz="1400">
              <a:solidFill>
                <a:srgbClr val="548235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6457016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p-value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(typically ≤ 0.05) indicates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evidence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against the null hypothesis, so you </a:t>
            </a:r>
            <a:r>
              <a:rPr lang="en-GB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the null hypothesis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large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(&gt; 0.05) indicates</a:t>
            </a:r>
            <a:r>
              <a:rPr lang="en-GB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weak evidence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against the null hypothesis, so you </a:t>
            </a:r>
            <a:r>
              <a:rPr lang="en-GB" sz="16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to reject the null hypothesis.</a:t>
            </a:r>
            <a:endParaRPr sz="1600" b="1" i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it tells you is the probability that the results could have occurred by chance if there was no difference between the regimens.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 not tell you the chance that one regimen is actually better than another or the magnitude of that difference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152400" y="2986028"/>
            <a:ext cx="5791200" cy="423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152400" y="211489"/>
            <a:ext cx="5592583" cy="346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96 week study compared two regimens of antiretroviral medication for HIV infection.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null hypothesis was that there was no difference between the two regimens.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outcome was reduction of HIV viral load below 50 copies per ml. This outcome was reached in 90% of patients taking regimen A and 93% of patients taking regimen B. The results were reported as being significant with a p-value of 0.05.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these is the correct interpretation of the P value?? </a:t>
            </a:r>
            <a:endParaRPr/>
          </a:p>
        </p:txBody>
      </p:sp>
      <p:cxnSp>
        <p:nvCxnSpPr>
          <p:cNvPr id="312" name="Google Shape;312;p26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GB" sz="2880"/>
              <a:t>12. The Joule is a measure of the amount of work done. 1 joule is equivalent to which of the following conversions?</a:t>
            </a:r>
            <a:endParaRPr sz="2880"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838200" y="27499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1 kg.m</a:t>
            </a:r>
            <a:r>
              <a:rPr lang="en-GB" baseline="30000"/>
              <a:t>2</a:t>
            </a:r>
            <a:r>
              <a:rPr lang="en-GB"/>
              <a:t>s</a:t>
            </a:r>
            <a:r>
              <a:rPr lang="en-GB" baseline="30000"/>
              <a:t>-2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1 W (watt)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1 kW (kilowatt)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1 eV (electron volt)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1 calorie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8428666" y="346521"/>
            <a:ext cx="3442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28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28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6423144" y="867058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u="sng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 Joules is a measure of </a:t>
            </a:r>
            <a:r>
              <a:rPr lang="en-GB" sz="1500" b="1" u="sng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work done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Speed = dist / time 		ms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Acceleration =&gt;  		ms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Force = mass x acc 		kg x ms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Pressure = force / area 		kg m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kg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WD = force x distance 		kg m s</a:t>
            </a: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x 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kg m</a:t>
            </a: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Power = WD / time 		kg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 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kg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Watt = joule per second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calorie = 4.184 Joules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1 kg.m</a:t>
            </a:r>
            <a:r>
              <a:rPr lang="en-GB" sz="2000" baseline="30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000" baseline="30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W (watt)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kW (kilowatt)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eV (electron volt)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calorie</a:t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460376" y="383427"/>
            <a:ext cx="48894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Joule is a measure of the amount of work done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1 joule is equivalent to which of the following conversions?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 sz="3200"/>
              <a:t>13. What is the most effective method for decontaminating a non-disposable fibre-optic scope?</a:t>
            </a:r>
            <a:endParaRPr sz="3200"/>
          </a:p>
        </p:txBody>
      </p:sp>
      <p:sp>
        <p:nvSpPr>
          <p:cNvPr id="338" name="Google Shape;338;p29"/>
          <p:cNvSpPr txBox="1">
            <a:spLocks noGrp="1"/>
          </p:cNvSpPr>
          <p:nvPr>
            <p:ph type="body" idx="1"/>
          </p:nvPr>
        </p:nvSpPr>
        <p:spPr>
          <a:xfrm>
            <a:off x="838200" y="25066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Formaldehyde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High level disinfection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Cleaning with water and detergent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Autoclave at 132’C for 5 minutes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Steamed autoclave at 121’C for 20 minutes</a:t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8403009" y="346521"/>
            <a:ext cx="3442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Learning objectives: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6502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With reference to RCOA curriculum competence e.g.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To demonstrate knowledge of: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PC_BK_23 Manufacture and storage of gases and vapours, safety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PC_BK_24 Cylinders and pipelines, Bourdon gauge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PC_BK_26 Scavenging devices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PC_BK_29 Laminar and turbulent flow: Hagen-Poiseuille equation, Reynold’s number, examples including helium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PC_BK_30 Measurement of volume and flow in gases and liquids, including pneumotachograph and other respirometers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SM_BK_04 Recalls the types of data and their representation SM_BK_05 Explains the normal distribution as an example of parametric distribution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SM_BK_06 Explains indices of central tendency and variability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SM_BK_07 Recalls simple probability theory and the relationship to confidence 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/>
              <a:t>SM_BK_09 Explains the choices for simple statistical tests for different types of data</a:t>
            </a:r>
            <a:endParaRPr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30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" name="Google Shape;346;p30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6423144" y="867057"/>
            <a:ext cx="5734984" cy="525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Decontamination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 A process that removes or destroys contamination so that contaminants cannot reach a susceptible site in sufficient quantities to initiate an infection or any other harmful response.  It always involves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followed by disinfection and/or sterilization</a:t>
            </a:r>
            <a:endParaRPr/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Gluteraldehyde 2%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agent of choice for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disinfection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endoscopes.</a:t>
            </a:r>
            <a:endParaRPr/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Immersion in gluteraldehyde 2% is a form of sterilization and is used for optical instruments such as cytoscopes or bronchoscopes as it is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non-corrosive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no deleterious effects on lens cement.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Autoclaving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would damage the fibre-optic scope </a:t>
            </a:r>
            <a:endParaRPr/>
          </a:p>
          <a:p>
            <a:pPr marL="2286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Formaldehyde =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 level disinfectant. However, use is withdrawn due to carcinogenic effects 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Formaldehyde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High level disinfection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with water and detergent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Autoclave at 132’C for 5 minutes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Steamed autoclave at 121’C for 20 minutes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460376" y="383427"/>
            <a:ext cx="48894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most effective method for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decontaminating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non-disposable fibre-optic scope?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838200" y="9904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GB" sz="2880"/>
              <a:t>14. Desflurane is administered using a heated Tec6 vaporiser.</a:t>
            </a:r>
            <a:br>
              <a:rPr lang="en-GB" sz="2880"/>
            </a:br>
            <a:br>
              <a:rPr lang="en-GB" sz="2880"/>
            </a:br>
            <a:r>
              <a:rPr lang="en-GB" sz="2880"/>
              <a:t>Which of the following is the single most important reason for heating desflurane?</a:t>
            </a:r>
            <a:endParaRPr sz="288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838200" y="28498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It has a low saturated vapour pressure		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It increases the oil: gas partition coefficient	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It prevents fluctuations of vapour pressure 	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It reduces the viscosity of desflurane in the vaporiser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It has a high boiling point	</a:t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8415838" y="358105"/>
            <a:ext cx="3442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32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" name="Google Shape;365;p32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6423144" y="867057"/>
            <a:ext cx="5734984" cy="525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Desflurane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 a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boiling point (23’C)  &amp;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saturated vapour pressure  (89kPa)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requires a heated vapouriser to prevent fluctuations in its output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 6 vaporiser heats the agent to a constant temperature of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39°C. 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Pure vapour is then injected out of the vaporiser into the stream of fresh gas flow.  This arrangement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prevents fluctuations in vapour pressure and therefore vaporiser output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460376" y="2353001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low saturated vapour pressure		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increases the oil: gas partition coefficient	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It prevents fluctuations of vapour pressure 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reduces the viscosity of desflurane in the vaporiser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high boiling 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460376" y="383427"/>
            <a:ext cx="48894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Desflurane is administered using a heated Tec6 vaporiser.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the single most important reason for heating desflurane?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>
            <a:spLocks noGrp="1"/>
          </p:cNvSpPr>
          <p:nvPr>
            <p:ph type="title"/>
          </p:nvPr>
        </p:nvSpPr>
        <p:spPr>
          <a:xfrm>
            <a:off x="838200" y="9904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br>
              <a:rPr lang="en-GB" sz="2880"/>
            </a:br>
            <a:r>
              <a:rPr lang="en-GB" sz="2880"/>
              <a:t>15. A full oxygen cylinder (Class E) has an internal capacity of approximately 5L. </a:t>
            </a:r>
            <a:br>
              <a:rPr lang="en-GB" sz="2880"/>
            </a:br>
            <a:br>
              <a:rPr lang="en-GB" sz="2880"/>
            </a:br>
            <a:r>
              <a:rPr lang="en-GB" sz="2880"/>
              <a:t>Which of the following best approximates to the nominal oxygen reserve of this cylinder? </a:t>
            </a:r>
            <a:endParaRPr sz="2880"/>
          </a:p>
        </p:txBody>
      </p:sp>
      <p:sp>
        <p:nvSpPr>
          <p:cNvPr id="376" name="Google Shape;376;p33"/>
          <p:cNvSpPr txBox="1">
            <a:spLocks noGrp="1"/>
          </p:cNvSpPr>
          <p:nvPr>
            <p:ph type="body" idx="1"/>
          </p:nvPr>
        </p:nvSpPr>
        <p:spPr>
          <a:xfrm>
            <a:off x="838200" y="31416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680 Litres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700 Litres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750 Litres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770 Litres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/>
              <a:t>800 Litres </a:t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8428666" y="422244"/>
            <a:ext cx="3442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34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34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423144" y="867057"/>
            <a:ext cx="5734984" cy="525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Boyle’s law: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volume of oxygen in the cylinder can be worked out by applying Boyle's law: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 × V1 = P2 × V2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 is the pressure of a full cylinder (137 bar)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 is the volume of oxygen at that pressure (5 litres)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 is the final pressure (1 bar), and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V2 the volume of oxygen available.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Substituting values into the equation: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137 × 5 = 1 × V2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V2 = 685 litres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460376" y="2353001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680 Litres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700 Litres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750 Litres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770 Litres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800 Litres 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460376" y="383427"/>
            <a:ext cx="48894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full oxygen cylinder (Class E) has an internal capacity of approximately 5L. 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best approximates to the nominal oxygen reserve of this cylinder?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>
            <a:spLocks noGrp="1"/>
          </p:cNvSpPr>
          <p:nvPr>
            <p:ph type="title"/>
          </p:nvPr>
        </p:nvSpPr>
        <p:spPr>
          <a:xfrm>
            <a:off x="4838700" y="21807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MCQs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Critical pressure:</a:t>
            </a:r>
            <a:endParaRPr/>
          </a:p>
        </p:txBody>
      </p:sp>
      <p:sp>
        <p:nvSpPr>
          <p:cNvPr id="401" name="Google Shape;401;p36"/>
          <p:cNvSpPr txBox="1">
            <a:spLocks noGrp="1"/>
          </p:cNvSpPr>
          <p:nvPr>
            <p:ph type="body" idx="1"/>
          </p:nvPr>
        </p:nvSpPr>
        <p:spPr>
          <a:xfrm>
            <a:off x="838200" y="21412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the pressure required to liquify a vapour at any temperature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For nitrous oxide is 50 bar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For oxygen is 50 bar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not dependent on the molecular weight of the gas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Increases for any given gas with increasing temperature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2" name="Google Shape;402;p36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PC_BK_20 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37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37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Critical Pressure: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F T T F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Critical Pressure =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pressure required to liquify a vapour AT ITS 			CRITICAL TEMPERATURE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Critical Temperature =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temperature above which a vapour cannot 		    	   be liquified by any amount of pressure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Critical Pressures: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O2 = 50 bar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N2O = 72 bar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CO2 = 73 bar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Molecular weight does not correlate to critical pressure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pressure required to liquify a vapour at any temperature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nitrous oxide is 50 bar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For oxygen is 50 bar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Is not dependent on the molecular weight of the gas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 for any given gas with increasing temperature</a:t>
            </a:r>
            <a:endParaRPr/>
          </a:p>
        </p:txBody>
      </p:sp>
      <p:sp>
        <p:nvSpPr>
          <p:cNvPr id="473" name="Google Shape;473;p37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PC_BK_20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 gauge pressure can accurately measure pressure in a cylinder for:</a:t>
            </a:r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body" idx="1"/>
          </p:nvPr>
        </p:nvSpPr>
        <p:spPr>
          <a:xfrm>
            <a:off x="838200" y="23397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Oxygen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Air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Helium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N</a:t>
            </a:r>
            <a:r>
              <a:rPr lang="en-GB" baseline="-25000"/>
              <a:t>2</a:t>
            </a:r>
            <a:r>
              <a:rPr lang="en-GB"/>
              <a:t>0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CO</a:t>
            </a:r>
            <a:r>
              <a:rPr lang="en-GB" baseline="-25000"/>
              <a:t>2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81" name="Google Shape;481;p38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PC_BK_20 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503" name="Google Shape;503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519" name="Google Shape;519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526" name="Google Shape;526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528" name="Google Shape;528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529" name="Google Shape;529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530" name="Google Shape;530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7" name="Google Shape;547;p39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8" name="Google Shape;548;p39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 gauge pressure can accurately measure pressure in a cylinder for: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T T F F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Gauge pressure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the pressure in the cylinder if atmospheric pressure is counted as zero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Absolute pressure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the atmospheric pressure + gauge pressure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CO2 and N20 are part liquid and part gas – these will show a constant pressure until all the liquid is in the gas form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CO2 and N20 are both gases, which are below their critical temperature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(31 degree and 36.5 degrees) at room temperature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Oxygen 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Air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Helium 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-GB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9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PC_BK_20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4838700" y="21807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SBAs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 pressure reducing valve:</a:t>
            </a:r>
            <a:endParaRPr/>
          </a:p>
        </p:txBody>
      </p:sp>
      <p:sp>
        <p:nvSpPr>
          <p:cNvPr id="559" name="Google Shape;559;p40"/>
          <p:cNvSpPr txBox="1">
            <a:spLocks noGrp="1"/>
          </p:cNvSpPr>
          <p:nvPr>
            <p:ph type="body" idx="1"/>
          </p:nvPr>
        </p:nvSpPr>
        <p:spPr>
          <a:xfrm>
            <a:off x="838200" y="23397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Has a diaphragm made of metallic or rubber material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Offers protection to the patient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incorporated in an oxygen cylinder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Maintains constant pressure within the anaesthetic machine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Prevents equipment damage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60" name="Google Shape;560;p40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PC_BK_20 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66" name="Google Shape;566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67" name="Google Shape;567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68" name="Google Shape;568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581" name="Google Shape;581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582" name="Google Shape;582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583" name="Google Shape;583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594" name="Google Shape;594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610" name="Google Shape;610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612" name="Google Shape;612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616" name="Google Shape;616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618" name="Google Shape;618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620" name="Google Shape;620;p4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41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7" name="Google Shape;627;p41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pressure reducing valve: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F F T T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pressure reducing valve reduces the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 cylinder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 to about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kPa or 4 bar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the working pressure for the anaesthetic machine.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valve not only reduces the cylinder pressure but also ensures that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lower pressure is constant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a falling cylinder pressure.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offers no protection to the patient, only to protect anaesthetic machine/ equipment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1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Has a diaphragm made of metallic or rubber material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 protection to the patient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incorporated in an oxygen cylinder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Maintains constant pressure within the anaesthetic machine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Prevents equipment damage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PC_BK_20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following are variable orifice, constant pressure:</a:t>
            </a:r>
            <a:endParaRPr/>
          </a:p>
        </p:txBody>
      </p:sp>
      <p:sp>
        <p:nvSpPr>
          <p:cNvPr id="638" name="Google Shape;638;p42"/>
          <p:cNvSpPr txBox="1">
            <a:spLocks noGrp="1"/>
          </p:cNvSpPr>
          <p:nvPr>
            <p:ph type="body" idx="1"/>
          </p:nvPr>
        </p:nvSpPr>
        <p:spPr>
          <a:xfrm>
            <a:off x="838200" y="23397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Wrights respirometer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Rotameter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Bourdon gauge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Pneuomatotacograph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Mass Spectometry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39" name="Google Shape;639;p42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PC_BK_20 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641" name="Google Shape;641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2" name="Google Shape;642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45" name="Google Shape;645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46" name="Google Shape;646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47" name="Google Shape;647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48" name="Google Shape;648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49" name="Google Shape;649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50" name="Google Shape;650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51" name="Google Shape;651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652" name="Google Shape;652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653" name="Google Shape;653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55" name="Google Shape;655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656" name="Google Shape;656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660" name="Google Shape;660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661" name="Google Shape;661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664" name="Google Shape;664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665" name="Google Shape;665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666" name="Google Shape;666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667" name="Google Shape;667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669" name="Google Shape;669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670" name="Google Shape;670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671" name="Google Shape;671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672" name="Google Shape;672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673" name="Google Shape;673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674" name="Google Shape;674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675" name="Google Shape;675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676" name="Google Shape;676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677" name="Google Shape;677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678" name="Google Shape;678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679" name="Google Shape;679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680" name="Google Shape;680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681" name="Google Shape;681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682" name="Google Shape;682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683" name="Google Shape;683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684" name="Google Shape;684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685" name="Google Shape;685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686" name="Google Shape;686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687" name="Google Shape;687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688" name="Google Shape;688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689" name="Google Shape;689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694" name="Google Shape;694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5" name="Google Shape;705;p43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p43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variable orifice, constant pressure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43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 T F F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 orifice, constant pressure: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Courier New"/>
              <a:buChar char="o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Wright’s respiromter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Courier New"/>
              <a:buChar char="o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Rotameter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Fixed orifice, variable pressure: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Courier New"/>
              <a:buChar char="o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Pneumatotachograph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Bourdon gauge =&gt;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increasing pressure unwinds the coil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Mass spectrometry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separates molecules according to their MW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3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Wrights respirometer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Rotameter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Bourdon gauge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Pneuomatotacograph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Spectrometry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3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PC_BK_20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4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correct SI unit for: </a:t>
            </a:r>
            <a:endParaRPr/>
          </a:p>
        </p:txBody>
      </p:sp>
      <p:sp>
        <p:nvSpPr>
          <p:cNvPr id="717" name="Google Shape;717;p44"/>
          <p:cNvSpPr txBox="1">
            <a:spLocks noGrp="1"/>
          </p:cNvSpPr>
          <p:nvPr>
            <p:ph type="body" idx="1"/>
          </p:nvPr>
        </p:nvSpPr>
        <p:spPr>
          <a:xfrm>
            <a:off x="838200" y="19993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Time is the second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Length is the metre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Force is the pascal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Mass is the gram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Energy is the watt </a:t>
            </a:r>
            <a:endParaRPr/>
          </a:p>
        </p:txBody>
      </p:sp>
      <p:sp>
        <p:nvSpPr>
          <p:cNvPr id="718" name="Google Shape;718;p44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719" name="Google Shape;719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720" name="Google Shape;720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21" name="Google Shape;721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22" name="Google Shape;722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23" name="Google Shape;723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24" name="Google Shape;724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25" name="Google Shape;725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26" name="Google Shape;726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27" name="Google Shape;727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28" name="Google Shape;728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29" name="Google Shape;729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30" name="Google Shape;730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731" name="Google Shape;731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732" name="Google Shape;732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733" name="Google Shape;733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734" name="Google Shape;734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35" name="Google Shape;735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736" name="Google Shape;736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738" name="Google Shape;738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739" name="Google Shape;739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740" name="Google Shape;740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741" name="Google Shape;741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742" name="Google Shape;742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743" name="Google Shape;743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744" name="Google Shape;744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746" name="Google Shape;746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747" name="Google Shape;747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748" name="Google Shape;748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750" name="Google Shape;750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751" name="Google Shape;751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752" name="Google Shape;752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754" name="Google Shape;754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755" name="Google Shape;755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756" name="Google Shape;756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757" name="Google Shape;757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758" name="Google Shape;758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759" name="Google Shape;759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760" name="Google Shape;760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761" name="Google Shape;761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762" name="Google Shape;762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763" name="Google Shape;763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764" name="Google Shape;764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765" name="Google Shape;765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766" name="Google Shape;766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767" name="Google Shape;767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769" name="Google Shape;769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770" name="Google Shape;770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771" name="Google Shape;771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772" name="Google Shape;772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773" name="Google Shape;773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774" name="Google Shape;774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775" name="Google Shape;775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776" name="Google Shape;776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777" name="Google Shape;777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778" name="Google Shape;778;p4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4" name="Google Shape;784;p45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5" name="Google Shape;785;p45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5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The correct SI Unit for: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5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T F F F 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 SI Units  = SMMACKK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Second -&gt; Time 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Metre -&gt; Length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Mole -&gt; Substance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Ampere -&gt; Electrical Current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Candela -&gt; Luminous intensity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Kelvin -&gt; Temperature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Kilogram -&gt; </a:t>
            </a:r>
            <a:r>
              <a:rPr lang="en-GB" sz="1500">
                <a:solidFill>
                  <a:srgbClr val="54823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Mass 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Derived SI Units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54823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500">
                <a:solidFill>
                  <a:srgbClr val="54813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ew</a:t>
            </a:r>
            <a:r>
              <a:rPr lang="en-GB" sz="1500">
                <a:solidFill>
                  <a:srgbClr val="54823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ton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-&gt; Force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Pascal -&gt; Pressure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54823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Joule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-&gt; Energy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Watt -&gt; Power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Hertz -&gt; Frequency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5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Time is the second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Length is the metre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is the pascal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is the gram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is the watt </a:t>
            </a:r>
            <a:endParaRPr/>
          </a:p>
        </p:txBody>
      </p:sp>
      <p:sp>
        <p:nvSpPr>
          <p:cNvPr id="789" name="Google Shape;789;p45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6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Flow through a tube is more likely to be turbulent if: </a:t>
            </a:r>
            <a:endParaRPr/>
          </a:p>
        </p:txBody>
      </p:sp>
      <p:sp>
        <p:nvSpPr>
          <p:cNvPr id="796" name="Google Shape;796;p46"/>
          <p:cNvSpPr txBox="1">
            <a:spLocks noGrp="1"/>
          </p:cNvSpPr>
          <p:nvPr>
            <p:ph type="body" idx="1"/>
          </p:nvPr>
        </p:nvSpPr>
        <p:spPr>
          <a:xfrm>
            <a:off x="838200" y="22903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Heliox is breathed rather than air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There is a sudden increase in flow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viscosity of the fluid increases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density of the fluid increases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velocity of the fluid increases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797" name="Google Shape;797;p46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799" name="Google Shape;799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00" name="Google Shape;800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1" name="Google Shape;801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02" name="Google Shape;802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03" name="Google Shape;803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04" name="Google Shape;804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05" name="Google Shape;805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810" name="Google Shape;810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811" name="Google Shape;811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812" name="Google Shape;812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813" name="Google Shape;813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814" name="Google Shape;814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815" name="Google Shape;815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816" name="Google Shape;816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817" name="Google Shape;817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818" name="Google Shape;818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819" name="Google Shape;819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820" name="Google Shape;820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821" name="Google Shape;821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822" name="Google Shape;822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823" name="Google Shape;823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824" name="Google Shape;824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825" name="Google Shape;825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826" name="Google Shape;826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827" name="Google Shape;827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828" name="Google Shape;828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829" name="Google Shape;829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830" name="Google Shape;830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831" name="Google Shape;831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832" name="Google Shape;832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833" name="Google Shape;833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836" name="Google Shape;836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837" name="Google Shape;837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838" name="Google Shape;838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839" name="Google Shape;839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840" name="Google Shape;840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841" name="Google Shape;841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843" name="Google Shape;843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844" name="Google Shape;844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845" name="Google Shape;845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846" name="Google Shape;846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847" name="Google Shape;847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848" name="Google Shape;848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849" name="Google Shape;849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850" name="Google Shape;850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851" name="Google Shape;851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852" name="Google Shape;852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853" name="Google Shape;853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854" name="Google Shape;854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855" name="Google Shape;855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856" name="Google Shape;856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857" name="Google Shape;857;p4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3" name="Google Shape;863;p47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4" name="Google Shape;864;p47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377950" y="272392"/>
            <a:ext cx="4794514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Flow through a tube is more likely to be turbulent if: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F T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&lt; 2000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laminar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2000 – 4000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transitional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&gt;4000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Turbulent flow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Heliox is breathed rather than air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Reynold’s number is greater than 4000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viscosity of the fluid increases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density of the fluid increases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velocity of the fluid increases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9" name="Google Shape;86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2985" y="845092"/>
            <a:ext cx="2426890" cy="219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9889" y="4329302"/>
            <a:ext cx="2989986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8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Concerning the Chi Squared Test</a:t>
            </a:r>
            <a:endParaRPr/>
          </a:p>
        </p:txBody>
      </p:sp>
      <p:sp>
        <p:nvSpPr>
          <p:cNvPr id="877" name="Google Shape;877;p48"/>
          <p:cNvSpPr txBox="1">
            <a:spLocks noGrp="1"/>
          </p:cNvSpPr>
          <p:nvPr>
            <p:ph type="body" idx="1"/>
          </p:nvPr>
        </p:nvSpPr>
        <p:spPr>
          <a:xfrm>
            <a:off x="838200" y="19993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samples must be drawn at random from the population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It includes a calculation of expected frequencies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Measured variables must be independent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Cannot be used if there is an expected value of less than 5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Yates’ correction factor is applied for continuity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878" name="Google Shape;878;p48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89" name="Google Shape;889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90" name="Google Shape;890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891" name="Google Shape;891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893" name="Google Shape;893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894" name="Google Shape;894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895" name="Google Shape;895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896" name="Google Shape;896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897" name="Google Shape;897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899" name="Google Shape;899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900" name="Google Shape;900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901" name="Google Shape;901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902" name="Google Shape;902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904" name="Google Shape;904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905" name="Google Shape;905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907" name="Google Shape;907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908" name="Google Shape;908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909" name="Google Shape;909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910" name="Google Shape;910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911" name="Google Shape;911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915" name="Google Shape;915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920" name="Google Shape;920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921" name="Google Shape;921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922" name="Google Shape;922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923" name="Google Shape;923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924" name="Google Shape;924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925" name="Google Shape;925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926" name="Google Shape;926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927" name="Google Shape;927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928" name="Google Shape;928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929" name="Google Shape;929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936" name="Google Shape;936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937" name="Google Shape;937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938" name="Google Shape;938;p4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4" name="Google Shape;944;p49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5" name="Google Shape;945;p49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9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Concerning Chi-Squared Test: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9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T T T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Chi- Squared test: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 squared test compares the observed frequencies for an event with the expected frequency if the null hypothesis were true.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sampling must be random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less the expected value is less than 5, then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Fischers Exact Test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should be used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9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samples must be drawn at random from the population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It includes a calculation of expected frequencies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Measured variables must be independent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Cannot be used if there is an expected value of less than 5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Yates’ correction factor is applied for continuity</a:t>
            </a:r>
            <a:endParaRPr/>
          </a:p>
        </p:txBody>
      </p:sp>
      <p:sp>
        <p:nvSpPr>
          <p:cNvPr id="949" name="Google Shape;949;p49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0" name="Google Shape;95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2463" y="1786476"/>
            <a:ext cx="3468284" cy="119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1009555" y="2616938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Doubling the radius of the tube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Doubling the pressure gradient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Doubling the length of the tubing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Halving the viscosity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Halving the radius of the tube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009555" y="1160479"/>
            <a:ext cx="973731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Regarding laminar flow of liquids in tubing, which increases the flow rate the most?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standard deviation of a normally distributed population:</a:t>
            </a:r>
            <a:endParaRPr/>
          </a:p>
        </p:txBody>
      </p:sp>
      <p:sp>
        <p:nvSpPr>
          <p:cNvPr id="957" name="Google Shape;957;p50"/>
          <p:cNvSpPr txBox="1">
            <a:spLocks noGrp="1"/>
          </p:cNvSpPr>
          <p:nvPr>
            <p:ph type="body" idx="1"/>
          </p:nvPr>
        </p:nvSpPr>
        <p:spPr>
          <a:xfrm>
            <a:off x="838200" y="23184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a small distribution curve with a tall peak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the square root of the variance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greater than the standard error of the mean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Defines the range of the population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May require logarithmic transformation to apply parametric tests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958" name="Google Shape;958;p50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959" name="Google Shape;959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960" name="Google Shape;960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1" name="Google Shape;961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62" name="Google Shape;962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63" name="Google Shape;963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64" name="Google Shape;964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65" name="Google Shape;965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66" name="Google Shape;966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67" name="Google Shape;967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68" name="Google Shape;968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69" name="Google Shape;969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70" name="Google Shape;970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971" name="Google Shape;971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972" name="Google Shape;972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973" name="Google Shape;973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974" name="Google Shape;974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975" name="Google Shape;975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976" name="Google Shape;976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977" name="Google Shape;977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978" name="Google Shape;978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979" name="Google Shape;979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980" name="Google Shape;980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981" name="Google Shape;981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982" name="Google Shape;982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983" name="Google Shape;983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984" name="Google Shape;984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985" name="Google Shape;985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986" name="Google Shape;986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987" name="Google Shape;987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988" name="Google Shape;988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989" name="Google Shape;989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990" name="Google Shape;990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991" name="Google Shape;991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992" name="Google Shape;992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993" name="Google Shape;993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994" name="Google Shape;994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995" name="Google Shape;995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996" name="Google Shape;996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997" name="Google Shape;997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998" name="Google Shape;998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999" name="Google Shape;999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000" name="Google Shape;1000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001" name="Google Shape;1001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002" name="Google Shape;1002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003" name="Google Shape;1003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004" name="Google Shape;1004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005" name="Google Shape;1005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006" name="Google Shape;1006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007" name="Google Shape;1007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008" name="Google Shape;1008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009" name="Google Shape;1009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010" name="Google Shape;1010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011" name="Google Shape;1011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012" name="Google Shape;1012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013" name="Google Shape;1013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014" name="Google Shape;1014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015" name="Google Shape;1015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016" name="Google Shape;1016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017" name="Google Shape;1017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018" name="Google Shape;1018;p5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51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5" name="Google Shape;1025;p51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51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The standard deviation of a normally distributed population: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T T F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Standard deviation is the expression of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variability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a population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SD = square root of the variance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use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parametric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tests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normally distributed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data is NOT normally distributed, therefore skewed…</a:t>
            </a:r>
            <a:r>
              <a:rPr lang="en-GB" sz="1500" u="sng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logarithmic transformation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be applied -&gt; then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parametric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tests can be used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51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Is a small distribution curve with a tall peak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Is the square root of the variance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Is greater than the standard error of the mean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range of the population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require logarithmic transformation to apply parametric tests</a:t>
            </a:r>
            <a:endParaRPr/>
          </a:p>
        </p:txBody>
      </p:sp>
      <p:sp>
        <p:nvSpPr>
          <p:cNvPr id="1029" name="Google Shape;1029;p51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2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Regarding Statistical Tests:</a:t>
            </a:r>
            <a:endParaRPr/>
          </a:p>
        </p:txBody>
      </p:sp>
      <p:sp>
        <p:nvSpPr>
          <p:cNvPr id="1036" name="Google Shape;1036;p52"/>
          <p:cNvSpPr txBox="1">
            <a:spLocks noGrp="1"/>
          </p:cNvSpPr>
          <p:nvPr>
            <p:ph type="body" idx="1"/>
          </p:nvPr>
        </p:nvSpPr>
        <p:spPr>
          <a:xfrm>
            <a:off x="838200" y="19993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mean is the most frequently occuring observation in a series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standard deviation gives an indication of the spread of the observations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middle value in an ordered series is the median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95% of all values lie within 2 standard deviations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standard deviation indicates the significance of the observations 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37" name="Google Shape;1037;p52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038" name="Google Shape;1038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039" name="Google Shape;1039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40" name="Google Shape;1040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1" name="Google Shape;1041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42" name="Google Shape;1042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43" name="Google Shape;1043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44" name="Google Shape;1044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45" name="Google Shape;1045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46" name="Google Shape;1046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047" name="Google Shape;1047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48" name="Google Shape;1048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49" name="Google Shape;1049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050" name="Google Shape;1050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051" name="Google Shape;1051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052" name="Google Shape;1052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053" name="Google Shape;1053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054" name="Google Shape;1054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055" name="Google Shape;1055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056" name="Google Shape;1056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057" name="Google Shape;1057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058" name="Google Shape;1058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059" name="Google Shape;1059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060" name="Google Shape;1060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061" name="Google Shape;1061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062" name="Google Shape;1062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063" name="Google Shape;1063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064" name="Google Shape;1064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065" name="Google Shape;1065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066" name="Google Shape;1066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067" name="Google Shape;1067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068" name="Google Shape;1068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069" name="Google Shape;1069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070" name="Google Shape;1070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071" name="Google Shape;1071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072" name="Google Shape;1072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073" name="Google Shape;1073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074" name="Google Shape;1074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075" name="Google Shape;1075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076" name="Google Shape;1076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077" name="Google Shape;1077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078" name="Google Shape;1078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079" name="Google Shape;1079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080" name="Google Shape;1080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081" name="Google Shape;1081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082" name="Google Shape;1082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083" name="Google Shape;1083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084" name="Google Shape;1084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085" name="Google Shape;1085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086" name="Google Shape;1086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087" name="Google Shape;1087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088" name="Google Shape;1088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089" name="Google Shape;1089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090" name="Google Shape;1090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091" name="Google Shape;1091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092" name="Google Shape;1092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093" name="Google Shape;1093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094" name="Google Shape;1094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095" name="Google Shape;1095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096" name="Google Shape;1096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097" name="Google Shape;1097;p5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3" name="Google Shape;1103;p53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4" name="Google Shape;1104;p53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3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Regarding statistical tests: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53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T T F 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is the average of the population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 is the MOst frequently occuring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Median is the exact mid point of values when arranged in order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Standard deviation is the measure of spread of observations about the mean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53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is the most frequently occuring observation in a series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standard deviation gives an indication of the spread of the observations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middle value in an ordered series is the median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95% of all values lie within 2 standard deviations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standard deviation indicates the significance of the observations 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3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9" name="Google Shape;110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041" y="2124662"/>
            <a:ext cx="1707701" cy="68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4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When the distribution is positively skewed:</a:t>
            </a:r>
            <a:endParaRPr/>
          </a:p>
        </p:txBody>
      </p:sp>
      <p:sp>
        <p:nvSpPr>
          <p:cNvPr id="1116" name="Google Shape;1116;p54"/>
          <p:cNvSpPr txBox="1">
            <a:spLocks noGrp="1"/>
          </p:cNvSpPr>
          <p:nvPr>
            <p:ph type="body" idx="1"/>
          </p:nvPr>
        </p:nvSpPr>
        <p:spPr>
          <a:xfrm>
            <a:off x="838200" y="19993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tail on the left is longer than the tail on the right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distribution could have more than one mode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Most observations are less than the mean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standard deviation is less than the variance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median is greater than the mean </a:t>
            </a:r>
            <a:endParaRPr/>
          </a:p>
        </p:txBody>
      </p:sp>
      <p:sp>
        <p:nvSpPr>
          <p:cNvPr id="1117" name="Google Shape;1117;p54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118" name="Google Shape;1118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119" name="Google Shape;1119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0" name="Google Shape;1120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21" name="Google Shape;1121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22" name="Google Shape;1122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23" name="Google Shape;1123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24" name="Google Shape;1124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25" name="Google Shape;1125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26" name="Google Shape;1126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127" name="Google Shape;1127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28" name="Google Shape;1128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29" name="Google Shape;1129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130" name="Google Shape;1130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131" name="Google Shape;1131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132" name="Google Shape;1132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133" name="Google Shape;1133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34" name="Google Shape;1134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135" name="Google Shape;1135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136" name="Google Shape;1136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137" name="Google Shape;1137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138" name="Google Shape;1138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139" name="Google Shape;1139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140" name="Google Shape;1140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141" name="Google Shape;1141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142" name="Google Shape;1142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143" name="Google Shape;1143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144" name="Google Shape;1144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145" name="Google Shape;1145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146" name="Google Shape;1146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147" name="Google Shape;1147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148" name="Google Shape;1148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149" name="Google Shape;1149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150" name="Google Shape;1150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151" name="Google Shape;1151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152" name="Google Shape;1152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153" name="Google Shape;1153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154" name="Google Shape;1154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155" name="Google Shape;1155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156" name="Google Shape;1156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159" name="Google Shape;1159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160" name="Google Shape;1160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162" name="Google Shape;1162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163" name="Google Shape;1163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164" name="Google Shape;1164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165" name="Google Shape;1165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166" name="Google Shape;1166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167" name="Google Shape;1167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168" name="Google Shape;1168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170" name="Google Shape;1170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172" name="Google Shape;1172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173" name="Google Shape;1173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174" name="Google Shape;1174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175" name="Google Shape;1175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176" name="Google Shape;1176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177" name="Google Shape;1177;p5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3" name="Google Shape;1183;p55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4" name="Google Shape;1184;p55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55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When distribution is positively skewed: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55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F T T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55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tail on the left is longer than the tail on the right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distribution could have more than one mode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Most observations are less than the mean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standard deviation is less than the variance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median is greater than the mean </a:t>
            </a:r>
            <a:endParaRPr/>
          </a:p>
        </p:txBody>
      </p:sp>
      <p:sp>
        <p:nvSpPr>
          <p:cNvPr id="1188" name="Google Shape;1188;p55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9" name="Google Shape;118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1550" y="1351452"/>
            <a:ext cx="5734984" cy="2591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following are non-parametric tests:</a:t>
            </a: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body" idx="1"/>
          </p:nvPr>
        </p:nvSpPr>
        <p:spPr>
          <a:xfrm>
            <a:off x="838200" y="19993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Mann-Whitney U Test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ANOVA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Unpaired Students T Test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Wilcoxon signed rank test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Kruskal-Wallis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0" name="Google Shape;1200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1" name="Google Shape;1201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02" name="Google Shape;1202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03" name="Google Shape;1203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04" name="Google Shape;1204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05" name="Google Shape;1205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06" name="Google Shape;1206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07" name="Google Shape;1207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08" name="Google Shape;1208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09" name="Google Shape;1209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210" name="Google Shape;1210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11" name="Google Shape;1211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212" name="Google Shape;1212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213" name="Google Shape;1213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214" name="Google Shape;1214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215" name="Google Shape;1215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216" name="Google Shape;1216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217" name="Google Shape;1217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218" name="Google Shape;1218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219" name="Google Shape;1219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220" name="Google Shape;1220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221" name="Google Shape;1221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222" name="Google Shape;1222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223" name="Google Shape;1223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224" name="Google Shape;1224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225" name="Google Shape;1225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226" name="Google Shape;1226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227" name="Google Shape;1227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228" name="Google Shape;1228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229" name="Google Shape;1229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230" name="Google Shape;1230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231" name="Google Shape;1231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232" name="Google Shape;1232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233" name="Google Shape;1233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234" name="Google Shape;1234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235" name="Google Shape;1235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236" name="Google Shape;1236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237" name="Google Shape;1237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238" name="Google Shape;1238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239" name="Google Shape;1239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240" name="Google Shape;1240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241" name="Google Shape;1241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242" name="Google Shape;1242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243" name="Google Shape;1243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244" name="Google Shape;1244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245" name="Google Shape;1245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246" name="Google Shape;1246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247" name="Google Shape;1247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248" name="Google Shape;1248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249" name="Google Shape;1249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250" name="Google Shape;1250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251" name="Google Shape;1251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252" name="Google Shape;1252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253" name="Google Shape;1253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254" name="Google Shape;1254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255" name="Google Shape;1255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256" name="Google Shape;1256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257" name="Google Shape;1257;p5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7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57"/>
          <p:cNvSpPr txBox="1"/>
          <p:nvPr/>
        </p:nvSpPr>
        <p:spPr>
          <a:xfrm>
            <a:off x="377950" y="272392"/>
            <a:ext cx="4575050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non-parametric tests: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57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F F T T 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57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Mann-Whitney U Test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ANOVA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Unpaired Students T Test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Wilcoxon signed rank test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Kruskal-Wallis</a:t>
            </a:r>
            <a:endParaRPr/>
          </a:p>
        </p:txBody>
      </p:sp>
      <p:sp>
        <p:nvSpPr>
          <p:cNvPr id="1267" name="Google Shape;1267;p57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8" name="Google Shape;126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326947" y="-535675"/>
            <a:ext cx="3944961" cy="751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8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Regarding a thermistor:</a:t>
            </a:r>
            <a:endParaRPr/>
          </a:p>
        </p:txBody>
      </p:sp>
      <p:sp>
        <p:nvSpPr>
          <p:cNvPr id="1275" name="Google Shape;1275;p58"/>
          <p:cNvSpPr txBox="1">
            <a:spLocks noGrp="1"/>
          </p:cNvSpPr>
          <p:nvPr>
            <p:ph type="body" idx="1"/>
          </p:nvPr>
        </p:nvSpPr>
        <p:spPr>
          <a:xfrm>
            <a:off x="838200" y="19993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It uses a platinum wire resistor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Has a rapid response time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Can be made very small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Resistance falls exponentially with temperature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Accuracy is improved by the incorporation of a wheatstone bridge</a:t>
            </a:r>
            <a:endParaRPr/>
          </a:p>
        </p:txBody>
      </p:sp>
      <p:sp>
        <p:nvSpPr>
          <p:cNvPr id="1276" name="Google Shape;1276;p58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277" name="Google Shape;1277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278" name="Google Shape;1278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79" name="Google Shape;1279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80" name="Google Shape;1280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81" name="Google Shape;1281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82" name="Google Shape;1282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83" name="Google Shape;1283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84" name="Google Shape;1284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85" name="Google Shape;1285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86" name="Google Shape;1286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87" name="Google Shape;1287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88" name="Google Shape;1288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289" name="Google Shape;1289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90" name="Google Shape;1290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291" name="Google Shape;1291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292" name="Google Shape;1292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293" name="Google Shape;1293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294" name="Google Shape;1294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295" name="Google Shape;1295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296" name="Google Shape;1296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297" name="Google Shape;1297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298" name="Google Shape;1298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299" name="Google Shape;1299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300" name="Google Shape;1300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301" name="Google Shape;1301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302" name="Google Shape;1302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303" name="Google Shape;1303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304" name="Google Shape;1304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305" name="Google Shape;1305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306" name="Google Shape;1306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307" name="Google Shape;1307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308" name="Google Shape;1308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309" name="Google Shape;1309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310" name="Google Shape;1310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311" name="Google Shape;1311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312" name="Google Shape;1312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313" name="Google Shape;1313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314" name="Google Shape;1314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315" name="Google Shape;1315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316" name="Google Shape;1316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317" name="Google Shape;1317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18" name="Google Shape;1318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319" name="Google Shape;1319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320" name="Google Shape;1320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321" name="Google Shape;1321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322" name="Google Shape;1322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323" name="Google Shape;1323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324" name="Google Shape;1324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325" name="Google Shape;1325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326" name="Google Shape;1326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327" name="Google Shape;1327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328" name="Google Shape;1328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329" name="Google Shape;1329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330" name="Google Shape;1330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331" name="Google Shape;1331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332" name="Google Shape;1332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333" name="Google Shape;1333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334" name="Google Shape;1334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335" name="Google Shape;1335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336" name="Google Shape;1336;p5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2" name="Google Shape;1342;p59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3" name="Google Shape;1343;p59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59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a thermistor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59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T T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Made from a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metal oxide bead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Rapid response time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-Can be small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-Durable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can be improved with incorporation in a wheatstone bridge.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59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a platinum wire resistor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Has a rapid response time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Can be made very small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Resistance falls exponentially with temperature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Accuracy is improved by the incorporation of a wheatstone bridge</a:t>
            </a:r>
            <a:endParaRPr/>
          </a:p>
        </p:txBody>
      </p:sp>
      <p:sp>
        <p:nvSpPr>
          <p:cNvPr id="1347" name="Google Shape;1347;p59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8" name="Google Shape;134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5999" y="3520328"/>
            <a:ext cx="3709372" cy="270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6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6"/>
          <p:cNvSpPr txBox="1"/>
          <p:nvPr/>
        </p:nvSpPr>
        <p:spPr>
          <a:xfrm>
            <a:off x="460376" y="152615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Doubling the radius of the tube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Doubling the pressure gradient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Doubling the length of the tubing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Halving the viscosity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Halving the radius of the tube 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639050" y="965200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Doubling the radius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this will increase flow </a:t>
            </a: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 fold 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460376" y="602822"/>
            <a:ext cx="48894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laminar flow of liquids in tubing, which increases the flow rate the most?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9889" y="1249552"/>
            <a:ext cx="2989986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60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Regarding humidity:</a:t>
            </a:r>
            <a:endParaRPr/>
          </a:p>
        </p:txBody>
      </p:sp>
      <p:sp>
        <p:nvSpPr>
          <p:cNvPr id="1355" name="Google Shape;1355;p60"/>
          <p:cNvSpPr txBox="1">
            <a:spLocks noGrp="1"/>
          </p:cNvSpPr>
          <p:nvPr>
            <p:ph type="body" idx="1"/>
          </p:nvPr>
        </p:nvSpPr>
        <p:spPr>
          <a:xfrm>
            <a:off x="615950" y="18191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Absolute humidity is the volume of water vapour in a volume of gas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Absolute humidity of fully saturated air at 37 degrees contains 44mg/l water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Absolute humidity is dependent on ambient temperature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Humidified gas reduces heat loss by sparing latent heat of vapourisation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As temperature increases in a closed system, the relative humidity increases  </a:t>
            </a:r>
            <a:endParaRPr/>
          </a:p>
        </p:txBody>
      </p:sp>
      <p:sp>
        <p:nvSpPr>
          <p:cNvPr id="1356" name="Google Shape;1356;p60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357" name="Google Shape;1357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358" name="Google Shape;1358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59" name="Google Shape;1359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60" name="Google Shape;1360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61" name="Google Shape;1361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62" name="Google Shape;1362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63" name="Google Shape;1363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64" name="Google Shape;1364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365" name="Google Shape;1365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366" name="Google Shape;1366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67" name="Google Shape;1367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68" name="Google Shape;1368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369" name="Google Shape;1369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70" name="Google Shape;1370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371" name="Google Shape;1371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372" name="Google Shape;1372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373" name="Google Shape;1373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374" name="Google Shape;1374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375" name="Google Shape;1375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376" name="Google Shape;1376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377" name="Google Shape;1377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378" name="Google Shape;1378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379" name="Google Shape;1379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380" name="Google Shape;1380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381" name="Google Shape;1381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382" name="Google Shape;1382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383" name="Google Shape;1383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384" name="Google Shape;1384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385" name="Google Shape;1385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386" name="Google Shape;1386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387" name="Google Shape;1387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388" name="Google Shape;1388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389" name="Google Shape;1389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390" name="Google Shape;1390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391" name="Google Shape;1391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392" name="Google Shape;1392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393" name="Google Shape;1393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394" name="Google Shape;1394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395" name="Google Shape;1395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396" name="Google Shape;1396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397" name="Google Shape;1397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98" name="Google Shape;1398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399" name="Google Shape;1399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400" name="Google Shape;1400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401" name="Google Shape;1401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402" name="Google Shape;1402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403" name="Google Shape;1403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404" name="Google Shape;1404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405" name="Google Shape;1405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406" name="Google Shape;1406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407" name="Google Shape;1407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408" name="Google Shape;1408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409" name="Google Shape;1409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410" name="Google Shape;1410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411" name="Google Shape;1411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412" name="Google Shape;1412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413" name="Google Shape;1413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414" name="Google Shape;1414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15" name="Google Shape;1415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416" name="Google Shape;1416;p6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2" name="Google Shape;1422;p61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3" name="Google Shape;1423;p61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61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humidity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61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T T 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humidity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water vapour in a volume of gas  ( g m</a:t>
            </a:r>
            <a:r>
              <a:rPr lang="en-GB" sz="1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humidity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ratio of water vapour present against the maximum possible  ie SVP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 = (actual vapour pressure) / (SVP)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temperature increases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relative humidity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decreases: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Eg 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Fully saturated air at 20 degrees has 17 g m</a:t>
            </a: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17/17 x 100 = 100% </a:t>
            </a:r>
            <a:endParaRPr sz="1500" b="1" baseline="300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 baseline="30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this air is heated to 37 degrees….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Same mass of water but relative humidity decreases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17/44 x 100 = 39%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61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humidity is the volume of water vapour in a volume of gas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Absolute humidity of fully saturated air at 37 degrees contains 44 g m</a:t>
            </a:r>
            <a:r>
              <a:rPr lang="en-GB" sz="2000" baseline="30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-3 </a:t>
            </a: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water 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Absolute humidity is dependent on ambient temperature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Humidified gas reduces heat loss by sparing latent heat of vapourisation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temperature increases in a closed system, the relative humidity increases  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61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2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Oesophageal Doppler cardiac output measurement:</a:t>
            </a:r>
            <a:endParaRPr/>
          </a:p>
        </p:txBody>
      </p:sp>
      <p:sp>
        <p:nvSpPr>
          <p:cNvPr id="1434" name="Google Shape;1434;p62"/>
          <p:cNvSpPr txBox="1">
            <a:spLocks noGrp="1"/>
          </p:cNvSpPr>
          <p:nvPr>
            <p:ph type="body" idx="1"/>
          </p:nvPr>
        </p:nvSpPr>
        <p:spPr>
          <a:xfrm>
            <a:off x="838200" y="2291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Depends on blood flow in the ascending aorta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not influenced by body temperature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Can be tolerated by awake patients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Can be used in children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probe is usually inserted to 60cm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35" name="Google Shape;1435;p62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 ref e.g. PC_BK_77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437" name="Google Shape;1437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38" name="Google Shape;1438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39" name="Google Shape;1439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40" name="Google Shape;1440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41" name="Google Shape;1441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42" name="Google Shape;1442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43" name="Google Shape;1443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44" name="Google Shape;1444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445" name="Google Shape;1445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46" name="Google Shape;1446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47" name="Google Shape;1447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448" name="Google Shape;1448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449" name="Google Shape;1449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450" name="Google Shape;1450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451" name="Google Shape;1451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452" name="Google Shape;1452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453" name="Google Shape;1453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454" name="Google Shape;1454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455" name="Google Shape;1455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456" name="Google Shape;1456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457" name="Google Shape;1457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458" name="Google Shape;1458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459" name="Google Shape;1459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460" name="Google Shape;1460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461" name="Google Shape;1461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462" name="Google Shape;1462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463" name="Google Shape;1463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464" name="Google Shape;1464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465" name="Google Shape;1465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466" name="Google Shape;1466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467" name="Google Shape;1467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468" name="Google Shape;1468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469" name="Google Shape;1469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470" name="Google Shape;1470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471" name="Google Shape;1471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472" name="Google Shape;1472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473" name="Google Shape;1473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474" name="Google Shape;1474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475" name="Google Shape;1475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476" name="Google Shape;1476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477" name="Google Shape;1477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478" name="Google Shape;1478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479" name="Google Shape;1479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480" name="Google Shape;1480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481" name="Google Shape;1481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482" name="Google Shape;1482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483" name="Google Shape;1483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484" name="Google Shape;1484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485" name="Google Shape;1485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486" name="Google Shape;1486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487" name="Google Shape;1487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488" name="Google Shape;1488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489" name="Google Shape;1489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490" name="Google Shape;1490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491" name="Google Shape;1491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492" name="Google Shape;1492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493" name="Google Shape;1493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4" name="Google Shape;1494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495" name="Google Shape;1495;p6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1" name="Google Shape;1501;p63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2" name="Google Shape;1502;p63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63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Oesophageal Doppler cardiac output measurement: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63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F T F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Depends on blood flow in the DESCENDING aorta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Body temperature only affects CO measurement with PA catheters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Probe is usually inserted to 35-40cm from the incisors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Velocity of red blood cells is measured in the descending aorta using the Doppler effect.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Estimation of the length of a column of blood passing through the aorta per unit time.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Multiplied by the cross sectional area of the aorta to give CO </a:t>
            </a:r>
            <a:endParaRPr/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Flow = velocity x area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63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 on blood flow in the ascending aorta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Is not influenced by body temperature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tolerated by awake patients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Can be used in children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probe is usually inserted to 60cm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63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4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 thermistor: </a:t>
            </a:r>
            <a:endParaRPr/>
          </a:p>
        </p:txBody>
      </p:sp>
      <p:sp>
        <p:nvSpPr>
          <p:cNvPr id="1513" name="Google Shape;1513;p64"/>
          <p:cNvSpPr txBox="1">
            <a:spLocks noGrp="1"/>
          </p:cNvSpPr>
          <p:nvPr>
            <p:ph type="body" idx="1"/>
          </p:nvPr>
        </p:nvSpPr>
        <p:spPr>
          <a:xfrm>
            <a:off x="838200" y="20414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Demonstrates the Seebeck effect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Shows a linear relationship between resistance and temperature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Has a resistance that changes with time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Exhibits hysteresis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May have a positive or negative temperature coefﬁcient</a:t>
            </a:r>
            <a:endParaRPr/>
          </a:p>
        </p:txBody>
      </p:sp>
      <p:sp>
        <p:nvSpPr>
          <p:cNvPr id="1514" name="Google Shape;1514;p64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515" name="Google Shape;1515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516" name="Google Shape;1516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17" name="Google Shape;1517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18" name="Google Shape;1518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19" name="Google Shape;1519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20" name="Google Shape;1520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21" name="Google Shape;1521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22" name="Google Shape;1522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23" name="Google Shape;1523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524" name="Google Shape;1524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25" name="Google Shape;1525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26" name="Google Shape;1526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527" name="Google Shape;1527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528" name="Google Shape;1528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529" name="Google Shape;1529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530" name="Google Shape;1530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531" name="Google Shape;1531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532" name="Google Shape;1532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533" name="Google Shape;1533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534" name="Google Shape;1534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535" name="Google Shape;1535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536" name="Google Shape;1536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537" name="Google Shape;1537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538" name="Google Shape;1538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539" name="Google Shape;1539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540" name="Google Shape;1540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541" name="Google Shape;1541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542" name="Google Shape;1542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543" name="Google Shape;1543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544" name="Google Shape;1544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545" name="Google Shape;1545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546" name="Google Shape;1546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547" name="Google Shape;1547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48" name="Google Shape;1548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549" name="Google Shape;1549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550" name="Google Shape;1550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551" name="Google Shape;1551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552" name="Google Shape;1552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553" name="Google Shape;1553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554" name="Google Shape;1554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55" name="Google Shape;1555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556" name="Google Shape;1556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557" name="Google Shape;1557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558" name="Google Shape;1558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559" name="Google Shape;1559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560" name="Google Shape;1560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561" name="Google Shape;1561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562" name="Google Shape;1562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563" name="Google Shape;1563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564" name="Google Shape;1564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565" name="Google Shape;1565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566" name="Google Shape;1566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567" name="Google Shape;1567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568" name="Google Shape;1568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569" name="Google Shape;1569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570" name="Google Shape;1570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571" name="Google Shape;1571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572" name="Google Shape;1572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573" name="Google Shape;1573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574" name="Google Shape;1574;p6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0" name="Google Shape;1580;p65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1" name="Google Shape;1581;p65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65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thermistor: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65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F T F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Seebeck effect is the principle behind the thermocouple, where two dissimilar metals produce a voltage where they are joined.</a:t>
            </a:r>
            <a:endParaRPr/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thermistor resistance increases exponentially as temperature falls, not in a linear fashion.</a:t>
            </a:r>
            <a:endParaRPr/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changes with severe changes in temperature.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65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Demonstrates the Seebeck effect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linear relationship between resistance and temperature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Has a resistance that changes with time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Exhibits hysteresis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May have a positive or negative temperature coefﬁcient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65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66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Regarding heat loss in theatre:</a:t>
            </a:r>
            <a:endParaRPr/>
          </a:p>
        </p:txBody>
      </p:sp>
      <p:sp>
        <p:nvSpPr>
          <p:cNvPr id="1592" name="Google Shape;1592;p66"/>
          <p:cNvSpPr txBox="1">
            <a:spLocks noGrp="1"/>
          </p:cNvSpPr>
          <p:nvPr>
            <p:ph type="body" idx="1"/>
          </p:nvPr>
        </p:nvSpPr>
        <p:spPr>
          <a:xfrm>
            <a:off x="838200" y="21898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Convection is the predominant mechanism of heat loss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Conduction accounts for 20%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Respiration accounts for 2%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Radiation accounts for 10%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Evaporation is the least significant mechanism for heat loss</a:t>
            </a:r>
            <a:endParaRPr/>
          </a:p>
        </p:txBody>
      </p:sp>
      <p:sp>
        <p:nvSpPr>
          <p:cNvPr id="1593" name="Google Shape;1593;p66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594" name="Google Shape;1594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595" name="Google Shape;1595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96" name="Google Shape;1596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97" name="Google Shape;1597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98" name="Google Shape;1598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99" name="Google Shape;1599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00" name="Google Shape;1600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01" name="Google Shape;1601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02" name="Google Shape;1602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03" name="Google Shape;1603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04" name="Google Shape;1604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05" name="Google Shape;1605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606" name="Google Shape;1606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607" name="Google Shape;1607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608" name="Google Shape;1608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609" name="Google Shape;1609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610" name="Google Shape;1610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611" name="Google Shape;1611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612" name="Google Shape;1612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613" name="Google Shape;1613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614" name="Google Shape;1614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615" name="Google Shape;1615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616" name="Google Shape;1616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617" name="Google Shape;1617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618" name="Google Shape;1618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619" name="Google Shape;1619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620" name="Google Shape;1620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621" name="Google Shape;1621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622" name="Google Shape;1622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623" name="Google Shape;1623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624" name="Google Shape;1624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625" name="Google Shape;1625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626" name="Google Shape;1626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627" name="Google Shape;1627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628" name="Google Shape;1628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629" name="Google Shape;1629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630" name="Google Shape;1630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631" name="Google Shape;1631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632" name="Google Shape;1632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633" name="Google Shape;1633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634" name="Google Shape;1634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635" name="Google Shape;1635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636" name="Google Shape;1636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637" name="Google Shape;1637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638" name="Google Shape;1638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639" name="Google Shape;1639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640" name="Google Shape;1640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641" name="Google Shape;1641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642" name="Google Shape;1642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643" name="Google Shape;1643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644" name="Google Shape;1644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645" name="Google Shape;1645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646" name="Google Shape;1646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647" name="Google Shape;1647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648" name="Google Shape;1648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649" name="Google Shape;1649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650" name="Google Shape;1650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651" name="Google Shape;1651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652" name="Google Shape;1652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653" name="Google Shape;1653;p6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9" name="Google Shape;1659;p67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0" name="Google Shape;1660;p67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67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heat loss in theatre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67"/>
          <p:cNvSpPr txBox="1"/>
          <p:nvPr/>
        </p:nvSpPr>
        <p:spPr>
          <a:xfrm>
            <a:off x="6378819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F F F 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Radiation: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40% 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proportional to the environment/core temperature difference (to the power of four).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Convection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30%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due to loss of heat to air immediately surrounding the body. It is proportional to the velocity of the air.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Evaporation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15%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occurs from cleaning fluids, skin, respiratory, bowel and wound surfaces.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Respiratory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10%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by cooling effect of cold anaesthetic gases.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5%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heating surfaces in contact with the body such as theatre table or cold fluids.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67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Convection is the predominant mechanism of heat loss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Conduction accounts for 20%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Respiration accounts for 2%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Radiation accounts for 10%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Evaporation is the least significant mechanism for heat loss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67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68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following reduce intra-operative heat loss:</a:t>
            </a:r>
            <a:endParaRPr/>
          </a:p>
        </p:txBody>
      </p:sp>
      <p:sp>
        <p:nvSpPr>
          <p:cNvPr id="1671" name="Google Shape;1671;p68"/>
          <p:cNvSpPr txBox="1">
            <a:spLocks noGrp="1"/>
          </p:cNvSpPr>
          <p:nvPr>
            <p:ph type="body" idx="1"/>
          </p:nvPr>
        </p:nvSpPr>
        <p:spPr>
          <a:xfrm>
            <a:off x="838200" y="23168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Addition of the HME filter in the breathing circuit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Using low flow anaesthesia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Laminar flow in orthopaedic theatres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Using a bowel bag in a laparotomy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Maintain pre-operative patient temperature between 35-36 degrees 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672" name="Google Shape;1672;p68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673" name="Google Shape;1673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674" name="Google Shape;1674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75" name="Google Shape;1675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76" name="Google Shape;1676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77" name="Google Shape;1677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78" name="Google Shape;1678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79" name="Google Shape;1679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80" name="Google Shape;1680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81" name="Google Shape;1681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82" name="Google Shape;1682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83" name="Google Shape;1683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84" name="Google Shape;1684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685" name="Google Shape;1685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686" name="Google Shape;1686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687" name="Google Shape;1687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688" name="Google Shape;1688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689" name="Google Shape;1689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690" name="Google Shape;1690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691" name="Google Shape;1691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692" name="Google Shape;1692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693" name="Google Shape;1693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694" name="Google Shape;1694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695" name="Google Shape;1695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696" name="Google Shape;1696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697" name="Google Shape;1697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698" name="Google Shape;1698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699" name="Google Shape;1699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700" name="Google Shape;1700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701" name="Google Shape;1701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702" name="Google Shape;1702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703" name="Google Shape;1703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704" name="Google Shape;1704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705" name="Google Shape;1705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06" name="Google Shape;1706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707" name="Google Shape;1707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708" name="Google Shape;1708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709" name="Google Shape;1709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710" name="Google Shape;1710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711" name="Google Shape;1711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712" name="Google Shape;1712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713" name="Google Shape;1713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714" name="Google Shape;1714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715" name="Google Shape;1715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716" name="Google Shape;1716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717" name="Google Shape;1717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718" name="Google Shape;1718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719" name="Google Shape;1719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720" name="Google Shape;1720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721" name="Google Shape;1721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722" name="Google Shape;1722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723" name="Google Shape;1723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724" name="Google Shape;1724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725" name="Google Shape;1725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726" name="Google Shape;1726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727" name="Google Shape;1727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728" name="Google Shape;1728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729" name="Google Shape;1729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730" name="Google Shape;1730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731" name="Google Shape;1731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732" name="Google Shape;1732;p6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8" name="Google Shape;1738;p69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9" name="Google Shape;1739;p69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69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reduce intra-operative heat loss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69"/>
          <p:cNvSpPr txBox="1"/>
          <p:nvPr/>
        </p:nvSpPr>
        <p:spPr>
          <a:xfrm>
            <a:off x="6378819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T F T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Radiation: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40% 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proportional to the environment/core temperature difference (to the power of four).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Convection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30%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due to loss of heat to air immediately surrounding the body. It is proportional to the velocity of the air.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Evaporation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15%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occurs from cleaning fluids, skin, respiratory, bowel and wound surfaces.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Respiratory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10%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by cooling effect of cold anaesthetic gases.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Conduction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5%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heating surfaces in contact with the body such as theatre table or cold fluids.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Patients pre-operative &lt;36 degrees are at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higher risk intraoperative hypothermia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69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Addition of the HME filter in the breathing circuit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Using low flow anaesthesia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Laminar flow in orthopaedic theatres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Using a bowel bag in a laparotomy </a:t>
            </a:r>
            <a:endParaRPr sz="20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pre-operative patient temperature between 35-36 degrees 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69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1009555" y="2902688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239kPa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291kPa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378kPa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873125" y="952500"/>
            <a:ext cx="987374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 closed fixed box containing 100ml of air at sea level is then injected with 50ml of desflurane, what is the pressure inside the box?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70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Regarding heat:</a:t>
            </a:r>
            <a:endParaRPr/>
          </a:p>
        </p:txBody>
      </p:sp>
      <p:sp>
        <p:nvSpPr>
          <p:cNvPr id="1750" name="Google Shape;1750;p70"/>
          <p:cNvSpPr txBox="1">
            <a:spLocks noGrp="1"/>
          </p:cNvSpPr>
          <p:nvPr>
            <p:ph type="body" idx="1"/>
          </p:nvPr>
        </p:nvSpPr>
        <p:spPr>
          <a:xfrm>
            <a:off x="838200" y="23168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Specific heat capacity is the heat energy required to raise the temperature of a unit mass of a substance by 1K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triple point of water occurs at 611 pa  and 1°C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copper heat sink in a vapourizer has a low specific heat capacity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specific heat capacity of gases is less than liquids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unit of specific heat capacity is joules/K 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751" name="Google Shape;1751;p70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752" name="Google Shape;1752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753" name="Google Shape;1753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54" name="Google Shape;1754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55" name="Google Shape;1755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56" name="Google Shape;1756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57" name="Google Shape;1757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58" name="Google Shape;1758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59" name="Google Shape;1759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760" name="Google Shape;1760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61" name="Google Shape;1761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62" name="Google Shape;1762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63" name="Google Shape;1763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764" name="Google Shape;1764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765" name="Google Shape;1765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766" name="Google Shape;1766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767" name="Google Shape;1767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768" name="Google Shape;1768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769" name="Google Shape;1769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770" name="Google Shape;1770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771" name="Google Shape;1771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772" name="Google Shape;1772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773" name="Google Shape;1773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774" name="Google Shape;1774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775" name="Google Shape;1775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776" name="Google Shape;1776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777" name="Google Shape;1777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778" name="Google Shape;1778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779" name="Google Shape;1779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780" name="Google Shape;1780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781" name="Google Shape;1781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782" name="Google Shape;1782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783" name="Google Shape;1783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784" name="Google Shape;1784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85" name="Google Shape;1785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786" name="Google Shape;1786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787" name="Google Shape;1787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788" name="Google Shape;1788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789" name="Google Shape;1789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790" name="Google Shape;1790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791" name="Google Shape;1791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792" name="Google Shape;1792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793" name="Google Shape;1793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794" name="Google Shape;1794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795" name="Google Shape;1795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796" name="Google Shape;1796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797" name="Google Shape;1797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798" name="Google Shape;1798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799" name="Google Shape;1799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800" name="Google Shape;1800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801" name="Google Shape;1801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802" name="Google Shape;1802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803" name="Google Shape;1803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804" name="Google Shape;1804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805" name="Google Shape;1805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806" name="Google Shape;1806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807" name="Google Shape;1807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808" name="Google Shape;1808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809" name="Google Shape;1809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810" name="Google Shape;1810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811" name="Google Shape;1811;p7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7" name="Google Shape;1817;p71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8" name="Google Shape;1818;p71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71"/>
          <p:cNvSpPr txBox="1"/>
          <p:nvPr/>
        </p:nvSpPr>
        <p:spPr>
          <a:xfrm>
            <a:off x="377950" y="272392"/>
            <a:ext cx="4322228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heat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71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T F T F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triple point of water - at 611 Pa and 0.01°C – all 3 phases (solid, liquid and gas) are in equilibrium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Gases have very low heat capacity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Metals, in particular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copper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have a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high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specific heat capacity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heat capacity is the heat energy required to raise the temperature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unit mass of a substance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1K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Units joules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/ kg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K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71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Specific heat capacity is the heat energy required to raise the temperature of a unit mass of a substance by 1K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triple point of water occurs at 611 pa  and 1°C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copper heat sink in a vapourizer has a low specific heat capacity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specific heat capacity of gases is less than liquids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unit of specific heat capacity is joules/K </a:t>
            </a:r>
            <a:endParaRPr/>
          </a:p>
        </p:txBody>
      </p:sp>
      <p:sp>
        <p:nvSpPr>
          <p:cNvPr id="1822" name="Google Shape;1822;p71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2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Regarding the scavenging and the maximum levels of anaesthetic gases: </a:t>
            </a:r>
            <a:endParaRPr/>
          </a:p>
        </p:txBody>
      </p:sp>
      <p:sp>
        <p:nvSpPr>
          <p:cNvPr id="1829" name="Google Shape;1829;p72"/>
          <p:cNvSpPr txBox="1">
            <a:spLocks noGrp="1"/>
          </p:cNvSpPr>
          <p:nvPr>
            <p:ph type="body" idx="1"/>
          </p:nvPr>
        </p:nvSpPr>
        <p:spPr>
          <a:xfrm>
            <a:off x="838200" y="2285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Concentrations are measured over a 12 hour period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measured in PPM, which is, parts per cubic metre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Maximum for N</a:t>
            </a:r>
            <a:r>
              <a:rPr lang="en-GB" baseline="-25000"/>
              <a:t>2</a:t>
            </a:r>
            <a:r>
              <a:rPr lang="en-GB"/>
              <a:t>0 is 100 PPM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Maximum for Halothane is 50 PPM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Maximum for Isoflurane is 50 PPM</a:t>
            </a:r>
            <a:endParaRPr/>
          </a:p>
        </p:txBody>
      </p:sp>
      <p:sp>
        <p:nvSpPr>
          <p:cNvPr id="1830" name="Google Shape;1830;p72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831" name="Google Shape;1831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832" name="Google Shape;1832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33" name="Google Shape;1833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34" name="Google Shape;1834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35" name="Google Shape;1835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36" name="Google Shape;1836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837" name="Google Shape;1837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838" name="Google Shape;1838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839" name="Google Shape;1839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840" name="Google Shape;1840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841" name="Google Shape;1841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842" name="Google Shape;1842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843" name="Google Shape;1843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844" name="Google Shape;1844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845" name="Google Shape;1845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846" name="Google Shape;1846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847" name="Google Shape;1847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848" name="Google Shape;1848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849" name="Google Shape;1849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850" name="Google Shape;1850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851" name="Google Shape;1851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852" name="Google Shape;1852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853" name="Google Shape;1853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854" name="Google Shape;1854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855" name="Google Shape;1855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856" name="Google Shape;1856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857" name="Google Shape;1857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858" name="Google Shape;1858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859" name="Google Shape;1859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860" name="Google Shape;1860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861" name="Google Shape;1861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862" name="Google Shape;1862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863" name="Google Shape;1863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864" name="Google Shape;1864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865" name="Google Shape;1865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866" name="Google Shape;1866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867" name="Google Shape;1867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868" name="Google Shape;1868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869" name="Google Shape;1869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870" name="Google Shape;1870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871" name="Google Shape;1871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872" name="Google Shape;1872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873" name="Google Shape;1873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874" name="Google Shape;1874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875" name="Google Shape;1875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876" name="Google Shape;1876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877" name="Google Shape;1877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878" name="Google Shape;1878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879" name="Google Shape;1879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880" name="Google Shape;1880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881" name="Google Shape;1881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882" name="Google Shape;1882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883" name="Google Shape;1883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884" name="Google Shape;1884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885" name="Google Shape;1885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886" name="Google Shape;1886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887" name="Google Shape;1887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888" name="Google Shape;1888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889" name="Google Shape;1889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890" name="Google Shape;1890;p7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6" name="Google Shape;1896;p73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7" name="Google Shape;1897;p73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73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the scavenging and the maximum levels of anaesthetic gases: 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73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F T F T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Maximum levels in the UK 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Measure over 8 hour period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PPM =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parts per million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500" baseline="-25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		100 PPM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Isoflurane 	50 PPM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Enflurane 	50 PPM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Halothane 	10 PPM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73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Concentrations are measured over a 12 hour period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measured in PPM, which is, parts per cubic metre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Maximum for N</a:t>
            </a:r>
            <a:r>
              <a:rPr lang="en-GB" sz="2000" baseline="-25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0 is 100 PPM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for Halothane is 50 PPM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Maximum for Isoflurane is 50 PPM</a:t>
            </a:r>
            <a:endParaRPr/>
          </a:p>
        </p:txBody>
      </p:sp>
      <p:sp>
        <p:nvSpPr>
          <p:cNvPr id="1901" name="Google Shape;1901;p73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4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following can be compressed into a gas at room temperature: </a:t>
            </a:r>
            <a:endParaRPr/>
          </a:p>
        </p:txBody>
      </p:sp>
      <p:sp>
        <p:nvSpPr>
          <p:cNvPr id="1908" name="Google Shape;1908;p74"/>
          <p:cNvSpPr txBox="1">
            <a:spLocks noGrp="1"/>
          </p:cNvSpPr>
          <p:nvPr>
            <p:ph type="body" idx="1"/>
          </p:nvPr>
        </p:nvSpPr>
        <p:spPr>
          <a:xfrm>
            <a:off x="838200" y="2285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Nitrous oxide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Carbon dioxide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Entonox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Air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Xenon</a:t>
            </a:r>
            <a:endParaRPr/>
          </a:p>
        </p:txBody>
      </p:sp>
      <p:sp>
        <p:nvSpPr>
          <p:cNvPr id="1909" name="Google Shape;1909;p74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910" name="Google Shape;1910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911" name="Google Shape;1911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12" name="Google Shape;1912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13" name="Google Shape;1913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14" name="Google Shape;1914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15" name="Google Shape;1915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916" name="Google Shape;1916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17" name="Google Shape;1917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918" name="Google Shape;1918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919" name="Google Shape;1919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920" name="Google Shape;1920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921" name="Google Shape;1921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922" name="Google Shape;1922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923" name="Google Shape;1923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924" name="Google Shape;1924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925" name="Google Shape;1925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926" name="Google Shape;1926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927" name="Google Shape;1927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1928" name="Google Shape;1928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929" name="Google Shape;1929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930" name="Google Shape;1930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931" name="Google Shape;1931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932" name="Google Shape;1932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1933" name="Google Shape;1933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1934" name="Google Shape;1934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1935" name="Google Shape;1935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936" name="Google Shape;1936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937" name="Google Shape;1937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1938" name="Google Shape;1938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1939" name="Google Shape;1939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1940" name="Google Shape;1940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941" name="Google Shape;1941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1942" name="Google Shape;1942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43" name="Google Shape;1943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1944" name="Google Shape;1944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1945" name="Google Shape;1945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1946" name="Google Shape;1946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947" name="Google Shape;1947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1948" name="Google Shape;1948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1949" name="Google Shape;1949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50" name="Google Shape;1950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951" name="Google Shape;1951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1952" name="Google Shape;1952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1953" name="Google Shape;1953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1954" name="Google Shape;1954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1955" name="Google Shape;1955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1956" name="Google Shape;1956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1957" name="Google Shape;1957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1958" name="Google Shape;1958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1959" name="Google Shape;1959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1960" name="Google Shape;1960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1961" name="Google Shape;1961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1962" name="Google Shape;1962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1963" name="Google Shape;1963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1964" name="Google Shape;1964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1965" name="Google Shape;1965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1966" name="Google Shape;1966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1967" name="Google Shape;1967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68" name="Google Shape;1968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1969" name="Google Shape;1969;p74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5" name="Google Shape;1975;p75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6" name="Google Shape;1976;p75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75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can be compressed into a gas at room temperature: 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75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T F F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Gas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above its critical temperature.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=&gt; Gas cannot be compressed into a liquid above its critical temp, regardless of the pressure applied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Vapour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below its critical temperature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Nitrous oxide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critical temp is    36.5 degrees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Carbon dioxide 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critical temp is    31 degrees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75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Nitrous oxide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Carbon dioxide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Entonox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Xenon</a:t>
            </a:r>
            <a:endParaRPr/>
          </a:p>
        </p:txBody>
      </p:sp>
      <p:sp>
        <p:nvSpPr>
          <p:cNvPr id="1980" name="Google Shape;1980;p75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76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following are the correct pin index configurations : </a:t>
            </a:r>
            <a:endParaRPr/>
          </a:p>
        </p:txBody>
      </p:sp>
      <p:sp>
        <p:nvSpPr>
          <p:cNvPr id="1987" name="Google Shape;1987;p76"/>
          <p:cNvSpPr txBox="1">
            <a:spLocks noGrp="1"/>
          </p:cNvSpPr>
          <p:nvPr>
            <p:ph type="body" idx="1"/>
          </p:nvPr>
        </p:nvSpPr>
        <p:spPr>
          <a:xfrm>
            <a:off x="838200" y="2285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Oxygen 2 and 6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Nitrous oxide 3 and 5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Entonox 3 and 6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Carbon dioxide 1 and 6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Helium 2 and 5 </a:t>
            </a:r>
            <a:endParaRPr/>
          </a:p>
        </p:txBody>
      </p:sp>
      <p:sp>
        <p:nvSpPr>
          <p:cNvPr id="1988" name="Google Shape;1988;p76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1989" name="Google Shape;1989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990" name="Google Shape;1990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91" name="Google Shape;1991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92" name="Google Shape;1992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93" name="Google Shape;1993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94" name="Google Shape;1994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995" name="Google Shape;1995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96" name="Google Shape;1996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997" name="Google Shape;1997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998" name="Google Shape;1998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999" name="Google Shape;1999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000" name="Google Shape;2000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001" name="Google Shape;2001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002" name="Google Shape;2002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003" name="Google Shape;2003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004" name="Google Shape;2004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005" name="Google Shape;2005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006" name="Google Shape;2006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007" name="Google Shape;2007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008" name="Google Shape;2008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009" name="Google Shape;2009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010" name="Google Shape;2010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2011" name="Google Shape;2011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2012" name="Google Shape;2012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013" name="Google Shape;2013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2014" name="Google Shape;2014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015" name="Google Shape;2015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2016" name="Google Shape;2016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2017" name="Google Shape;2017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2018" name="Google Shape;2018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2019" name="Google Shape;2019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020" name="Google Shape;2020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2021" name="Google Shape;2021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022" name="Google Shape;2022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2023" name="Google Shape;2023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2024" name="Google Shape;2024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025" name="Google Shape;2025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2026" name="Google Shape;2026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2027" name="Google Shape;2027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2028" name="Google Shape;2028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029" name="Google Shape;2029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2030" name="Google Shape;2030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2031" name="Google Shape;2031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2032" name="Google Shape;2032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2033" name="Google Shape;2033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2034" name="Google Shape;2034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2035" name="Google Shape;2035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2036" name="Google Shape;2036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2037" name="Google Shape;2037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2038" name="Google Shape;2038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2039" name="Google Shape;2039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2040" name="Google Shape;2040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2041" name="Google Shape;2041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2042" name="Google Shape;2042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2043" name="Google Shape;2043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2044" name="Google Shape;2044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2045" name="Google Shape;2045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2046" name="Google Shape;2046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047" name="Google Shape;2047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2048" name="Google Shape;2048;p76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4" name="Google Shape;2054;p77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5" name="Google Shape;2055;p77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77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the correct pin index configurations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77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F T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Air 	1 and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Oxygen 	2 and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500" b="1" baseline="-25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	3 and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-GB" sz="1500" b="1" baseline="-25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1 and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Entonox 	3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Helium 	2 and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p77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 2 and 6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Nitrous oxide 3 and 5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Entonox 3 and 6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Carbon dioxide 1 and 6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Helium 2 and 5 </a:t>
            </a:r>
            <a:endParaRPr/>
          </a:p>
        </p:txBody>
      </p:sp>
      <p:sp>
        <p:nvSpPr>
          <p:cNvPr id="2059" name="Google Shape;2059;p77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78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Oxygen for medical use: </a:t>
            </a:r>
            <a:endParaRPr/>
          </a:p>
        </p:txBody>
      </p:sp>
      <p:sp>
        <p:nvSpPr>
          <p:cNvPr id="2066" name="Google Shape;2066;p78"/>
          <p:cNvSpPr txBox="1">
            <a:spLocks noGrp="1"/>
          </p:cNvSpPr>
          <p:nvPr>
            <p:ph type="body" idx="1"/>
          </p:nvPr>
        </p:nvSpPr>
        <p:spPr>
          <a:xfrm>
            <a:off x="838200" y="2285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Is prepared by the fractional distillation of air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For pipelines contains 0.3% nitrogen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Forms an inflammable mixture with oil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From concentrators forms an FiO2 of over 80%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Has similar magnetic properties as nitrous oxide </a:t>
            </a:r>
            <a:endParaRPr/>
          </a:p>
        </p:txBody>
      </p:sp>
      <p:sp>
        <p:nvSpPr>
          <p:cNvPr id="2067" name="Google Shape;2067;p78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2068" name="Google Shape;2068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2069" name="Google Shape;2069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70" name="Google Shape;2070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71" name="Google Shape;2071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72" name="Google Shape;2072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73" name="Google Shape;2073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74" name="Google Shape;2074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75" name="Google Shape;2075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076" name="Google Shape;2076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77" name="Google Shape;2077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078" name="Google Shape;2078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079" name="Google Shape;2079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080" name="Google Shape;2080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081" name="Google Shape;2081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082" name="Google Shape;2082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083" name="Google Shape;2083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084" name="Google Shape;2084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085" name="Google Shape;2085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086" name="Google Shape;2086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087" name="Google Shape;2087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088" name="Google Shape;2088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089" name="Google Shape;2089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2090" name="Google Shape;2090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2091" name="Google Shape;2091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092" name="Google Shape;2092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2093" name="Google Shape;2093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094" name="Google Shape;2094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2095" name="Google Shape;2095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2096" name="Google Shape;2096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2097" name="Google Shape;2097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2098" name="Google Shape;2098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099" name="Google Shape;2099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2100" name="Google Shape;2100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101" name="Google Shape;2101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2102" name="Google Shape;2102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2103" name="Google Shape;2103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104" name="Google Shape;2104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2105" name="Google Shape;2105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2106" name="Google Shape;2106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2107" name="Google Shape;2107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108" name="Google Shape;2108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2109" name="Google Shape;2109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2110" name="Google Shape;2110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2111" name="Google Shape;2111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2112" name="Google Shape;2112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2113" name="Google Shape;2113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2114" name="Google Shape;2114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2115" name="Google Shape;2115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2116" name="Google Shape;2116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2117" name="Google Shape;2117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2118" name="Google Shape;2118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2119" name="Google Shape;2119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2120" name="Google Shape;2120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2121" name="Google Shape;2121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2122" name="Google Shape;2122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2123" name="Google Shape;2123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2124" name="Google Shape;2124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2125" name="Google Shape;2125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126" name="Google Shape;2126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2127" name="Google Shape;2127;p78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3" name="Google Shape;2133;p79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4" name="Google Shape;2134;p79"/>
          <p:cNvSpPr txBox="1"/>
          <p:nvPr/>
        </p:nvSpPr>
        <p:spPr>
          <a:xfrm>
            <a:off x="0" y="84509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79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 for medical use: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79"/>
          <p:cNvSpPr txBox="1"/>
          <p:nvPr/>
        </p:nvSpPr>
        <p:spPr>
          <a:xfrm>
            <a:off x="6321550" y="543326"/>
            <a:ext cx="5734984" cy="562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T F T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 is manufactured by the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fractional distillation of air.  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is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compressed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5 atmospheres and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cooled to -200</a:t>
            </a:r>
            <a:r>
              <a:rPr lang="en-GB" sz="16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reverse heat exchangers. 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two-stage distillation process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yields 99.5% O</a:t>
            </a:r>
            <a:r>
              <a:rPr lang="en-GB" sz="16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(and </a:t>
            </a: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0.4% argon).</a:t>
            </a:r>
            <a:b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 = </a:t>
            </a:r>
            <a:r>
              <a:rPr lang="en-GB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paramagnetic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which means that it is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weakly attracted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a magnetic field.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it has two electrons in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unpaired orbits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Nitric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oxide (NO) = </a:t>
            </a:r>
            <a:r>
              <a:rPr lang="en-GB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paramagnetic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gases used in anaesthesia are 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repelled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 magnetic field </a:t>
            </a:r>
            <a:r>
              <a:rPr lang="en-GB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(diamagnetism).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e.g. N</a:t>
            </a:r>
            <a:r>
              <a:rPr lang="en-GB" sz="1500" b="1" baseline="-250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79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Is prepared by the fractional distillation of air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pipelines contains 0.3% nitrogen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Forms an inflammable mixture with oil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From concentrators forms an FiO2 of over 80%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similar magnetic properties as nitrous oxide </a:t>
            </a:r>
            <a:endParaRPr/>
          </a:p>
        </p:txBody>
      </p:sp>
      <p:sp>
        <p:nvSpPr>
          <p:cNvPr id="2138" name="Google Shape;2138;p79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8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8"/>
          <p:cNvSpPr txBox="1"/>
          <p:nvPr/>
        </p:nvSpPr>
        <p:spPr>
          <a:xfrm>
            <a:off x="460376" y="1526152"/>
            <a:ext cx="59436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239kPa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291kPa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378kPa</a:t>
            </a: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4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Pressure of box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101kpa   (atmospheric)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desflurane, 100ml of air into 50mls =&gt;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202kPa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SVP desflurane = 89kPa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202 + 89 =   291kPa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152400" y="183816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460376" y="383427"/>
            <a:ext cx="48894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closed fixed box containing 100ml of air at sea level is then injected with 50ml of desflurane, what is the pressure inside the box?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80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following are found on anaesthetic gas cylinders: </a:t>
            </a:r>
            <a:endParaRPr/>
          </a:p>
        </p:txBody>
      </p:sp>
      <p:sp>
        <p:nvSpPr>
          <p:cNvPr id="2145" name="Google Shape;2145;p80"/>
          <p:cNvSpPr txBox="1">
            <a:spLocks noGrp="1"/>
          </p:cNvSpPr>
          <p:nvPr>
            <p:ph type="body" idx="1"/>
          </p:nvPr>
        </p:nvSpPr>
        <p:spPr>
          <a:xfrm>
            <a:off x="838200" y="2285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weight of the empty cylinder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Weight of the cylinder when full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Chemical formula of the contents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Date of manufacture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Test pressure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2146" name="Google Shape;2146;p80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2147" name="Google Shape;2147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2148" name="Google Shape;2148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49" name="Google Shape;2149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50" name="Google Shape;2150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51" name="Google Shape;2151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52" name="Google Shape;2152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153" name="Google Shape;2153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54" name="Google Shape;2154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55" name="Google Shape;2155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56" name="Google Shape;2156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57" name="Google Shape;2157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158" name="Google Shape;2158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159" name="Google Shape;2159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160" name="Google Shape;2160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161" name="Google Shape;2161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162" name="Google Shape;2162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163" name="Google Shape;2163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164" name="Google Shape;2164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165" name="Google Shape;2165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166" name="Google Shape;2166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167" name="Google Shape;2167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168" name="Google Shape;2168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2169" name="Google Shape;2169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2170" name="Google Shape;2170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171" name="Google Shape;2171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2172" name="Google Shape;2172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173" name="Google Shape;2173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2174" name="Google Shape;2174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2175" name="Google Shape;2175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2176" name="Google Shape;2176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2177" name="Google Shape;2177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178" name="Google Shape;2178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2179" name="Google Shape;2179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180" name="Google Shape;2180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2181" name="Google Shape;2181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2182" name="Google Shape;2182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183" name="Google Shape;2183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2184" name="Google Shape;2184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2185" name="Google Shape;2185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2186" name="Google Shape;2186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187" name="Google Shape;2187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2188" name="Google Shape;2188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2189" name="Google Shape;2189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2190" name="Google Shape;2190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2191" name="Google Shape;2191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2192" name="Google Shape;2192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2193" name="Google Shape;2193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2194" name="Google Shape;2194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2195" name="Google Shape;2195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2196" name="Google Shape;2196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2197" name="Google Shape;2197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2198" name="Google Shape;2198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2199" name="Google Shape;2199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2200" name="Google Shape;2200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2201" name="Google Shape;2201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2202" name="Google Shape;2202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2203" name="Google Shape;2203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2204" name="Google Shape;2204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205" name="Google Shape;2205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2206" name="Google Shape;2206;p80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2" name="Google Shape;2212;p81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3" name="Google Shape;2213;p81"/>
          <p:cNvSpPr txBox="1"/>
          <p:nvPr/>
        </p:nvSpPr>
        <p:spPr>
          <a:xfrm>
            <a:off x="377950" y="965200"/>
            <a:ext cx="5943600" cy="347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 weight of the empty cylinder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of the cylinder when full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Chemical formula of the contents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Date of last test performed</a:t>
            </a:r>
            <a:endParaRPr sz="1600">
              <a:solidFill>
                <a:srgbClr val="5482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Test pressure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81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found on anaesthetic gas cylinders: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81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F T T 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Gas cylinders are tested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every 5 years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body and collar of the cylinder are colour coded for the gas they contain.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the neck and valve block are etched a serial number and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chemical symbol of the gas or liquid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pressure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which the cylinder has been tested, the company supplying the cylinder and the empty or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tare weight.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pin index system is on the side facing the yoke.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Details of the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test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are indicated by a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plastic ring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that is put round the base of the valve. Colour coded for year. 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81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81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82"/>
          <p:cNvSpPr txBox="1">
            <a:spLocks noGrp="1"/>
          </p:cNvSpPr>
          <p:nvPr>
            <p:ph type="title"/>
          </p:nvPr>
        </p:nvSpPr>
        <p:spPr>
          <a:xfrm>
            <a:off x="838200" y="71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Regarding cylinders: </a:t>
            </a:r>
            <a:endParaRPr/>
          </a:p>
        </p:txBody>
      </p:sp>
      <p:sp>
        <p:nvSpPr>
          <p:cNvPr id="2224" name="Google Shape;2224;p82"/>
          <p:cNvSpPr txBox="1">
            <a:spLocks noGrp="1"/>
          </p:cNvSpPr>
          <p:nvPr>
            <p:ph type="body" idx="1"/>
          </p:nvPr>
        </p:nvSpPr>
        <p:spPr>
          <a:xfrm>
            <a:off x="838200" y="2285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They are made of titanium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colour of the plastic disc around their neck denotes the year of manufacture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They are tested every 3 years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they are designed to operate to a 60%–70% higher pressure than the usual ﬁlling pressure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GB"/>
              <a:t>The filling ratio is higher in tropical climates </a:t>
            </a:r>
            <a:endParaRPr/>
          </a:p>
        </p:txBody>
      </p:sp>
      <p:sp>
        <p:nvSpPr>
          <p:cNvPr id="2225" name="Google Shape;2225;p82"/>
          <p:cNvSpPr txBox="1"/>
          <p:nvPr/>
        </p:nvSpPr>
        <p:spPr>
          <a:xfrm>
            <a:off x="8091814" y="325677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RCOA competence: PR_BK_20 </a:t>
            </a:r>
            <a:endParaRPr/>
          </a:p>
        </p:txBody>
      </p:sp>
      <p:sp>
        <p:nvSpPr>
          <p:cNvPr id="2226" name="Google Shape;2226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2227" name="Google Shape;2227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28" name="Google Shape;2228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29" name="Google Shape;2229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30" name="Google Shape;2230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31" name="Google Shape;2231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32" name="Google Shape;2232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33" name="Google Shape;2233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234" name="Google Shape;2234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35" name="Google Shape;2235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36" name="Google Shape;2236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237" name="Google Shape;2237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238" name="Google Shape;2238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239" name="Google Shape;2239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240" name="Google Shape;2240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241" name="Google Shape;2241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242" name="Google Shape;2242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243" name="Google Shape;2243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244" name="Google Shape;2244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245" name="Google Shape;2245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246" name="Google Shape;2246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247" name="Google Shape;2247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2248" name="Google Shape;2248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2249" name="Google Shape;2249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250" name="Google Shape;2250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2251" name="Google Shape;2251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252" name="Google Shape;2252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2253" name="Google Shape;2253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2254" name="Google Shape;2254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2255" name="Google Shape;2255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2256" name="Google Shape;2256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257" name="Google Shape;2257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2258" name="Google Shape;2258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259" name="Google Shape;2259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2260" name="Google Shape;2260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2261" name="Google Shape;2261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262" name="Google Shape;2262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2263" name="Google Shape;2263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2264" name="Google Shape;2264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2265" name="Google Shape;2265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266" name="Google Shape;2266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2267" name="Google Shape;2267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2268" name="Google Shape;2268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2269" name="Google Shape;2269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2270" name="Google Shape;2270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  <p:sp>
        <p:nvSpPr>
          <p:cNvPr id="2271" name="Google Shape;2271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2272" name="Google Shape;2272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2273" name="Google Shape;2273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2274" name="Google Shape;2274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2275" name="Google Shape;2275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  <p:sp>
        <p:nvSpPr>
          <p:cNvPr id="2276" name="Google Shape;2276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2277" name="Google Shape;2277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2278" name="Google Shape;2278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sp>
        <p:nvSpPr>
          <p:cNvPr id="2279" name="Google Shape;2279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2280" name="Google Shape;2280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sp>
        <p:nvSpPr>
          <p:cNvPr id="2281" name="Google Shape;2281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sp>
        <p:nvSpPr>
          <p:cNvPr id="2282" name="Google Shape;2282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  <p:sp>
        <p:nvSpPr>
          <p:cNvPr id="2283" name="Google Shape;2283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284" name="Google Shape;2284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sp>
        <p:nvSpPr>
          <p:cNvPr id="2285" name="Google Shape;2285;p82"/>
          <p:cNvSpPr/>
          <p:nvPr/>
        </p:nvSpPr>
        <p:spPr>
          <a:xfrm>
            <a:off x="10652125" y="4920444"/>
            <a:ext cx="1235075" cy="1235075"/>
          </a:xfrm>
          <a:prstGeom prst="ellipse">
            <a:avLst/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"/>
                            </p:stCondLst>
                            <p:childTnLst>
                              <p:par>
                                <p:cTn id="15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1" name="Google Shape;2291;p83"/>
          <p:cNvCxnSpPr/>
          <p:nvPr/>
        </p:nvCxnSpPr>
        <p:spPr>
          <a:xfrm>
            <a:off x="6145392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2" name="Google Shape;2292;p83"/>
          <p:cNvSpPr txBox="1"/>
          <p:nvPr/>
        </p:nvSpPr>
        <p:spPr>
          <a:xfrm>
            <a:off x="377949" y="1198788"/>
            <a:ext cx="5943600" cy="347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made of a titanium alloy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colour of the plastic disc around their neck denotes the year of manufacture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tested every 3 years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they are designed to operate to a 60%–70% higher pressure than the usual ﬁlling pressure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filling ratio is higher in tropical climates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83"/>
          <p:cNvSpPr txBox="1"/>
          <p:nvPr/>
        </p:nvSpPr>
        <p:spPr>
          <a:xfrm>
            <a:off x="377949" y="272392"/>
            <a:ext cx="4971925" cy="6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cylinders: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83"/>
          <p:cNvSpPr txBox="1"/>
          <p:nvPr/>
        </p:nvSpPr>
        <p:spPr>
          <a:xfrm>
            <a:off x="6321550" y="543327"/>
            <a:ext cx="5734984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 F F T 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Cylinders are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molybdenum steel or chromium steel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which are high-strength alloys. Aluminium cylinders are an alternative lighter weight.</a:t>
            </a: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Gas cylinders are tested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every 5 years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body and collar of the cylinder are colour coded for the gas they contain.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Details of the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test 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are indicated by a </a:t>
            </a: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plastic ring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that is put round the base of the valve. Colour coded for year.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500"/>
              <a:buFont typeface="Arial"/>
              <a:buNone/>
            </a:pPr>
            <a:r>
              <a:rPr lang="en-GB" sz="1500" b="1">
                <a:solidFill>
                  <a:srgbClr val="21242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rgbClr val="21242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5" name="Google Shape;2295;p83"/>
          <p:cNvSpPr txBox="1"/>
          <p:nvPr/>
        </p:nvSpPr>
        <p:spPr>
          <a:xfrm>
            <a:off x="152400" y="1198788"/>
            <a:ext cx="5791200" cy="53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Google Shape;2296;p83"/>
          <p:cNvSpPr txBox="1"/>
          <p:nvPr/>
        </p:nvSpPr>
        <p:spPr>
          <a:xfrm>
            <a:off x="8362742" y="0"/>
            <a:ext cx="379538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RCOA competence: PC_BK_77 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8165206" y="412124"/>
            <a:ext cx="369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SUSSEX PRIMARY MCQ TEACHING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723805" y="2474063"/>
            <a:ext cx="10515600" cy="26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mean, median and mode are all the same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mean is higher than the median which is higher than the mode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median is higher than the mean which is higher than the mode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mode is higher than the median which is higher than the mean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mode is higher than the mean which is higher than the median</a:t>
            </a:r>
            <a:endParaRPr/>
          </a:p>
          <a:p>
            <a: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23805" y="904875"/>
            <a:ext cx="1002306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data obtained from a study is non-parametric and negatively skewed. Which is the most accurate statement?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8561</Words>
  <Application>Microsoft Macintosh PowerPoint</Application>
  <PresentationFormat>Widescreen</PresentationFormat>
  <Paragraphs>3136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Courier New</vt:lpstr>
      <vt:lpstr>Office Theme</vt:lpstr>
      <vt:lpstr>Physics   Questions and Answers</vt:lpstr>
      <vt:lpstr>Learning objectives:</vt:lpstr>
      <vt:lpstr>Learning objectives:</vt:lpstr>
      <vt:lpstr>SBAs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12. The Joule is a measure of the amount of work done. 1 joule is equivalent to which of the following conversions?</vt:lpstr>
      <vt:lpstr>PowerPoint Presentation</vt:lpstr>
      <vt:lpstr>13. What is the most effective method for decontaminating a non-disposable fibre-optic scope?</vt:lpstr>
      <vt:lpstr>PowerPoint Presentation</vt:lpstr>
      <vt:lpstr>14. Desflurane is administered using a heated Tec6 vaporiser.  Which of the following is the single most important reason for heating desflurane?</vt:lpstr>
      <vt:lpstr>PowerPoint Presentation</vt:lpstr>
      <vt:lpstr> 15. A full oxygen cylinder (Class E) has an internal capacity of approximately 5L.   Which of the following best approximates to the nominal oxygen reserve of this cylinder? </vt:lpstr>
      <vt:lpstr>PowerPoint Presentation</vt:lpstr>
      <vt:lpstr>MCQs</vt:lpstr>
      <vt:lpstr>Critical pressure:</vt:lpstr>
      <vt:lpstr>PowerPoint Presentation</vt:lpstr>
      <vt:lpstr>A gauge pressure can accurately measure pressure in a cylinder for:</vt:lpstr>
      <vt:lpstr>PowerPoint Presentation</vt:lpstr>
      <vt:lpstr>A pressure reducing valve:</vt:lpstr>
      <vt:lpstr>PowerPoint Presentation</vt:lpstr>
      <vt:lpstr>The following are variable orifice, constant pressure:</vt:lpstr>
      <vt:lpstr>PowerPoint Presentation</vt:lpstr>
      <vt:lpstr>The correct SI unit for: </vt:lpstr>
      <vt:lpstr>PowerPoint Presentation</vt:lpstr>
      <vt:lpstr>Flow through a tube is more likely to be turbulent if: </vt:lpstr>
      <vt:lpstr>PowerPoint Presentation</vt:lpstr>
      <vt:lpstr>Concerning the Chi Squared Test</vt:lpstr>
      <vt:lpstr>PowerPoint Presentation</vt:lpstr>
      <vt:lpstr>The standard deviation of a normally distributed population:</vt:lpstr>
      <vt:lpstr>PowerPoint Presentation</vt:lpstr>
      <vt:lpstr>Regarding Statistical Tests:</vt:lpstr>
      <vt:lpstr>PowerPoint Presentation</vt:lpstr>
      <vt:lpstr>When the distribution is positively skewed:</vt:lpstr>
      <vt:lpstr>PowerPoint Presentation</vt:lpstr>
      <vt:lpstr>The following are non-parametric tests:</vt:lpstr>
      <vt:lpstr>PowerPoint Presentation</vt:lpstr>
      <vt:lpstr>Regarding a thermistor:</vt:lpstr>
      <vt:lpstr>PowerPoint Presentation</vt:lpstr>
      <vt:lpstr>Regarding humidity:</vt:lpstr>
      <vt:lpstr>PowerPoint Presentation</vt:lpstr>
      <vt:lpstr>Oesophageal Doppler cardiac output measurement:</vt:lpstr>
      <vt:lpstr>PowerPoint Presentation</vt:lpstr>
      <vt:lpstr>A thermistor: </vt:lpstr>
      <vt:lpstr>PowerPoint Presentation</vt:lpstr>
      <vt:lpstr>Regarding heat loss in theatre:</vt:lpstr>
      <vt:lpstr>PowerPoint Presentation</vt:lpstr>
      <vt:lpstr>The following reduce intra-operative heat loss:</vt:lpstr>
      <vt:lpstr>PowerPoint Presentation</vt:lpstr>
      <vt:lpstr>Regarding heat:</vt:lpstr>
      <vt:lpstr>PowerPoint Presentation</vt:lpstr>
      <vt:lpstr>Regarding the scavenging and the maximum levels of anaesthetic gases: </vt:lpstr>
      <vt:lpstr>PowerPoint Presentation</vt:lpstr>
      <vt:lpstr>The following can be compressed into a gas at room temperature: </vt:lpstr>
      <vt:lpstr>PowerPoint Presentation</vt:lpstr>
      <vt:lpstr>The following are the correct pin index configurations : </vt:lpstr>
      <vt:lpstr>PowerPoint Presentation</vt:lpstr>
      <vt:lpstr>Oxygen for medical use: </vt:lpstr>
      <vt:lpstr>PowerPoint Presentation</vt:lpstr>
      <vt:lpstr>The following are found on anaesthetic gas cylinders: </vt:lpstr>
      <vt:lpstr>PowerPoint Presentation</vt:lpstr>
      <vt:lpstr>Regarding cylinders: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  Questions and Answers</dc:title>
  <dc:creator>Todd Leckie</dc:creator>
  <cp:lastModifiedBy>benjamin hardy</cp:lastModifiedBy>
  <cp:revision>1</cp:revision>
  <dcterms:created xsi:type="dcterms:W3CDTF">2019-01-14T07:54:30Z</dcterms:created>
  <dcterms:modified xsi:type="dcterms:W3CDTF">2021-08-23T07:39:08Z</dcterms:modified>
</cp:coreProperties>
</file>