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0727-3BB2-394B-9B5F-1E11FC1E7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8769B-09F4-6642-BBA9-BD43A507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67CA-1C1E-1143-9C46-F1B9D7C9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AD46-5559-D34D-82EB-03334200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A69C-B4E8-DA41-96B4-E7B85768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366B-655D-1B4A-8281-EB99CC8B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79DE7-4B05-5242-9A2F-FB8C6899D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DF1C-0CE0-294A-A939-A7E8D4B4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E670-1FD2-0740-89F2-EB5D5DF8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3672-56BD-B04C-86C6-2E5A563A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4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5D026-17FC-634D-B488-358F6C032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712B-34DA-0B44-A0FA-B58FC7DBC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9A7C-B8DD-044D-A7BF-92854234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5EB85-B87B-6C42-8BFB-1BD58448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426F-DD91-C241-906F-E8CEED81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5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61F5-5769-DE46-BCA4-843660C8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D02A-A68A-4A40-8EE1-C39093C9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2776-7C86-7C48-A275-B31418F5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4850-37F7-5D4A-AA06-AFB1B8E0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DD8E-759F-5540-887F-7AE06AC4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53B3-82D0-254A-82DB-12EBCC21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0BF1A-52CD-1C4F-9700-7E9E37EE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51CC-D1C7-EB48-A2E4-46D0A482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9F15-6452-7045-9579-6FBD4500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3752-2702-E54A-9CCD-675E0CD1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5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67B-82F7-E143-8BE6-8A2B5DED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4CB6-B580-1342-923C-049913493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17225-4147-7040-BE2D-E569E8A84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6EB8E-7D97-0D43-938B-74D51276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832D9-6283-F14E-9623-6D9FE2D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A0F4B-B702-FD47-99C4-9408D2BD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0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7E0C-466C-594F-A6B1-8E60CD88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D4FFB-AA67-BC4E-971F-8EF85847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18D21-6C8C-CD47-B20E-CBCB1BCA6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9BD92-9AFB-A043-B436-034B95A78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096A5-506D-2C46-B4A8-53CE47C1D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F1FB6-A0CC-7547-ACE0-6BAA2D47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F07F0-D14E-4445-85D7-06B27EB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E8DC2-A727-8341-9805-FB50236D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AB43-3326-0848-BB1E-EC2165CF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D4015-38BB-7B4C-A855-361C7330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D11B3-652D-DE46-BB17-C53CD0FB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AB33-1E59-304F-9DC3-3B525D49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C1ADD-98FA-E642-AFA5-7DFEC3DC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9783D-14C8-F243-8A3B-D37C39CE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FE153-90F0-F74B-959A-D0246CF8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EDEA-449F-6442-96A6-46324631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7FC-922A-D54D-A183-F8830720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E7C7-C4B3-EC45-93C0-CD5B1F93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2E82-3A6D-DF4E-B807-8BFA94BD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A88D-F78C-6241-A580-B606242E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5F406-FC8D-684E-A081-BC6BA571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85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233A-23D4-8349-A1A8-6FB34A65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59EF9-FBD0-3547-BEF3-62BAC1F14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F2DC-7837-234E-8F12-E27EF630C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BDAD-E6CA-7149-9928-5D5A6DE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27D4-22D2-7543-B4CB-C7A904D5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D127-C455-AC43-A41A-BEFB51E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B65B-5F9C-E34C-B7F2-ED7E8802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C805-AF07-8547-99E4-0CC61DDD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1709-A19D-7A43-ACBA-1426AFA08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98B0-42A5-774C-B38A-717D1CFCB2B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2D19-3074-D748-88AF-A33B1BE1E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3AE7-AC88-8242-AF7E-15AAF8A5E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665B-E237-814A-9C7F-9C7F34F3D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8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inhope.tumblr.com/post/10380571733/the-letter-that-took-me-ten-years-to-wr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C27FFD03-8410-4D9C-A3AF-A5C1405D8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7" b="1265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17CBD-3A93-C04E-87A6-0420AD2C0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7200" dirty="0"/>
              <a:t>Pre-Filled Syringes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433F2-03C3-BE48-9CEF-7102AD320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2497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dirty="0"/>
              <a:t>Benjamin Hardy</a:t>
            </a:r>
          </a:p>
        </p:txBody>
      </p:sp>
    </p:spTree>
    <p:extLst>
      <p:ext uri="{BB962C8B-B14F-4D97-AF65-F5344CB8AC3E}">
        <p14:creationId xmlns:p14="http://schemas.microsoft.com/office/powerpoint/2010/main" val="89544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FF04-58E5-4142-82D1-09BCDA3D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Story That Took Me Ten Years To Write…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1291-8732-8645-B7BB-A144E3E4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11M booked on Trauma list for I&amp;D ankle abscess</a:t>
            </a:r>
          </a:p>
          <a:p>
            <a:r>
              <a:rPr lang="en-GB" dirty="0"/>
              <a:t>GA LMA</a:t>
            </a:r>
          </a:p>
          <a:p>
            <a:r>
              <a:rPr lang="en-GB" dirty="0"/>
              <a:t>Propofol, Fentanyl, Ondansetron….</a:t>
            </a:r>
          </a:p>
          <a:p>
            <a:r>
              <a:rPr lang="en-GB" dirty="0"/>
              <a:t>…except it wasn’t ondansetron </a:t>
            </a:r>
          </a:p>
          <a:p>
            <a:r>
              <a:rPr lang="en-GB" dirty="0"/>
              <a:t>It was undiluted phenylephrine</a:t>
            </a:r>
          </a:p>
          <a:p>
            <a:r>
              <a:rPr lang="en-GB" dirty="0"/>
              <a:t>Cardiac Arrest </a:t>
            </a:r>
          </a:p>
        </p:txBody>
      </p:sp>
    </p:spTree>
    <p:extLst>
      <p:ext uri="{BB962C8B-B14F-4D97-AF65-F5344CB8AC3E}">
        <p14:creationId xmlns:p14="http://schemas.microsoft.com/office/powerpoint/2010/main" val="204357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69FF-E5A6-C24B-A745-BCCDE338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Pre-filled Syringes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A162-F2B9-E04D-852C-3E050E5A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5913"/>
            <a:ext cx="6977063" cy="4591050"/>
          </a:xfrm>
        </p:spPr>
        <p:txBody>
          <a:bodyPr numCol="2"/>
          <a:lstStyle/>
          <a:p>
            <a:pPr marL="0" indent="0">
              <a:buNone/>
            </a:pPr>
            <a:r>
              <a:rPr lang="en-GB" b="1" dirty="0"/>
              <a:t>Pros</a:t>
            </a:r>
            <a:endParaRPr lang="en-GB" dirty="0"/>
          </a:p>
          <a:p>
            <a:r>
              <a:rPr lang="en-GB" dirty="0"/>
              <a:t>Cost saving over time</a:t>
            </a:r>
          </a:p>
          <a:p>
            <a:r>
              <a:rPr lang="en-GB" dirty="0"/>
              <a:t>Safety</a:t>
            </a:r>
          </a:p>
          <a:p>
            <a:r>
              <a:rPr lang="en-GB" dirty="0"/>
              <a:t>Practicality</a:t>
            </a:r>
          </a:p>
          <a:p>
            <a:r>
              <a:rPr lang="en-GB" dirty="0"/>
              <a:t>Consistent concentration</a:t>
            </a:r>
          </a:p>
          <a:p>
            <a:r>
              <a:rPr lang="en-GB" dirty="0"/>
              <a:t>Less re-use of syringes</a:t>
            </a:r>
          </a:p>
          <a:p>
            <a:r>
              <a:rPr lang="en-GB" dirty="0"/>
              <a:t>Environmental</a:t>
            </a:r>
          </a:p>
          <a:p>
            <a:pPr marL="0" indent="0">
              <a:buNone/>
            </a:pPr>
            <a:r>
              <a:rPr lang="en-GB" b="1" dirty="0"/>
              <a:t>Cons</a:t>
            </a:r>
          </a:p>
          <a:p>
            <a:r>
              <a:rPr lang="en-GB" dirty="0"/>
              <a:t>Change of practice</a:t>
            </a:r>
          </a:p>
          <a:p>
            <a:r>
              <a:rPr lang="en-GB" dirty="0"/>
              <a:t>Upfront cost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E652AD-8F50-164D-831A-B09C90181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173037"/>
            <a:ext cx="317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ropine Syringe 3g/10ml | Dental &amp; Chiropody Products">
            <a:extLst>
              <a:ext uri="{FF2B5EF4-FFF2-40B4-BE49-F238E27FC236}">
                <a16:creationId xmlns:a16="http://schemas.microsoft.com/office/drawing/2014/main" id="{1BC981CC-7005-6C49-8714-F88DA283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7" y="2890838"/>
            <a:ext cx="3286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lute Metaraminol available as a licensed product. – Torbay Pharmaceuticals">
            <a:extLst>
              <a:ext uri="{FF2B5EF4-FFF2-40B4-BE49-F238E27FC236}">
                <a16:creationId xmlns:a16="http://schemas.microsoft.com/office/drawing/2014/main" id="{8D4F5D38-2711-2F48-9EB2-17CF7B75C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603889"/>
            <a:ext cx="2733675" cy="272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73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CEF353-885A-C54F-81E0-CFF9CEE97C38}"/>
              </a:ext>
            </a:extLst>
          </p:cNvPr>
          <p:cNvSpPr/>
          <p:nvPr/>
        </p:nvSpPr>
        <p:spPr>
          <a:xfrm>
            <a:off x="4594040" y="957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u="none" strike="noStrike" dirty="0">
                <a:solidFill>
                  <a:srgbClr val="4C5056"/>
                </a:solidFill>
                <a:effectLst/>
                <a:latin typeface="Montserrat"/>
              </a:rPr>
              <a:t>“medicines should be presented as prefilled syringes or other ‘ready-to-administer’ preparations wherever possible”</a:t>
            </a:r>
            <a:endParaRPr lang="en-GB" dirty="0"/>
          </a:p>
        </p:txBody>
      </p:sp>
      <p:pic>
        <p:nvPicPr>
          <p:cNvPr id="1026" name="Picture 2" descr="Membership Fees 2019">
            <a:extLst>
              <a:ext uri="{FF2B5EF4-FFF2-40B4-BE49-F238E27FC236}">
                <a16:creationId xmlns:a16="http://schemas.microsoft.com/office/drawing/2014/main" id="{6A7484A8-C95B-EC4C-A911-E592F3DA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" y="332805"/>
            <a:ext cx="3177732" cy="127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36369B-FA25-574B-9B79-B38B79B4C968}"/>
              </a:ext>
            </a:extLst>
          </p:cNvPr>
          <p:cNvSpPr/>
          <p:nvPr/>
        </p:nvSpPr>
        <p:spPr>
          <a:xfrm>
            <a:off x="4922653" y="2858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enturyGothic"/>
              </a:rPr>
              <a:t>“the Working Party strongly recommends the use of drugs prepared in prefilled syringes “</a:t>
            </a:r>
            <a:endParaRPr lang="en-GB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AAC3F-8AA2-3E49-8710-45892EF6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72" y="1910817"/>
            <a:ext cx="298450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DFD40-8DF5-1341-A39E-2CBA6EBA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43" y="3551236"/>
            <a:ext cx="3949700" cy="149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BD8B1-C9C6-9F46-BC35-9CF747B0C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75" y="4994172"/>
            <a:ext cx="7742052" cy="186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4A0CC-8041-2A45-B50B-480519DEC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549" y="3084633"/>
            <a:ext cx="3414639" cy="19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746F-001E-C14B-9693-38E33B88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current status of pre-filled syringes/mix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9CFEBA7-4FC9-AF44-9475-2A460E1CD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49265"/>
              </p:ext>
            </p:extLst>
          </p:nvPr>
        </p:nvGraphicFramePr>
        <p:xfrm>
          <a:off x="838200" y="1825624"/>
          <a:ext cx="10515600" cy="427746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3952208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2888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652607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63699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2047115"/>
                    </a:ext>
                  </a:extLst>
                </a:gridCol>
              </a:tblGrid>
              <a:tr h="1069366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Procurement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Pharmacy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In Theatres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Regular</a:t>
                      </a:r>
                    </a:p>
                    <a:p>
                      <a:pPr algn="ctr"/>
                      <a:r>
                        <a:rPr lang="en-GB" sz="2400" dirty="0"/>
                        <a:t>Practice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154287"/>
                  </a:ext>
                </a:extLst>
              </a:tr>
              <a:tr h="10693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Ephedrine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87949"/>
                  </a:ext>
                </a:extLst>
              </a:tr>
              <a:tr h="10693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Metaraminol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3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2602"/>
                  </a:ext>
                </a:extLst>
              </a:tr>
              <a:tr h="10693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Atropine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190692"/>
                  </a:ext>
                </a:extLst>
              </a:tr>
            </a:tbl>
          </a:graphicData>
        </a:graphic>
      </p:graphicFrame>
      <p:pic>
        <p:nvPicPr>
          <p:cNvPr id="2052" name="Picture 4" descr="tick of approval - topVIEW">
            <a:extLst>
              <a:ext uri="{FF2B5EF4-FFF2-40B4-BE49-F238E27FC236}">
                <a16:creationId xmlns:a16="http://schemas.microsoft.com/office/drawing/2014/main" id="{9069E3C5-7266-194E-B175-E67F55A6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913919"/>
            <a:ext cx="800100" cy="7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ick of approval - topVIEW">
            <a:extLst>
              <a:ext uri="{FF2B5EF4-FFF2-40B4-BE49-F238E27FC236}">
                <a16:creationId xmlns:a16="http://schemas.microsoft.com/office/drawing/2014/main" id="{1058A9FF-9E48-3845-B113-3D6B43DD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4002214"/>
            <a:ext cx="800100" cy="7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ick of approval - topVIEW">
            <a:extLst>
              <a:ext uri="{FF2B5EF4-FFF2-40B4-BE49-F238E27FC236}">
                <a16:creationId xmlns:a16="http://schemas.microsoft.com/office/drawing/2014/main" id="{6D5257A6-8257-CC49-8EFA-99EC605F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5090509"/>
            <a:ext cx="800100" cy="7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tick of approval - topVIEW">
            <a:extLst>
              <a:ext uri="{FF2B5EF4-FFF2-40B4-BE49-F238E27FC236}">
                <a16:creationId xmlns:a16="http://schemas.microsoft.com/office/drawing/2014/main" id="{4E59D9E1-5B14-B34F-AC8F-59A7693E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2" y="2913919"/>
            <a:ext cx="800100" cy="7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tick of approval - topVIEW">
            <a:extLst>
              <a:ext uri="{FF2B5EF4-FFF2-40B4-BE49-F238E27FC236}">
                <a16:creationId xmlns:a16="http://schemas.microsoft.com/office/drawing/2014/main" id="{8A5E35E5-7005-3B4A-811E-95E268C6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2" y="5163050"/>
            <a:ext cx="800100" cy="7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heck Box Cliparts, Download Free Clip Art, Free Clip Art on Clipart  Library">
            <a:extLst>
              <a:ext uri="{FF2B5EF4-FFF2-40B4-BE49-F238E27FC236}">
                <a16:creationId xmlns:a16="http://schemas.microsoft.com/office/drawing/2014/main" id="{9FC61661-0AC6-534E-986D-726900468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18" y="2997994"/>
            <a:ext cx="658018" cy="6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ree Check Box Cliparts, Download Free Clip Art, Free Clip Art on Clipart  Library">
            <a:extLst>
              <a:ext uri="{FF2B5EF4-FFF2-40B4-BE49-F238E27FC236}">
                <a16:creationId xmlns:a16="http://schemas.microsoft.com/office/drawing/2014/main" id="{B52B7A34-BC98-8E43-B760-1B1EF790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18" y="4170364"/>
            <a:ext cx="658018" cy="6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ree Check Box Cliparts, Download Free Clip Art, Free Clip Art on Clipart  Library">
            <a:extLst>
              <a:ext uri="{FF2B5EF4-FFF2-40B4-BE49-F238E27FC236}">
                <a16:creationId xmlns:a16="http://schemas.microsoft.com/office/drawing/2014/main" id="{7EFA2824-DCBD-E048-9EDB-47EB0105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18" y="5247125"/>
            <a:ext cx="658018" cy="6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Free Check Box Cliparts, Download Free Clip Art, Free Clip Art on Clipart  Library">
            <a:extLst>
              <a:ext uri="{FF2B5EF4-FFF2-40B4-BE49-F238E27FC236}">
                <a16:creationId xmlns:a16="http://schemas.microsoft.com/office/drawing/2014/main" id="{A5B71F9F-2A68-5147-8F55-4CB76EBB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365" y="3039696"/>
            <a:ext cx="658018" cy="6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Free Check Box Cliparts, Download Free Clip Art, Free Clip Art on Clipart  Library">
            <a:extLst>
              <a:ext uri="{FF2B5EF4-FFF2-40B4-BE49-F238E27FC236}">
                <a16:creationId xmlns:a16="http://schemas.microsoft.com/office/drawing/2014/main" id="{5B196E3E-294A-C04B-A8B4-99A494B3C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805" y="4240641"/>
            <a:ext cx="658018" cy="6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ree Check Box Cliparts, Download Free Clip Art, Free Clip Art on Clipart  Library">
            <a:extLst>
              <a:ext uri="{FF2B5EF4-FFF2-40B4-BE49-F238E27FC236}">
                <a16:creationId xmlns:a16="http://schemas.microsoft.com/office/drawing/2014/main" id="{D1BB8B95-64D5-DD48-BB98-B66FE82D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940" y="5247125"/>
            <a:ext cx="658018" cy="6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ree Check Box Cliparts, Download Free Clip Art, Free Clip Art on Clipart  Library">
            <a:extLst>
              <a:ext uri="{FF2B5EF4-FFF2-40B4-BE49-F238E27FC236}">
                <a16:creationId xmlns:a16="http://schemas.microsoft.com/office/drawing/2014/main" id="{0DC91A8F-BCB1-8846-8744-633ED5FB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82" y="4095552"/>
            <a:ext cx="658018" cy="6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3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8E90-48C5-C64C-AED3-B6A51736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A913-AAD3-9249-8DE3-4DEF8EBA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prevent medication errors in the operating room? Take away the human factor   R. S. </a:t>
            </a:r>
            <a:r>
              <a:rPr lang="en-GB" dirty="0" err="1"/>
              <a:t>Litman</a:t>
            </a:r>
            <a:endParaRPr lang="en-GB" dirty="0"/>
          </a:p>
          <a:p>
            <a:r>
              <a:rPr lang="en-GB" b="1" dirty="0">
                <a:hlinkClick r:id="rId2"/>
              </a:rPr>
              <a:t>The Letter that took me ten years to write…</a:t>
            </a:r>
            <a:endParaRPr lang="en-GB" b="1" dirty="0"/>
          </a:p>
          <a:p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98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147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CenturyGothic</vt:lpstr>
      <vt:lpstr>Montserrat</vt:lpstr>
      <vt:lpstr>Office Theme</vt:lpstr>
      <vt:lpstr>Pre-Filled Syringes</vt:lpstr>
      <vt:lpstr>The Story That Took Me Ten Years To Write…</vt:lpstr>
      <vt:lpstr>Pre-filled Syringes</vt:lpstr>
      <vt:lpstr>PowerPoint Presentation</vt:lpstr>
      <vt:lpstr>The current status of pre-filled syringes/mix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Sad Story of the Atropine Syringe</dc:title>
  <dc:creator>benjamin hardy</dc:creator>
  <cp:lastModifiedBy>benjamin hardy</cp:lastModifiedBy>
  <cp:revision>5</cp:revision>
  <dcterms:created xsi:type="dcterms:W3CDTF">2021-03-15T18:12:21Z</dcterms:created>
  <dcterms:modified xsi:type="dcterms:W3CDTF">2021-03-17T15:38:04Z</dcterms:modified>
</cp:coreProperties>
</file>