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5"/>
    <p:restoredTop sz="95846"/>
  </p:normalViewPr>
  <p:slideViewPr>
    <p:cSldViewPr snapToGrid="0" snapToObjects="1">
      <p:cViewPr varScale="1">
        <p:scale>
          <a:sx n="40" d="100"/>
          <a:sy n="40" d="100"/>
        </p:scale>
        <p:origin x="216" y="16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GB"/>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2/8/21</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2/8/21</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2/8/21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2/8/21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2/8/21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GB"/>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2/8/21</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GB"/>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2/8/21</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2/8/21</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A11DB-E853-4D48-87BC-5B03DE90BF1E}"/>
              </a:ext>
            </a:extLst>
          </p:cNvPr>
          <p:cNvSpPr>
            <a:spLocks noGrp="1"/>
          </p:cNvSpPr>
          <p:nvPr>
            <p:ph type="ctrTitle"/>
          </p:nvPr>
        </p:nvSpPr>
        <p:spPr/>
        <p:txBody>
          <a:bodyPr/>
          <a:lstStyle/>
          <a:p>
            <a:r>
              <a:rPr lang="en-GB" dirty="0"/>
              <a:t>Primary SBA</a:t>
            </a:r>
          </a:p>
        </p:txBody>
      </p:sp>
      <p:sp>
        <p:nvSpPr>
          <p:cNvPr id="3" name="Subtitle 2">
            <a:extLst>
              <a:ext uri="{FF2B5EF4-FFF2-40B4-BE49-F238E27FC236}">
                <a16:creationId xmlns:a16="http://schemas.microsoft.com/office/drawing/2014/main" id="{F3C01010-FF78-D94F-AF63-5A6AA76B1A56}"/>
              </a:ext>
            </a:extLst>
          </p:cNvPr>
          <p:cNvSpPr>
            <a:spLocks noGrp="1"/>
          </p:cNvSpPr>
          <p:nvPr>
            <p:ph type="subTitle" idx="1"/>
          </p:nvPr>
        </p:nvSpPr>
        <p:spPr/>
        <p:txBody>
          <a:bodyPr/>
          <a:lstStyle/>
          <a:p>
            <a:r>
              <a:rPr lang="en-GB" dirty="0"/>
              <a:t>Ben</a:t>
            </a:r>
          </a:p>
        </p:txBody>
      </p:sp>
    </p:spTree>
    <p:extLst>
      <p:ext uri="{BB962C8B-B14F-4D97-AF65-F5344CB8AC3E}">
        <p14:creationId xmlns:p14="http://schemas.microsoft.com/office/powerpoint/2010/main" val="2793470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E6A4033-8F9F-314B-A97B-68C06D8A20A6}"/>
              </a:ext>
            </a:extLst>
          </p:cNvPr>
          <p:cNvGraphicFramePr>
            <a:graphicFrameLocks noGrp="1"/>
          </p:cNvGraphicFramePr>
          <p:nvPr>
            <p:ph idx="1"/>
            <p:extLst>
              <p:ext uri="{D42A27DB-BD31-4B8C-83A1-F6EECF244321}">
                <p14:modId xmlns:p14="http://schemas.microsoft.com/office/powerpoint/2010/main" val="323426486"/>
              </p:ext>
            </p:extLst>
          </p:nvPr>
        </p:nvGraphicFramePr>
        <p:xfrm>
          <a:off x="1235074" y="327024"/>
          <a:ext cx="10137775" cy="2143125"/>
        </p:xfrm>
        <a:graphic>
          <a:graphicData uri="http://schemas.openxmlformats.org/drawingml/2006/table">
            <a:tbl>
              <a:tblPr>
                <a:tableStyleId>{5C22544A-7EE6-4342-B048-85BDC9FD1C3A}</a:tableStyleId>
              </a:tblPr>
              <a:tblGrid>
                <a:gridCol w="10137775">
                  <a:extLst>
                    <a:ext uri="{9D8B030D-6E8A-4147-A177-3AD203B41FA5}">
                      <a16:colId xmlns:a16="http://schemas.microsoft.com/office/drawing/2014/main" val="3380625748"/>
                    </a:ext>
                  </a:extLst>
                </a:gridCol>
              </a:tblGrid>
              <a:tr h="1173164">
                <a:tc>
                  <a:txBody>
                    <a:bodyPr/>
                    <a:lstStyle/>
                    <a:p>
                      <a:pPr algn="l" fontAlgn="b"/>
                      <a:r>
                        <a:rPr lang="en-GB" sz="2800" u="none" strike="noStrike" dirty="0">
                          <a:effectLst/>
                        </a:rPr>
                        <a:t>A 26 year old man  is booked to undergo a thyroidectomy and requires intubation. He reports that last time he had an anaesthetic he had to be admitted to intensive care for 6 hours due to a breathing problem but went home the next day. What would be the most appropriate muscle relaxant for this procedure?</a:t>
                      </a:r>
                      <a:endParaRPr lang="en-GB"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33000988"/>
                  </a:ext>
                </a:extLst>
              </a:tr>
            </a:tbl>
          </a:graphicData>
        </a:graphic>
      </p:graphicFrame>
      <p:graphicFrame>
        <p:nvGraphicFramePr>
          <p:cNvPr id="5" name="Content Placeholder 3">
            <a:extLst>
              <a:ext uri="{FF2B5EF4-FFF2-40B4-BE49-F238E27FC236}">
                <a16:creationId xmlns:a16="http://schemas.microsoft.com/office/drawing/2014/main" id="{737542A8-EF29-FB4C-B8C8-89507F1154D3}"/>
              </a:ext>
            </a:extLst>
          </p:cNvPr>
          <p:cNvGraphicFramePr>
            <a:graphicFrameLocks/>
          </p:cNvGraphicFramePr>
          <p:nvPr>
            <p:extLst>
              <p:ext uri="{D42A27DB-BD31-4B8C-83A1-F6EECF244321}">
                <p14:modId xmlns:p14="http://schemas.microsoft.com/office/powerpoint/2010/main" val="3874650951"/>
              </p:ext>
            </p:extLst>
          </p:nvPr>
        </p:nvGraphicFramePr>
        <p:xfrm>
          <a:off x="1235073" y="2857165"/>
          <a:ext cx="10137775" cy="2200911"/>
        </p:xfrm>
        <a:graphic>
          <a:graphicData uri="http://schemas.openxmlformats.org/drawingml/2006/table">
            <a:tbl>
              <a:tblPr>
                <a:tableStyleId>{5C22544A-7EE6-4342-B048-85BDC9FD1C3A}</a:tableStyleId>
              </a:tblPr>
              <a:tblGrid>
                <a:gridCol w="10137775">
                  <a:extLst>
                    <a:ext uri="{9D8B030D-6E8A-4147-A177-3AD203B41FA5}">
                      <a16:colId xmlns:a16="http://schemas.microsoft.com/office/drawing/2014/main" val="3380625748"/>
                    </a:ext>
                  </a:extLst>
                </a:gridCol>
              </a:tblGrid>
              <a:tr h="2200911">
                <a:tc>
                  <a:txBody>
                    <a:bodyPr/>
                    <a:lstStyle/>
                    <a:p>
                      <a:pPr marL="228600" indent="-228600" algn="l" fontAlgn="b">
                        <a:buFont typeface="+mj-lt"/>
                        <a:buAutoNum type="alphaUcPeriod"/>
                      </a:pPr>
                      <a:r>
                        <a:rPr lang="en-GB" sz="2400" b="0" i="0" u="none" strike="noStrike" dirty="0">
                          <a:solidFill>
                            <a:srgbClr val="000000"/>
                          </a:solidFill>
                          <a:effectLst/>
                          <a:latin typeface="Calibri" panose="020F0502020204030204" pitchFamily="34" charset="0"/>
                        </a:rPr>
                        <a:t>   Rocuronium</a:t>
                      </a:r>
                    </a:p>
                    <a:p>
                      <a:pPr marL="228600" indent="-228600" algn="l" fontAlgn="b">
                        <a:buFont typeface="+mj-lt"/>
                        <a:buAutoNum type="alphaUcPeriod"/>
                      </a:pPr>
                      <a:r>
                        <a:rPr lang="en-GB" sz="2400" b="0" i="0" u="none" strike="noStrike" dirty="0">
                          <a:solidFill>
                            <a:srgbClr val="000000"/>
                          </a:solidFill>
                          <a:effectLst/>
                          <a:latin typeface="Calibri" panose="020F0502020204030204" pitchFamily="34" charset="0"/>
                        </a:rPr>
                        <a:t>   Suxamethonium</a:t>
                      </a:r>
                    </a:p>
                    <a:p>
                      <a:pPr marL="228600" indent="-228600" algn="l" fontAlgn="b">
                        <a:buFont typeface="+mj-lt"/>
                        <a:buAutoNum type="alphaUcPeriod"/>
                      </a:pPr>
                      <a:r>
                        <a:rPr lang="en-GB" sz="2400" b="0" i="0" u="none" strike="noStrike" dirty="0">
                          <a:solidFill>
                            <a:srgbClr val="000000"/>
                          </a:solidFill>
                          <a:effectLst/>
                          <a:latin typeface="Calibri" panose="020F0502020204030204" pitchFamily="34" charset="0"/>
                        </a:rPr>
                        <a:t>   Mivacurium</a:t>
                      </a:r>
                    </a:p>
                    <a:p>
                      <a:pPr marL="228600" indent="-228600" algn="l" fontAlgn="b">
                        <a:buFont typeface="+mj-lt"/>
                        <a:buAutoNum type="alphaUcPeriod"/>
                      </a:pPr>
                      <a:r>
                        <a:rPr lang="en-GB" sz="2400" b="0" i="0" u="none" strike="noStrike" dirty="0">
                          <a:solidFill>
                            <a:srgbClr val="000000"/>
                          </a:solidFill>
                          <a:effectLst/>
                          <a:latin typeface="Calibri" panose="020F0502020204030204" pitchFamily="34" charset="0"/>
                        </a:rPr>
                        <a:t>   No muscle relaxant required</a:t>
                      </a:r>
                    </a:p>
                    <a:p>
                      <a:pPr marL="228600" indent="-228600" algn="l" fontAlgn="b">
                        <a:buFont typeface="+mj-lt"/>
                        <a:buAutoNum type="alphaUcPeriod"/>
                      </a:pPr>
                      <a:r>
                        <a:rPr lang="en-GB" sz="2400" b="0" i="0" u="none" strike="noStrike" dirty="0">
                          <a:solidFill>
                            <a:srgbClr val="000000"/>
                          </a:solidFill>
                          <a:effectLst/>
                          <a:latin typeface="Calibri" panose="020F0502020204030204" pitchFamily="34" charset="0"/>
                        </a:rPr>
                        <a:t>    Propofol and Remifentanil TCI</a:t>
                      </a:r>
                    </a:p>
                  </a:txBody>
                  <a:tcPr marL="9525" marR="9525" marT="9525" marB="0" anchor="b"/>
                </a:tc>
                <a:extLst>
                  <a:ext uri="{0D108BD9-81ED-4DB2-BD59-A6C34878D82A}">
                    <a16:rowId xmlns:a16="http://schemas.microsoft.com/office/drawing/2014/main" val="1433000988"/>
                  </a:ext>
                </a:extLst>
              </a:tr>
            </a:tbl>
          </a:graphicData>
        </a:graphic>
      </p:graphicFrame>
      <p:graphicFrame>
        <p:nvGraphicFramePr>
          <p:cNvPr id="2" name="Table 1">
            <a:extLst>
              <a:ext uri="{FF2B5EF4-FFF2-40B4-BE49-F238E27FC236}">
                <a16:creationId xmlns:a16="http://schemas.microsoft.com/office/drawing/2014/main" id="{0295AE2F-E46E-D94C-A11D-4D9C46C93011}"/>
              </a:ext>
            </a:extLst>
          </p:cNvPr>
          <p:cNvGraphicFramePr>
            <a:graphicFrameLocks noGrp="1"/>
          </p:cNvGraphicFramePr>
          <p:nvPr>
            <p:extLst>
              <p:ext uri="{D42A27DB-BD31-4B8C-83A1-F6EECF244321}">
                <p14:modId xmlns:p14="http://schemas.microsoft.com/office/powerpoint/2010/main" val="309242907"/>
              </p:ext>
            </p:extLst>
          </p:nvPr>
        </p:nvGraphicFramePr>
        <p:xfrm>
          <a:off x="2046371" y="5362576"/>
          <a:ext cx="7810500" cy="1168400"/>
        </p:xfrm>
        <a:graphic>
          <a:graphicData uri="http://schemas.openxmlformats.org/drawingml/2006/table">
            <a:tbl>
              <a:tblPr>
                <a:tableStyleId>{5C22544A-7EE6-4342-B048-85BDC9FD1C3A}</a:tableStyleId>
              </a:tblPr>
              <a:tblGrid>
                <a:gridCol w="7810500">
                  <a:extLst>
                    <a:ext uri="{9D8B030D-6E8A-4147-A177-3AD203B41FA5}">
                      <a16:colId xmlns:a16="http://schemas.microsoft.com/office/drawing/2014/main" val="2146707691"/>
                    </a:ext>
                  </a:extLst>
                </a:gridCol>
              </a:tblGrid>
              <a:tr h="1168400">
                <a:tc>
                  <a:txBody>
                    <a:bodyPr/>
                    <a:lstStyle/>
                    <a:p>
                      <a:pPr algn="l" fontAlgn="ctr"/>
                      <a:r>
                        <a:rPr lang="en-GB" sz="1200" u="none" strike="noStrike" dirty="0">
                          <a:effectLst/>
                        </a:rPr>
                        <a:t>This patient may have a history of </a:t>
                      </a:r>
                      <a:r>
                        <a:rPr lang="en-GB" sz="1200" u="none" strike="noStrike" dirty="0" err="1">
                          <a:effectLst/>
                        </a:rPr>
                        <a:t>suxamethonium</a:t>
                      </a:r>
                      <a:r>
                        <a:rPr lang="en-GB" sz="1200" u="none" strike="noStrike" dirty="0">
                          <a:effectLst/>
                        </a:rPr>
                        <a:t> apnoea requires intubation for the procedure. Suxamethonium and Mivacurium would be poorly metabolised and take hours to wear off. Rocuronium is the safest choice. Muscle relaxant is preferrable for insertion of endotracheal tubes. Propofol and Remifentanil might not satisfactorily relax the patient for intubation. </a:t>
                      </a:r>
                      <a:endParaRPr lang="en-GB"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31716065"/>
                  </a:ext>
                </a:extLst>
              </a:tr>
            </a:tbl>
          </a:graphicData>
        </a:graphic>
      </p:graphicFrame>
    </p:spTree>
    <p:extLst>
      <p:ext uri="{BB962C8B-B14F-4D97-AF65-F5344CB8AC3E}">
        <p14:creationId xmlns:p14="http://schemas.microsoft.com/office/powerpoint/2010/main" val="1203389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E6A4033-8F9F-314B-A97B-68C06D8A20A6}"/>
              </a:ext>
            </a:extLst>
          </p:cNvPr>
          <p:cNvGraphicFramePr>
            <a:graphicFrameLocks noGrp="1"/>
          </p:cNvGraphicFramePr>
          <p:nvPr>
            <p:ph idx="1"/>
            <p:extLst>
              <p:ext uri="{D42A27DB-BD31-4B8C-83A1-F6EECF244321}">
                <p14:modId xmlns:p14="http://schemas.microsoft.com/office/powerpoint/2010/main" val="806902304"/>
              </p:ext>
            </p:extLst>
          </p:nvPr>
        </p:nvGraphicFramePr>
        <p:xfrm>
          <a:off x="1235074" y="327024"/>
          <a:ext cx="10137775" cy="1173164"/>
        </p:xfrm>
        <a:graphic>
          <a:graphicData uri="http://schemas.openxmlformats.org/drawingml/2006/table">
            <a:tbl>
              <a:tblPr>
                <a:tableStyleId>{5C22544A-7EE6-4342-B048-85BDC9FD1C3A}</a:tableStyleId>
              </a:tblPr>
              <a:tblGrid>
                <a:gridCol w="10137775">
                  <a:extLst>
                    <a:ext uri="{9D8B030D-6E8A-4147-A177-3AD203B41FA5}">
                      <a16:colId xmlns:a16="http://schemas.microsoft.com/office/drawing/2014/main" val="3380625748"/>
                    </a:ext>
                  </a:extLst>
                </a:gridCol>
              </a:tblGrid>
              <a:tr h="1173164">
                <a:tc>
                  <a:txBody>
                    <a:bodyPr/>
                    <a:lstStyle/>
                    <a:p>
                      <a:pPr algn="l" fontAlgn="ctr"/>
                      <a:r>
                        <a:rPr lang="en-GB" sz="2400" b="0" i="0" u="none" strike="noStrike" dirty="0">
                          <a:solidFill>
                            <a:srgbClr val="000000"/>
                          </a:solidFill>
                          <a:effectLst/>
                          <a:latin typeface="Calibri" panose="020F0502020204030204" pitchFamily="34" charset="0"/>
                        </a:rPr>
                        <a:t>Which of the following is most correct regarding the thoracic diaphragm:</a:t>
                      </a:r>
                    </a:p>
                  </a:txBody>
                  <a:tcPr marL="9525" marR="9525" marT="9525" marB="0" anchor="ctr"/>
                </a:tc>
                <a:extLst>
                  <a:ext uri="{0D108BD9-81ED-4DB2-BD59-A6C34878D82A}">
                    <a16:rowId xmlns:a16="http://schemas.microsoft.com/office/drawing/2014/main" val="1433000988"/>
                  </a:ext>
                </a:extLst>
              </a:tr>
            </a:tbl>
          </a:graphicData>
        </a:graphic>
      </p:graphicFrame>
      <p:graphicFrame>
        <p:nvGraphicFramePr>
          <p:cNvPr id="5" name="Content Placeholder 3">
            <a:extLst>
              <a:ext uri="{FF2B5EF4-FFF2-40B4-BE49-F238E27FC236}">
                <a16:creationId xmlns:a16="http://schemas.microsoft.com/office/drawing/2014/main" id="{737542A8-EF29-FB4C-B8C8-89507F1154D3}"/>
              </a:ext>
            </a:extLst>
          </p:cNvPr>
          <p:cNvGraphicFramePr>
            <a:graphicFrameLocks/>
          </p:cNvGraphicFramePr>
          <p:nvPr>
            <p:extLst>
              <p:ext uri="{D42A27DB-BD31-4B8C-83A1-F6EECF244321}">
                <p14:modId xmlns:p14="http://schemas.microsoft.com/office/powerpoint/2010/main" val="3873815854"/>
              </p:ext>
            </p:extLst>
          </p:nvPr>
        </p:nvGraphicFramePr>
        <p:xfrm>
          <a:off x="1235074" y="1822449"/>
          <a:ext cx="10137775" cy="2569845"/>
        </p:xfrm>
        <a:graphic>
          <a:graphicData uri="http://schemas.openxmlformats.org/drawingml/2006/table">
            <a:tbl>
              <a:tblPr>
                <a:tableStyleId>{5C22544A-7EE6-4342-B048-85BDC9FD1C3A}</a:tableStyleId>
              </a:tblPr>
              <a:tblGrid>
                <a:gridCol w="10137775">
                  <a:extLst>
                    <a:ext uri="{9D8B030D-6E8A-4147-A177-3AD203B41FA5}">
                      <a16:colId xmlns:a16="http://schemas.microsoft.com/office/drawing/2014/main" val="3380625748"/>
                    </a:ext>
                  </a:extLst>
                </a:gridCol>
              </a:tblGrid>
              <a:tr h="2200911">
                <a:tc>
                  <a:txBody>
                    <a:bodyPr/>
                    <a:lstStyle/>
                    <a:p>
                      <a:pPr marL="228600" indent="-228600" algn="l" fontAlgn="b">
                        <a:buFont typeface="+mj-lt"/>
                        <a:buAutoNum type="alphaUcPeriod"/>
                      </a:pPr>
                      <a:r>
                        <a:rPr lang="en-GB" sz="2400" b="0" i="0" u="none" strike="noStrike" dirty="0">
                          <a:solidFill>
                            <a:srgbClr val="000000"/>
                          </a:solidFill>
                          <a:effectLst/>
                          <a:latin typeface="Calibri" panose="020F0502020204030204" pitchFamily="34" charset="0"/>
                        </a:rPr>
                        <a:t>   The sensory afferents of the diaphragm are conducted by the phrenic nerve only</a:t>
                      </a:r>
                    </a:p>
                    <a:p>
                      <a:pPr marL="228600" indent="-228600" algn="l" fontAlgn="b">
                        <a:buFont typeface="+mj-lt"/>
                        <a:buAutoNum type="alphaUcPeriod"/>
                      </a:pPr>
                      <a:r>
                        <a:rPr lang="en-GB" sz="2400" b="0" i="0" u="none" strike="noStrike" dirty="0">
                          <a:solidFill>
                            <a:srgbClr val="000000"/>
                          </a:solidFill>
                          <a:effectLst/>
                          <a:latin typeface="Calibri" panose="020F0502020204030204" pitchFamily="34" charset="0"/>
                        </a:rPr>
                        <a:t>   The diaphragm is innervated by the </a:t>
                      </a:r>
                      <a:r>
                        <a:rPr lang="en-GB" sz="2400" b="0" i="0" u="none" strike="noStrike" dirty="0" err="1">
                          <a:solidFill>
                            <a:srgbClr val="000000"/>
                          </a:solidFill>
                          <a:effectLst/>
                          <a:latin typeface="Calibri" panose="020F0502020204030204" pitchFamily="34" charset="0"/>
                        </a:rPr>
                        <a:t>vagus</a:t>
                      </a:r>
                      <a:r>
                        <a:rPr lang="en-GB" sz="2400" b="0" i="0" u="none" strike="noStrike" dirty="0">
                          <a:solidFill>
                            <a:srgbClr val="000000"/>
                          </a:solidFill>
                          <a:effectLst/>
                          <a:latin typeface="Calibri" panose="020F0502020204030204" pitchFamily="34" charset="0"/>
                        </a:rPr>
                        <a:t> nerve</a:t>
                      </a:r>
                    </a:p>
                    <a:p>
                      <a:pPr marL="228600" indent="-228600" algn="l" fontAlgn="b">
                        <a:buFont typeface="+mj-lt"/>
                        <a:buAutoNum type="alphaUcPeriod"/>
                      </a:pPr>
                      <a:r>
                        <a:rPr lang="en-GB" sz="2400" b="0" i="0" u="none" strike="noStrike" dirty="0">
                          <a:solidFill>
                            <a:srgbClr val="000000"/>
                          </a:solidFill>
                          <a:effectLst/>
                          <a:latin typeface="Calibri" panose="020F0502020204030204" pitchFamily="34" charset="0"/>
                        </a:rPr>
                        <a:t>   Presence of a hiatus hernia is of little concern to the anaesthetist</a:t>
                      </a:r>
                    </a:p>
                    <a:p>
                      <a:pPr marL="228600" indent="-228600" algn="l" fontAlgn="b">
                        <a:buFont typeface="+mj-lt"/>
                        <a:buAutoNum type="alphaUcPeriod"/>
                      </a:pPr>
                      <a:r>
                        <a:rPr lang="en-GB" sz="2400" b="0" i="0" u="none" strike="noStrike" dirty="0">
                          <a:solidFill>
                            <a:srgbClr val="000000"/>
                          </a:solidFill>
                          <a:effectLst/>
                          <a:latin typeface="Calibri" panose="020F0502020204030204" pitchFamily="34" charset="0"/>
                        </a:rPr>
                        <a:t>   The rate of phrenic block after interscalene block is 50%</a:t>
                      </a:r>
                    </a:p>
                    <a:p>
                      <a:pPr marL="228600" indent="-228600" algn="l" fontAlgn="b">
                        <a:buFont typeface="+mj-lt"/>
                        <a:buAutoNum type="alphaUcPeriod"/>
                      </a:pPr>
                      <a:r>
                        <a:rPr lang="en-GB" sz="2400" b="0" i="0" u="none" strike="noStrike" dirty="0">
                          <a:solidFill>
                            <a:srgbClr val="000000"/>
                          </a:solidFill>
                          <a:effectLst/>
                          <a:latin typeface="Calibri" panose="020F0502020204030204" pitchFamily="34" charset="0"/>
                        </a:rPr>
                        <a:t>   The motor function of the diaphragm is mostly controlled by the phrenic nerve</a:t>
                      </a:r>
                    </a:p>
                  </a:txBody>
                  <a:tcPr marL="9525" marR="9525" marT="9525" marB="0" anchor="b"/>
                </a:tc>
                <a:extLst>
                  <a:ext uri="{0D108BD9-81ED-4DB2-BD59-A6C34878D82A}">
                    <a16:rowId xmlns:a16="http://schemas.microsoft.com/office/drawing/2014/main" val="1433000988"/>
                  </a:ext>
                </a:extLst>
              </a:tr>
            </a:tbl>
          </a:graphicData>
        </a:graphic>
      </p:graphicFrame>
      <p:graphicFrame>
        <p:nvGraphicFramePr>
          <p:cNvPr id="2" name="Table 1">
            <a:extLst>
              <a:ext uri="{FF2B5EF4-FFF2-40B4-BE49-F238E27FC236}">
                <a16:creationId xmlns:a16="http://schemas.microsoft.com/office/drawing/2014/main" id="{31B952C3-B04F-7C43-B7BD-9C381040882A}"/>
              </a:ext>
            </a:extLst>
          </p:cNvPr>
          <p:cNvGraphicFramePr>
            <a:graphicFrameLocks noGrp="1"/>
          </p:cNvGraphicFramePr>
          <p:nvPr>
            <p:extLst>
              <p:ext uri="{D42A27DB-BD31-4B8C-83A1-F6EECF244321}">
                <p14:modId xmlns:p14="http://schemas.microsoft.com/office/powerpoint/2010/main" val="1670379864"/>
              </p:ext>
            </p:extLst>
          </p:nvPr>
        </p:nvGraphicFramePr>
        <p:xfrm>
          <a:off x="1742514" y="4518212"/>
          <a:ext cx="9409580" cy="1718235"/>
        </p:xfrm>
        <a:graphic>
          <a:graphicData uri="http://schemas.openxmlformats.org/drawingml/2006/table">
            <a:tbl>
              <a:tblPr>
                <a:tableStyleId>{5C22544A-7EE6-4342-B048-85BDC9FD1C3A}</a:tableStyleId>
              </a:tblPr>
              <a:tblGrid>
                <a:gridCol w="9409580">
                  <a:extLst>
                    <a:ext uri="{9D8B030D-6E8A-4147-A177-3AD203B41FA5}">
                      <a16:colId xmlns:a16="http://schemas.microsoft.com/office/drawing/2014/main" val="642076224"/>
                    </a:ext>
                  </a:extLst>
                </a:gridCol>
              </a:tblGrid>
              <a:tr h="1718235">
                <a:tc>
                  <a:txBody>
                    <a:bodyPr/>
                    <a:lstStyle/>
                    <a:p>
                      <a:pPr algn="l" fontAlgn="ctr"/>
                      <a:r>
                        <a:rPr lang="en-GB" sz="1600" u="none" strike="noStrike" dirty="0">
                          <a:effectLst/>
                        </a:rPr>
                        <a:t>The diaphragm is controlled entirely by the phrenic nerve. The sensory afferents travel in the phrenic nerve, intercostal nerve and subcostal nerves peripherally (not the </a:t>
                      </a:r>
                      <a:r>
                        <a:rPr lang="en-GB" sz="1600" u="none" strike="noStrike" dirty="0" err="1">
                          <a:effectLst/>
                        </a:rPr>
                        <a:t>vagus</a:t>
                      </a:r>
                      <a:r>
                        <a:rPr lang="en-GB" sz="1600" u="none" strike="noStrike" dirty="0">
                          <a:effectLst/>
                        </a:rPr>
                        <a:t> nerve). The diaphragm developed embryologically in the cervical spinal region which is why the phrenic nerve has roots of C3, 4, 5. A hiatus hernia is of great significance to the anaesthetist because it indicates a high risk of reflux and aspiration. This risk might be managed by inserting an ETT or performing a Rapid Sequence Induction (RSI). The rate of phrenic nerve block from an interscalene injection is around 100%..</a:t>
                      </a:r>
                      <a:endParaRPr lang="en-GB"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8717885"/>
                  </a:ext>
                </a:extLst>
              </a:tr>
            </a:tbl>
          </a:graphicData>
        </a:graphic>
      </p:graphicFrame>
    </p:spTree>
    <p:extLst>
      <p:ext uri="{BB962C8B-B14F-4D97-AF65-F5344CB8AC3E}">
        <p14:creationId xmlns:p14="http://schemas.microsoft.com/office/powerpoint/2010/main" val="2739977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E6A4033-8F9F-314B-A97B-68C06D8A20A6}"/>
              </a:ext>
            </a:extLst>
          </p:cNvPr>
          <p:cNvGraphicFramePr>
            <a:graphicFrameLocks noGrp="1"/>
          </p:cNvGraphicFramePr>
          <p:nvPr>
            <p:ph idx="1"/>
            <p:extLst>
              <p:ext uri="{D42A27DB-BD31-4B8C-83A1-F6EECF244321}">
                <p14:modId xmlns:p14="http://schemas.microsoft.com/office/powerpoint/2010/main" val="723971246"/>
              </p:ext>
            </p:extLst>
          </p:nvPr>
        </p:nvGraphicFramePr>
        <p:xfrm>
          <a:off x="1235074" y="327024"/>
          <a:ext cx="10137775" cy="1173164"/>
        </p:xfrm>
        <a:graphic>
          <a:graphicData uri="http://schemas.openxmlformats.org/drawingml/2006/table">
            <a:tbl>
              <a:tblPr>
                <a:tableStyleId>{5C22544A-7EE6-4342-B048-85BDC9FD1C3A}</a:tableStyleId>
              </a:tblPr>
              <a:tblGrid>
                <a:gridCol w="10137775">
                  <a:extLst>
                    <a:ext uri="{9D8B030D-6E8A-4147-A177-3AD203B41FA5}">
                      <a16:colId xmlns:a16="http://schemas.microsoft.com/office/drawing/2014/main" val="3380625748"/>
                    </a:ext>
                  </a:extLst>
                </a:gridCol>
              </a:tblGrid>
              <a:tr h="1173164">
                <a:tc>
                  <a:txBody>
                    <a:bodyPr/>
                    <a:lstStyle/>
                    <a:p>
                      <a:pPr algn="l" fontAlgn="ctr"/>
                      <a:r>
                        <a:rPr lang="en-GB" sz="2400" b="0" i="0" u="none" strike="noStrike" dirty="0">
                          <a:solidFill>
                            <a:srgbClr val="000000"/>
                          </a:solidFill>
                          <a:effectLst/>
                          <a:latin typeface="Calibri" panose="020F0502020204030204" pitchFamily="34" charset="0"/>
                        </a:rPr>
                        <a:t>Anti-cholinergic syndrome is the effect of muscarinic receptor blockade causing delirium, mydriasis, tachycardia and a dry mouth. Which of the following drugs is least likely to cause anti-cholinergic syndrome?</a:t>
                      </a:r>
                    </a:p>
                  </a:txBody>
                  <a:tcPr marL="9525" marR="9525" marT="9525" marB="0" anchor="ctr"/>
                </a:tc>
                <a:extLst>
                  <a:ext uri="{0D108BD9-81ED-4DB2-BD59-A6C34878D82A}">
                    <a16:rowId xmlns:a16="http://schemas.microsoft.com/office/drawing/2014/main" val="1433000988"/>
                  </a:ext>
                </a:extLst>
              </a:tr>
            </a:tbl>
          </a:graphicData>
        </a:graphic>
      </p:graphicFrame>
      <p:graphicFrame>
        <p:nvGraphicFramePr>
          <p:cNvPr id="5" name="Content Placeholder 3">
            <a:extLst>
              <a:ext uri="{FF2B5EF4-FFF2-40B4-BE49-F238E27FC236}">
                <a16:creationId xmlns:a16="http://schemas.microsoft.com/office/drawing/2014/main" id="{737542A8-EF29-FB4C-B8C8-89507F1154D3}"/>
              </a:ext>
            </a:extLst>
          </p:cNvPr>
          <p:cNvGraphicFramePr>
            <a:graphicFrameLocks/>
          </p:cNvGraphicFramePr>
          <p:nvPr>
            <p:extLst>
              <p:ext uri="{D42A27DB-BD31-4B8C-83A1-F6EECF244321}">
                <p14:modId xmlns:p14="http://schemas.microsoft.com/office/powerpoint/2010/main" val="2990515123"/>
              </p:ext>
            </p:extLst>
          </p:nvPr>
        </p:nvGraphicFramePr>
        <p:xfrm>
          <a:off x="1235074" y="1822449"/>
          <a:ext cx="10137775" cy="2204085"/>
        </p:xfrm>
        <a:graphic>
          <a:graphicData uri="http://schemas.openxmlformats.org/drawingml/2006/table">
            <a:tbl>
              <a:tblPr>
                <a:tableStyleId>{5C22544A-7EE6-4342-B048-85BDC9FD1C3A}</a:tableStyleId>
              </a:tblPr>
              <a:tblGrid>
                <a:gridCol w="10137775">
                  <a:extLst>
                    <a:ext uri="{9D8B030D-6E8A-4147-A177-3AD203B41FA5}">
                      <a16:colId xmlns:a16="http://schemas.microsoft.com/office/drawing/2014/main" val="3380625748"/>
                    </a:ext>
                  </a:extLst>
                </a:gridCol>
              </a:tblGrid>
              <a:tr h="2200911">
                <a:tc>
                  <a:txBody>
                    <a:bodyPr/>
                    <a:lstStyle/>
                    <a:p>
                      <a:pPr marL="228600" indent="-228600" algn="l" fontAlgn="b">
                        <a:buFont typeface="+mj-lt"/>
                        <a:buAutoNum type="alphaUcPeriod"/>
                      </a:pPr>
                      <a:r>
                        <a:rPr lang="en-GB" sz="2400" b="0" i="0" u="none" strike="noStrike" dirty="0">
                          <a:solidFill>
                            <a:srgbClr val="000000"/>
                          </a:solidFill>
                          <a:effectLst/>
                          <a:latin typeface="Calibri" panose="020F0502020204030204" pitchFamily="34" charset="0"/>
                        </a:rPr>
                        <a:t> Hyoscine</a:t>
                      </a:r>
                    </a:p>
                    <a:p>
                      <a:pPr marL="228600" indent="-228600" algn="l" fontAlgn="b">
                        <a:buFont typeface="+mj-lt"/>
                        <a:buAutoNum type="alphaUcPeriod"/>
                      </a:pPr>
                      <a:r>
                        <a:rPr lang="en-GB" sz="2400" b="0" i="0" u="none" strike="noStrike" dirty="0">
                          <a:solidFill>
                            <a:srgbClr val="000000"/>
                          </a:solidFill>
                          <a:effectLst/>
                          <a:latin typeface="Calibri" panose="020F0502020204030204" pitchFamily="34" charset="0"/>
                        </a:rPr>
                        <a:t> </a:t>
                      </a:r>
                      <a:r>
                        <a:rPr lang="en-GB" sz="2400" b="0" i="0" u="none" strike="noStrike" dirty="0" err="1">
                          <a:solidFill>
                            <a:srgbClr val="000000"/>
                          </a:solidFill>
                          <a:effectLst/>
                          <a:latin typeface="Calibri" panose="020F0502020204030204" pitchFamily="34" charset="0"/>
                        </a:rPr>
                        <a:t>Cyclizine</a:t>
                      </a:r>
                      <a:endParaRPr lang="en-GB" sz="2400" b="0" i="0" u="none" strike="noStrike" dirty="0">
                        <a:solidFill>
                          <a:srgbClr val="000000"/>
                        </a:solidFill>
                        <a:effectLst/>
                        <a:latin typeface="Calibri" panose="020F0502020204030204" pitchFamily="34" charset="0"/>
                      </a:endParaRPr>
                    </a:p>
                    <a:p>
                      <a:pPr marL="228600" indent="-228600" algn="l" fontAlgn="b">
                        <a:buFont typeface="+mj-lt"/>
                        <a:buAutoNum type="alphaUcPeriod"/>
                      </a:pPr>
                      <a:r>
                        <a:rPr lang="en-GB" sz="2400" b="0" i="0" u="none" strike="noStrike" dirty="0">
                          <a:solidFill>
                            <a:srgbClr val="000000"/>
                          </a:solidFill>
                          <a:effectLst/>
                          <a:latin typeface="Calibri" panose="020F0502020204030204" pitchFamily="34" charset="0"/>
                        </a:rPr>
                        <a:t> Promethazine</a:t>
                      </a:r>
                    </a:p>
                    <a:p>
                      <a:pPr marL="228600" indent="-228600" algn="l" fontAlgn="b">
                        <a:buFont typeface="+mj-lt"/>
                        <a:buAutoNum type="alphaUcPeriod"/>
                      </a:pPr>
                      <a:r>
                        <a:rPr lang="en-GB" sz="2400" b="0" i="0" u="none" strike="noStrike" dirty="0">
                          <a:solidFill>
                            <a:srgbClr val="000000"/>
                          </a:solidFill>
                          <a:effectLst/>
                          <a:latin typeface="Calibri" panose="020F0502020204030204" pitchFamily="34" charset="0"/>
                        </a:rPr>
                        <a:t> </a:t>
                      </a:r>
                      <a:r>
                        <a:rPr lang="en-GB" sz="2400" b="0" i="0" u="none" strike="noStrike" dirty="0" err="1">
                          <a:solidFill>
                            <a:srgbClr val="000000"/>
                          </a:solidFill>
                          <a:effectLst/>
                          <a:latin typeface="Calibri" panose="020F0502020204030204" pitchFamily="34" charset="0"/>
                        </a:rPr>
                        <a:t>Amitriptylline</a:t>
                      </a:r>
                      <a:endParaRPr lang="en-GB" sz="2400" b="0" i="0" u="none" strike="noStrike" dirty="0">
                        <a:solidFill>
                          <a:srgbClr val="000000"/>
                        </a:solidFill>
                        <a:effectLst/>
                        <a:latin typeface="Calibri" panose="020F0502020204030204" pitchFamily="34" charset="0"/>
                      </a:endParaRPr>
                    </a:p>
                    <a:p>
                      <a:pPr marL="228600" indent="-228600" algn="l" fontAlgn="b">
                        <a:buFont typeface="+mj-lt"/>
                        <a:buAutoNum type="alphaUcPeriod"/>
                      </a:pPr>
                      <a:r>
                        <a:rPr lang="en-GB" sz="2400" b="0" i="0" u="none" strike="noStrike" dirty="0">
                          <a:solidFill>
                            <a:srgbClr val="000000"/>
                          </a:solidFill>
                          <a:effectLst/>
                          <a:latin typeface="Calibri" panose="020F0502020204030204" pitchFamily="34" charset="0"/>
                        </a:rPr>
                        <a:t> </a:t>
                      </a:r>
                      <a:r>
                        <a:rPr lang="en-GB" sz="2400" b="0" i="0" u="none" strike="noStrike" dirty="0" err="1">
                          <a:solidFill>
                            <a:srgbClr val="000000"/>
                          </a:solidFill>
                          <a:effectLst/>
                          <a:latin typeface="Calibri" panose="020F0502020204030204" pitchFamily="34" charset="0"/>
                        </a:rPr>
                        <a:t>Glycopyrronium</a:t>
                      </a:r>
                      <a:endParaRPr lang="en-GB" sz="2400" b="0" i="0" u="none" strike="noStrike" dirty="0">
                        <a:solidFill>
                          <a:srgbClr val="000000"/>
                        </a:solidFill>
                        <a:effectLst/>
                        <a:latin typeface="Calibri" panose="020F0502020204030204" pitchFamily="34" charset="0"/>
                      </a:endParaRPr>
                    </a:p>
                    <a:p>
                      <a:pPr marL="228600" indent="-228600" algn="l" fontAlgn="b">
                        <a:buFont typeface="+mj-lt"/>
                        <a:buAutoNum type="alphaUcPeriod"/>
                      </a:pPr>
                      <a:endParaRPr lang="en-GB"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33000988"/>
                  </a:ext>
                </a:extLst>
              </a:tr>
            </a:tbl>
          </a:graphicData>
        </a:graphic>
      </p:graphicFrame>
      <p:graphicFrame>
        <p:nvGraphicFramePr>
          <p:cNvPr id="2" name="Table 1">
            <a:extLst>
              <a:ext uri="{FF2B5EF4-FFF2-40B4-BE49-F238E27FC236}">
                <a16:creationId xmlns:a16="http://schemas.microsoft.com/office/drawing/2014/main" id="{7E3E88EC-2067-0440-943E-FA83B853632E}"/>
              </a:ext>
            </a:extLst>
          </p:cNvPr>
          <p:cNvGraphicFramePr>
            <a:graphicFrameLocks noGrp="1"/>
          </p:cNvGraphicFramePr>
          <p:nvPr>
            <p:extLst>
              <p:ext uri="{D42A27DB-BD31-4B8C-83A1-F6EECF244321}">
                <p14:modId xmlns:p14="http://schemas.microsoft.com/office/powerpoint/2010/main" val="1389388787"/>
              </p:ext>
            </p:extLst>
          </p:nvPr>
        </p:nvGraphicFramePr>
        <p:xfrm>
          <a:off x="2190750" y="4341211"/>
          <a:ext cx="7810500" cy="1168400"/>
        </p:xfrm>
        <a:graphic>
          <a:graphicData uri="http://schemas.openxmlformats.org/drawingml/2006/table">
            <a:tbl>
              <a:tblPr>
                <a:tableStyleId>{5C22544A-7EE6-4342-B048-85BDC9FD1C3A}</a:tableStyleId>
              </a:tblPr>
              <a:tblGrid>
                <a:gridCol w="7810500">
                  <a:extLst>
                    <a:ext uri="{9D8B030D-6E8A-4147-A177-3AD203B41FA5}">
                      <a16:colId xmlns:a16="http://schemas.microsoft.com/office/drawing/2014/main" val="28411230"/>
                    </a:ext>
                  </a:extLst>
                </a:gridCol>
              </a:tblGrid>
              <a:tr h="1168400">
                <a:tc>
                  <a:txBody>
                    <a:bodyPr/>
                    <a:lstStyle/>
                    <a:p>
                      <a:pPr algn="l" fontAlgn="ctr"/>
                      <a:r>
                        <a:rPr lang="en-GB" sz="1200" u="none" strike="noStrike" dirty="0">
                          <a:effectLst/>
                        </a:rPr>
                        <a:t>Central Anti-Cholinergic Syndrome is a consequence of Glycopyrrolate is a peripherally acting anti-cholinergic so does not cross the blood brain barrier so the risk of central cholinergic syndrome is reduced.</a:t>
                      </a:r>
                      <a:endParaRPr lang="en-GB"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522801984"/>
                  </a:ext>
                </a:extLst>
              </a:tr>
            </a:tbl>
          </a:graphicData>
        </a:graphic>
      </p:graphicFrame>
    </p:spTree>
    <p:extLst>
      <p:ext uri="{BB962C8B-B14F-4D97-AF65-F5344CB8AC3E}">
        <p14:creationId xmlns:p14="http://schemas.microsoft.com/office/powerpoint/2010/main" val="401730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E6A4033-8F9F-314B-A97B-68C06D8A20A6}"/>
              </a:ext>
            </a:extLst>
          </p:cNvPr>
          <p:cNvGraphicFramePr>
            <a:graphicFrameLocks noGrp="1"/>
          </p:cNvGraphicFramePr>
          <p:nvPr>
            <p:ph idx="1"/>
            <p:extLst>
              <p:ext uri="{D42A27DB-BD31-4B8C-83A1-F6EECF244321}">
                <p14:modId xmlns:p14="http://schemas.microsoft.com/office/powerpoint/2010/main" val="17760660"/>
              </p:ext>
            </p:extLst>
          </p:nvPr>
        </p:nvGraphicFramePr>
        <p:xfrm>
          <a:off x="1235074" y="327024"/>
          <a:ext cx="10137775" cy="1173164"/>
        </p:xfrm>
        <a:graphic>
          <a:graphicData uri="http://schemas.openxmlformats.org/drawingml/2006/table">
            <a:tbl>
              <a:tblPr>
                <a:tableStyleId>{5C22544A-7EE6-4342-B048-85BDC9FD1C3A}</a:tableStyleId>
              </a:tblPr>
              <a:tblGrid>
                <a:gridCol w="10137775">
                  <a:extLst>
                    <a:ext uri="{9D8B030D-6E8A-4147-A177-3AD203B41FA5}">
                      <a16:colId xmlns:a16="http://schemas.microsoft.com/office/drawing/2014/main" val="3380625748"/>
                    </a:ext>
                  </a:extLst>
                </a:gridCol>
              </a:tblGrid>
              <a:tr h="1173164">
                <a:tc>
                  <a:txBody>
                    <a:bodyPr/>
                    <a:lstStyle/>
                    <a:p>
                      <a:pPr algn="l" fontAlgn="ctr"/>
                      <a:r>
                        <a:rPr lang="en-GB" sz="2800" b="0" i="0" u="none" strike="noStrike" dirty="0">
                          <a:solidFill>
                            <a:srgbClr val="000000"/>
                          </a:solidFill>
                          <a:effectLst/>
                          <a:latin typeface="Calibri" panose="020F0502020204030204" pitchFamily="34" charset="0"/>
                        </a:rPr>
                        <a:t>Which of the following is most correct regarding high pressure safety features of the anaesthetic machine?</a:t>
                      </a:r>
                    </a:p>
                  </a:txBody>
                  <a:tcPr marL="9525" marR="9525" marT="9525" marB="0" anchor="ctr"/>
                </a:tc>
                <a:extLst>
                  <a:ext uri="{0D108BD9-81ED-4DB2-BD59-A6C34878D82A}">
                    <a16:rowId xmlns:a16="http://schemas.microsoft.com/office/drawing/2014/main" val="1433000988"/>
                  </a:ext>
                </a:extLst>
              </a:tr>
            </a:tbl>
          </a:graphicData>
        </a:graphic>
      </p:graphicFrame>
      <p:graphicFrame>
        <p:nvGraphicFramePr>
          <p:cNvPr id="5" name="Content Placeholder 3">
            <a:extLst>
              <a:ext uri="{FF2B5EF4-FFF2-40B4-BE49-F238E27FC236}">
                <a16:creationId xmlns:a16="http://schemas.microsoft.com/office/drawing/2014/main" id="{737542A8-EF29-FB4C-B8C8-89507F1154D3}"/>
              </a:ext>
            </a:extLst>
          </p:cNvPr>
          <p:cNvGraphicFramePr>
            <a:graphicFrameLocks/>
          </p:cNvGraphicFramePr>
          <p:nvPr>
            <p:extLst>
              <p:ext uri="{D42A27DB-BD31-4B8C-83A1-F6EECF244321}">
                <p14:modId xmlns:p14="http://schemas.microsoft.com/office/powerpoint/2010/main" val="3463291360"/>
              </p:ext>
            </p:extLst>
          </p:nvPr>
        </p:nvGraphicFramePr>
        <p:xfrm>
          <a:off x="1235074" y="1822449"/>
          <a:ext cx="10137775" cy="3667125"/>
        </p:xfrm>
        <a:graphic>
          <a:graphicData uri="http://schemas.openxmlformats.org/drawingml/2006/table">
            <a:tbl>
              <a:tblPr>
                <a:tableStyleId>{5C22544A-7EE6-4342-B048-85BDC9FD1C3A}</a:tableStyleId>
              </a:tblPr>
              <a:tblGrid>
                <a:gridCol w="10137775">
                  <a:extLst>
                    <a:ext uri="{9D8B030D-6E8A-4147-A177-3AD203B41FA5}">
                      <a16:colId xmlns:a16="http://schemas.microsoft.com/office/drawing/2014/main" val="3380625748"/>
                    </a:ext>
                  </a:extLst>
                </a:gridCol>
              </a:tblGrid>
              <a:tr h="2200911">
                <a:tc>
                  <a:txBody>
                    <a:bodyPr/>
                    <a:lstStyle/>
                    <a:p>
                      <a:pPr marL="228600" indent="-228600" algn="l" fontAlgn="b">
                        <a:buFont typeface="+mj-lt"/>
                        <a:buAutoNum type="alphaUcPeriod"/>
                      </a:pPr>
                      <a:r>
                        <a:rPr lang="en-GB" sz="2400" b="0" i="0" u="none" strike="noStrike" dirty="0">
                          <a:solidFill>
                            <a:srgbClr val="000000"/>
                          </a:solidFill>
                          <a:effectLst/>
                          <a:latin typeface="Calibri" panose="020F0502020204030204" pitchFamily="34" charset="0"/>
                        </a:rPr>
                        <a:t>  The APL valve will automatically adjust itself to match the patient’s compliance during spontaneous ventilation</a:t>
                      </a:r>
                    </a:p>
                    <a:p>
                      <a:pPr marL="228600" indent="-228600" algn="l" fontAlgn="b">
                        <a:buFont typeface="+mj-lt"/>
                        <a:buAutoNum type="alphaUcPeriod"/>
                      </a:pPr>
                      <a:r>
                        <a:rPr lang="en-GB" sz="2400" b="0" i="0" u="none" strike="noStrike" dirty="0">
                          <a:solidFill>
                            <a:srgbClr val="000000"/>
                          </a:solidFill>
                          <a:effectLst/>
                          <a:latin typeface="Calibri" panose="020F0502020204030204" pitchFamily="34" charset="0"/>
                        </a:rPr>
                        <a:t>  The anaesthetic reservoir bag has a maximum pressure of 50 cmH2O above which it will continue to expand</a:t>
                      </a:r>
                    </a:p>
                    <a:p>
                      <a:pPr marL="228600" indent="-228600" algn="l" fontAlgn="b">
                        <a:buFont typeface="+mj-lt"/>
                        <a:buAutoNum type="alphaUcPeriod"/>
                      </a:pPr>
                      <a:r>
                        <a:rPr lang="en-GB" sz="2400" b="0" i="0" u="none" strike="noStrike" dirty="0">
                          <a:solidFill>
                            <a:srgbClr val="000000"/>
                          </a:solidFill>
                          <a:effectLst/>
                          <a:latin typeface="Calibri" panose="020F0502020204030204" pitchFamily="34" charset="0"/>
                        </a:rPr>
                        <a:t>  The Fresh Gas Flow will automatically decrease as the pressure within the circuit increases</a:t>
                      </a:r>
                    </a:p>
                    <a:p>
                      <a:pPr marL="228600" indent="-228600" algn="l" fontAlgn="b">
                        <a:buFont typeface="+mj-lt"/>
                        <a:buAutoNum type="alphaUcPeriod"/>
                      </a:pPr>
                      <a:r>
                        <a:rPr lang="en-GB" sz="2400" b="0" i="0" u="none" strike="noStrike" dirty="0">
                          <a:solidFill>
                            <a:srgbClr val="000000"/>
                          </a:solidFill>
                          <a:effectLst/>
                          <a:latin typeface="Calibri" panose="020F0502020204030204" pitchFamily="34" charset="0"/>
                        </a:rPr>
                        <a:t>  The High pressure alarm always triggers at a pressure of 30 cmH2O</a:t>
                      </a:r>
                    </a:p>
                    <a:p>
                      <a:pPr marL="228600" indent="-228600" algn="l" fontAlgn="b">
                        <a:buFont typeface="+mj-lt"/>
                        <a:buAutoNum type="alphaUcPeriod"/>
                      </a:pPr>
                      <a:r>
                        <a:rPr lang="en-GB" sz="2400" b="0" i="0" u="none" strike="noStrike" dirty="0">
                          <a:solidFill>
                            <a:srgbClr val="000000"/>
                          </a:solidFill>
                          <a:effectLst/>
                          <a:latin typeface="Calibri" panose="020F0502020204030204" pitchFamily="34" charset="0"/>
                        </a:rPr>
                        <a:t>  The anaesthetic machine circuit may be damaged at peak pressures of 30 cmH2O</a:t>
                      </a:r>
                    </a:p>
                    <a:p>
                      <a:pPr marL="228600" indent="-228600" algn="l" fontAlgn="b">
                        <a:buFont typeface="+mj-lt"/>
                        <a:buAutoNum type="alphaUcPeriod"/>
                      </a:pPr>
                      <a:endParaRPr lang="en-GB"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33000988"/>
                  </a:ext>
                </a:extLst>
              </a:tr>
            </a:tbl>
          </a:graphicData>
        </a:graphic>
      </p:graphicFrame>
      <p:graphicFrame>
        <p:nvGraphicFramePr>
          <p:cNvPr id="2" name="Table 1">
            <a:extLst>
              <a:ext uri="{FF2B5EF4-FFF2-40B4-BE49-F238E27FC236}">
                <a16:creationId xmlns:a16="http://schemas.microsoft.com/office/drawing/2014/main" id="{97B9C96C-FBFE-8943-8FC5-D87A118773B6}"/>
              </a:ext>
            </a:extLst>
          </p:cNvPr>
          <p:cNvGraphicFramePr>
            <a:graphicFrameLocks noGrp="1"/>
          </p:cNvGraphicFramePr>
          <p:nvPr>
            <p:extLst>
              <p:ext uri="{D42A27DB-BD31-4B8C-83A1-F6EECF244321}">
                <p14:modId xmlns:p14="http://schemas.microsoft.com/office/powerpoint/2010/main" val="957543130"/>
              </p:ext>
            </p:extLst>
          </p:nvPr>
        </p:nvGraphicFramePr>
        <p:xfrm>
          <a:off x="1437715" y="5489574"/>
          <a:ext cx="9935134" cy="1168400"/>
        </p:xfrm>
        <a:graphic>
          <a:graphicData uri="http://schemas.openxmlformats.org/drawingml/2006/table">
            <a:tbl>
              <a:tblPr>
                <a:tableStyleId>{5C22544A-7EE6-4342-B048-85BDC9FD1C3A}</a:tableStyleId>
              </a:tblPr>
              <a:tblGrid>
                <a:gridCol w="9935134">
                  <a:extLst>
                    <a:ext uri="{9D8B030D-6E8A-4147-A177-3AD203B41FA5}">
                      <a16:colId xmlns:a16="http://schemas.microsoft.com/office/drawing/2014/main" val="1577646013"/>
                    </a:ext>
                  </a:extLst>
                </a:gridCol>
              </a:tblGrid>
              <a:tr h="1168400">
                <a:tc>
                  <a:txBody>
                    <a:bodyPr/>
                    <a:lstStyle/>
                    <a:p>
                      <a:pPr algn="l" fontAlgn="ctr"/>
                      <a:r>
                        <a:rPr lang="en-GB" sz="1400" u="none" strike="noStrike" dirty="0">
                          <a:effectLst/>
                        </a:rPr>
                        <a:t>There are many high pressure safety features to protect the patient and machine from high pressures(&gt;50 cmH20)  within the circuit. The anaesthetic reservoir bag has a maximum internal pressure of 50cmH20 meaning that it will continue to expand until it bursts. The APL valve has a maximum pressure of 70cmH20 and will vent gas above that (it does not automatically change venting pressure).  The FGF is set by the anaesthetist. The high pressure alarm is set by the anaesthetist although the default may be 30 cmH20. The anaesthetic machine is not damaged by high or low flows, but may be damaged by very high pressures. </a:t>
                      </a:r>
                      <a:endParaRPr lang="en-GB"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93154649"/>
                  </a:ext>
                </a:extLst>
              </a:tr>
            </a:tbl>
          </a:graphicData>
        </a:graphic>
      </p:graphicFrame>
    </p:spTree>
    <p:extLst>
      <p:ext uri="{BB962C8B-B14F-4D97-AF65-F5344CB8AC3E}">
        <p14:creationId xmlns:p14="http://schemas.microsoft.com/office/powerpoint/2010/main" val="3295077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E6A4033-8F9F-314B-A97B-68C06D8A20A6}"/>
              </a:ext>
            </a:extLst>
          </p:cNvPr>
          <p:cNvGraphicFramePr>
            <a:graphicFrameLocks noGrp="1"/>
          </p:cNvGraphicFramePr>
          <p:nvPr>
            <p:ph idx="1"/>
            <p:extLst>
              <p:ext uri="{D42A27DB-BD31-4B8C-83A1-F6EECF244321}">
                <p14:modId xmlns:p14="http://schemas.microsoft.com/office/powerpoint/2010/main" val="2620865086"/>
              </p:ext>
            </p:extLst>
          </p:nvPr>
        </p:nvGraphicFramePr>
        <p:xfrm>
          <a:off x="1235074" y="327024"/>
          <a:ext cx="10137775" cy="1173164"/>
        </p:xfrm>
        <a:graphic>
          <a:graphicData uri="http://schemas.openxmlformats.org/drawingml/2006/table">
            <a:tbl>
              <a:tblPr>
                <a:tableStyleId>{5C22544A-7EE6-4342-B048-85BDC9FD1C3A}</a:tableStyleId>
              </a:tblPr>
              <a:tblGrid>
                <a:gridCol w="10137775">
                  <a:extLst>
                    <a:ext uri="{9D8B030D-6E8A-4147-A177-3AD203B41FA5}">
                      <a16:colId xmlns:a16="http://schemas.microsoft.com/office/drawing/2014/main" val="3380625748"/>
                    </a:ext>
                  </a:extLst>
                </a:gridCol>
              </a:tblGrid>
              <a:tr h="1173164">
                <a:tc>
                  <a:txBody>
                    <a:bodyPr/>
                    <a:lstStyle/>
                    <a:p>
                      <a:pPr algn="l" fontAlgn="ctr"/>
                      <a:r>
                        <a:rPr lang="en-GB" sz="2800" b="0" i="0" u="none" strike="noStrike" dirty="0">
                          <a:solidFill>
                            <a:srgbClr val="000000"/>
                          </a:solidFill>
                          <a:effectLst/>
                          <a:latin typeface="Calibri" panose="020F0502020204030204" pitchFamily="34" charset="0"/>
                        </a:rPr>
                        <a:t>Which of the following is most true about O2 Flush button?</a:t>
                      </a:r>
                    </a:p>
                  </a:txBody>
                  <a:tcPr marL="9525" marR="9525" marT="9525" marB="0" anchor="ctr"/>
                </a:tc>
                <a:extLst>
                  <a:ext uri="{0D108BD9-81ED-4DB2-BD59-A6C34878D82A}">
                    <a16:rowId xmlns:a16="http://schemas.microsoft.com/office/drawing/2014/main" val="1433000988"/>
                  </a:ext>
                </a:extLst>
              </a:tr>
            </a:tbl>
          </a:graphicData>
        </a:graphic>
      </p:graphicFrame>
      <p:graphicFrame>
        <p:nvGraphicFramePr>
          <p:cNvPr id="5" name="Content Placeholder 3">
            <a:extLst>
              <a:ext uri="{FF2B5EF4-FFF2-40B4-BE49-F238E27FC236}">
                <a16:creationId xmlns:a16="http://schemas.microsoft.com/office/drawing/2014/main" id="{737542A8-EF29-FB4C-B8C8-89507F1154D3}"/>
              </a:ext>
            </a:extLst>
          </p:cNvPr>
          <p:cNvGraphicFramePr>
            <a:graphicFrameLocks/>
          </p:cNvGraphicFramePr>
          <p:nvPr>
            <p:extLst>
              <p:ext uri="{D42A27DB-BD31-4B8C-83A1-F6EECF244321}">
                <p14:modId xmlns:p14="http://schemas.microsoft.com/office/powerpoint/2010/main" val="1914092266"/>
              </p:ext>
            </p:extLst>
          </p:nvPr>
        </p:nvGraphicFramePr>
        <p:xfrm>
          <a:off x="1235074" y="1822449"/>
          <a:ext cx="10137775" cy="2204085"/>
        </p:xfrm>
        <a:graphic>
          <a:graphicData uri="http://schemas.openxmlformats.org/drawingml/2006/table">
            <a:tbl>
              <a:tblPr>
                <a:tableStyleId>{5C22544A-7EE6-4342-B048-85BDC9FD1C3A}</a:tableStyleId>
              </a:tblPr>
              <a:tblGrid>
                <a:gridCol w="10137775">
                  <a:extLst>
                    <a:ext uri="{9D8B030D-6E8A-4147-A177-3AD203B41FA5}">
                      <a16:colId xmlns:a16="http://schemas.microsoft.com/office/drawing/2014/main" val="3380625748"/>
                    </a:ext>
                  </a:extLst>
                </a:gridCol>
              </a:tblGrid>
              <a:tr h="2200911">
                <a:tc>
                  <a:txBody>
                    <a:bodyPr/>
                    <a:lstStyle/>
                    <a:p>
                      <a:pPr marL="228600" indent="-228600" algn="l" fontAlgn="b">
                        <a:buFont typeface="+mj-lt"/>
                        <a:buAutoNum type="alphaUcPeriod"/>
                      </a:pPr>
                      <a:r>
                        <a:rPr lang="en-GB" sz="2400" b="0" i="0" u="none" strike="noStrike" dirty="0">
                          <a:solidFill>
                            <a:srgbClr val="000000"/>
                          </a:solidFill>
                          <a:effectLst/>
                          <a:latin typeface="Calibri" panose="020F0502020204030204" pitchFamily="34" charset="0"/>
                        </a:rPr>
                        <a:t>   The flow of oxygen is between 35 – 75 L/min</a:t>
                      </a:r>
                    </a:p>
                    <a:p>
                      <a:pPr marL="228600" indent="-228600" algn="l" fontAlgn="b">
                        <a:buFont typeface="+mj-lt"/>
                        <a:buAutoNum type="alphaUcPeriod"/>
                      </a:pPr>
                      <a:r>
                        <a:rPr lang="en-GB" sz="2400" b="0" i="0" u="none" strike="noStrike" dirty="0">
                          <a:solidFill>
                            <a:srgbClr val="000000"/>
                          </a:solidFill>
                          <a:effectLst/>
                          <a:latin typeface="Calibri" panose="020F0502020204030204" pitchFamily="34" charset="0"/>
                        </a:rPr>
                        <a:t>  Oxygen passes directly through the flowmeter and </a:t>
                      </a:r>
                      <a:r>
                        <a:rPr lang="en-GB" sz="2400" b="0" i="0" u="none" strike="noStrike" dirty="0" err="1">
                          <a:solidFill>
                            <a:srgbClr val="000000"/>
                          </a:solidFill>
                          <a:effectLst/>
                          <a:latin typeface="Calibri" panose="020F0502020204030204" pitchFamily="34" charset="0"/>
                        </a:rPr>
                        <a:t>vapourising</a:t>
                      </a:r>
                      <a:r>
                        <a:rPr lang="en-GB" sz="2400" b="0" i="0" u="none" strike="noStrike" dirty="0">
                          <a:solidFill>
                            <a:srgbClr val="000000"/>
                          </a:solidFill>
                          <a:effectLst/>
                          <a:latin typeface="Calibri" panose="020F0502020204030204" pitchFamily="34" charset="0"/>
                        </a:rPr>
                        <a:t> chamber to the common gas outlet</a:t>
                      </a:r>
                    </a:p>
                    <a:p>
                      <a:pPr marL="228600" indent="-228600" algn="l" fontAlgn="b">
                        <a:buFont typeface="+mj-lt"/>
                        <a:buAutoNum type="alphaUcPeriod"/>
                      </a:pPr>
                      <a:r>
                        <a:rPr lang="en-GB" sz="2400" b="0" i="0" u="none" strike="noStrike" dirty="0">
                          <a:solidFill>
                            <a:srgbClr val="000000"/>
                          </a:solidFill>
                          <a:effectLst/>
                          <a:latin typeface="Calibri" panose="020F0502020204030204" pitchFamily="34" charset="0"/>
                        </a:rPr>
                        <a:t>  The safety pressure valve limits patient exposure to 50 cmH2O </a:t>
                      </a:r>
                    </a:p>
                    <a:p>
                      <a:pPr marL="228600" indent="-228600" algn="l" fontAlgn="b">
                        <a:buFont typeface="+mj-lt"/>
                        <a:buAutoNum type="alphaUcPeriod"/>
                      </a:pPr>
                      <a:r>
                        <a:rPr lang="en-GB" sz="2400" b="0" i="0" u="none" strike="noStrike" dirty="0">
                          <a:solidFill>
                            <a:srgbClr val="000000"/>
                          </a:solidFill>
                          <a:effectLst/>
                          <a:latin typeface="Calibri" panose="020F0502020204030204" pitchFamily="34" charset="0"/>
                        </a:rPr>
                        <a:t>  The O2 flush button will increase the percentage of sevoflurane in the circuit</a:t>
                      </a:r>
                    </a:p>
                    <a:p>
                      <a:pPr marL="228600" indent="-228600" algn="l" fontAlgn="b">
                        <a:buFont typeface="+mj-lt"/>
                        <a:buAutoNum type="alphaUcPeriod"/>
                      </a:pPr>
                      <a:r>
                        <a:rPr lang="en-GB" sz="2400" b="0" i="0" u="none" strike="noStrike" dirty="0">
                          <a:solidFill>
                            <a:srgbClr val="000000"/>
                          </a:solidFill>
                          <a:effectLst/>
                          <a:latin typeface="Calibri" panose="020F0502020204030204" pitchFamily="34" charset="0"/>
                        </a:rPr>
                        <a:t>  Modern anaesthetic machines do not have an oxygen flush machine</a:t>
                      </a:r>
                    </a:p>
                  </a:txBody>
                  <a:tcPr marL="9525" marR="9525" marT="9525" marB="0" anchor="b"/>
                </a:tc>
                <a:extLst>
                  <a:ext uri="{0D108BD9-81ED-4DB2-BD59-A6C34878D82A}">
                    <a16:rowId xmlns:a16="http://schemas.microsoft.com/office/drawing/2014/main" val="1433000988"/>
                  </a:ext>
                </a:extLst>
              </a:tr>
            </a:tbl>
          </a:graphicData>
        </a:graphic>
      </p:graphicFrame>
      <p:graphicFrame>
        <p:nvGraphicFramePr>
          <p:cNvPr id="2" name="Table 1">
            <a:extLst>
              <a:ext uri="{FF2B5EF4-FFF2-40B4-BE49-F238E27FC236}">
                <a16:creationId xmlns:a16="http://schemas.microsoft.com/office/drawing/2014/main" id="{1161FB5E-D3E8-F146-8F50-FB84D2BC59AA}"/>
              </a:ext>
            </a:extLst>
          </p:cNvPr>
          <p:cNvGraphicFramePr>
            <a:graphicFrameLocks noGrp="1"/>
          </p:cNvGraphicFramePr>
          <p:nvPr>
            <p:extLst>
              <p:ext uri="{D42A27DB-BD31-4B8C-83A1-F6EECF244321}">
                <p14:modId xmlns:p14="http://schemas.microsoft.com/office/powerpoint/2010/main" val="3423970848"/>
              </p:ext>
            </p:extLst>
          </p:nvPr>
        </p:nvGraphicFramePr>
        <p:xfrm>
          <a:off x="1235073" y="4691529"/>
          <a:ext cx="10137775" cy="1691342"/>
        </p:xfrm>
        <a:graphic>
          <a:graphicData uri="http://schemas.openxmlformats.org/drawingml/2006/table">
            <a:tbl>
              <a:tblPr>
                <a:tableStyleId>{5C22544A-7EE6-4342-B048-85BDC9FD1C3A}</a:tableStyleId>
              </a:tblPr>
              <a:tblGrid>
                <a:gridCol w="10137775">
                  <a:extLst>
                    <a:ext uri="{9D8B030D-6E8A-4147-A177-3AD203B41FA5}">
                      <a16:colId xmlns:a16="http://schemas.microsoft.com/office/drawing/2014/main" val="2031671710"/>
                    </a:ext>
                  </a:extLst>
                </a:gridCol>
              </a:tblGrid>
              <a:tr h="1691342">
                <a:tc>
                  <a:txBody>
                    <a:bodyPr/>
                    <a:lstStyle/>
                    <a:p>
                      <a:pPr algn="l" fontAlgn="ctr"/>
                      <a:r>
                        <a:rPr lang="en-GB" sz="1800" u="none" strike="noStrike" dirty="0">
                          <a:effectLst/>
                        </a:rPr>
                        <a:t>The oxygen flush button opens a valve which directly opens the pipeline oxygen into the circuit at pipeline pressure at 4 bar  (&gt;4000 cmH20) and 35 to 75 L/min. The oxygen does not pass </a:t>
                      </a:r>
                      <a:r>
                        <a:rPr lang="en-GB" sz="1800" u="none" strike="noStrike" dirty="0" err="1">
                          <a:effectLst/>
                        </a:rPr>
                        <a:t>throught</a:t>
                      </a:r>
                      <a:r>
                        <a:rPr lang="en-GB" sz="1800" u="none" strike="noStrike" dirty="0">
                          <a:effectLst/>
                        </a:rPr>
                        <a:t> the flowmeter or vaporiser. There is no pressure safety valve so patients are at risk of barotrauma from pressing the oxygen flush button. Pressing the oxygen flush button will decrease the sevoflurane concentration in the circuit putting the patient at risk of awareness. Modern and old anaesthetic machines have an oxygen flush button.</a:t>
                      </a:r>
                      <a:endParaRPr lang="en-GB"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30509421"/>
                  </a:ext>
                </a:extLst>
              </a:tr>
            </a:tbl>
          </a:graphicData>
        </a:graphic>
      </p:graphicFrame>
    </p:spTree>
    <p:extLst>
      <p:ext uri="{BB962C8B-B14F-4D97-AF65-F5344CB8AC3E}">
        <p14:creationId xmlns:p14="http://schemas.microsoft.com/office/powerpoint/2010/main" val="722230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E6A4033-8F9F-314B-A97B-68C06D8A20A6}"/>
              </a:ext>
            </a:extLst>
          </p:cNvPr>
          <p:cNvGraphicFramePr>
            <a:graphicFrameLocks noGrp="1"/>
          </p:cNvGraphicFramePr>
          <p:nvPr>
            <p:ph idx="1"/>
            <p:extLst>
              <p:ext uri="{D42A27DB-BD31-4B8C-83A1-F6EECF244321}">
                <p14:modId xmlns:p14="http://schemas.microsoft.com/office/powerpoint/2010/main" val="3066059074"/>
              </p:ext>
            </p:extLst>
          </p:nvPr>
        </p:nvGraphicFramePr>
        <p:xfrm>
          <a:off x="1235074" y="327024"/>
          <a:ext cx="10137775" cy="1173164"/>
        </p:xfrm>
        <a:graphic>
          <a:graphicData uri="http://schemas.openxmlformats.org/drawingml/2006/table">
            <a:tbl>
              <a:tblPr>
                <a:tableStyleId>{5C22544A-7EE6-4342-B048-85BDC9FD1C3A}</a:tableStyleId>
              </a:tblPr>
              <a:tblGrid>
                <a:gridCol w="10137775">
                  <a:extLst>
                    <a:ext uri="{9D8B030D-6E8A-4147-A177-3AD203B41FA5}">
                      <a16:colId xmlns:a16="http://schemas.microsoft.com/office/drawing/2014/main" val="3380625748"/>
                    </a:ext>
                  </a:extLst>
                </a:gridCol>
              </a:tblGrid>
              <a:tr h="1173164">
                <a:tc>
                  <a:txBody>
                    <a:bodyPr/>
                    <a:lstStyle/>
                    <a:p>
                      <a:pPr algn="l" fontAlgn="ctr"/>
                      <a:r>
                        <a:rPr lang="en-GB" sz="3600" b="0" i="0" u="none" strike="noStrike" dirty="0">
                          <a:solidFill>
                            <a:srgbClr val="000000"/>
                          </a:solidFill>
                          <a:effectLst/>
                          <a:latin typeface="Calibri" panose="020F0502020204030204" pitchFamily="34" charset="0"/>
                        </a:rPr>
                        <a:t>Which of the following is most correct regarding the Swan-Ganz Pulmonary Artery (PA) Catheter?</a:t>
                      </a:r>
                    </a:p>
                  </a:txBody>
                  <a:tcPr marL="9525" marR="9525" marT="9525" marB="0" anchor="ctr"/>
                </a:tc>
                <a:extLst>
                  <a:ext uri="{0D108BD9-81ED-4DB2-BD59-A6C34878D82A}">
                    <a16:rowId xmlns:a16="http://schemas.microsoft.com/office/drawing/2014/main" val="1433000988"/>
                  </a:ext>
                </a:extLst>
              </a:tr>
            </a:tbl>
          </a:graphicData>
        </a:graphic>
      </p:graphicFrame>
      <p:graphicFrame>
        <p:nvGraphicFramePr>
          <p:cNvPr id="5" name="Content Placeholder 3">
            <a:extLst>
              <a:ext uri="{FF2B5EF4-FFF2-40B4-BE49-F238E27FC236}">
                <a16:creationId xmlns:a16="http://schemas.microsoft.com/office/drawing/2014/main" id="{737542A8-EF29-FB4C-B8C8-89507F1154D3}"/>
              </a:ext>
            </a:extLst>
          </p:cNvPr>
          <p:cNvGraphicFramePr>
            <a:graphicFrameLocks/>
          </p:cNvGraphicFramePr>
          <p:nvPr>
            <p:extLst>
              <p:ext uri="{D42A27DB-BD31-4B8C-83A1-F6EECF244321}">
                <p14:modId xmlns:p14="http://schemas.microsoft.com/office/powerpoint/2010/main" val="3320387551"/>
              </p:ext>
            </p:extLst>
          </p:nvPr>
        </p:nvGraphicFramePr>
        <p:xfrm>
          <a:off x="1235074" y="2550695"/>
          <a:ext cx="10137775" cy="2358189"/>
        </p:xfrm>
        <a:graphic>
          <a:graphicData uri="http://schemas.openxmlformats.org/drawingml/2006/table">
            <a:tbl>
              <a:tblPr>
                <a:tableStyleId>{5C22544A-7EE6-4342-B048-85BDC9FD1C3A}</a:tableStyleId>
              </a:tblPr>
              <a:tblGrid>
                <a:gridCol w="10137775">
                  <a:extLst>
                    <a:ext uri="{9D8B030D-6E8A-4147-A177-3AD203B41FA5}">
                      <a16:colId xmlns:a16="http://schemas.microsoft.com/office/drawing/2014/main" val="3380625748"/>
                    </a:ext>
                  </a:extLst>
                </a:gridCol>
              </a:tblGrid>
              <a:tr h="2358189">
                <a:tc>
                  <a:txBody>
                    <a:bodyPr/>
                    <a:lstStyle/>
                    <a:p>
                      <a:pPr marL="228600" indent="-228600" algn="l" fontAlgn="b">
                        <a:buFont typeface="+mj-lt"/>
                        <a:buAutoNum type="alphaUcPeriod"/>
                      </a:pPr>
                      <a:r>
                        <a:rPr lang="en-GB" sz="2400" b="0" i="0" u="none" strike="noStrike" dirty="0">
                          <a:solidFill>
                            <a:srgbClr val="000000"/>
                          </a:solidFill>
                          <a:effectLst/>
                          <a:latin typeface="Calibri" panose="020F0502020204030204" pitchFamily="34" charset="0"/>
                        </a:rPr>
                        <a:t>  There are no contraindications to insertion of a PA catheter</a:t>
                      </a:r>
                    </a:p>
                    <a:p>
                      <a:pPr marL="228600" indent="-228600" algn="l" fontAlgn="b">
                        <a:buFont typeface="+mj-lt"/>
                        <a:buAutoNum type="alphaUcPeriod"/>
                      </a:pPr>
                      <a:r>
                        <a:rPr lang="en-GB" sz="2400" b="0" i="0" u="none" strike="noStrike" dirty="0">
                          <a:solidFill>
                            <a:srgbClr val="000000"/>
                          </a:solidFill>
                          <a:effectLst/>
                          <a:latin typeface="Calibri" panose="020F0502020204030204" pitchFamily="34" charset="0"/>
                        </a:rPr>
                        <a:t>  The indications for PA catheter are cardiovascular surgery, right heart mass and intracardiac tumour.</a:t>
                      </a:r>
                    </a:p>
                    <a:p>
                      <a:pPr marL="228600" indent="-228600" algn="l" fontAlgn="b">
                        <a:buFont typeface="+mj-lt"/>
                        <a:buAutoNum type="alphaUcPeriod"/>
                      </a:pPr>
                      <a:r>
                        <a:rPr lang="en-GB" sz="2400" b="0" i="0" u="none" strike="noStrike" dirty="0">
                          <a:solidFill>
                            <a:srgbClr val="000000"/>
                          </a:solidFill>
                          <a:effectLst/>
                          <a:latin typeface="Calibri" panose="020F0502020204030204" pitchFamily="34" charset="0"/>
                        </a:rPr>
                        <a:t> The normal CVP is 5 – 15 mmHg and the normal RVP is 0 – 25 mmHg</a:t>
                      </a:r>
                    </a:p>
                    <a:p>
                      <a:pPr marL="228600" indent="-228600" algn="l" fontAlgn="b">
                        <a:buFont typeface="+mj-lt"/>
                        <a:buAutoNum type="alphaUcPeriod"/>
                      </a:pPr>
                      <a:r>
                        <a:rPr lang="en-GB" sz="2400" b="0" i="0" u="none" strike="noStrike" dirty="0">
                          <a:solidFill>
                            <a:srgbClr val="000000"/>
                          </a:solidFill>
                          <a:effectLst/>
                          <a:latin typeface="Calibri" panose="020F0502020204030204" pitchFamily="34" charset="0"/>
                        </a:rPr>
                        <a:t>  It is not possible to measure the central venous pressure using a PA catheter</a:t>
                      </a:r>
                    </a:p>
                    <a:p>
                      <a:pPr marL="228600" indent="-228600" algn="l" fontAlgn="b">
                        <a:buFont typeface="+mj-lt"/>
                        <a:buAutoNum type="alphaUcPeriod"/>
                      </a:pPr>
                      <a:r>
                        <a:rPr lang="en-GB" sz="2400" b="0" i="0" u="none" strike="noStrike" dirty="0">
                          <a:solidFill>
                            <a:srgbClr val="000000"/>
                          </a:solidFill>
                          <a:effectLst/>
                          <a:latin typeface="Calibri" panose="020F0502020204030204" pitchFamily="34" charset="0"/>
                        </a:rPr>
                        <a:t> The catheter is 50cm long and the correct insertion length is 30cm for the IJV</a:t>
                      </a:r>
                    </a:p>
                  </a:txBody>
                  <a:tcPr marL="9525" marR="9525" marT="9525" marB="0" anchor="b"/>
                </a:tc>
                <a:extLst>
                  <a:ext uri="{0D108BD9-81ED-4DB2-BD59-A6C34878D82A}">
                    <a16:rowId xmlns:a16="http://schemas.microsoft.com/office/drawing/2014/main" val="1433000988"/>
                  </a:ext>
                </a:extLst>
              </a:tr>
            </a:tbl>
          </a:graphicData>
        </a:graphic>
      </p:graphicFrame>
      <p:graphicFrame>
        <p:nvGraphicFramePr>
          <p:cNvPr id="2" name="Table 1">
            <a:extLst>
              <a:ext uri="{FF2B5EF4-FFF2-40B4-BE49-F238E27FC236}">
                <a16:creationId xmlns:a16="http://schemas.microsoft.com/office/drawing/2014/main" id="{6FC50FF0-787D-564E-A975-D0191F4D0634}"/>
              </a:ext>
            </a:extLst>
          </p:cNvPr>
          <p:cNvGraphicFramePr>
            <a:graphicFrameLocks noGrp="1"/>
          </p:cNvGraphicFramePr>
          <p:nvPr>
            <p:extLst>
              <p:ext uri="{D42A27DB-BD31-4B8C-83A1-F6EECF244321}">
                <p14:modId xmlns:p14="http://schemas.microsoft.com/office/powerpoint/2010/main" val="1617595092"/>
              </p:ext>
            </p:extLst>
          </p:nvPr>
        </p:nvGraphicFramePr>
        <p:xfrm>
          <a:off x="1235074" y="5068047"/>
          <a:ext cx="10137774" cy="1533525"/>
        </p:xfrm>
        <a:graphic>
          <a:graphicData uri="http://schemas.openxmlformats.org/drawingml/2006/table">
            <a:tbl>
              <a:tblPr>
                <a:tableStyleId>{5C22544A-7EE6-4342-B048-85BDC9FD1C3A}</a:tableStyleId>
              </a:tblPr>
              <a:tblGrid>
                <a:gridCol w="10137774">
                  <a:extLst>
                    <a:ext uri="{9D8B030D-6E8A-4147-A177-3AD203B41FA5}">
                      <a16:colId xmlns:a16="http://schemas.microsoft.com/office/drawing/2014/main" val="2277617033"/>
                    </a:ext>
                  </a:extLst>
                </a:gridCol>
              </a:tblGrid>
              <a:tr h="1168400">
                <a:tc>
                  <a:txBody>
                    <a:bodyPr/>
                    <a:lstStyle/>
                    <a:p>
                      <a:pPr algn="l" fontAlgn="ctr"/>
                      <a:r>
                        <a:rPr lang="en-GB" sz="2000" u="none" strike="noStrike" dirty="0">
                          <a:effectLst/>
                        </a:rPr>
                        <a:t>The Swan-Ganz catheter is a long central line with a pressure transducer, thermistor and injection port. It was designed to help assess the cardiac output to guide fluid administration, vasopressor and inotrope infusions. It is 110 cm long and is inserted to a length of 40 cm from the internal jugular vein to the pulmonary artery. The pressure transducer transmits the pressure from each vessel through </a:t>
                      </a:r>
                      <a:endParaRPr lang="en-GB"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24379"/>
                  </a:ext>
                </a:extLst>
              </a:tr>
            </a:tbl>
          </a:graphicData>
        </a:graphic>
      </p:graphicFrame>
    </p:spTree>
    <p:extLst>
      <p:ext uri="{BB962C8B-B14F-4D97-AF65-F5344CB8AC3E}">
        <p14:creationId xmlns:p14="http://schemas.microsoft.com/office/powerpoint/2010/main" val="97594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E6A4033-8F9F-314B-A97B-68C06D8A20A6}"/>
              </a:ext>
            </a:extLst>
          </p:cNvPr>
          <p:cNvGraphicFramePr>
            <a:graphicFrameLocks noGrp="1"/>
          </p:cNvGraphicFramePr>
          <p:nvPr>
            <p:ph idx="1"/>
            <p:extLst>
              <p:ext uri="{D42A27DB-BD31-4B8C-83A1-F6EECF244321}">
                <p14:modId xmlns:p14="http://schemas.microsoft.com/office/powerpoint/2010/main" val="3439984867"/>
              </p:ext>
            </p:extLst>
          </p:nvPr>
        </p:nvGraphicFramePr>
        <p:xfrm>
          <a:off x="1235074" y="327024"/>
          <a:ext cx="10137775" cy="2143125"/>
        </p:xfrm>
        <a:graphic>
          <a:graphicData uri="http://schemas.openxmlformats.org/drawingml/2006/table">
            <a:tbl>
              <a:tblPr>
                <a:tableStyleId>{5C22544A-7EE6-4342-B048-85BDC9FD1C3A}</a:tableStyleId>
              </a:tblPr>
              <a:tblGrid>
                <a:gridCol w="10137775">
                  <a:extLst>
                    <a:ext uri="{9D8B030D-6E8A-4147-A177-3AD203B41FA5}">
                      <a16:colId xmlns:a16="http://schemas.microsoft.com/office/drawing/2014/main" val="3380625748"/>
                    </a:ext>
                  </a:extLst>
                </a:gridCol>
              </a:tblGrid>
              <a:tr h="1173164">
                <a:tc>
                  <a:txBody>
                    <a:bodyPr/>
                    <a:lstStyle/>
                    <a:p>
                      <a:pPr algn="l" fontAlgn="ctr"/>
                      <a:r>
                        <a:rPr lang="en-GB" sz="2000" b="0" i="0" u="none" strike="noStrike" dirty="0">
                          <a:solidFill>
                            <a:srgbClr val="000000"/>
                          </a:solidFill>
                          <a:effectLst/>
                          <a:latin typeface="Calibri" panose="020F0502020204030204" pitchFamily="34" charset="0"/>
                        </a:rPr>
                        <a:t>A 55 year old patient is booked on the CEPOD list for an emergency Laparoscopic Appendicectomy. She has had a left mastectomy and axillary node clearance. She currently has no IV access in situ. You have been unable to cannulate the patient after 3 failed attempts in the right arm and one attempt in the right foot. She tells you that her left arm is not to be used for blood pressure measurement or cannulation. You have been unable to cannulate the patient after 3 failed attempts in the right arm and one attempt in the right foot. What is the most appropriate next step?</a:t>
                      </a:r>
                    </a:p>
                  </a:txBody>
                  <a:tcPr marL="9525" marR="9525" marT="9525" marB="0" anchor="ctr"/>
                </a:tc>
                <a:extLst>
                  <a:ext uri="{0D108BD9-81ED-4DB2-BD59-A6C34878D82A}">
                    <a16:rowId xmlns:a16="http://schemas.microsoft.com/office/drawing/2014/main" val="1433000988"/>
                  </a:ext>
                </a:extLst>
              </a:tr>
            </a:tbl>
          </a:graphicData>
        </a:graphic>
      </p:graphicFrame>
      <p:graphicFrame>
        <p:nvGraphicFramePr>
          <p:cNvPr id="5" name="Content Placeholder 3">
            <a:extLst>
              <a:ext uri="{FF2B5EF4-FFF2-40B4-BE49-F238E27FC236}">
                <a16:creationId xmlns:a16="http://schemas.microsoft.com/office/drawing/2014/main" id="{737542A8-EF29-FB4C-B8C8-89507F1154D3}"/>
              </a:ext>
            </a:extLst>
          </p:cNvPr>
          <p:cNvGraphicFramePr>
            <a:graphicFrameLocks/>
          </p:cNvGraphicFramePr>
          <p:nvPr>
            <p:extLst>
              <p:ext uri="{D42A27DB-BD31-4B8C-83A1-F6EECF244321}">
                <p14:modId xmlns:p14="http://schemas.microsoft.com/office/powerpoint/2010/main" val="4152230415"/>
              </p:ext>
            </p:extLst>
          </p:nvPr>
        </p:nvGraphicFramePr>
        <p:xfrm>
          <a:off x="1235073" y="3203013"/>
          <a:ext cx="10137775" cy="1924799"/>
        </p:xfrm>
        <a:graphic>
          <a:graphicData uri="http://schemas.openxmlformats.org/drawingml/2006/table">
            <a:tbl>
              <a:tblPr>
                <a:tableStyleId>{5C22544A-7EE6-4342-B048-85BDC9FD1C3A}</a:tableStyleId>
              </a:tblPr>
              <a:tblGrid>
                <a:gridCol w="10137775">
                  <a:extLst>
                    <a:ext uri="{9D8B030D-6E8A-4147-A177-3AD203B41FA5}">
                      <a16:colId xmlns:a16="http://schemas.microsoft.com/office/drawing/2014/main" val="3380625748"/>
                    </a:ext>
                  </a:extLst>
                </a:gridCol>
              </a:tblGrid>
              <a:tr h="1924799">
                <a:tc>
                  <a:txBody>
                    <a:bodyPr/>
                    <a:lstStyle/>
                    <a:p>
                      <a:pPr marL="228600" indent="-228600" algn="l" fontAlgn="b">
                        <a:buFont typeface="+mj-lt"/>
                        <a:buAutoNum type="alphaUcPeriod"/>
                      </a:pPr>
                      <a:r>
                        <a:rPr lang="en-GB" sz="2400" b="0" i="0" u="none" strike="noStrike" dirty="0">
                          <a:solidFill>
                            <a:srgbClr val="000000"/>
                          </a:solidFill>
                          <a:effectLst/>
                          <a:latin typeface="Calibri" panose="020F0502020204030204" pitchFamily="34" charset="0"/>
                        </a:rPr>
                        <a:t>   Insert a cannula into the left antecubital fossa</a:t>
                      </a:r>
                    </a:p>
                    <a:p>
                      <a:pPr marL="228600" indent="-228600" algn="l" fontAlgn="b">
                        <a:buFont typeface="+mj-lt"/>
                        <a:buAutoNum type="alphaUcPeriod"/>
                      </a:pPr>
                      <a:r>
                        <a:rPr lang="en-GB" sz="2400" b="0" i="0" u="none" strike="noStrike" dirty="0">
                          <a:solidFill>
                            <a:srgbClr val="000000"/>
                          </a:solidFill>
                          <a:effectLst/>
                          <a:latin typeface="Calibri" panose="020F0502020204030204" pitchFamily="34" charset="0"/>
                        </a:rPr>
                        <a:t>   </a:t>
                      </a:r>
                      <a:r>
                        <a:rPr lang="en-GB" sz="2400" b="0" i="0" u="none" strike="noStrike" dirty="0" err="1">
                          <a:solidFill>
                            <a:srgbClr val="000000"/>
                          </a:solidFill>
                          <a:effectLst/>
                          <a:latin typeface="Calibri" panose="020F0502020204030204" pitchFamily="34" charset="0"/>
                        </a:rPr>
                        <a:t>Intraosseus</a:t>
                      </a:r>
                      <a:r>
                        <a:rPr lang="en-GB" sz="2400" b="0" i="0" u="none" strike="noStrike" dirty="0">
                          <a:solidFill>
                            <a:srgbClr val="000000"/>
                          </a:solidFill>
                          <a:effectLst/>
                          <a:latin typeface="Calibri" panose="020F0502020204030204" pitchFamily="34" charset="0"/>
                        </a:rPr>
                        <a:t> access</a:t>
                      </a:r>
                    </a:p>
                    <a:p>
                      <a:pPr marL="228600" indent="-228600" algn="l" fontAlgn="b">
                        <a:buFont typeface="+mj-lt"/>
                        <a:buAutoNum type="alphaUcPeriod"/>
                      </a:pPr>
                      <a:r>
                        <a:rPr lang="en-GB" sz="2400" b="0" i="0" u="none" strike="noStrike" dirty="0">
                          <a:solidFill>
                            <a:srgbClr val="000000"/>
                          </a:solidFill>
                          <a:effectLst/>
                          <a:latin typeface="Calibri" panose="020F0502020204030204" pitchFamily="34" charset="0"/>
                        </a:rPr>
                        <a:t>   Postpone the case due to lack of IV access</a:t>
                      </a:r>
                    </a:p>
                    <a:p>
                      <a:pPr marL="228600" indent="-228600" algn="l" fontAlgn="b">
                        <a:buFont typeface="+mj-lt"/>
                        <a:buAutoNum type="alphaUcPeriod"/>
                      </a:pPr>
                      <a:r>
                        <a:rPr lang="en-GB" sz="2400" b="0" i="0" u="none" strike="noStrike" dirty="0">
                          <a:solidFill>
                            <a:srgbClr val="000000"/>
                          </a:solidFill>
                          <a:effectLst/>
                          <a:latin typeface="Calibri" panose="020F0502020204030204" pitchFamily="34" charset="0"/>
                        </a:rPr>
                        <a:t>   Ketamine and Suxamethonium IM</a:t>
                      </a:r>
                    </a:p>
                    <a:p>
                      <a:pPr marL="228600" indent="-228600" algn="l" fontAlgn="b">
                        <a:buFont typeface="+mj-lt"/>
                        <a:buAutoNum type="alphaUcPeriod"/>
                      </a:pPr>
                      <a:r>
                        <a:rPr lang="en-GB" sz="2400" b="0" i="0" u="none" strike="noStrike" dirty="0">
                          <a:solidFill>
                            <a:srgbClr val="000000"/>
                          </a:solidFill>
                          <a:effectLst/>
                          <a:latin typeface="Calibri" panose="020F0502020204030204" pitchFamily="34" charset="0"/>
                        </a:rPr>
                        <a:t>   Right IJV CVC</a:t>
                      </a:r>
                    </a:p>
                  </a:txBody>
                  <a:tcPr marL="9525" marR="9525" marT="9525" marB="0" anchor="b"/>
                </a:tc>
                <a:extLst>
                  <a:ext uri="{0D108BD9-81ED-4DB2-BD59-A6C34878D82A}">
                    <a16:rowId xmlns:a16="http://schemas.microsoft.com/office/drawing/2014/main" val="1433000988"/>
                  </a:ext>
                </a:extLst>
              </a:tr>
            </a:tbl>
          </a:graphicData>
        </a:graphic>
      </p:graphicFrame>
    </p:spTree>
    <p:extLst>
      <p:ext uri="{BB962C8B-B14F-4D97-AF65-F5344CB8AC3E}">
        <p14:creationId xmlns:p14="http://schemas.microsoft.com/office/powerpoint/2010/main" val="2149782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E6A4033-8F9F-314B-A97B-68C06D8A20A6}"/>
              </a:ext>
            </a:extLst>
          </p:cNvPr>
          <p:cNvGraphicFramePr>
            <a:graphicFrameLocks noGrp="1"/>
          </p:cNvGraphicFramePr>
          <p:nvPr>
            <p:ph idx="1"/>
            <p:extLst>
              <p:ext uri="{D42A27DB-BD31-4B8C-83A1-F6EECF244321}">
                <p14:modId xmlns:p14="http://schemas.microsoft.com/office/powerpoint/2010/main" val="3107273654"/>
              </p:ext>
            </p:extLst>
          </p:nvPr>
        </p:nvGraphicFramePr>
        <p:xfrm>
          <a:off x="1235074" y="327024"/>
          <a:ext cx="10137775" cy="2569845"/>
        </p:xfrm>
        <a:graphic>
          <a:graphicData uri="http://schemas.openxmlformats.org/drawingml/2006/table">
            <a:tbl>
              <a:tblPr>
                <a:tableStyleId>{5C22544A-7EE6-4342-B048-85BDC9FD1C3A}</a:tableStyleId>
              </a:tblPr>
              <a:tblGrid>
                <a:gridCol w="10137775">
                  <a:extLst>
                    <a:ext uri="{9D8B030D-6E8A-4147-A177-3AD203B41FA5}">
                      <a16:colId xmlns:a16="http://schemas.microsoft.com/office/drawing/2014/main" val="3380625748"/>
                    </a:ext>
                  </a:extLst>
                </a:gridCol>
              </a:tblGrid>
              <a:tr h="1173164">
                <a:tc>
                  <a:txBody>
                    <a:bodyPr/>
                    <a:lstStyle/>
                    <a:p>
                      <a:pPr algn="l" fontAlgn="ctr"/>
                      <a:r>
                        <a:rPr lang="en-GB" sz="2400" b="0" i="0" u="none" strike="noStrike" dirty="0">
                          <a:solidFill>
                            <a:srgbClr val="000000"/>
                          </a:solidFill>
                          <a:effectLst/>
                          <a:latin typeface="Calibri" panose="020F0502020204030204" pitchFamily="34" charset="0"/>
                        </a:rPr>
                        <a:t>A 28 year old male patient is being anaesthetised for a laparoscopic appendicectomy. He has no known medical conditions and takes no regular medication. He has been hypotensive and tachycardic in A&amp;E and so has been treated for sepsis with antibiotics, fluid resuscitation and insertion of an arterial line. His capillary blood gas is 6.2 but his arterial blood gas shows a glucose reading of 25 on serial measurements. What is the cause of the discrepancy between arterial and capillary blood gas readings?</a:t>
                      </a:r>
                    </a:p>
                  </a:txBody>
                  <a:tcPr marL="9525" marR="9525" marT="9525" marB="0" anchor="ctr"/>
                </a:tc>
                <a:extLst>
                  <a:ext uri="{0D108BD9-81ED-4DB2-BD59-A6C34878D82A}">
                    <a16:rowId xmlns:a16="http://schemas.microsoft.com/office/drawing/2014/main" val="1433000988"/>
                  </a:ext>
                </a:extLst>
              </a:tr>
            </a:tbl>
          </a:graphicData>
        </a:graphic>
      </p:graphicFrame>
      <p:graphicFrame>
        <p:nvGraphicFramePr>
          <p:cNvPr id="5" name="Content Placeholder 3">
            <a:extLst>
              <a:ext uri="{FF2B5EF4-FFF2-40B4-BE49-F238E27FC236}">
                <a16:creationId xmlns:a16="http://schemas.microsoft.com/office/drawing/2014/main" id="{737542A8-EF29-FB4C-B8C8-89507F1154D3}"/>
              </a:ext>
            </a:extLst>
          </p:cNvPr>
          <p:cNvGraphicFramePr>
            <a:graphicFrameLocks/>
          </p:cNvGraphicFramePr>
          <p:nvPr>
            <p:extLst>
              <p:ext uri="{D42A27DB-BD31-4B8C-83A1-F6EECF244321}">
                <p14:modId xmlns:p14="http://schemas.microsoft.com/office/powerpoint/2010/main" val="2290952552"/>
              </p:ext>
            </p:extLst>
          </p:nvPr>
        </p:nvGraphicFramePr>
        <p:xfrm>
          <a:off x="1235073" y="3603123"/>
          <a:ext cx="10137775" cy="2204085"/>
        </p:xfrm>
        <a:graphic>
          <a:graphicData uri="http://schemas.openxmlformats.org/drawingml/2006/table">
            <a:tbl>
              <a:tblPr>
                <a:tableStyleId>{5C22544A-7EE6-4342-B048-85BDC9FD1C3A}</a:tableStyleId>
              </a:tblPr>
              <a:tblGrid>
                <a:gridCol w="10137775">
                  <a:extLst>
                    <a:ext uri="{9D8B030D-6E8A-4147-A177-3AD203B41FA5}">
                      <a16:colId xmlns:a16="http://schemas.microsoft.com/office/drawing/2014/main" val="3380625748"/>
                    </a:ext>
                  </a:extLst>
                </a:gridCol>
              </a:tblGrid>
              <a:tr h="2200911">
                <a:tc>
                  <a:txBody>
                    <a:bodyPr/>
                    <a:lstStyle/>
                    <a:p>
                      <a:pPr marL="228600" indent="-228600" algn="l" fontAlgn="b">
                        <a:buFont typeface="+mj-lt"/>
                        <a:buAutoNum type="alphaUcPeriod"/>
                      </a:pPr>
                      <a:r>
                        <a:rPr lang="en-GB" sz="2400" b="0" i="0" u="none" strike="noStrike" dirty="0">
                          <a:solidFill>
                            <a:srgbClr val="000000"/>
                          </a:solidFill>
                          <a:effectLst/>
                          <a:latin typeface="Calibri" panose="020F0502020204030204" pitchFamily="34" charset="0"/>
                        </a:rPr>
                        <a:t>  The patient is hyperglycaemic due to sepsis</a:t>
                      </a:r>
                    </a:p>
                    <a:p>
                      <a:pPr marL="228600" indent="-228600" algn="l" fontAlgn="b">
                        <a:buFont typeface="+mj-lt"/>
                        <a:buAutoNum type="alphaUcPeriod"/>
                      </a:pPr>
                      <a:r>
                        <a:rPr lang="en-GB" sz="2400" b="0" i="0" u="none" strike="noStrike" dirty="0">
                          <a:solidFill>
                            <a:srgbClr val="000000"/>
                          </a:solidFill>
                          <a:effectLst/>
                          <a:latin typeface="Calibri" panose="020F0502020204030204" pitchFamily="34" charset="0"/>
                        </a:rPr>
                        <a:t>  The patient is hyperglycaemic due to undiagnosed diabetes</a:t>
                      </a:r>
                    </a:p>
                    <a:p>
                      <a:pPr marL="228600" indent="-228600" algn="l" fontAlgn="b">
                        <a:buFont typeface="+mj-lt"/>
                        <a:buAutoNum type="alphaUcPeriod"/>
                      </a:pPr>
                      <a:r>
                        <a:rPr lang="en-GB" sz="2400" b="0" i="0" u="none" strike="noStrike" dirty="0">
                          <a:solidFill>
                            <a:srgbClr val="000000"/>
                          </a:solidFill>
                          <a:effectLst/>
                          <a:latin typeface="Calibri" panose="020F0502020204030204" pitchFamily="34" charset="0"/>
                        </a:rPr>
                        <a:t>  Measurement error in gas analyser</a:t>
                      </a:r>
                    </a:p>
                    <a:p>
                      <a:pPr marL="228600" indent="-228600" algn="l" fontAlgn="b">
                        <a:buFont typeface="+mj-lt"/>
                        <a:buAutoNum type="alphaUcPeriod"/>
                      </a:pPr>
                      <a:r>
                        <a:rPr lang="en-GB" sz="2400" b="0" i="0" u="none" strike="noStrike" dirty="0">
                          <a:solidFill>
                            <a:srgbClr val="000000"/>
                          </a:solidFill>
                          <a:effectLst/>
                          <a:latin typeface="Calibri" panose="020F0502020204030204" pitchFamily="34" charset="0"/>
                        </a:rPr>
                        <a:t>  Inappropriate use of Glucose 5% as arterial line pressurised fluid</a:t>
                      </a:r>
                    </a:p>
                    <a:p>
                      <a:pPr marL="228600" indent="-228600" algn="l" fontAlgn="b">
                        <a:buFont typeface="+mj-lt"/>
                        <a:buAutoNum type="alphaUcPeriod"/>
                      </a:pPr>
                      <a:r>
                        <a:rPr lang="en-GB" sz="2400" b="0" i="0" u="none" strike="noStrike" dirty="0">
                          <a:solidFill>
                            <a:srgbClr val="000000"/>
                          </a:solidFill>
                          <a:effectLst/>
                          <a:latin typeface="Calibri" panose="020F0502020204030204" pitchFamily="34" charset="0"/>
                        </a:rPr>
                        <a:t>  Sampling error due to inadequate finger tip cleaning</a:t>
                      </a:r>
                    </a:p>
                    <a:p>
                      <a:pPr marL="228600" indent="-228600" algn="l" fontAlgn="b">
                        <a:buFont typeface="+mj-lt"/>
                        <a:buAutoNum type="alphaUcPeriod"/>
                      </a:pPr>
                      <a:endParaRPr lang="en-GB"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33000988"/>
                  </a:ext>
                </a:extLst>
              </a:tr>
            </a:tbl>
          </a:graphicData>
        </a:graphic>
      </p:graphicFrame>
    </p:spTree>
    <p:extLst>
      <p:ext uri="{BB962C8B-B14F-4D97-AF65-F5344CB8AC3E}">
        <p14:creationId xmlns:p14="http://schemas.microsoft.com/office/powerpoint/2010/main" val="3555113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E6A4033-8F9F-314B-A97B-68C06D8A20A6}"/>
              </a:ext>
            </a:extLst>
          </p:cNvPr>
          <p:cNvGraphicFramePr>
            <a:graphicFrameLocks noGrp="1"/>
          </p:cNvGraphicFramePr>
          <p:nvPr>
            <p:ph idx="1"/>
            <p:extLst>
              <p:ext uri="{D42A27DB-BD31-4B8C-83A1-F6EECF244321}">
                <p14:modId xmlns:p14="http://schemas.microsoft.com/office/powerpoint/2010/main" val="1797131072"/>
              </p:ext>
            </p:extLst>
          </p:nvPr>
        </p:nvGraphicFramePr>
        <p:xfrm>
          <a:off x="1235074" y="327024"/>
          <a:ext cx="10137775" cy="1173164"/>
        </p:xfrm>
        <a:graphic>
          <a:graphicData uri="http://schemas.openxmlformats.org/drawingml/2006/table">
            <a:tbl>
              <a:tblPr>
                <a:tableStyleId>{5C22544A-7EE6-4342-B048-85BDC9FD1C3A}</a:tableStyleId>
              </a:tblPr>
              <a:tblGrid>
                <a:gridCol w="10137775">
                  <a:extLst>
                    <a:ext uri="{9D8B030D-6E8A-4147-A177-3AD203B41FA5}">
                      <a16:colId xmlns:a16="http://schemas.microsoft.com/office/drawing/2014/main" val="3380625748"/>
                    </a:ext>
                  </a:extLst>
                </a:gridCol>
              </a:tblGrid>
              <a:tr h="1173164">
                <a:tc>
                  <a:txBody>
                    <a:bodyPr/>
                    <a:lstStyle/>
                    <a:p>
                      <a:pPr algn="l" fontAlgn="ctr"/>
                      <a:r>
                        <a:rPr lang="en-GB" sz="2400" b="0" i="0" u="none" strike="noStrike" dirty="0">
                          <a:solidFill>
                            <a:srgbClr val="000000"/>
                          </a:solidFill>
                          <a:effectLst/>
                          <a:latin typeface="Calibri" panose="020F0502020204030204" pitchFamily="34" charset="0"/>
                        </a:rPr>
                        <a:t>Which of the following is most correct regarding laminar flow?</a:t>
                      </a:r>
                    </a:p>
                  </a:txBody>
                  <a:tcPr marL="9525" marR="9525" marT="9525" marB="0" anchor="ctr"/>
                </a:tc>
                <a:extLst>
                  <a:ext uri="{0D108BD9-81ED-4DB2-BD59-A6C34878D82A}">
                    <a16:rowId xmlns:a16="http://schemas.microsoft.com/office/drawing/2014/main" val="1433000988"/>
                  </a:ext>
                </a:extLst>
              </a:tr>
            </a:tbl>
          </a:graphicData>
        </a:graphic>
      </p:graphicFrame>
      <p:graphicFrame>
        <p:nvGraphicFramePr>
          <p:cNvPr id="5" name="Content Placeholder 3">
            <a:extLst>
              <a:ext uri="{FF2B5EF4-FFF2-40B4-BE49-F238E27FC236}">
                <a16:creationId xmlns:a16="http://schemas.microsoft.com/office/drawing/2014/main" id="{737542A8-EF29-FB4C-B8C8-89507F1154D3}"/>
              </a:ext>
            </a:extLst>
          </p:cNvPr>
          <p:cNvGraphicFramePr>
            <a:graphicFrameLocks/>
          </p:cNvGraphicFramePr>
          <p:nvPr>
            <p:extLst>
              <p:ext uri="{D42A27DB-BD31-4B8C-83A1-F6EECF244321}">
                <p14:modId xmlns:p14="http://schemas.microsoft.com/office/powerpoint/2010/main" val="1758644802"/>
              </p:ext>
            </p:extLst>
          </p:nvPr>
        </p:nvGraphicFramePr>
        <p:xfrm>
          <a:off x="1235074" y="1822449"/>
          <a:ext cx="10137775" cy="2569845"/>
        </p:xfrm>
        <a:graphic>
          <a:graphicData uri="http://schemas.openxmlformats.org/drawingml/2006/table">
            <a:tbl>
              <a:tblPr>
                <a:tableStyleId>{5C22544A-7EE6-4342-B048-85BDC9FD1C3A}</a:tableStyleId>
              </a:tblPr>
              <a:tblGrid>
                <a:gridCol w="10137775">
                  <a:extLst>
                    <a:ext uri="{9D8B030D-6E8A-4147-A177-3AD203B41FA5}">
                      <a16:colId xmlns:a16="http://schemas.microsoft.com/office/drawing/2014/main" val="3380625748"/>
                    </a:ext>
                  </a:extLst>
                </a:gridCol>
              </a:tblGrid>
              <a:tr h="2200911">
                <a:tc>
                  <a:txBody>
                    <a:bodyPr/>
                    <a:lstStyle/>
                    <a:p>
                      <a:pPr marL="457200" indent="-457200" algn="l" fontAlgn="b">
                        <a:buFont typeface="+mj-lt"/>
                        <a:buAutoNum type="alphaUcPeriod"/>
                      </a:pPr>
                      <a:r>
                        <a:rPr lang="en-GB" sz="2400" b="0" i="0" u="none" strike="noStrike" dirty="0">
                          <a:solidFill>
                            <a:srgbClr val="000000"/>
                          </a:solidFill>
                          <a:effectLst/>
                          <a:latin typeface="Calibri" panose="020F0502020204030204" pitchFamily="34" charset="0"/>
                        </a:rPr>
                        <a:t>As the diameter of an endotracheal tube increases the likelihood of turbulent flow increases</a:t>
                      </a:r>
                    </a:p>
                    <a:p>
                      <a:pPr marL="457200" indent="-457200" algn="l" fontAlgn="b">
                        <a:buFont typeface="+mj-lt"/>
                        <a:buAutoNum type="alphaUcPeriod"/>
                      </a:pPr>
                      <a:r>
                        <a:rPr lang="en-GB" sz="2400" b="0" i="0" u="none" strike="noStrike" dirty="0">
                          <a:solidFill>
                            <a:srgbClr val="000000"/>
                          </a:solidFill>
                          <a:effectLst/>
                          <a:latin typeface="Calibri" panose="020F0502020204030204" pitchFamily="34" charset="0"/>
                        </a:rPr>
                        <a:t>Turbulent flow is more likely in a size 5.0 ETT compared to a size 6.0 ETT</a:t>
                      </a:r>
                    </a:p>
                    <a:p>
                      <a:pPr marL="457200" indent="-457200" algn="l" fontAlgn="b">
                        <a:buFont typeface="+mj-lt"/>
                        <a:buAutoNum type="alphaUcPeriod"/>
                      </a:pPr>
                      <a:r>
                        <a:rPr lang="en-GB" sz="2400" b="0" i="0" u="none" strike="noStrike" dirty="0">
                          <a:solidFill>
                            <a:srgbClr val="000000"/>
                          </a:solidFill>
                          <a:effectLst/>
                          <a:latin typeface="Calibri" panose="020F0502020204030204" pitchFamily="34" charset="0"/>
                        </a:rPr>
                        <a:t>A Reynolds number of &gt;5000 indicates laminar flow is highly likely</a:t>
                      </a:r>
                    </a:p>
                    <a:p>
                      <a:pPr marL="457200" indent="-457200" algn="l" fontAlgn="b">
                        <a:buFont typeface="+mj-lt"/>
                        <a:buAutoNum type="alphaUcPeriod"/>
                      </a:pPr>
                      <a:r>
                        <a:rPr lang="en-GB" sz="2400" b="0" i="0" u="none" strike="noStrike" dirty="0">
                          <a:solidFill>
                            <a:srgbClr val="000000"/>
                          </a:solidFill>
                          <a:effectLst/>
                          <a:latin typeface="Calibri" panose="020F0502020204030204" pitchFamily="34" charset="0"/>
                        </a:rPr>
                        <a:t>Highly viscous fluids are more likely to exhibit turbulent flow</a:t>
                      </a:r>
                    </a:p>
                    <a:p>
                      <a:pPr marL="457200" indent="-457200" algn="l" fontAlgn="b">
                        <a:buFont typeface="+mj-lt"/>
                        <a:buAutoNum type="alphaUcPeriod"/>
                      </a:pPr>
                      <a:r>
                        <a:rPr lang="en-GB" sz="2400" b="0" i="0" u="none" strike="noStrike" dirty="0" err="1">
                          <a:solidFill>
                            <a:srgbClr val="000000"/>
                          </a:solidFill>
                          <a:effectLst/>
                          <a:latin typeface="Calibri" panose="020F0502020204030204" pitchFamily="34" charset="0"/>
                        </a:rPr>
                        <a:t>Heliox</a:t>
                      </a:r>
                      <a:r>
                        <a:rPr lang="en-GB" sz="2400" b="0" i="0" u="none" strike="noStrike" dirty="0">
                          <a:solidFill>
                            <a:srgbClr val="000000"/>
                          </a:solidFill>
                          <a:effectLst/>
                          <a:latin typeface="Calibri" panose="020F0502020204030204" pitchFamily="34" charset="0"/>
                        </a:rPr>
                        <a:t> is used for upper airway obstruction because it has a lower viscosity than oxygen</a:t>
                      </a:r>
                    </a:p>
                  </a:txBody>
                  <a:tcPr marL="9525" marR="9525" marT="9525" marB="0" anchor="b"/>
                </a:tc>
                <a:extLst>
                  <a:ext uri="{0D108BD9-81ED-4DB2-BD59-A6C34878D82A}">
                    <a16:rowId xmlns:a16="http://schemas.microsoft.com/office/drawing/2014/main" val="1433000988"/>
                  </a:ext>
                </a:extLst>
              </a:tr>
            </a:tbl>
          </a:graphicData>
        </a:graphic>
      </p:graphicFrame>
      <p:pic>
        <p:nvPicPr>
          <p:cNvPr id="1026" name="Picture 2" descr="Image result for hagen-poiseuille equation">
            <a:extLst>
              <a:ext uri="{FF2B5EF4-FFF2-40B4-BE49-F238E27FC236}">
                <a16:creationId xmlns:a16="http://schemas.microsoft.com/office/drawing/2014/main" id="{44C5C8EF-504C-594C-8BD6-82CD1EA030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032" y="4392294"/>
            <a:ext cx="3505368" cy="21428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reynolds number equation">
            <a:extLst>
              <a:ext uri="{FF2B5EF4-FFF2-40B4-BE49-F238E27FC236}">
                <a16:creationId xmlns:a16="http://schemas.microsoft.com/office/drawing/2014/main" id="{80982ADF-E559-344B-8656-8BEFC62DE8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4392294"/>
            <a:ext cx="6515749" cy="1998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891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E6A4033-8F9F-314B-A97B-68C06D8A20A6}"/>
              </a:ext>
            </a:extLst>
          </p:cNvPr>
          <p:cNvGraphicFramePr>
            <a:graphicFrameLocks noGrp="1"/>
          </p:cNvGraphicFramePr>
          <p:nvPr>
            <p:ph idx="1"/>
            <p:extLst>
              <p:ext uri="{D42A27DB-BD31-4B8C-83A1-F6EECF244321}">
                <p14:modId xmlns:p14="http://schemas.microsoft.com/office/powerpoint/2010/main" val="401121099"/>
              </p:ext>
            </p:extLst>
          </p:nvPr>
        </p:nvGraphicFramePr>
        <p:xfrm>
          <a:off x="1235074" y="327024"/>
          <a:ext cx="10137775" cy="1173164"/>
        </p:xfrm>
        <a:graphic>
          <a:graphicData uri="http://schemas.openxmlformats.org/drawingml/2006/table">
            <a:tbl>
              <a:tblPr>
                <a:tableStyleId>{5C22544A-7EE6-4342-B048-85BDC9FD1C3A}</a:tableStyleId>
              </a:tblPr>
              <a:tblGrid>
                <a:gridCol w="10137775">
                  <a:extLst>
                    <a:ext uri="{9D8B030D-6E8A-4147-A177-3AD203B41FA5}">
                      <a16:colId xmlns:a16="http://schemas.microsoft.com/office/drawing/2014/main" val="3380625748"/>
                    </a:ext>
                  </a:extLst>
                </a:gridCol>
              </a:tblGrid>
              <a:tr h="1173164">
                <a:tc>
                  <a:txBody>
                    <a:bodyPr/>
                    <a:lstStyle/>
                    <a:p>
                      <a:pPr algn="l" fontAlgn="ctr"/>
                      <a:r>
                        <a:rPr lang="en-GB" sz="2400" b="0" i="0" u="none" strike="noStrike" dirty="0">
                          <a:solidFill>
                            <a:srgbClr val="000000"/>
                          </a:solidFill>
                          <a:effectLst/>
                          <a:latin typeface="Calibri" panose="020F0502020204030204" pitchFamily="34" charset="0"/>
                        </a:rPr>
                        <a:t>A 75 year old man is undergoing a TURP under GA. The ECG monitor shows ST depression and the systolic blood pressure has dropped from 145 to 110. Which is the most appropriate immediate treatment?</a:t>
                      </a:r>
                    </a:p>
                  </a:txBody>
                  <a:tcPr marL="9525" marR="9525" marT="9525" marB="0" anchor="ctr"/>
                </a:tc>
                <a:extLst>
                  <a:ext uri="{0D108BD9-81ED-4DB2-BD59-A6C34878D82A}">
                    <a16:rowId xmlns:a16="http://schemas.microsoft.com/office/drawing/2014/main" val="1433000988"/>
                  </a:ext>
                </a:extLst>
              </a:tr>
            </a:tbl>
          </a:graphicData>
        </a:graphic>
      </p:graphicFrame>
      <p:graphicFrame>
        <p:nvGraphicFramePr>
          <p:cNvPr id="5" name="Content Placeholder 3">
            <a:extLst>
              <a:ext uri="{FF2B5EF4-FFF2-40B4-BE49-F238E27FC236}">
                <a16:creationId xmlns:a16="http://schemas.microsoft.com/office/drawing/2014/main" id="{737542A8-EF29-FB4C-B8C8-89507F1154D3}"/>
              </a:ext>
            </a:extLst>
          </p:cNvPr>
          <p:cNvGraphicFramePr>
            <a:graphicFrameLocks/>
          </p:cNvGraphicFramePr>
          <p:nvPr>
            <p:extLst>
              <p:ext uri="{D42A27DB-BD31-4B8C-83A1-F6EECF244321}">
                <p14:modId xmlns:p14="http://schemas.microsoft.com/office/powerpoint/2010/main" val="3773289311"/>
              </p:ext>
            </p:extLst>
          </p:nvPr>
        </p:nvGraphicFramePr>
        <p:xfrm>
          <a:off x="1235074" y="1822449"/>
          <a:ext cx="10137775" cy="2200911"/>
        </p:xfrm>
        <a:graphic>
          <a:graphicData uri="http://schemas.openxmlformats.org/drawingml/2006/table">
            <a:tbl>
              <a:tblPr>
                <a:tableStyleId>{5C22544A-7EE6-4342-B048-85BDC9FD1C3A}</a:tableStyleId>
              </a:tblPr>
              <a:tblGrid>
                <a:gridCol w="10137775">
                  <a:extLst>
                    <a:ext uri="{9D8B030D-6E8A-4147-A177-3AD203B41FA5}">
                      <a16:colId xmlns:a16="http://schemas.microsoft.com/office/drawing/2014/main" val="3380625748"/>
                    </a:ext>
                  </a:extLst>
                </a:gridCol>
              </a:tblGrid>
              <a:tr h="2200911">
                <a:tc>
                  <a:txBody>
                    <a:bodyPr/>
                    <a:lstStyle/>
                    <a:p>
                      <a:pPr marL="228600" indent="-228600" algn="l" fontAlgn="b">
                        <a:buFont typeface="+mj-lt"/>
                        <a:buAutoNum type="alphaUcPeriod"/>
                      </a:pPr>
                      <a:r>
                        <a:rPr lang="en-GB" sz="2400" b="0" i="0" u="none" strike="noStrike" dirty="0">
                          <a:solidFill>
                            <a:srgbClr val="000000"/>
                          </a:solidFill>
                          <a:effectLst/>
                          <a:latin typeface="Calibri" panose="020F0502020204030204" pitchFamily="34" charset="0"/>
                        </a:rPr>
                        <a:t>   Isosorbide mononitrate</a:t>
                      </a:r>
                    </a:p>
                    <a:p>
                      <a:pPr marL="228600" indent="-228600" algn="l" fontAlgn="b">
                        <a:buFont typeface="+mj-lt"/>
                        <a:buAutoNum type="alphaUcPeriod"/>
                      </a:pPr>
                      <a:r>
                        <a:rPr lang="en-GB" sz="2400" b="0" i="0" u="none" strike="noStrike" dirty="0">
                          <a:solidFill>
                            <a:srgbClr val="000000"/>
                          </a:solidFill>
                          <a:effectLst/>
                          <a:latin typeface="Calibri" panose="020F0502020204030204" pitchFamily="34" charset="0"/>
                        </a:rPr>
                        <a:t>   GTN spray</a:t>
                      </a:r>
                    </a:p>
                    <a:p>
                      <a:pPr marL="228600" indent="-228600" algn="l" fontAlgn="b">
                        <a:buFont typeface="+mj-lt"/>
                        <a:buAutoNum type="alphaUcPeriod"/>
                      </a:pPr>
                      <a:r>
                        <a:rPr lang="en-GB" sz="2400" b="0" i="0" u="none" strike="noStrike" dirty="0">
                          <a:solidFill>
                            <a:srgbClr val="000000"/>
                          </a:solidFill>
                          <a:effectLst/>
                          <a:latin typeface="Calibri" panose="020F0502020204030204" pitchFamily="34" charset="0"/>
                        </a:rPr>
                        <a:t>   Adrenaline</a:t>
                      </a:r>
                    </a:p>
                    <a:p>
                      <a:pPr marL="228600" indent="-228600" algn="l" fontAlgn="b">
                        <a:buFont typeface="+mj-lt"/>
                        <a:buAutoNum type="alphaUcPeriod"/>
                      </a:pPr>
                      <a:r>
                        <a:rPr lang="en-GB" sz="2400" b="0" i="0" u="none" strike="noStrike" dirty="0">
                          <a:solidFill>
                            <a:srgbClr val="000000"/>
                          </a:solidFill>
                          <a:effectLst/>
                          <a:latin typeface="Calibri" panose="020F0502020204030204" pitchFamily="34" charset="0"/>
                        </a:rPr>
                        <a:t>   Metaraminol</a:t>
                      </a:r>
                    </a:p>
                    <a:p>
                      <a:pPr marL="228600" indent="-228600" algn="l" fontAlgn="b">
                        <a:buFont typeface="+mj-lt"/>
                        <a:buAutoNum type="alphaUcPeriod"/>
                      </a:pPr>
                      <a:r>
                        <a:rPr lang="en-GB" sz="2400" b="0" i="0" u="none" strike="noStrike" dirty="0">
                          <a:solidFill>
                            <a:srgbClr val="000000"/>
                          </a:solidFill>
                          <a:effectLst/>
                          <a:latin typeface="Calibri" panose="020F0502020204030204" pitchFamily="34" charset="0"/>
                        </a:rPr>
                        <a:t>    Fluid bolus</a:t>
                      </a:r>
                    </a:p>
                  </a:txBody>
                  <a:tcPr marL="9525" marR="9525" marT="9525" marB="0" anchor="b"/>
                </a:tc>
                <a:extLst>
                  <a:ext uri="{0D108BD9-81ED-4DB2-BD59-A6C34878D82A}">
                    <a16:rowId xmlns:a16="http://schemas.microsoft.com/office/drawing/2014/main" val="1433000988"/>
                  </a:ext>
                </a:extLst>
              </a:tr>
            </a:tbl>
          </a:graphicData>
        </a:graphic>
      </p:graphicFrame>
      <p:graphicFrame>
        <p:nvGraphicFramePr>
          <p:cNvPr id="2" name="Table 1">
            <a:extLst>
              <a:ext uri="{FF2B5EF4-FFF2-40B4-BE49-F238E27FC236}">
                <a16:creationId xmlns:a16="http://schemas.microsoft.com/office/drawing/2014/main" id="{FA2FD2E0-8650-0B46-A4FE-9E90279AB4CB}"/>
              </a:ext>
            </a:extLst>
          </p:cNvPr>
          <p:cNvGraphicFramePr>
            <a:graphicFrameLocks noGrp="1"/>
          </p:cNvGraphicFramePr>
          <p:nvPr>
            <p:extLst>
              <p:ext uri="{D42A27DB-BD31-4B8C-83A1-F6EECF244321}">
                <p14:modId xmlns:p14="http://schemas.microsoft.com/office/powerpoint/2010/main" val="3298875084"/>
              </p:ext>
            </p:extLst>
          </p:nvPr>
        </p:nvGraphicFramePr>
        <p:xfrm>
          <a:off x="1769644" y="4914232"/>
          <a:ext cx="7810500" cy="1168400"/>
        </p:xfrm>
        <a:graphic>
          <a:graphicData uri="http://schemas.openxmlformats.org/drawingml/2006/table">
            <a:tbl>
              <a:tblPr>
                <a:tableStyleId>{5C22544A-7EE6-4342-B048-85BDC9FD1C3A}</a:tableStyleId>
              </a:tblPr>
              <a:tblGrid>
                <a:gridCol w="7810500">
                  <a:extLst>
                    <a:ext uri="{9D8B030D-6E8A-4147-A177-3AD203B41FA5}">
                      <a16:colId xmlns:a16="http://schemas.microsoft.com/office/drawing/2014/main" val="2054180743"/>
                    </a:ext>
                  </a:extLst>
                </a:gridCol>
              </a:tblGrid>
              <a:tr h="1168400">
                <a:tc>
                  <a:txBody>
                    <a:bodyPr/>
                    <a:lstStyle/>
                    <a:p>
                      <a:pPr algn="l" fontAlgn="ctr"/>
                      <a:r>
                        <a:rPr lang="en-GB" sz="1200" u="none" strike="noStrike" dirty="0">
                          <a:effectLst/>
                        </a:rPr>
                        <a:t>GTN is the most important immediate treatment for NSTEMI during an operation. This patient has ECG changes indicative of cardiac ischaemia so the theatre staff and surgeon should be notified, a 12 lead ECG should be performed and senior help should be sought. Early treatment of GTN will help with coronary vasodilatation and coronary perfusion. IMN would help but this patient is unlikely to be able to IMN orally so this is inappropriate. Adrenaline and Metaraminol might increase cardiac inotropy and worsen the coronary ischaemia. A fluid bolus may be indicated but GTN is more appropriate in this case.</a:t>
                      </a:r>
                      <a:endParaRPr lang="en-GB"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11967137"/>
                  </a:ext>
                </a:extLst>
              </a:tr>
            </a:tbl>
          </a:graphicData>
        </a:graphic>
      </p:graphicFrame>
    </p:spTree>
    <p:extLst>
      <p:ext uri="{BB962C8B-B14F-4D97-AF65-F5344CB8AC3E}">
        <p14:creationId xmlns:p14="http://schemas.microsoft.com/office/powerpoint/2010/main" val="244812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366</TotalTime>
  <Words>1452</Words>
  <Application>Microsoft Macintosh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 MT</vt:lpstr>
      <vt:lpstr>Impact</vt:lpstr>
      <vt:lpstr>Badge</vt:lpstr>
      <vt:lpstr>Primary SBA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Primary SBA</dc:title>
  <dc:creator>benjamin hardy</dc:creator>
  <cp:lastModifiedBy>benjamin hardy</cp:lastModifiedBy>
  <cp:revision>10</cp:revision>
  <dcterms:created xsi:type="dcterms:W3CDTF">2021-01-27T14:14:14Z</dcterms:created>
  <dcterms:modified xsi:type="dcterms:W3CDTF">2021-02-08T18:40:49Z</dcterms:modified>
</cp:coreProperties>
</file>