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aven Pro" pitchFamily="2" charset="77"/>
      <p:regular r:id="rId23"/>
      <p:bold r:id="rId24"/>
    </p:embeddedFont>
    <p:embeddedFont>
      <p:font typeface="Nunito"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95816b12f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95816b12f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5d6583f6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5d6583f6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95d6583f6a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95d6583f6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Rachidi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95dfbea9ca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95dfbea9ca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95dfbea9ca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95dfbea9ca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95dfbea9ca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95dfbea9ca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9388f4ef8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9388f4ef8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5dfbea9ca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5dfbea9c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Aaron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388f4ef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9388f4ef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5dfbea9ca_0_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5dfbea9ca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5d6583f6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5d6583f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5dfbea9ca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5dfbea9c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95dfbea9ca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95dfbea9ca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Benji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5d6583f6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95d6583f6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95d6583f6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95d6583f6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David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Analysis of Uber &amp; Lyft Data</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Boston Lagers Group</a:t>
            </a:r>
            <a:endParaRPr/>
          </a:p>
          <a:p>
            <a:pPr marL="0" lvl="0" indent="0" algn="l" rtl="0">
              <a:spcBef>
                <a:spcPts val="0"/>
              </a:spcBef>
              <a:spcAft>
                <a:spcPts val="0"/>
              </a:spcAft>
              <a:buNone/>
            </a:pPr>
            <a:r>
              <a:rPr lang="en"/>
              <a:t>Aaron Schwartzman, Benji Hawkins, David Seger &amp; Rachidi Ndongala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Uber Versus Lyft Average Fare/Mile</a:t>
            </a:r>
            <a:endParaRPr/>
          </a:p>
        </p:txBody>
      </p:sp>
      <p:sp>
        <p:nvSpPr>
          <p:cNvPr id="337" name="Google Shape;337;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Lyft average fare price is  $7.93 per mile </a:t>
            </a:r>
            <a:endParaRPr/>
          </a:p>
          <a:p>
            <a:pPr marL="457200" lvl="0" indent="-311150" algn="l" rtl="0">
              <a:spcBef>
                <a:spcPts val="0"/>
              </a:spcBef>
              <a:spcAft>
                <a:spcPts val="0"/>
              </a:spcAft>
              <a:buSzPts val="1300"/>
              <a:buChar char="●"/>
            </a:pPr>
            <a:r>
              <a:rPr lang="en"/>
              <a:t>Uber average fare price is $7.21 per mile</a:t>
            </a:r>
            <a:endParaRPr/>
          </a:p>
        </p:txBody>
      </p:sp>
      <p:pic>
        <p:nvPicPr>
          <p:cNvPr id="338" name="Google Shape;338;p22"/>
          <p:cNvPicPr preferRelativeResize="0"/>
          <p:nvPr/>
        </p:nvPicPr>
        <p:blipFill>
          <a:blip r:embed="rId3">
            <a:alphaModFix/>
          </a:blip>
          <a:stretch>
            <a:fillRect/>
          </a:stretch>
        </p:blipFill>
        <p:spPr>
          <a:xfrm>
            <a:off x="4950000" y="1788450"/>
            <a:ext cx="4114800" cy="2743200"/>
          </a:xfrm>
          <a:prstGeom prst="rect">
            <a:avLst/>
          </a:prstGeom>
          <a:noFill/>
          <a:ln>
            <a:noFill/>
          </a:ln>
        </p:spPr>
      </p:pic>
      <p:pic>
        <p:nvPicPr>
          <p:cNvPr id="339" name="Google Shape;339;p22"/>
          <p:cNvPicPr preferRelativeResize="0"/>
          <p:nvPr/>
        </p:nvPicPr>
        <p:blipFill>
          <a:blip r:embed="rId4">
            <a:alphaModFix/>
          </a:blip>
          <a:stretch>
            <a:fillRect/>
          </a:stretch>
        </p:blipFill>
        <p:spPr>
          <a:xfrm>
            <a:off x="88900" y="3016975"/>
            <a:ext cx="5343875" cy="771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Uber vs lyft grouping by price and day of the week</a:t>
            </a:r>
            <a:endParaRPr/>
          </a:p>
        </p:txBody>
      </p:sp>
      <p:sp>
        <p:nvSpPr>
          <p:cNvPr id="345" name="Google Shape;345;p23"/>
          <p:cNvSpPr txBox="1">
            <a:spLocks noGrp="1"/>
          </p:cNvSpPr>
          <p:nvPr>
            <p:ph type="body" idx="1"/>
          </p:nvPr>
        </p:nvSpPr>
        <p:spPr>
          <a:xfrm>
            <a:off x="718200" y="1884225"/>
            <a:ext cx="4623000" cy="2541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100">
                <a:solidFill>
                  <a:srgbClr val="000000"/>
                </a:solidFill>
                <a:latin typeface="Calibri"/>
                <a:ea typeface="Calibri"/>
                <a:cs typeface="Calibri"/>
                <a:sym typeface="Calibri"/>
              </a:rPr>
              <a:t>By going through the data and trying to pull the trends between the price ride and the day of the week, we found that most of the people used the ride share on Wednesday, Thursday, Friday, Saturday and Sunday. The ride was not busy on Tuesday.</a:t>
            </a:r>
            <a:endParaRPr sz="1100">
              <a:solidFill>
                <a:srgbClr val="000000"/>
              </a:solidFill>
              <a:latin typeface="Calibri"/>
              <a:ea typeface="Calibri"/>
              <a:cs typeface="Calibri"/>
              <a:sym typeface="Calibri"/>
            </a:endParaRPr>
          </a:p>
          <a:p>
            <a:pPr marL="457200" lvl="0" indent="-304800" algn="l" rtl="0">
              <a:spcBef>
                <a:spcPts val="0"/>
              </a:spcBef>
              <a:spcAft>
                <a:spcPts val="0"/>
              </a:spcAft>
              <a:buSzPts val="1200"/>
              <a:buChar char="●"/>
            </a:pPr>
            <a:r>
              <a:rPr lang="en" sz="1100">
                <a:solidFill>
                  <a:srgbClr val="000000"/>
                </a:solidFill>
                <a:latin typeface="Calibri"/>
                <a:ea typeface="Calibri"/>
                <a:cs typeface="Calibri"/>
                <a:sym typeface="Calibri"/>
              </a:rPr>
              <a:t>Talking about the price, we all know Uber as the premier and largest ride share in the worldwide and going through the data, we found out that Lyft price was slighting higher than Uber’s price. And that is the reason why most of the travelers choose Uber in the long distances and Lyft in the short distance.</a:t>
            </a:r>
            <a:endParaRPr sz="1100">
              <a:solidFill>
                <a:srgbClr val="000000"/>
              </a:solidFill>
              <a:latin typeface="Calibri"/>
              <a:ea typeface="Calibri"/>
              <a:cs typeface="Calibri"/>
              <a:sym typeface="Calibri"/>
            </a:endParaRPr>
          </a:p>
          <a:p>
            <a:pPr marL="457200" lvl="0" indent="-304800" algn="l" rtl="0">
              <a:spcBef>
                <a:spcPts val="0"/>
              </a:spcBef>
              <a:spcAft>
                <a:spcPts val="0"/>
              </a:spcAft>
              <a:buSzPts val="1200"/>
              <a:buChar char="●"/>
            </a:pPr>
            <a:r>
              <a:rPr lang="en" sz="1100">
                <a:solidFill>
                  <a:srgbClr val="000000"/>
                </a:solidFill>
                <a:latin typeface="Calibri"/>
                <a:ea typeface="Calibri"/>
                <a:cs typeface="Calibri"/>
                <a:sym typeface="Calibri"/>
              </a:rPr>
              <a:t>Based on the analysis we did on our data; the plot bar was created for the Uber distance ride and the plot line was also created for the Lyft distance ride  to show the sum of the distance and price on each day of the week.</a:t>
            </a:r>
            <a:endParaRPr sz="1200"/>
          </a:p>
        </p:txBody>
      </p:sp>
      <p:pic>
        <p:nvPicPr>
          <p:cNvPr id="346" name="Google Shape;346;p23"/>
          <p:cNvPicPr preferRelativeResize="0"/>
          <p:nvPr/>
        </p:nvPicPr>
        <p:blipFill>
          <a:blip r:embed="rId3">
            <a:alphaModFix/>
          </a:blip>
          <a:stretch>
            <a:fillRect/>
          </a:stretch>
        </p:blipFill>
        <p:spPr>
          <a:xfrm>
            <a:off x="5483450" y="1933375"/>
            <a:ext cx="3420625" cy="244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Uber distance ride each day of the week</a:t>
            </a:r>
            <a:endParaRPr/>
          </a:p>
        </p:txBody>
      </p:sp>
      <p:sp>
        <p:nvSpPr>
          <p:cNvPr id="352" name="Google Shape;352;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endParaRPr/>
          </a:p>
        </p:txBody>
      </p:sp>
      <p:pic>
        <p:nvPicPr>
          <p:cNvPr id="353" name="Google Shape;353;p24"/>
          <p:cNvPicPr preferRelativeResize="0"/>
          <p:nvPr/>
        </p:nvPicPr>
        <p:blipFill>
          <a:blip r:embed="rId3">
            <a:alphaModFix/>
          </a:blip>
          <a:stretch>
            <a:fillRect/>
          </a:stretch>
        </p:blipFill>
        <p:spPr>
          <a:xfrm>
            <a:off x="4572000" y="1983683"/>
            <a:ext cx="3973150" cy="26487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5"/>
          <p:cNvSpPr txBox="1">
            <a:spLocks noGrp="1"/>
          </p:cNvSpPr>
          <p:nvPr>
            <p:ph type="title"/>
          </p:nvPr>
        </p:nvSpPr>
        <p:spPr>
          <a:xfrm>
            <a:off x="1358425" y="24147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 = 0.99</a:t>
            </a:r>
            <a:endParaRPr/>
          </a:p>
        </p:txBody>
      </p:sp>
      <p:sp>
        <p:nvSpPr>
          <p:cNvPr id="359" name="Google Shape;359;p25"/>
          <p:cNvSpPr txBox="1">
            <a:spLocks noGrp="1"/>
          </p:cNvSpPr>
          <p:nvPr>
            <p:ph type="body" idx="1"/>
          </p:nvPr>
        </p:nvSpPr>
        <p:spPr>
          <a:xfrm>
            <a:off x="1358425" y="1766700"/>
            <a:ext cx="3440700" cy="2595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Each point on the scatter plot represents one of the 12 locations and its position is determined by the average ride price and average ride distance for rides originating at the location.</a:t>
            </a:r>
            <a:endParaRPr/>
          </a:p>
          <a:p>
            <a:pPr marL="457200" lvl="0" indent="-311150" algn="l" rtl="0">
              <a:spcBef>
                <a:spcPts val="0"/>
              </a:spcBef>
              <a:spcAft>
                <a:spcPts val="0"/>
              </a:spcAft>
              <a:buSzPts val="1300"/>
              <a:buChar char="●"/>
            </a:pPr>
            <a:r>
              <a:rPr lang="en"/>
              <a:t>The Pearson coefficient for this analysis was calculated to be 0.99, suggesting a very strong correlation between ride price and ride distance across the different sources.</a:t>
            </a:r>
            <a:endParaRPr/>
          </a:p>
        </p:txBody>
      </p:sp>
      <p:pic>
        <p:nvPicPr>
          <p:cNvPr id="360" name="Google Shape;360;p25"/>
          <p:cNvPicPr preferRelativeResize="0"/>
          <p:nvPr/>
        </p:nvPicPr>
        <p:blipFill>
          <a:blip r:embed="rId3">
            <a:alphaModFix/>
          </a:blip>
          <a:stretch>
            <a:fillRect/>
          </a:stretch>
        </p:blipFill>
        <p:spPr>
          <a:xfrm>
            <a:off x="4799050" y="1766700"/>
            <a:ext cx="4114800" cy="274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Considerations</a:t>
            </a:r>
            <a:endParaRPr/>
          </a:p>
        </p:txBody>
      </p:sp>
      <p:sp>
        <p:nvSpPr>
          <p:cNvPr id="366" name="Google Shape;366;p26"/>
          <p:cNvSpPr txBox="1">
            <a:spLocks noGrp="1"/>
          </p:cNvSpPr>
          <p:nvPr>
            <p:ph type="body" idx="1"/>
          </p:nvPr>
        </p:nvSpPr>
        <p:spPr>
          <a:xfrm>
            <a:off x="1303800" y="1990050"/>
            <a:ext cx="47724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There are some concerns as to the validity of the data.</a:t>
            </a:r>
            <a:endParaRPr/>
          </a:p>
          <a:p>
            <a:pPr marL="914400" lvl="1" indent="-298450" algn="l" rtl="0">
              <a:spcBef>
                <a:spcPts val="0"/>
              </a:spcBef>
              <a:spcAft>
                <a:spcPts val="0"/>
              </a:spcAft>
              <a:buSzPts val="1100"/>
              <a:buChar char="○"/>
            </a:pPr>
            <a:r>
              <a:rPr lang="en"/>
              <a:t>Given the number of data points collected (over 600,000), one would expect that there would be greater variance among values such as the number of times that a location serves as a ride’s source or destination.</a:t>
            </a:r>
            <a:endParaRPr/>
          </a:p>
          <a:p>
            <a:pPr marL="457200" lvl="0" indent="-311150" algn="l" rtl="0">
              <a:spcBef>
                <a:spcPts val="0"/>
              </a:spcBef>
              <a:spcAft>
                <a:spcPts val="0"/>
              </a:spcAft>
              <a:buSzPts val="1300"/>
              <a:buChar char="●"/>
            </a:pPr>
            <a:r>
              <a:rPr lang="en"/>
              <a:t>Given the dataset provided, another key factor to consider is surge pricing.</a:t>
            </a:r>
            <a:endParaRPr/>
          </a:p>
          <a:p>
            <a:pPr marL="914400" lvl="1" indent="-298450" algn="l" rtl="0">
              <a:spcBef>
                <a:spcPts val="0"/>
              </a:spcBef>
              <a:spcAft>
                <a:spcPts val="0"/>
              </a:spcAft>
              <a:buSzPts val="1100"/>
              <a:buChar char="○"/>
            </a:pPr>
            <a:r>
              <a:rPr lang="en"/>
              <a:t>In looking through the dataset, it appears that surge pricing information was not present for Uber data. This may have affected any comparisons made between Uber and Lyft.</a:t>
            </a:r>
            <a:endParaRPr/>
          </a:p>
        </p:txBody>
      </p:sp>
      <p:pic>
        <p:nvPicPr>
          <p:cNvPr id="367" name="Google Shape;367;p26"/>
          <p:cNvPicPr preferRelativeResize="0"/>
          <p:nvPr/>
        </p:nvPicPr>
        <p:blipFill>
          <a:blip r:embed="rId3">
            <a:alphaModFix/>
          </a:blip>
          <a:stretch>
            <a:fillRect/>
          </a:stretch>
        </p:blipFill>
        <p:spPr>
          <a:xfrm>
            <a:off x="6076223" y="1041863"/>
            <a:ext cx="3067775" cy="305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Directions</a:t>
            </a:r>
            <a:endParaRPr/>
          </a:p>
        </p:txBody>
      </p:sp>
      <p:sp>
        <p:nvSpPr>
          <p:cNvPr id="373" name="Google Shape;373;p2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One area that we would have liked to research would be the demographics of Uber and Lyft users. </a:t>
            </a:r>
            <a:endParaRPr/>
          </a:p>
          <a:p>
            <a:pPr marL="914400" lvl="1" indent="-298450" algn="l" rtl="0">
              <a:spcBef>
                <a:spcPts val="0"/>
              </a:spcBef>
              <a:spcAft>
                <a:spcPts val="0"/>
              </a:spcAft>
              <a:buSzPts val="1100"/>
              <a:buChar char="○"/>
            </a:pPr>
            <a:r>
              <a:rPr lang="en"/>
              <a:t>For example, looking at descriptors such as gender, race, socioeconomic status, and educational attainment.</a:t>
            </a:r>
            <a:endParaRPr/>
          </a:p>
          <a:p>
            <a:pPr marL="457200" lvl="0" indent="-311150" algn="l" rtl="0">
              <a:spcBef>
                <a:spcPts val="0"/>
              </a:spcBef>
              <a:spcAft>
                <a:spcPts val="0"/>
              </a:spcAft>
              <a:buSzPts val="1300"/>
              <a:buChar char="●"/>
            </a:pPr>
            <a:r>
              <a:rPr lang="en"/>
              <a:t>It would be interesting to compare the conclusions found in our analysis to trends in the use of other forms of public transportation, such as the Massachusetts Bay railway and bus systems.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8"/>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the Data</a:t>
            </a:r>
            <a:endParaRPr/>
          </a:p>
        </p:txBody>
      </p:sp>
      <p:sp>
        <p:nvSpPr>
          <p:cNvPr id="284" name="Google Shape;284;p14"/>
          <p:cNvSpPr txBox="1">
            <a:spLocks noGrp="1"/>
          </p:cNvSpPr>
          <p:nvPr>
            <p:ph type="body" idx="1"/>
          </p:nvPr>
        </p:nvSpPr>
        <p:spPr>
          <a:xfrm>
            <a:off x="1303788" y="1543350"/>
            <a:ext cx="70305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dataset used is entitled, “Uber &amp; Lyft Cab prices” and was published on Kaggle by the user RaviMunde.</a:t>
            </a:r>
            <a:endParaRPr/>
          </a:p>
          <a:p>
            <a:pPr marL="457200" lvl="0" indent="-311150" algn="l" rtl="0">
              <a:spcBef>
                <a:spcPts val="0"/>
              </a:spcBef>
              <a:spcAft>
                <a:spcPts val="0"/>
              </a:spcAft>
              <a:buSzPts val="1300"/>
              <a:buChar char="●"/>
            </a:pPr>
            <a:r>
              <a:rPr lang="en"/>
              <a:t>The dataset’s creators collected real-time data for Uber and Lyft operations in Boston, MA between November 2018 and December 2018. </a:t>
            </a:r>
            <a:endParaRPr/>
          </a:p>
        </p:txBody>
      </p:sp>
      <p:pic>
        <p:nvPicPr>
          <p:cNvPr id="285" name="Google Shape;285;p14"/>
          <p:cNvPicPr preferRelativeResize="0"/>
          <p:nvPr/>
        </p:nvPicPr>
        <p:blipFill>
          <a:blip r:embed="rId3">
            <a:alphaModFix/>
          </a:blip>
          <a:stretch>
            <a:fillRect/>
          </a:stretch>
        </p:blipFill>
        <p:spPr>
          <a:xfrm>
            <a:off x="2490188" y="3146113"/>
            <a:ext cx="4657725" cy="149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 of Boston</a:t>
            </a:r>
            <a:endParaRPr/>
          </a:p>
        </p:txBody>
      </p:sp>
      <p:sp>
        <p:nvSpPr>
          <p:cNvPr id="291" name="Google Shape;291;p15"/>
          <p:cNvSpPr txBox="1">
            <a:spLocks noGrp="1"/>
          </p:cNvSpPr>
          <p:nvPr>
            <p:ph type="body" idx="1"/>
          </p:nvPr>
        </p:nvSpPr>
        <p:spPr>
          <a:xfrm>
            <a:off x="1303800" y="1990050"/>
            <a:ext cx="1802400"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small area south of Beacon Hill is the Theatre District.</a:t>
            </a:r>
            <a:endParaRPr/>
          </a:p>
        </p:txBody>
      </p:sp>
      <p:pic>
        <p:nvPicPr>
          <p:cNvPr id="292" name="Google Shape;292;p15"/>
          <p:cNvPicPr preferRelativeResize="0"/>
          <p:nvPr/>
        </p:nvPicPr>
        <p:blipFill>
          <a:blip r:embed="rId3">
            <a:alphaModFix/>
          </a:blip>
          <a:stretch>
            <a:fillRect/>
          </a:stretch>
        </p:blipFill>
        <p:spPr>
          <a:xfrm>
            <a:off x="3106225" y="1114500"/>
            <a:ext cx="5911124" cy="386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Questions</a:t>
            </a:r>
            <a:endParaRPr/>
          </a:p>
        </p:txBody>
      </p:sp>
      <p:sp>
        <p:nvSpPr>
          <p:cNvPr id="298" name="Google Shape;298;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What conclusions can we draw from how Bostonians use ride-sharing services?</a:t>
            </a:r>
            <a:endParaRPr sz="1300"/>
          </a:p>
          <a:p>
            <a:pPr marL="914400" lvl="1" indent="-311150" algn="l" rtl="0">
              <a:spcBef>
                <a:spcPts val="0"/>
              </a:spcBef>
              <a:spcAft>
                <a:spcPts val="0"/>
              </a:spcAft>
              <a:buSzPts val="1300"/>
              <a:buChar char="○"/>
            </a:pPr>
            <a:r>
              <a:rPr lang="en" sz="1300"/>
              <a:t>How do ride distance and price compare amongst the various ride sources and destinations?</a:t>
            </a:r>
            <a:endParaRPr sz="1300"/>
          </a:p>
          <a:p>
            <a:pPr marL="914400" lvl="1" indent="-311150" algn="l" rtl="0">
              <a:spcBef>
                <a:spcPts val="0"/>
              </a:spcBef>
              <a:spcAft>
                <a:spcPts val="0"/>
              </a:spcAft>
              <a:buSzPts val="1300"/>
              <a:buChar char="○"/>
            </a:pPr>
            <a:r>
              <a:rPr lang="en" sz="1300"/>
              <a:t>How much do rides typically cost?</a:t>
            </a:r>
            <a:endParaRPr sz="1300"/>
          </a:p>
          <a:p>
            <a:pPr marL="914400" lvl="1" indent="-311150" algn="l" rtl="0">
              <a:spcBef>
                <a:spcPts val="0"/>
              </a:spcBef>
              <a:spcAft>
                <a:spcPts val="0"/>
              </a:spcAft>
              <a:buSzPts val="1300"/>
              <a:buChar char="○"/>
            </a:pPr>
            <a:r>
              <a:rPr lang="en" sz="1300"/>
              <a:t>How is Uber and Lyft demand affected by the day of week.</a:t>
            </a:r>
            <a:endParaRPr sz="1300"/>
          </a:p>
          <a:p>
            <a:pPr marL="457200" lvl="0" indent="-323850" algn="l" rtl="0">
              <a:spcBef>
                <a:spcPts val="0"/>
              </a:spcBef>
              <a:spcAft>
                <a:spcPts val="0"/>
              </a:spcAft>
              <a:buSzPts val="1500"/>
              <a:buChar char="●"/>
            </a:pPr>
            <a:r>
              <a:rPr lang="en" sz="1500"/>
              <a:t>How similar are the operations of Uber and Lyft in Boston?</a:t>
            </a:r>
            <a:endParaRPr sz="1500"/>
          </a:p>
          <a:p>
            <a:pPr marL="914400" lvl="1" indent="-311150" algn="l" rtl="0">
              <a:spcBef>
                <a:spcPts val="0"/>
              </a:spcBef>
              <a:spcAft>
                <a:spcPts val="0"/>
              </a:spcAft>
              <a:buSzPts val="1300"/>
              <a:buChar char="○"/>
            </a:pPr>
            <a:r>
              <a:rPr lang="en" sz="1300"/>
              <a:t>Which service is better for consumers from a financial perspective?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 Procedure</a:t>
            </a:r>
            <a:endParaRPr/>
          </a:p>
        </p:txBody>
      </p:sp>
      <p:sp>
        <p:nvSpPr>
          <p:cNvPr id="304" name="Google Shape;304;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4292E"/>
              </a:buClr>
              <a:buSzPts val="1500"/>
              <a:buFont typeface="Nunito"/>
              <a:buChar char="●"/>
            </a:pPr>
            <a:r>
              <a:rPr lang="en" sz="1500">
                <a:solidFill>
                  <a:srgbClr val="24292E"/>
                </a:solidFill>
                <a:highlight>
                  <a:srgbClr val="FFFFFF"/>
                </a:highlight>
              </a:rPr>
              <a:t>Importation of a ride-sharing data set published by Kaggle user RaviMunde.</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Nunito"/>
              <a:buChar char="●"/>
            </a:pPr>
            <a:r>
              <a:rPr lang="en" sz="1500">
                <a:solidFill>
                  <a:srgbClr val="24292E"/>
                </a:solidFill>
                <a:highlight>
                  <a:srgbClr val="FFFFFF"/>
                </a:highlight>
              </a:rPr>
              <a:t>Use of the DatetimePy library to convert the 13-digit UNIX timestamp in order to determine the day of the week on which each data point was recovered.</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Nunito"/>
              <a:buChar char="●"/>
            </a:pPr>
            <a:r>
              <a:rPr lang="en" sz="1500">
                <a:solidFill>
                  <a:srgbClr val="24292E"/>
                </a:solidFill>
                <a:highlight>
                  <a:srgbClr val="FFFFFF"/>
                </a:highlight>
              </a:rPr>
              <a:t>Removal of extraneous columns not significant to the analysis.</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Nunito"/>
              <a:buChar char="●"/>
            </a:pPr>
            <a:r>
              <a:rPr lang="en" sz="1500">
                <a:solidFill>
                  <a:srgbClr val="24292E"/>
                </a:solidFill>
                <a:highlight>
                  <a:srgbClr val="FFFFFF"/>
                </a:highlight>
              </a:rPr>
              <a:t>Use of the DropNa function to remove about 60,000 columns missing essential data values.</a:t>
            </a:r>
            <a:endParaRPr sz="1500">
              <a:solidFill>
                <a:srgbClr val="24292E"/>
              </a:solidFill>
              <a:highlight>
                <a:srgbClr val="FFFFFF"/>
              </a:highlight>
            </a:endParaRPr>
          </a:p>
          <a:p>
            <a:pPr marL="457200" lvl="0" indent="-323850" algn="l" rtl="0">
              <a:spcBef>
                <a:spcPts val="0"/>
              </a:spcBef>
              <a:spcAft>
                <a:spcPts val="0"/>
              </a:spcAft>
              <a:buClr>
                <a:srgbClr val="24292E"/>
              </a:buClr>
              <a:buSzPts val="1500"/>
              <a:buFont typeface="Nunito"/>
              <a:buChar char="●"/>
            </a:pPr>
            <a:r>
              <a:rPr lang="en" sz="1500">
                <a:solidFill>
                  <a:srgbClr val="24292E"/>
                </a:solidFill>
                <a:highlight>
                  <a:srgbClr val="FFFFFF"/>
                </a:highlight>
              </a:rPr>
              <a:t>Exportation of the cleaned data file for use in the analysis portion.</a:t>
            </a:r>
            <a:endParaRPr sz="1500">
              <a:solidFill>
                <a:srgbClr val="24292E"/>
              </a:solidFill>
              <a:highlight>
                <a:srgbClr val="FFFFFF"/>
              </a:highlight>
            </a:endParaRPr>
          </a:p>
          <a:p>
            <a:pPr marL="0" lvl="0" indent="0" algn="l" rtl="0">
              <a:spcBef>
                <a:spcPts val="12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Bostonian Ride-Sharing Habits</a:t>
            </a:r>
            <a:endParaRPr/>
          </a:p>
        </p:txBody>
      </p:sp>
      <p:sp>
        <p:nvSpPr>
          <p:cNvPr id="310" name="Google Shape;310;p18"/>
          <p:cNvSpPr txBox="1">
            <a:spLocks noGrp="1"/>
          </p:cNvSpPr>
          <p:nvPr>
            <p:ph type="body" idx="1"/>
          </p:nvPr>
        </p:nvSpPr>
        <p:spPr>
          <a:xfrm>
            <a:off x="1303800" y="1597875"/>
            <a:ext cx="4507200" cy="281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From the analysis, the most popular ride source was found to be the Financial District, comprising 8.5% of all ride requests.</a:t>
            </a:r>
            <a:endParaRPr/>
          </a:p>
          <a:p>
            <a:pPr marL="914400" lvl="1" indent="-298450" algn="l" rtl="0">
              <a:spcBef>
                <a:spcPts val="0"/>
              </a:spcBef>
              <a:spcAft>
                <a:spcPts val="0"/>
              </a:spcAft>
              <a:buSzPts val="1100"/>
              <a:buChar char="○"/>
            </a:pPr>
            <a:r>
              <a:rPr lang="en"/>
              <a:t>This is understandable, as many white-collar workers may elect to use ride-sharing services to travel home from their place of employment.</a:t>
            </a:r>
            <a:endParaRPr/>
          </a:p>
          <a:p>
            <a:pPr marL="457200" lvl="0" indent="-311150" algn="l" rtl="0">
              <a:spcBef>
                <a:spcPts val="0"/>
              </a:spcBef>
              <a:spcAft>
                <a:spcPts val="0"/>
              </a:spcAft>
              <a:buSzPts val="1300"/>
              <a:buChar char="●"/>
            </a:pPr>
            <a:r>
              <a:rPr lang="en"/>
              <a:t>The least popular ride source is North Station. </a:t>
            </a:r>
            <a:endParaRPr/>
          </a:p>
          <a:p>
            <a:pPr marL="914400" lvl="1" indent="-298450" algn="l" rtl="0">
              <a:spcBef>
                <a:spcPts val="0"/>
              </a:spcBef>
              <a:spcAft>
                <a:spcPts val="0"/>
              </a:spcAft>
              <a:buSzPts val="1100"/>
              <a:buChar char="○"/>
            </a:pPr>
            <a:r>
              <a:rPr lang="en"/>
              <a:t>Further research revealed that North Station is itself a public transit station, suggesting that Bostonians may elect to use public transit when departing this area.</a:t>
            </a:r>
            <a:endParaRPr/>
          </a:p>
          <a:p>
            <a:pPr marL="457200" lvl="0" indent="-311150" algn="l" rtl="0">
              <a:spcBef>
                <a:spcPts val="0"/>
              </a:spcBef>
              <a:spcAft>
                <a:spcPts val="0"/>
              </a:spcAft>
              <a:buSzPts val="1300"/>
              <a:buChar char="●"/>
            </a:pPr>
            <a:r>
              <a:rPr lang="en"/>
              <a:t>It is important to note that the y-axis scale in this graph runs from 50,000 rides requested to 55,000 rides requested.</a:t>
            </a:r>
            <a:endParaRPr/>
          </a:p>
        </p:txBody>
      </p:sp>
      <p:pic>
        <p:nvPicPr>
          <p:cNvPr id="311" name="Google Shape;311;p18"/>
          <p:cNvPicPr preferRelativeResize="0"/>
          <p:nvPr/>
        </p:nvPicPr>
        <p:blipFill>
          <a:blip r:embed="rId3">
            <a:alphaModFix/>
          </a:blip>
          <a:stretch>
            <a:fillRect/>
          </a:stretch>
        </p:blipFill>
        <p:spPr>
          <a:xfrm>
            <a:off x="5811050" y="1597875"/>
            <a:ext cx="3153450" cy="315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Distance By Location </a:t>
            </a:r>
            <a:endParaRPr/>
          </a:p>
        </p:txBody>
      </p:sp>
      <p:pic>
        <p:nvPicPr>
          <p:cNvPr id="317" name="Google Shape;317;p19"/>
          <p:cNvPicPr preferRelativeResize="0"/>
          <p:nvPr/>
        </p:nvPicPr>
        <p:blipFill>
          <a:blip r:embed="rId3">
            <a:alphaModFix/>
          </a:blip>
          <a:stretch>
            <a:fillRect/>
          </a:stretch>
        </p:blipFill>
        <p:spPr>
          <a:xfrm>
            <a:off x="5799750" y="1524700"/>
            <a:ext cx="3291225" cy="3291225"/>
          </a:xfrm>
          <a:prstGeom prst="rect">
            <a:avLst/>
          </a:prstGeom>
          <a:noFill/>
          <a:ln>
            <a:noFill/>
          </a:ln>
        </p:spPr>
      </p:pic>
      <p:sp>
        <p:nvSpPr>
          <p:cNvPr id="318" name="Google Shape;318;p19"/>
          <p:cNvSpPr txBox="1">
            <a:spLocks noGrp="1"/>
          </p:cNvSpPr>
          <p:nvPr>
            <p:ph type="body" idx="1"/>
          </p:nvPr>
        </p:nvSpPr>
        <p:spPr>
          <a:xfrm>
            <a:off x="1303800" y="1524700"/>
            <a:ext cx="4496100" cy="3067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zones from which the longest rides originate include Boston University, Fenway, Northeastern University, and the Financial District.</a:t>
            </a:r>
            <a:endParaRPr/>
          </a:p>
          <a:p>
            <a:pPr marL="914400" lvl="1" indent="-298450" algn="l" rtl="0">
              <a:spcBef>
                <a:spcPts val="0"/>
              </a:spcBef>
              <a:spcAft>
                <a:spcPts val="0"/>
              </a:spcAft>
              <a:buSzPts val="1100"/>
              <a:buChar char="○"/>
            </a:pPr>
            <a:r>
              <a:rPr lang="en"/>
              <a:t>One explanation for this observation is the fact that Boston University, Fenway, and Northeastern are located on the Western edge of the sample area, while the Financial District is located on the Eastern edge. Thus, frequent travel between these two regions (e.g. college students working internships in the Financial District) could inflate the average ride distances.</a:t>
            </a:r>
            <a:endParaRPr/>
          </a:p>
          <a:p>
            <a:pPr marL="457200" lvl="0" indent="-311150" algn="l" rtl="0">
              <a:spcBef>
                <a:spcPts val="0"/>
              </a:spcBef>
              <a:spcAft>
                <a:spcPts val="0"/>
              </a:spcAft>
              <a:buSzPts val="1300"/>
              <a:buChar char="●"/>
            </a:pPr>
            <a:r>
              <a:rPr lang="en"/>
              <a:t>A related visualization showing Average Ride Price by Location exhibited similar trends. However, the pricing disparity between locations appeared less significant than the disparities in distance.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Lyft Distance vs. Fare</a:t>
            </a:r>
            <a:endParaRPr/>
          </a:p>
        </p:txBody>
      </p:sp>
      <p:sp>
        <p:nvSpPr>
          <p:cNvPr id="324" name="Google Shape;324;p20"/>
          <p:cNvSpPr txBox="1">
            <a:spLocks noGrp="1"/>
          </p:cNvSpPr>
          <p:nvPr>
            <p:ph type="body" idx="1"/>
          </p:nvPr>
        </p:nvSpPr>
        <p:spPr>
          <a:xfrm>
            <a:off x="1303800" y="1944125"/>
            <a:ext cx="2599800" cy="258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25" name="Google Shape;325;p20"/>
          <p:cNvPicPr preferRelativeResize="0"/>
          <p:nvPr/>
        </p:nvPicPr>
        <p:blipFill>
          <a:blip r:embed="rId3">
            <a:alphaModFix/>
          </a:blip>
          <a:stretch>
            <a:fillRect/>
          </a:stretch>
        </p:blipFill>
        <p:spPr>
          <a:xfrm>
            <a:off x="1303800" y="1194075"/>
            <a:ext cx="5691975" cy="362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Uber Distance vs. Fare</a:t>
            </a:r>
            <a:endParaRPr/>
          </a:p>
        </p:txBody>
      </p:sp>
      <p:pic>
        <p:nvPicPr>
          <p:cNvPr id="331" name="Google Shape;331;p21"/>
          <p:cNvPicPr preferRelativeResize="0"/>
          <p:nvPr/>
        </p:nvPicPr>
        <p:blipFill>
          <a:blip r:embed="rId3">
            <a:alphaModFix/>
          </a:blip>
          <a:stretch>
            <a:fillRect/>
          </a:stretch>
        </p:blipFill>
        <p:spPr>
          <a:xfrm>
            <a:off x="1303800" y="1280800"/>
            <a:ext cx="5325600" cy="35504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934</Words>
  <Application>Microsoft Macintosh PowerPoint</Application>
  <PresentationFormat>On-screen Show (16:9)</PresentationFormat>
  <Paragraphs>67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Maven Pro</vt:lpstr>
      <vt:lpstr>Nunito</vt:lpstr>
      <vt:lpstr>Calibri</vt:lpstr>
      <vt:lpstr>Arial</vt:lpstr>
      <vt:lpstr>Momentum</vt:lpstr>
      <vt:lpstr>Analysis of Uber &amp; Lyft Data</vt:lpstr>
      <vt:lpstr>About the Data</vt:lpstr>
      <vt:lpstr>Map of Boston</vt:lpstr>
      <vt:lpstr>Key Questions</vt:lpstr>
      <vt:lpstr>Data Cleaning Procedure</vt:lpstr>
      <vt:lpstr>Bostonian Ride-Sharing Habits</vt:lpstr>
      <vt:lpstr>Average Distance By Location </vt:lpstr>
      <vt:lpstr>Lyft Distance vs. Fare</vt:lpstr>
      <vt:lpstr>Uber Distance vs. Fare</vt:lpstr>
      <vt:lpstr>Uber Versus Lyft Average Fare/Mile</vt:lpstr>
      <vt:lpstr>Uber vs lyft grouping by price and day of the week</vt:lpstr>
      <vt:lpstr>Uber distance ride each day of the week</vt:lpstr>
      <vt:lpstr>R = 0.99</vt:lpstr>
      <vt:lpstr>Dataset Considerations</vt:lpstr>
      <vt:lpstr>Future Directions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Uber &amp; Lyft Data</dc:title>
  <cp:lastModifiedBy>Hawkins, Benjamin L</cp:lastModifiedBy>
  <cp:revision>1</cp:revision>
  <dcterms:modified xsi:type="dcterms:W3CDTF">2020-09-10T01:59:04Z</dcterms:modified>
</cp:coreProperties>
</file>