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1" r:id="rId1"/>
  </p:sldMasterIdLst>
  <p:notesMasterIdLst>
    <p:notesMasterId r:id="rId22"/>
  </p:notesMasterIdLst>
  <p:handoutMasterIdLst>
    <p:handoutMasterId r:id="rId23"/>
  </p:handoutMasterIdLst>
  <p:sldIdLst>
    <p:sldId id="865" r:id="rId2"/>
    <p:sldId id="847" r:id="rId3"/>
    <p:sldId id="866" r:id="rId4"/>
    <p:sldId id="867" r:id="rId5"/>
    <p:sldId id="868" r:id="rId6"/>
    <p:sldId id="869" r:id="rId7"/>
    <p:sldId id="871" r:id="rId8"/>
    <p:sldId id="874" r:id="rId9"/>
    <p:sldId id="878" r:id="rId10"/>
    <p:sldId id="875" r:id="rId11"/>
    <p:sldId id="876" r:id="rId12"/>
    <p:sldId id="885" r:id="rId13"/>
    <p:sldId id="879" r:id="rId14"/>
    <p:sldId id="880" r:id="rId15"/>
    <p:sldId id="881" r:id="rId16"/>
    <p:sldId id="882" r:id="rId17"/>
    <p:sldId id="884" r:id="rId18"/>
    <p:sldId id="886" r:id="rId19"/>
    <p:sldId id="887" r:id="rId20"/>
    <p:sldId id="889" r:id="rId21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cus Frean" initials="MF" lastIdx="1" clrIdx="0">
    <p:extLst>
      <p:ext uri="{19B8F6BF-5375-455C-9EA6-DF929625EA0E}">
        <p15:presenceInfo xmlns:p15="http://schemas.microsoft.com/office/powerpoint/2012/main" userId="S-1-5-21-2006794120-1690220639-2666707112-138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D89D28"/>
    <a:srgbClr val="66CCFF"/>
    <a:srgbClr val="0033CC"/>
    <a:srgbClr val="666633"/>
    <a:srgbClr val="0B45FF"/>
    <a:srgbClr val="FFC2A3"/>
    <a:srgbClr val="B9B9FF"/>
    <a:srgbClr val="FF9900"/>
    <a:srgbClr val="0032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730" autoAdjust="0"/>
  </p:normalViewPr>
  <p:slideViewPr>
    <p:cSldViewPr snapToGrid="0" snapToObjects="1">
      <p:cViewPr varScale="1">
        <p:scale>
          <a:sx n="73" d="100"/>
          <a:sy n="73" d="100"/>
        </p:scale>
        <p:origin x="540" y="6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58" d="100"/>
          <a:sy n="58" d="100"/>
        </p:scale>
        <p:origin x="3546" y="90"/>
      </p:cViewPr>
      <p:guideLst>
        <p:guide orient="horz" pos="3224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1014" y="2"/>
            <a:ext cx="3047061" cy="47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algn="l"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31227" y="2"/>
            <a:ext cx="3047061" cy="474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1014" y="9684236"/>
            <a:ext cx="3047061" cy="55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algn="l"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31227" y="9684236"/>
            <a:ext cx="3047061" cy="550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defTabSz="952330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fld id="{8F117321-F53C-47DE-A501-B48C4C105F98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31894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5079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algn="l"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4221" y="1"/>
            <a:ext cx="3075079" cy="511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t" anchorCtr="0" compatLnSpc="1">
            <a:prstTxWarp prst="textNoShape">
              <a:avLst/>
            </a:prstTxWarp>
          </a:bodyPr>
          <a:lstStyle>
            <a:lvl1pPr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60338" y="782638"/>
            <a:ext cx="6781800" cy="38147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472" y="4865357"/>
            <a:ext cx="5210356" cy="460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25" tIns="47964" rIns="95925" bIns="47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NZ" noProof="0"/>
              <a:t>Click to edit Master text styles</a:t>
            </a:r>
          </a:p>
          <a:p>
            <a:pPr lvl="1"/>
            <a:r>
              <a:rPr lang="en-NZ" noProof="0"/>
              <a:t>Second level</a:t>
            </a:r>
          </a:p>
          <a:p>
            <a:pPr lvl="2"/>
            <a:r>
              <a:rPr lang="en-NZ" noProof="0"/>
              <a:t>Third level</a:t>
            </a:r>
          </a:p>
          <a:p>
            <a:pPr lvl="3"/>
            <a:r>
              <a:rPr lang="en-NZ" noProof="0"/>
              <a:t>Fourth level</a:t>
            </a:r>
          </a:p>
          <a:p>
            <a:pPr lvl="4"/>
            <a:r>
              <a:rPr lang="en-NZ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375"/>
            <a:ext cx="3075079" cy="5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algn="l"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4221" y="9723375"/>
            <a:ext cx="3075079" cy="511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47" tIns="0" rIns="19847" bIns="0" numCol="1" anchor="b" anchorCtr="0" compatLnSpc="1">
            <a:prstTxWarp prst="textNoShape">
              <a:avLst/>
            </a:prstTxWarp>
          </a:bodyPr>
          <a:lstStyle>
            <a:lvl1pPr defTabSz="948953">
              <a:defRPr sz="1000" i="1" baseline="30000">
                <a:latin typeface="Arial" charset="0"/>
              </a:defRPr>
            </a:lvl1pPr>
          </a:lstStyle>
          <a:p>
            <a:pPr>
              <a:defRPr/>
            </a:pPr>
            <a:fld id="{DE254C26-DBE8-4DD7-A7E1-F9280186EFB7}" type="slidenum">
              <a:rPr lang="en-NZ"/>
              <a:pPr>
                <a:defRPr/>
              </a:pPr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80723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defTabSz="7620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0B698-4388-4A94-861E-4F5BA9583BC2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07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020BD-2089-44DD-B153-83386B75EBCB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283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246A-AF8E-40B5-88C7-5350D1A0AFE3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2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2DA9-F3EF-4F69-B185-4E9038B98A08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4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A35AC-2F61-4EE6-A168-3697A9413F49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98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22FB9-6D98-44FC-A401-83726F2174C6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8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C88F-2A92-4050-986A-DEEFCB7599DE}" type="datetime1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4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E055-797A-43D4-8ECC-A5FBD7FC1D62}" type="datetime1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8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58BBC-4D82-4EC0-B9FE-521AF7B8BAA3}" type="datetime1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3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7053-31CC-4BF0-AB23-FD6CF88B635E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1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B06B-9CEB-476A-BA9A-2272826423BC}" type="datetime1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68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4F1FC-14DA-4EFC-ADDE-2221E913A35C}" type="datetime1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DA992-8AAC-4C73-9EF6-594C3C64BC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8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Iris_flower_data_set#cite_note-fisher36-1" TargetMode="External"/><Relationship Id="rId13" Type="http://schemas.openxmlformats.org/officeDocument/2006/relationships/hyperlink" Target="https://hdl.handle.net/2440%2F15227" TargetMode="External"/><Relationship Id="rId3" Type="http://schemas.openxmlformats.org/officeDocument/2006/relationships/hyperlink" Target="https://en.wikipedia.org/wiki/Data_set" TargetMode="External"/><Relationship Id="rId7" Type="http://schemas.openxmlformats.org/officeDocument/2006/relationships/hyperlink" Target="https://en.wikipedia.org/wiki/Linear_discriminant_analysis" TargetMode="External"/><Relationship Id="rId12" Type="http://schemas.openxmlformats.org/officeDocument/2006/relationships/hyperlink" Target="https://en.wikipedia.org/wiki/Hdl_(identifier)" TargetMode="External"/><Relationship Id="rId17" Type="http://schemas.openxmlformats.org/officeDocument/2006/relationships/image" Target="../media/image4.png"/><Relationship Id="rId2" Type="http://schemas.openxmlformats.org/officeDocument/2006/relationships/hyperlink" Target="https://en.wikipedia.org/wiki/Multivariate_statistics" TargetMode="Externa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Ronald_Fisher" TargetMode="External"/><Relationship Id="rId11" Type="http://schemas.openxmlformats.org/officeDocument/2006/relationships/hyperlink" Target="https://doi.org/10.1111%2Fj.1469-1809.1936.tb02137.x" TargetMode="External"/><Relationship Id="rId5" Type="http://schemas.openxmlformats.org/officeDocument/2006/relationships/hyperlink" Target="https://en.wikipedia.org/wiki/Biologist" TargetMode="External"/><Relationship Id="rId15" Type="http://schemas.openxmlformats.org/officeDocument/2006/relationships/image" Target="../media/image2.png"/><Relationship Id="rId10" Type="http://schemas.openxmlformats.org/officeDocument/2006/relationships/hyperlink" Target="https://en.wikipedia.org/wiki/Doi_(identifier)" TargetMode="External"/><Relationship Id="rId4" Type="http://schemas.openxmlformats.org/officeDocument/2006/relationships/hyperlink" Target="https://en.wikipedia.org/wiki/Statistician" TargetMode="External"/><Relationship Id="rId9" Type="http://schemas.openxmlformats.org/officeDocument/2006/relationships/hyperlink" Target="https://en.wikipedia.org/wiki/Annals_of_Eugenics" TargetMode="External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A35AC4-94AB-4E78-B29B-4B2C9FBE48A5}"/>
              </a:ext>
            </a:extLst>
          </p:cNvPr>
          <p:cNvSpPr txBox="1"/>
          <p:nvPr/>
        </p:nvSpPr>
        <p:spPr>
          <a:xfrm>
            <a:off x="648626" y="510640"/>
            <a:ext cx="752212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0070C0"/>
                </a:solidFill>
                <a:latin typeface="+mj-lt"/>
              </a:rPr>
              <a:t>COMP309: Machine Learning Tools and Techniques</a:t>
            </a:r>
            <a:endParaRPr lang="en-US" sz="3200" dirty="0">
              <a:solidFill>
                <a:srgbClr val="0070C0"/>
              </a:solidFill>
              <a:latin typeface="+mj-lt"/>
            </a:endParaRPr>
          </a:p>
          <a:p>
            <a:pPr algn="l"/>
            <a:endParaRPr lang="en-US" sz="3200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altLang="en-US" sz="4400" dirty="0">
                <a:solidFill>
                  <a:srgbClr val="0070C0"/>
                </a:solidFill>
                <a:latin typeface="+mj-lt"/>
              </a:rPr>
              <a:t>Exploratory Data Analysis (EDA)</a:t>
            </a:r>
            <a:endParaRPr lang="en-US" sz="4400" dirty="0">
              <a:solidFill>
                <a:srgbClr val="0070C0"/>
              </a:solidFill>
              <a:latin typeface="+mj-lt"/>
            </a:endParaRPr>
          </a:p>
          <a:p>
            <a:pPr algn="l"/>
            <a:endParaRPr lang="en-US" sz="3200" dirty="0">
              <a:solidFill>
                <a:srgbClr val="0070C0"/>
              </a:solidFill>
              <a:latin typeface="+mj-lt"/>
            </a:endParaRPr>
          </a:p>
          <a:p>
            <a:pPr algn="l"/>
            <a:endParaRPr lang="en-US" sz="3200" dirty="0">
              <a:solidFill>
                <a:srgbClr val="0070C0"/>
              </a:solidFill>
              <a:latin typeface="+mj-l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Tutorial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week 5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latin typeface="+mj-lt"/>
              </a:rPr>
              <a:t>Baligh Al-Helali</a:t>
            </a:r>
          </a:p>
        </p:txBody>
      </p:sp>
    </p:spTree>
    <p:extLst>
      <p:ext uri="{BB962C8B-B14F-4D97-AF65-F5344CB8AC3E}">
        <p14:creationId xmlns:p14="http://schemas.microsoft.com/office/powerpoint/2010/main" val="195137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CFA80587-9670-464C-B60E-CB1AC4F36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94" y="1361130"/>
            <a:ext cx="1596118" cy="1580470"/>
          </a:xfrm>
          <a:prstGeom prst="rect">
            <a:avLst/>
          </a:prstGeom>
        </p:spPr>
      </p:pic>
      <p:pic>
        <p:nvPicPr>
          <p:cNvPr id="9" name="Picture 8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F8F29A11-896E-4F5A-9200-E7538D33B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677" y="1319348"/>
            <a:ext cx="6779580" cy="3811324"/>
          </a:xfrm>
          <a:prstGeom prst="rect">
            <a:avLst/>
          </a:prstGeom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2FA0B6F-5E51-4247-8693-E1E90DD9F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257" y="2575892"/>
            <a:ext cx="2524125" cy="971550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007E1E6-0130-472F-8CB5-CBBFFF414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What are the most important features?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6979D09-093A-42ED-91EE-73B80304A341}"/>
              </a:ext>
            </a:extLst>
          </p:cNvPr>
          <p:cNvSpPr txBox="1">
            <a:spLocks noChangeArrowheads="1"/>
          </p:cNvSpPr>
          <p:nvPr/>
        </p:nvSpPr>
        <p:spPr>
          <a:xfrm>
            <a:off x="997131" y="5242744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Petal length seems the most important and sepal width is the least </a:t>
            </a:r>
          </a:p>
          <a:p>
            <a:pPr marL="0" indent="0" algn="just">
              <a:buNone/>
            </a:pPr>
            <a:r>
              <a:rPr lang="en-NZ" altLang="en-US" sz="2000" dirty="0">
                <a:sym typeface="Wingdings" panose="05000000000000000000" pitchFamily="2" charset="2"/>
              </a:rPr>
              <a:t> Feature selection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998993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3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2774357-0761-4CAB-AB25-FC57D29576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76" t="43806" r="46666" b="29302"/>
          <a:stretch/>
        </p:blipFill>
        <p:spPr>
          <a:xfrm>
            <a:off x="1349828" y="1371600"/>
            <a:ext cx="2177143" cy="1843313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90F8701-1430-4D20-BEA9-AA84CC417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71600"/>
            <a:ext cx="3352800" cy="41148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57CE845-FA11-4607-8ABC-4928E29DE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What are the most important features?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F458A71-980F-40EE-847B-2C1E412D4D81}"/>
              </a:ext>
            </a:extLst>
          </p:cNvPr>
          <p:cNvSpPr txBox="1">
            <a:spLocks noChangeArrowheads="1"/>
          </p:cNvSpPr>
          <p:nvPr/>
        </p:nvSpPr>
        <p:spPr>
          <a:xfrm>
            <a:off x="997131" y="5242744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[-1, 1], negative/positive, strong/weak…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Petal length and petal width look strongly corelated</a:t>
            </a:r>
          </a:p>
          <a:p>
            <a:pPr marL="0" indent="0" algn="just">
              <a:buNone/>
            </a:pPr>
            <a:r>
              <a:rPr lang="en-NZ" altLang="en-US" sz="2000" dirty="0">
                <a:sym typeface="Wingdings" panose="05000000000000000000" pitchFamily="2" charset="2"/>
              </a:rPr>
              <a:t> Feature selection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69226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754F7F15-A631-45AC-BA27-68BE845FF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72" y="1434790"/>
            <a:ext cx="838200" cy="800100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C30B166E-F90D-4CAA-8EB9-A60BE472D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732" y="1285657"/>
            <a:ext cx="7526382" cy="44894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F41F47-449C-414B-8EDC-CBDC86B63FF3}"/>
              </a:ext>
            </a:extLst>
          </p:cNvPr>
          <p:cNvSpPr txBox="1"/>
          <p:nvPr/>
        </p:nvSpPr>
        <p:spPr>
          <a:xfrm>
            <a:off x="997131" y="5890520"/>
            <a:ext cx="9032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Change variables</a:t>
            </a:r>
          </a:p>
          <a:p>
            <a:pPr marL="285750" indent="-285750">
              <a:buFontTx/>
              <a:buChar char="-"/>
            </a:pPr>
            <a:r>
              <a:rPr lang="en-US" dirty="0"/>
              <a:t>What to notice?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Compare with the correlation shown previously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F69CDD6-12F8-4990-A7B3-595EBCB58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What is the relationship between two variables (e.g. the sepal length and width) per/regardless class?</a:t>
            </a:r>
            <a:r>
              <a:rPr lang="en-US" sz="1050" dirty="0"/>
              <a:t> 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28920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C876821-CEF8-437B-9583-408D67ABFC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05" t="53335" r="36786" b="17656"/>
          <a:stretch/>
        </p:blipFill>
        <p:spPr>
          <a:xfrm>
            <a:off x="699588" y="1214724"/>
            <a:ext cx="2598058" cy="1988458"/>
          </a:xfrm>
          <a:prstGeom prst="rect">
            <a:avLst/>
          </a:prstGeom>
        </p:spPr>
      </p:pic>
      <p:pic>
        <p:nvPicPr>
          <p:cNvPr id="9" name="Picture 8" descr="Graphical user interface, timeline&#10;&#10;Description automatically generated">
            <a:extLst>
              <a:ext uri="{FF2B5EF4-FFF2-40B4-BE49-F238E27FC236}">
                <a16:creationId xmlns:a16="http://schemas.microsoft.com/office/drawing/2014/main" id="{3932A101-D494-4B1D-BE3C-3B0B1740D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450" y="1319348"/>
            <a:ext cx="8591550" cy="4219304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2EFB674-D84F-42E3-B2F7-F652EE84E403}"/>
              </a:ext>
            </a:extLst>
          </p:cNvPr>
          <p:cNvSpPr/>
          <p:nvPr/>
        </p:nvSpPr>
        <p:spPr>
          <a:xfrm>
            <a:off x="2002427" y="3294499"/>
            <a:ext cx="1596572" cy="58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Univariate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52000-FBF9-42D0-85E6-36242C23B63C}"/>
              </a:ext>
            </a:extLst>
          </p:cNvPr>
          <p:cNvSpPr/>
          <p:nvPr/>
        </p:nvSpPr>
        <p:spPr>
          <a:xfrm>
            <a:off x="3626576" y="3298371"/>
            <a:ext cx="1703070" cy="581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844C680-8DA9-4503-87DA-5AE7EC6BC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a certain variable (e.g. sepal length) are distributed?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E9F407-A31F-4935-99E2-261C1168383C}"/>
              </a:ext>
            </a:extLst>
          </p:cNvPr>
          <p:cNvSpPr txBox="1">
            <a:spLocks noChangeArrowheads="1"/>
          </p:cNvSpPr>
          <p:nvPr/>
        </p:nvSpPr>
        <p:spPr>
          <a:xfrm>
            <a:off x="788123" y="5436160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Graphical presentation for the stats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658892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">
            <a:extLst>
              <a:ext uri="{FF2B5EF4-FFF2-40B4-BE49-F238E27FC236}">
                <a16:creationId xmlns:a16="http://schemas.microsoft.com/office/drawing/2014/main" id="{D289C9F0-03AE-48CD-A574-FAC8EFE9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839" y="1313366"/>
            <a:ext cx="7487464" cy="4416110"/>
          </a:xfrm>
          <a:prstGeom prst="rect">
            <a:avLst/>
          </a:prstGeom>
        </p:spPr>
      </p:pic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1C876821-CEF8-437B-9583-408D67ABFC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905" t="53335" r="36786" b="17656"/>
          <a:stretch/>
        </p:blipFill>
        <p:spPr>
          <a:xfrm>
            <a:off x="513806" y="1179285"/>
            <a:ext cx="2598058" cy="1988458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2EFB674-D84F-42E3-B2F7-F652EE84E403}"/>
              </a:ext>
            </a:extLst>
          </p:cNvPr>
          <p:cNvSpPr/>
          <p:nvPr/>
        </p:nvSpPr>
        <p:spPr>
          <a:xfrm>
            <a:off x="1998617" y="3379368"/>
            <a:ext cx="1596572" cy="58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Multivariate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B52000-FBF9-42D0-85E6-36242C23B63C}"/>
              </a:ext>
            </a:extLst>
          </p:cNvPr>
          <p:cNvSpPr/>
          <p:nvPr/>
        </p:nvSpPr>
        <p:spPr>
          <a:xfrm>
            <a:off x="3626576" y="3399608"/>
            <a:ext cx="1703070" cy="581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B7F22AC-DEC9-4B42-B703-8AA2AEA4A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a certain variable (e.g. sepal length) are distributed per target class (iris species)?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610632-EE9A-459F-8062-CAE95287691A}"/>
              </a:ext>
            </a:extLst>
          </p:cNvPr>
          <p:cNvSpPr txBox="1">
            <a:spLocks noChangeArrowheads="1"/>
          </p:cNvSpPr>
          <p:nvPr/>
        </p:nvSpPr>
        <p:spPr>
          <a:xfrm>
            <a:off x="788123" y="5436160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Graphical presentation for the stats per class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Small sepal length </a:t>
            </a:r>
            <a:r>
              <a:rPr lang="en-NZ" altLang="en-US" sz="2000" dirty="0">
                <a:sym typeface="Wingdings" panose="05000000000000000000" pitchFamily="2" charset="2"/>
              </a:rPr>
              <a:t> </a:t>
            </a:r>
            <a:r>
              <a:rPr lang="en-NZ" altLang="en-US" sz="2000" dirty="0" err="1">
                <a:sym typeface="Wingdings" panose="05000000000000000000" pitchFamily="2" charset="2"/>
              </a:rPr>
              <a:t>ieis-setosa</a:t>
            </a:r>
            <a:r>
              <a:rPr lang="en-NZ" altLang="en-US" sz="2000" dirty="0">
                <a:sym typeface="Wingdings" panose="05000000000000000000" pitchFamily="2" charset="2"/>
              </a:rPr>
              <a:t> class </a:t>
            </a:r>
            <a:r>
              <a:rPr lang="en-NZ" altLang="en-US" sz="2000" dirty="0"/>
              <a:t> 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648472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A10ED2-C9F2-4224-B4A8-0C95D9CAA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42" t="65341" r="36572" b="8170"/>
          <a:stretch/>
        </p:blipFill>
        <p:spPr>
          <a:xfrm>
            <a:off x="997131" y="1327021"/>
            <a:ext cx="2351314" cy="1815738"/>
          </a:xfrm>
          <a:prstGeom prst="rect">
            <a:avLst/>
          </a:prstGeom>
        </p:spPr>
      </p:pic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05D029F0-F5D7-4281-B37E-5CD314E18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645" y="1327021"/>
            <a:ext cx="8515350" cy="404181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1BC59D80-D97B-4B8F-BCFE-D3ACA8DC4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a certain variable (e.g. sepal length) are distributed per target class (iris species)?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81A471-A2DC-4270-80F2-F816524F91B4}"/>
              </a:ext>
            </a:extLst>
          </p:cNvPr>
          <p:cNvSpPr txBox="1">
            <a:spLocks noChangeArrowheads="1"/>
          </p:cNvSpPr>
          <p:nvPr/>
        </p:nvSpPr>
        <p:spPr>
          <a:xfrm>
            <a:off x="788123" y="5436160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Similar to box plot but the density/frequency of the samples for variable values is visualized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961015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8A10ED2-C9F2-4224-B4A8-0C95D9CAA4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142" t="65341" r="36572" b="8170"/>
          <a:stretch/>
        </p:blipFill>
        <p:spPr>
          <a:xfrm>
            <a:off x="997131" y="1327021"/>
            <a:ext cx="2351314" cy="1815738"/>
          </a:xfrm>
          <a:prstGeom prst="rect">
            <a:avLst/>
          </a:prstGeom>
        </p:spPr>
      </p:pic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5445295E-D279-45C7-9651-A877B711F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44" y="1467502"/>
            <a:ext cx="8235068" cy="4063478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6FC1B353-3E8A-45B0-9BE9-97DBA4FE9FD9}"/>
              </a:ext>
            </a:extLst>
          </p:cNvPr>
          <p:cNvSpPr/>
          <p:nvPr/>
        </p:nvSpPr>
        <p:spPr>
          <a:xfrm>
            <a:off x="1100390" y="4169232"/>
            <a:ext cx="1596572" cy="581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D00F1-B136-41F4-94E9-A60BBD5698EC}"/>
              </a:ext>
            </a:extLst>
          </p:cNvPr>
          <p:cNvSpPr/>
          <p:nvPr/>
        </p:nvSpPr>
        <p:spPr>
          <a:xfrm>
            <a:off x="2696962" y="4131496"/>
            <a:ext cx="1703070" cy="656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521F4C7-1109-4A3B-A817-E4D938C175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a certain variable (e.g. sepal length) are distributed per target class (iris species)?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CF7ADAC-F8BE-490E-9D1C-B9D3672DAB9B}"/>
              </a:ext>
            </a:extLst>
          </p:cNvPr>
          <p:cNvSpPr txBox="1">
            <a:spLocks noChangeArrowheads="1"/>
          </p:cNvSpPr>
          <p:nvPr/>
        </p:nvSpPr>
        <p:spPr>
          <a:xfrm>
            <a:off x="513806" y="5465269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Show the points for clearer visualization</a:t>
            </a: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153623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C80C2C6-4B8D-468B-B015-2D2F98B24E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119" t="74509" r="36786" b="-24"/>
          <a:stretch/>
        </p:blipFill>
        <p:spPr>
          <a:xfrm>
            <a:off x="997131" y="1680029"/>
            <a:ext cx="2206172" cy="1748971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81D8F02-EFC4-44A2-AD8A-BC6A017B8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259" y="1435886"/>
            <a:ext cx="8148867" cy="4086276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27DAB25E-8C19-4C57-B263-7A73DBC70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a certain variable (e.g. sepal length) are distributed per target class (iris species)?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3D2B8C3-A31B-4C84-81EF-880C2F058C4E}"/>
              </a:ext>
            </a:extLst>
          </p:cNvPr>
          <p:cNvSpPr txBox="1">
            <a:spLocks noChangeArrowheads="1"/>
          </p:cNvSpPr>
          <p:nvPr/>
        </p:nvSpPr>
        <p:spPr>
          <a:xfrm>
            <a:off x="788123" y="5436160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Shorter sepal </a:t>
            </a:r>
            <a:r>
              <a:rPr lang="en-NZ" altLang="en-US" sz="2000" dirty="0">
                <a:sym typeface="Wingdings" panose="05000000000000000000" pitchFamily="2" charset="2"/>
              </a:rPr>
              <a:t>Iris-</a:t>
            </a:r>
            <a:r>
              <a:rPr lang="en-NZ" altLang="en-US" sz="2000" dirty="0" err="1">
                <a:sym typeface="Wingdings" panose="05000000000000000000" pitchFamily="2" charset="2"/>
              </a:rPr>
              <a:t>setosa</a:t>
            </a:r>
            <a:endParaRPr lang="en-NZ" altLang="en-US" sz="2000" dirty="0">
              <a:sym typeface="Wingdings" panose="05000000000000000000" pitchFamily="2" charset="2"/>
            </a:endParaRPr>
          </a:p>
          <a:p>
            <a:pPr algn="just">
              <a:buFontTx/>
              <a:buChar char="-"/>
            </a:pPr>
            <a:r>
              <a:rPr lang="en-NZ" altLang="en-US" sz="2000" dirty="0"/>
              <a:t>Longer sepal </a:t>
            </a:r>
            <a:r>
              <a:rPr lang="en-NZ" altLang="en-US" sz="2000" dirty="0">
                <a:sym typeface="Wingdings" panose="05000000000000000000" pitchFamily="2" charset="2"/>
              </a:rPr>
              <a:t> more likely Iris-virginica</a:t>
            </a:r>
          </a:p>
        </p:txBody>
      </p:sp>
    </p:spTree>
    <p:extLst>
      <p:ext uri="{BB962C8B-B14F-4D97-AF65-F5344CB8AC3E}">
        <p14:creationId xmlns:p14="http://schemas.microsoft.com/office/powerpoint/2010/main" val="92502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F2CBD92-96E0-4146-AB1A-F73EDE008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634" y="1245748"/>
            <a:ext cx="8686800" cy="51816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FC1111FF-1CFF-4C0D-977D-40FA781EB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131" y="1563914"/>
            <a:ext cx="990600" cy="914400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96C4A6FE-CFF8-4C1F-9E3D-494A8470F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input variables are distributed per target class?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086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06285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4" name="Picture 3" descr="Application&#10;&#10;Description automatically generated with low confidence">
            <a:extLst>
              <a:ext uri="{FF2B5EF4-FFF2-40B4-BE49-F238E27FC236}">
                <a16:creationId xmlns:a16="http://schemas.microsoft.com/office/drawing/2014/main" id="{23461E7F-DFCD-4A07-9C00-3204D15C5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66" y="1396690"/>
            <a:ext cx="847725" cy="838200"/>
          </a:xfrm>
          <a:prstGeom prst="rect">
            <a:avLst/>
          </a:prstGeom>
        </p:spPr>
      </p:pic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C97FCB25-0B19-4DB1-8561-F5E71FABB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42" y="1319348"/>
            <a:ext cx="8686800" cy="5181600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835B0D82-CB3B-4D87-B64C-6A67FF332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How the values of input variables are distributed </a:t>
            </a:r>
            <a:r>
              <a:rPr lang="en-US" altLang="en-US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w.r.t.</a:t>
            </a: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 another variable?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04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566" y="390743"/>
            <a:ext cx="10399303" cy="928605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1"/>
                </a:solidFill>
              </a:rPr>
              <a:t>What questions need to be asked about the data before going ahead with processing and modelling?</a:t>
            </a:r>
            <a:endParaRPr lang="en-GB" altLang="en-US" sz="36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785929" y="1762261"/>
            <a:ext cx="9610505" cy="4809990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What is the purpose of the data?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Which variables are predictive features and what is the target one?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What is the size/scale of the data?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What are the types of the variables (features and target)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Are the data clean?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Are the data balanced?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The distribution of each variable?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How the relationships between the variables look like?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Are there any corelations between variables?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Are there any missing values?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Which features might be more important?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1800" dirty="0"/>
              <a:t>…</a:t>
            </a:r>
            <a:endParaRPr lang="en-NZ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23503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B9790-BE62-4F55-8872-58867B69C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there are different ways to answer the same question?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F764D-15D6-4FF5-8F9B-919E8E4EC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DA992-8AAC-4C73-9EF6-594C3C64BC9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66BA3B9-604E-4904-BC0B-633A0B546F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90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566" y="390743"/>
            <a:ext cx="10399303" cy="928605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1"/>
                </a:solidFill>
              </a:rPr>
              <a:t>Why such questions help for processing and modelling?</a:t>
            </a:r>
            <a:endParaRPr lang="en-GB" altLang="en-US" sz="36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50"/>
            <a:ext cx="10197738" cy="318121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Understand the data helps: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/>
              <a:t>Easier to spot mistakes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/>
              <a:t>Easier to set hypothesizes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/>
              <a:t>Allows you to feel your data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sz="2000" dirty="0"/>
              <a:t>Get an idea of how/what the experiment should be conducted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NZ" altLang="en-US" sz="2000" dirty="0"/>
              <a:t>…</a:t>
            </a:r>
          </a:p>
          <a:p>
            <a:pPr marL="0" indent="0" algn="just">
              <a:buNone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33251D-0022-4371-8041-72D9087AA84D}"/>
              </a:ext>
            </a:extLst>
          </p:cNvPr>
          <p:cNvSpPr txBox="1">
            <a:spLocks noChangeArrowheads="1"/>
          </p:cNvSpPr>
          <p:nvPr/>
        </p:nvSpPr>
        <p:spPr>
          <a:xfrm>
            <a:off x="997131" y="4500565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Examples of important decisions based on EDA: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Type of target </a:t>
            </a:r>
            <a:r>
              <a:rPr lang="en-NZ" altLang="en-US" sz="2000" dirty="0">
                <a:sym typeface="Wingdings" panose="05000000000000000000" pitchFamily="2" charset="2"/>
              </a:rPr>
              <a:t> classification or regression</a:t>
            </a:r>
          </a:p>
          <a:p>
            <a:pPr algn="just">
              <a:buFontTx/>
              <a:buChar char="-"/>
            </a:pPr>
            <a:r>
              <a:rPr lang="en-NZ" altLang="en-US" sz="2000" dirty="0">
                <a:sym typeface="Wingdings" panose="05000000000000000000" pitchFamily="2" charset="2"/>
              </a:rPr>
              <a:t>Data balance performance measure (accuracy, weighted, F1-score)</a:t>
            </a:r>
          </a:p>
          <a:p>
            <a:pPr algn="just">
              <a:buFont typeface="Arial" panose="020B0604020202020204" pitchFamily="34" charset="0"/>
              <a:buNone/>
            </a:pPr>
            <a:endParaRPr lang="en-NZ" alt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41357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566" y="390743"/>
            <a:ext cx="10399303" cy="928605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1"/>
                </a:solidFill>
              </a:rPr>
              <a:t>How to answer such questions?</a:t>
            </a:r>
            <a:endParaRPr lang="en-GB" altLang="en-US" sz="3600" dirty="0">
              <a:solidFill>
                <a:schemeClr val="accen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932932" cy="5427739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Some questions require reading the documents of the data creators (e.g. Qs 1 and 2)</a:t>
            </a:r>
          </a:p>
          <a:p>
            <a:pPr algn="just">
              <a:buFontTx/>
              <a:buChar char="-"/>
            </a:pPr>
            <a:r>
              <a:rPr lang="en-NZ" altLang="en-US" sz="1800" dirty="0"/>
              <a:t>Reading the data info and details from the providing websites (e.g. UCI and </a:t>
            </a:r>
            <a:r>
              <a:rPr lang="en-NZ" altLang="en-US" sz="1800" dirty="0" err="1"/>
              <a:t>OpenMl</a:t>
            </a:r>
            <a:r>
              <a:rPr lang="en-NZ" altLang="en-US" sz="1800" dirty="0"/>
              <a:t>)</a:t>
            </a:r>
          </a:p>
          <a:p>
            <a:pPr algn="just">
              <a:buFontTx/>
              <a:buChar char="-"/>
            </a:pPr>
            <a:r>
              <a:rPr lang="en-NZ" altLang="en-US" sz="1800" dirty="0"/>
              <a:t>Visiting the creators website or reading the paper(s) that published the data (if any)</a:t>
            </a:r>
          </a:p>
          <a:p>
            <a:pPr algn="just">
              <a:buFontTx/>
              <a:buChar char="-"/>
            </a:pPr>
            <a:r>
              <a:rPr lang="en-NZ" altLang="en-US" sz="1800" dirty="0"/>
              <a:t>Contacting the data creators (e.g. email)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Some questions require extracting statistics and visualisation such as Qs 3-11 </a:t>
            </a:r>
          </a:p>
          <a:p>
            <a:pPr algn="just">
              <a:buNone/>
            </a:pPr>
            <a:r>
              <a:rPr lang="en-NZ" altLang="en-US" sz="2000" dirty="0"/>
              <a:t> </a:t>
            </a:r>
            <a:r>
              <a:rPr lang="en-NZ" altLang="en-US" sz="1800" dirty="0"/>
              <a:t>- Statistics: count, mean, median, quartiles, variance, …</a:t>
            </a:r>
          </a:p>
          <a:p>
            <a:pPr algn="just">
              <a:buNone/>
            </a:pPr>
            <a:r>
              <a:rPr lang="en-NZ" altLang="en-US" sz="1800" dirty="0"/>
              <a:t> - Visualisation: histograms, scatterplot, boxplot, heatmap, …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How to get the stats and </a:t>
            </a:r>
            <a:r>
              <a:rPr lang="en-NZ" altLang="en-US" sz="2400" dirty="0" err="1"/>
              <a:t>Vizs</a:t>
            </a:r>
            <a:r>
              <a:rPr lang="en-NZ" altLang="en-US" sz="2400" dirty="0"/>
              <a:t>: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From the data sources (Not always reliable) 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Using EDA tools:</a:t>
            </a:r>
          </a:p>
          <a:p>
            <a:pPr lvl="1" algn="just">
              <a:buFontTx/>
              <a:buChar char="-"/>
            </a:pPr>
            <a:r>
              <a:rPr lang="en-NZ" altLang="en-US" sz="1800" dirty="0"/>
              <a:t>Orange</a:t>
            </a:r>
          </a:p>
          <a:p>
            <a:pPr lvl="1" algn="just">
              <a:buFontTx/>
              <a:buChar char="-"/>
            </a:pPr>
            <a:r>
              <a:rPr lang="en-NZ" altLang="en-US" sz="1800" dirty="0"/>
              <a:t>Python: Pandas, Matplotlib, Seaborn</a:t>
            </a:r>
          </a:p>
          <a:p>
            <a:pPr lvl="1" algn="just">
              <a:buFontTx/>
              <a:buChar char="-"/>
            </a:pPr>
            <a:r>
              <a:rPr lang="en-NZ" altLang="en-US" sz="1800" dirty="0"/>
              <a:t>…</a:t>
            </a:r>
          </a:p>
          <a:p>
            <a:pPr algn="just">
              <a:buNone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733B54-0AF4-4DE4-A202-FEE0BDAEECDA}"/>
              </a:ext>
            </a:extLst>
          </p:cNvPr>
          <p:cNvSpPr/>
          <p:nvPr/>
        </p:nvSpPr>
        <p:spPr>
          <a:xfrm>
            <a:off x="795566" y="4989599"/>
            <a:ext cx="5187223" cy="11625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5B6BA10B-4BD3-4378-9B84-0E37852C5271}"/>
              </a:ext>
            </a:extLst>
          </p:cNvPr>
          <p:cNvSpPr/>
          <p:nvPr/>
        </p:nvSpPr>
        <p:spPr>
          <a:xfrm rot="10800000" flipV="1">
            <a:off x="6337662" y="4963680"/>
            <a:ext cx="3443287" cy="13287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subject of this tutorial</a:t>
            </a:r>
          </a:p>
        </p:txBody>
      </p:sp>
    </p:spTree>
    <p:extLst>
      <p:ext uri="{BB962C8B-B14F-4D97-AF65-F5344CB8AC3E}">
        <p14:creationId xmlns:p14="http://schemas.microsoft.com/office/powerpoint/2010/main" val="931008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566" y="213253"/>
            <a:ext cx="10399303" cy="713068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1"/>
                </a:solidFill>
              </a:rPr>
              <a:t>We are considering the popular data set “iris”</a:t>
            </a:r>
            <a:endParaRPr lang="en-GB" altLang="en-US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926321"/>
            <a:ext cx="10681063" cy="50172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NZ" altLang="en-US" sz="2000" dirty="0"/>
              <a:t>-</a:t>
            </a:r>
            <a:r>
              <a:rPr lang="en-US" sz="1800" dirty="0"/>
              <a:t>The Iris flower data set or Fisher's Iris data set is a </a:t>
            </a:r>
            <a:r>
              <a:rPr lang="en-US" sz="1800" dirty="0">
                <a:hlinkClick r:id="rId2" tooltip="Multivariate statistic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multivariate</a:t>
            </a:r>
            <a:r>
              <a:rPr lang="en-US" sz="1800" dirty="0"/>
              <a:t> </a:t>
            </a:r>
            <a:r>
              <a:rPr lang="en-US" sz="1800" dirty="0">
                <a:hlinkClick r:id="rId3" tooltip="Data se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set</a:t>
            </a:r>
            <a:r>
              <a:rPr lang="en-US" sz="1800" dirty="0"/>
              <a:t> introduced by the British 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statistician</a:t>
            </a:r>
            <a:r>
              <a:rPr lang="en-US" sz="1800" dirty="0"/>
              <a:t> and </a:t>
            </a:r>
            <a:r>
              <a:rPr lang="en-US" sz="1800" dirty="0">
                <a:hlinkClick r:id="rId5" tooltip="Statisticia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biologist</a:t>
            </a:r>
            <a:r>
              <a:rPr lang="en-US" sz="1800" dirty="0"/>
              <a:t> </a:t>
            </a:r>
            <a:r>
              <a:rPr lang="en-US" sz="18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Ronald Fisher</a:t>
            </a:r>
            <a:r>
              <a:rPr lang="en-US" sz="1800" dirty="0"/>
              <a:t> in his 1936 paper The use of multiple measurements in taxonomic problems as an example of </a:t>
            </a:r>
            <a:r>
              <a:rPr lang="en-US" sz="1800" dirty="0">
                <a:hlinkClick r:id="rId7" tooltip="Linear discriminant analysi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linear discriminant analysis</a:t>
            </a:r>
            <a:r>
              <a:rPr lang="en-US" sz="1800" dirty="0"/>
              <a:t>.</a:t>
            </a:r>
            <a:r>
              <a:rPr lang="en-US" sz="1800" baseline="30000" dirty="0">
                <a:hlinkClick r:id="rId8"/>
              </a:rPr>
              <a:t>[1</a:t>
            </a:r>
            <a:r>
              <a:rPr lang="en-US" sz="1800" baseline="30000" dirty="0"/>
              <a:t>]</a:t>
            </a:r>
            <a:r>
              <a:rPr lang="en-NZ" altLang="en-US" sz="1800" dirty="0"/>
              <a:t>(Wikipedia)</a:t>
            </a:r>
          </a:p>
          <a:p>
            <a:pPr marL="0" indent="0" algn="just">
              <a:buNone/>
            </a:pPr>
            <a:endParaRPr lang="en-NZ" alt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UCI Machine Learning Repository </a:t>
            </a:r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  <a:p>
            <a:pPr marL="0" indent="0" algn="just">
              <a:buNone/>
            </a:pPr>
            <a:endParaRPr lang="en-NZ" altLang="en-US" dirty="0"/>
          </a:p>
          <a:p>
            <a:pPr marL="0" indent="0" algn="just">
              <a:buNone/>
            </a:pPr>
            <a:endParaRPr lang="en-NZ" altLang="en-US" dirty="0"/>
          </a:p>
          <a:p>
            <a:pPr marL="0" indent="0" algn="just">
              <a:buNone/>
            </a:pPr>
            <a:endParaRPr lang="en-NZ" altLang="en-US" dirty="0"/>
          </a:p>
          <a:p>
            <a:pPr marL="0" indent="0" algn="just">
              <a:buNone/>
            </a:pPr>
            <a:endParaRPr lang="en-NZ" altLang="en-US" dirty="0"/>
          </a:p>
          <a:p>
            <a:pPr marL="0" indent="0" algn="just">
              <a:buNone/>
            </a:pPr>
            <a:endParaRPr lang="en-NZ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ABAE9-9A72-46B7-B78E-019ED3F34D07}"/>
              </a:ext>
            </a:extLst>
          </p:cNvPr>
          <p:cNvSpPr txBox="1"/>
          <p:nvPr/>
        </p:nvSpPr>
        <p:spPr>
          <a:xfrm>
            <a:off x="348342" y="6056057"/>
            <a:ext cx="11978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[1]. R. A. Fisher (1936). "The use of multiple measurements in taxonomic problems". </a:t>
            </a:r>
            <a:r>
              <a:rPr lang="en-US" sz="1600" i="1" dirty="0">
                <a:hlinkClick r:id="rId9" tooltip="Annals of Eugenics"/>
              </a:rPr>
              <a:t>Annals of Eugenics</a:t>
            </a:r>
            <a:r>
              <a:rPr lang="en-US" sz="1600" i="1" dirty="0"/>
              <a:t>. </a:t>
            </a:r>
            <a:r>
              <a:rPr lang="en-US" sz="1600" b="1" i="1" dirty="0"/>
              <a:t>7</a:t>
            </a:r>
            <a:r>
              <a:rPr lang="en-US" sz="1600" i="1" dirty="0"/>
              <a:t> (2): 179–188. </a:t>
            </a:r>
            <a:r>
              <a:rPr lang="en-US" sz="1600" i="1" dirty="0">
                <a:hlinkClick r:id="rId10" tooltip="Doi (identifier)"/>
              </a:rPr>
              <a:t>doi</a:t>
            </a:r>
            <a:r>
              <a:rPr lang="en-US" sz="1600" i="1" dirty="0"/>
              <a:t>:</a:t>
            </a:r>
            <a:r>
              <a:rPr lang="en-US" sz="1600" i="1" dirty="0">
                <a:hlinkClick r:id="rId11"/>
              </a:rPr>
              <a:t>10.1111/j.1469-1809.1936.tb02137.x</a:t>
            </a:r>
            <a:r>
              <a:rPr lang="en-US" sz="1600" i="1" dirty="0"/>
              <a:t>. </a:t>
            </a:r>
            <a:r>
              <a:rPr lang="en-US" sz="1600" i="1" dirty="0">
                <a:hlinkClick r:id="rId12" tooltip="Hdl (identifier)"/>
              </a:rPr>
              <a:t>hdl</a:t>
            </a:r>
            <a:r>
              <a:rPr lang="en-US" sz="1600" i="1" dirty="0"/>
              <a:t>:</a:t>
            </a:r>
            <a:r>
              <a:rPr lang="en-US" sz="1600" i="1" dirty="0">
                <a:hlinkClick r:id="rId13"/>
              </a:rPr>
              <a:t>2440/15227</a:t>
            </a:r>
            <a:r>
              <a:rPr lang="en-US" sz="1600" i="1" dirty="0"/>
              <a:t>.</a:t>
            </a:r>
            <a:endParaRPr lang="en-US" sz="1600" dirty="0"/>
          </a:p>
        </p:txBody>
      </p:sp>
      <p:pic>
        <p:nvPicPr>
          <p:cNvPr id="4" name="Picture 3" descr="A close up of a purple flower&#10;&#10;Description automatically generated with medium confidence">
            <a:extLst>
              <a:ext uri="{FF2B5EF4-FFF2-40B4-BE49-F238E27FC236}">
                <a16:creationId xmlns:a16="http://schemas.microsoft.com/office/drawing/2014/main" id="{BBF9ED55-E02C-446C-B509-7DDCD6819EF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037537" y="1568903"/>
            <a:ext cx="1265728" cy="955084"/>
          </a:xfrm>
          <a:prstGeom prst="rect">
            <a:avLst/>
          </a:prstGeom>
        </p:spPr>
      </p:pic>
      <p:pic>
        <p:nvPicPr>
          <p:cNvPr id="7" name="Picture 6" descr="A close up of a purple flower&#10;&#10;Description automatically generated with medium confidence">
            <a:extLst>
              <a:ext uri="{FF2B5EF4-FFF2-40B4-BE49-F238E27FC236}">
                <a16:creationId xmlns:a16="http://schemas.microsoft.com/office/drawing/2014/main" id="{2177CAB2-B076-4A64-9A56-8A8F1E7C1E1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7662" y="1542736"/>
            <a:ext cx="1193617" cy="907515"/>
          </a:xfrm>
          <a:prstGeom prst="rect">
            <a:avLst/>
          </a:prstGeom>
        </p:spPr>
      </p:pic>
      <p:pic>
        <p:nvPicPr>
          <p:cNvPr id="9" name="Picture 8" descr="A close up of a purple flower&#10;&#10;Description automatically generated with medium confidence">
            <a:extLst>
              <a:ext uri="{FF2B5EF4-FFF2-40B4-BE49-F238E27FC236}">
                <a16:creationId xmlns:a16="http://schemas.microsoft.com/office/drawing/2014/main" id="{40CC8AFC-3663-4341-9633-B574DBB775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2355" y="1542736"/>
            <a:ext cx="1193617" cy="955084"/>
          </a:xfrm>
          <a:prstGeom prst="rect">
            <a:avLst/>
          </a:prstGeom>
        </p:spPr>
      </p:pic>
      <p:pic>
        <p:nvPicPr>
          <p:cNvPr id="11" name="Picture 10" descr="Graphical user interface&#10;&#10;Description automatically generated">
            <a:extLst>
              <a:ext uri="{FF2B5EF4-FFF2-40B4-BE49-F238E27FC236}">
                <a16:creationId xmlns:a16="http://schemas.microsoft.com/office/drawing/2014/main" id="{B910BB2F-7FBB-403B-840E-D4138B84668A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t="-5396" b="34234"/>
          <a:stretch/>
        </p:blipFill>
        <p:spPr>
          <a:xfrm>
            <a:off x="1075507" y="2960237"/>
            <a:ext cx="6574429" cy="2650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4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566" y="390743"/>
            <a:ext cx="10399303" cy="928605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1"/>
                </a:solidFill>
              </a:rPr>
              <a:t>Let’s start with </a:t>
            </a:r>
            <a:r>
              <a:rPr lang="en-GB" altLang="en-US" sz="3600" dirty="0">
                <a:solidFill>
                  <a:schemeClr val="accent2"/>
                </a:solidFill>
              </a:rPr>
              <a:t>Orange</a:t>
            </a:r>
            <a:endParaRPr lang="en-GB" altLang="en-US" sz="3600" dirty="0">
              <a:solidFill>
                <a:schemeClr val="accent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lvl="1" algn="just">
              <a:buFontTx/>
              <a:buChar char="-"/>
            </a:pPr>
            <a:r>
              <a:rPr lang="en-NZ" altLang="en-US" sz="2000" dirty="0"/>
              <a:t>Load the data set</a:t>
            </a:r>
          </a:p>
          <a:p>
            <a:pPr algn="just">
              <a:buNone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825BD0-2F18-4D19-AB96-5BFBD95C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31" y="1813712"/>
            <a:ext cx="2771775" cy="236220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BB983E0-5C5A-46E1-A821-9C2A22427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6645" y="1963511"/>
            <a:ext cx="1266825" cy="12763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B9E33A8F-47F3-4B15-A38A-038A25FBA8DF}"/>
              </a:ext>
            </a:extLst>
          </p:cNvPr>
          <p:cNvSpPr txBox="1">
            <a:spLocks noChangeArrowheads="1"/>
          </p:cNvSpPr>
          <p:nvPr/>
        </p:nvSpPr>
        <p:spPr>
          <a:xfrm>
            <a:off x="997131" y="5242744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Type of target is  categorical </a:t>
            </a:r>
            <a:r>
              <a:rPr lang="en-NZ" altLang="en-US" sz="2000" dirty="0">
                <a:sym typeface="Wingdings" panose="05000000000000000000" pitchFamily="2" charset="2"/>
              </a:rPr>
              <a:t> classification</a:t>
            </a:r>
          </a:p>
          <a:p>
            <a:pPr algn="just">
              <a:buFontTx/>
              <a:buChar char="-"/>
            </a:pPr>
            <a:r>
              <a:rPr lang="en-NZ" altLang="en-US" sz="2000" dirty="0">
                <a:sym typeface="Wingdings" panose="05000000000000000000" pitchFamily="2" charset="2"/>
              </a:rPr>
              <a:t>Data size is small might need cross validation</a:t>
            </a:r>
          </a:p>
          <a:p>
            <a:pPr algn="just">
              <a:buFont typeface="Arial" panose="020B0604020202020204" pitchFamily="34" charset="0"/>
              <a:buNone/>
            </a:pPr>
            <a:endParaRPr lang="en-NZ" alt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NZ" alt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8B9C0C6-A254-4891-ACFE-05C77F3FA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471" y="988986"/>
            <a:ext cx="6414724" cy="414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11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A first look</a:t>
            </a:r>
            <a:endParaRPr lang="en-GB" alt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4" name="Picture 3" descr="Graphical user interface, application&#10;&#10;Description automatically generated with medium confidence">
            <a:extLst>
              <a:ext uri="{FF2B5EF4-FFF2-40B4-BE49-F238E27FC236}">
                <a16:creationId xmlns:a16="http://schemas.microsoft.com/office/drawing/2014/main" id="{51979247-7F1F-44D9-955C-AD64D2EF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3590"/>
            <a:ext cx="1352550" cy="1228725"/>
          </a:xfrm>
          <a:prstGeom prst="rect">
            <a:avLst/>
          </a:prstGeom>
        </p:spPr>
      </p:pic>
      <p:pic>
        <p:nvPicPr>
          <p:cNvPr id="8" name="Picture 7" descr="Graphical user interface, diagram, application&#10;&#10;Description automatically generated">
            <a:extLst>
              <a:ext uri="{FF2B5EF4-FFF2-40B4-BE49-F238E27FC236}">
                <a16:creationId xmlns:a16="http://schemas.microsoft.com/office/drawing/2014/main" id="{900DB415-38FF-4892-A05E-054305EA7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909" y="1633590"/>
            <a:ext cx="3228975" cy="2971800"/>
          </a:xfrm>
          <a:prstGeom prst="rect">
            <a:avLst/>
          </a:prstGeom>
        </p:spPr>
      </p:pic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7D4E2A9A-B3A5-440A-B69F-CDBE5187E6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5595" t="10563" r="13713" b="-6059"/>
          <a:stretch/>
        </p:blipFill>
        <p:spPr>
          <a:xfrm>
            <a:off x="5275804" y="627742"/>
            <a:ext cx="7399521" cy="6545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82A290D-A659-414A-90CF-B0E59427841A}"/>
              </a:ext>
            </a:extLst>
          </p:cNvPr>
          <p:cNvSpPr txBox="1">
            <a:spLocks noChangeArrowheads="1"/>
          </p:cNvSpPr>
          <p:nvPr/>
        </p:nvSpPr>
        <p:spPr>
          <a:xfrm>
            <a:off x="840431" y="5319469"/>
            <a:ext cx="4891930" cy="14299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Variable scale is different (e.g. sepal length is the widest and petal width is the least)</a:t>
            </a:r>
          </a:p>
          <a:p>
            <a:pPr marL="0" indent="0" algn="just">
              <a:buNone/>
            </a:pPr>
            <a:r>
              <a:rPr lang="en-NZ" altLang="en-US" sz="2000" dirty="0">
                <a:sym typeface="Wingdings" panose="05000000000000000000" pitchFamily="2" charset="2"/>
              </a:rPr>
              <a:t>   might need normalization</a:t>
            </a:r>
          </a:p>
          <a:p>
            <a:pPr algn="just">
              <a:buFont typeface="Arial" panose="020B0604020202020204" pitchFamily="34" charset="0"/>
              <a:buNone/>
            </a:pPr>
            <a:endParaRPr lang="en-NZ" alt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1904381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algn="just">
              <a:buNone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67591450-27DD-4A26-AF99-E451C209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812" y="1985962"/>
            <a:ext cx="1304925" cy="962025"/>
          </a:xfrm>
          <a:prstGeom prst="rect">
            <a:avLst/>
          </a:prstGeom>
        </p:spPr>
      </p:pic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68A15D45-A188-406A-A34C-5CC5C3036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18" y="1319348"/>
            <a:ext cx="2665186" cy="3743325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6EFADFF7-7706-4FCD-9072-52459AC42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A first look</a:t>
            </a:r>
            <a:endParaRPr lang="en-GB" altLang="en-US" sz="36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FC85F77-3273-460F-BEFF-33C5FE430CC1}"/>
              </a:ext>
            </a:extLst>
          </p:cNvPr>
          <p:cNvSpPr txBox="1">
            <a:spLocks noChangeArrowheads="1"/>
          </p:cNvSpPr>
          <p:nvPr/>
        </p:nvSpPr>
        <p:spPr>
          <a:xfrm>
            <a:off x="997131" y="5242744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Type of target is  categorical </a:t>
            </a:r>
            <a:r>
              <a:rPr lang="en-NZ" altLang="en-US" sz="2000" dirty="0">
                <a:sym typeface="Wingdings" panose="05000000000000000000" pitchFamily="2" charset="2"/>
              </a:rPr>
              <a:t> classification</a:t>
            </a:r>
          </a:p>
          <a:p>
            <a:pPr algn="just">
              <a:buFontTx/>
              <a:buChar char="-"/>
            </a:pPr>
            <a:r>
              <a:rPr lang="en-NZ" altLang="en-US" sz="2000" dirty="0">
                <a:sym typeface="Wingdings" panose="05000000000000000000" pitchFamily="2" charset="2"/>
              </a:rPr>
              <a:t>Data size is small might need cross validation</a:t>
            </a:r>
          </a:p>
          <a:p>
            <a:pPr algn="just">
              <a:buFont typeface="Arial" panose="020B0604020202020204" pitchFamily="34" charset="0"/>
              <a:buNone/>
            </a:pPr>
            <a:endParaRPr lang="en-NZ" alt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343463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997131" y="1319348"/>
            <a:ext cx="10681063" cy="5427739"/>
          </a:xfrm>
        </p:spPr>
        <p:txBody>
          <a:bodyPr>
            <a:normAutofit/>
          </a:bodyPr>
          <a:lstStyle/>
          <a:p>
            <a:pPr algn="just"/>
            <a:endParaRPr lang="en-NZ" altLang="en-US" sz="2400" dirty="0"/>
          </a:p>
          <a:p>
            <a:pPr marL="0" indent="0" algn="just">
              <a:buNone/>
            </a:pPr>
            <a:endParaRPr lang="en-NZ" altLang="en-US" dirty="0"/>
          </a:p>
        </p:txBody>
      </p:sp>
      <p:pic>
        <p:nvPicPr>
          <p:cNvPr id="3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259E741A-56F6-40D0-9DA6-05A5442F38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357" t="67734" r="51429" b="5676"/>
          <a:stretch/>
        </p:blipFill>
        <p:spPr>
          <a:xfrm>
            <a:off x="513806" y="1451429"/>
            <a:ext cx="2220687" cy="1822686"/>
          </a:xfrm>
          <a:prstGeom prst="rect">
            <a:avLst/>
          </a:prstGeom>
        </p:spPr>
      </p:pic>
      <p:pic>
        <p:nvPicPr>
          <p:cNvPr id="7" name="Picture 6" descr="Calendar&#10;&#10;Description automatically generated with medium confidence">
            <a:extLst>
              <a:ext uri="{FF2B5EF4-FFF2-40B4-BE49-F238E27FC236}">
                <a16:creationId xmlns:a16="http://schemas.microsoft.com/office/drawing/2014/main" id="{218D2CCD-8AE9-41BA-ABDC-04AF556E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093" y="1319348"/>
            <a:ext cx="8064136" cy="4083943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F1A3C950-5A4D-45B5-96F6-ABE3CDBCB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5566" y="390744"/>
            <a:ext cx="10399303" cy="719600"/>
          </a:xfrm>
        </p:spPr>
        <p:txBody>
          <a:bodyPr>
            <a:noAutofit/>
          </a:bodyPr>
          <a:lstStyle/>
          <a:p>
            <a:r>
              <a:rPr lang="en-GB" altLang="en-US" sz="3600" dirty="0">
                <a:solidFill>
                  <a:schemeClr val="accent2"/>
                </a:solidFill>
              </a:rPr>
              <a:t>Orange </a:t>
            </a:r>
            <a:r>
              <a:rPr lang="en-GB" altLang="en-US" sz="3600" dirty="0"/>
              <a:t>EDA: </a:t>
            </a:r>
            <a:br>
              <a:rPr lang="en-GB" altLang="en-US" sz="3600" dirty="0"/>
            </a:br>
            <a:r>
              <a:rPr lang="en-US" alt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What are the stats of the variables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</a:rPr>
              <a:t>?</a:t>
            </a:r>
            <a:endParaRPr lang="en-GB" alt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5F7C144-CD9C-49CA-B28A-E88532F87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302" y="5274027"/>
            <a:ext cx="9408940" cy="14299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NZ" altLang="en-US" sz="2400" dirty="0"/>
              <a:t>What to notice?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Distributions of variables over classes</a:t>
            </a:r>
          </a:p>
          <a:p>
            <a:pPr algn="just">
              <a:buFontTx/>
              <a:buChar char="-"/>
            </a:pPr>
            <a:r>
              <a:rPr lang="en-NZ" altLang="en-US" sz="2000" dirty="0"/>
              <a:t>Centre, spread, no missing values of variables </a:t>
            </a:r>
          </a:p>
          <a:p>
            <a:pPr algn="just">
              <a:buFontTx/>
              <a:buChar char="-"/>
            </a:pPr>
            <a:r>
              <a:rPr lang="en-NZ" altLang="en-US" sz="2000" dirty="0">
                <a:sym typeface="Wingdings" panose="05000000000000000000" pitchFamily="2" charset="2"/>
              </a:rPr>
              <a:t>Classes balance</a:t>
            </a:r>
          </a:p>
          <a:p>
            <a:pPr algn="just">
              <a:buFont typeface="Arial" panose="020B0604020202020204" pitchFamily="34" charset="0"/>
              <a:buNone/>
            </a:pPr>
            <a:endParaRPr lang="en-NZ" altLang="en-US" sz="2400" dirty="0"/>
          </a:p>
          <a:p>
            <a:pPr marL="457200" indent="-457200" algn="just">
              <a:buFont typeface="+mj-lt"/>
              <a:buAutoNum type="arabicPeriod"/>
            </a:pPr>
            <a:endParaRPr lang="en-NZ" altLang="en-US" sz="2400" dirty="0"/>
          </a:p>
          <a:p>
            <a:pPr algn="just"/>
            <a:endParaRPr lang="en-NZ" altLang="en-US" sz="240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en-NZ" altLang="en-US" dirty="0"/>
          </a:p>
        </p:txBody>
      </p:sp>
    </p:spTree>
    <p:extLst>
      <p:ext uri="{BB962C8B-B14F-4D97-AF65-F5344CB8AC3E}">
        <p14:creationId xmlns:p14="http://schemas.microsoft.com/office/powerpoint/2010/main" val="419546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156505</TotalTime>
  <Words>941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What questions need to be asked about the data before going ahead with processing and modelling?</vt:lpstr>
      <vt:lpstr>Why such questions help for processing and modelling?</vt:lpstr>
      <vt:lpstr>How to answer such questions?</vt:lpstr>
      <vt:lpstr>We are considering the popular data set “iris”</vt:lpstr>
      <vt:lpstr>Let’s start with Orange</vt:lpstr>
      <vt:lpstr>Orange EDA: A first look</vt:lpstr>
      <vt:lpstr>Orange EDA: A first look</vt:lpstr>
      <vt:lpstr>Orange EDA:  What are the stats of the variables?</vt:lpstr>
      <vt:lpstr>Orange EDA:  What are the most important features?</vt:lpstr>
      <vt:lpstr>Orange EDA:  What are the most important features?</vt:lpstr>
      <vt:lpstr>Orange EDA:  What is the relationship between two variables (e.g. the sepal length and width) per/regardless class? </vt:lpstr>
      <vt:lpstr>Orange EDA:  How the values of a certain variable (e.g. sepal length) are distributed?</vt:lpstr>
      <vt:lpstr>Orange EDA:  How the values of a certain variable (e.g. sepal length) are distributed per target class (iris species)?</vt:lpstr>
      <vt:lpstr>Orange EDA:  How the values of a certain variable (e.g. sepal length) are distributed per target class (iris species)?</vt:lpstr>
      <vt:lpstr>Orange EDA:  How the values of a certain variable (e.g. sepal length) are distributed per target class (iris species)?</vt:lpstr>
      <vt:lpstr>Orange EDA:  How the values of a certain variable (e.g. sepal length) are distributed per target class (iris species)?</vt:lpstr>
      <vt:lpstr>Orange EDA:  How the values of input variables are distributed per target class?</vt:lpstr>
      <vt:lpstr>Orange EDA:  How the values of input variables are distributed w.r.t. another variable?</vt:lpstr>
      <vt:lpstr>Orange EDA</vt:lpstr>
    </vt:vector>
  </TitlesOfParts>
  <Company>Victoria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Program Design  COMP 102  #1     1 Mar 2006</dc:title>
  <dc:creator>pondy</dc:creator>
  <cp:lastModifiedBy>Baligh Al-Helali</cp:lastModifiedBy>
  <cp:revision>777</cp:revision>
  <cp:lastPrinted>2021-07-14T01:41:31Z</cp:lastPrinted>
  <dcterms:created xsi:type="dcterms:W3CDTF">2006-02-17T16:57:36Z</dcterms:created>
  <dcterms:modified xsi:type="dcterms:W3CDTF">2021-08-05T01:12:31Z</dcterms:modified>
</cp:coreProperties>
</file>