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57" r:id="rId4"/>
    <p:sldId id="262" r:id="rId5"/>
    <p:sldId id="267" r:id="rId6"/>
    <p:sldId id="261" r:id="rId7"/>
    <p:sldId id="282" r:id="rId8"/>
    <p:sldId id="269" r:id="rId9"/>
    <p:sldId id="278" r:id="rId10"/>
    <p:sldId id="276" r:id="rId11"/>
    <p:sldId id="271" r:id="rId12"/>
    <p:sldId id="263" r:id="rId13"/>
    <p:sldId id="272" r:id="rId14"/>
    <p:sldId id="273" r:id="rId15"/>
    <p:sldId id="265" r:id="rId16"/>
    <p:sldId id="275" r:id="rId17"/>
    <p:sldId id="277" r:id="rId18"/>
    <p:sldId id="280" r:id="rId19"/>
    <p:sldId id="279" r:id="rId20"/>
    <p:sldId id="288" r:id="rId21"/>
    <p:sldId id="281" r:id="rId22"/>
    <p:sldId id="259" r:id="rId23"/>
    <p:sldId id="283" r:id="rId24"/>
    <p:sldId id="260" r:id="rId25"/>
    <p:sldId id="289" r:id="rId26"/>
    <p:sldId id="290" r:id="rId27"/>
    <p:sldId id="291" r:id="rId28"/>
    <p:sldId id="258" r:id="rId29"/>
    <p:sldId id="292" r:id="rId30"/>
    <p:sldId id="285" r:id="rId31"/>
    <p:sldId id="293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36" autoAdjust="0"/>
  </p:normalViewPr>
  <p:slideViewPr>
    <p:cSldViewPr>
      <p:cViewPr varScale="1">
        <p:scale>
          <a:sx n="133" d="100"/>
          <a:sy n="133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99023-2F55-4FC1-902E-CF5BEE37ABD5}" type="datetimeFigureOut">
              <a:rPr lang="en-CA" smtClean="0"/>
              <a:t>9/29/14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0804F-EAF7-4068-9E26-C737820A83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87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 the hyperlinks throughout the slides.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Many of these concepts apply to computational </a:t>
            </a:r>
            <a:r>
              <a:rPr lang="en-CA" dirty="0" err="1" smtClean="0"/>
              <a:t>neuroengineering</a:t>
            </a:r>
            <a:r>
              <a:rPr lang="en-CA" dirty="0" smtClean="0"/>
              <a:t> outside of NEURON as well.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07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Modular coding. Want to design</a:t>
            </a:r>
            <a:r>
              <a:rPr lang="en-CA" baseline="0" dirty="0" smtClean="0"/>
              <a:t> code such that it’s reusable.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40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Originally developed at Duke! Now run out of Yale.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61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Can be useful to revisit the tutorials as you learn more.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0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7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 am biased towards</a:t>
            </a:r>
            <a:r>
              <a:rPr lang="en-CA" baseline="0" dirty="0" smtClean="0"/>
              <a:t> coding.</a:t>
            </a:r>
          </a:p>
          <a:p>
            <a:r>
              <a:rPr lang="en-CA" dirty="0" smtClean="0"/>
              <a:t>Not mutually exclusive. For</a:t>
            </a:r>
            <a:r>
              <a:rPr lang="en-CA" baseline="0" dirty="0" smtClean="0"/>
              <a:t> ex, you can design your neuron in hoc (code), then run your simulations using the GUI.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1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For example, the soma may only have passive membrane properties while the axon has HH channels. Or</a:t>
            </a:r>
            <a:r>
              <a:rPr lang="en-CA" baseline="0" dirty="0" smtClean="0"/>
              <a:t> different diameters for different segments. However, note that it is possible to implement spatially varying parameters.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97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Spatial discretization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7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Keywords: </a:t>
            </a:r>
            <a:r>
              <a:rPr lang="en-CA" dirty="0" err="1" smtClean="0"/>
              <a:t>objref</a:t>
            </a:r>
            <a:r>
              <a:rPr lang="en-CA" baseline="0" dirty="0" smtClean="0"/>
              <a:t> or </a:t>
            </a:r>
            <a:r>
              <a:rPr lang="en-CA" baseline="0" dirty="0" err="1" smtClean="0"/>
              <a:t>objectvar</a:t>
            </a:r>
            <a:r>
              <a:rPr lang="en-CA" baseline="0" dirty="0" smtClean="0"/>
              <a:t>; new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804F-EAF7-4068-9E26-C737820A836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15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EBF-61D1-4B1D-A7FE-E530B87E9FC8}" type="datetime1">
              <a:rPr lang="en-CA" smtClean="0"/>
              <a:t>9/29/14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1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F5BC-A4B1-4DEC-B5B6-B67F013869ED}" type="datetime1">
              <a:rPr lang="en-CA" smtClean="0"/>
              <a:t>9/29/14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94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F941-674D-4715-9CC0-C8C641334605}" type="datetime1">
              <a:rPr lang="en-CA" smtClean="0"/>
              <a:t>9/29/14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31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0EC2-EE26-465F-8ABF-5C6AEABA7CE5}" type="datetime1">
              <a:rPr lang="en-CA" smtClean="0"/>
              <a:t>9/29/14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9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A3-3220-4D73-9167-177DD4672ABD}" type="datetime1">
              <a:rPr lang="en-CA" smtClean="0"/>
              <a:t>9/29/14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0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1D7D-838F-4179-ACA4-DAAAED1DEE74}" type="datetime1">
              <a:rPr lang="en-CA" smtClean="0"/>
              <a:t>9/29/14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5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5BB1-FCB1-4909-8EEE-40854E73D921}" type="datetime1">
              <a:rPr lang="en-CA" smtClean="0"/>
              <a:t>9/29/14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0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B04-C81C-455E-9D5A-C85CF91445C1}" type="datetime1">
              <a:rPr lang="en-CA" smtClean="0"/>
              <a:t>9/29/14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1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C669-6488-4F5B-BC05-AA3515B0E32A}" type="datetime1">
              <a:rPr lang="en-CA" smtClean="0"/>
              <a:t>9/29/14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3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2DE-F734-4DF1-9220-A138CF3B1397}" type="datetime1">
              <a:rPr lang="en-CA" smtClean="0"/>
              <a:t>9/29/14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26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025E-FBB2-448E-A149-2421237F2AFD}" type="datetime1">
              <a:rPr lang="en-CA" smtClean="0"/>
              <a:t>9/29/14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94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F589-3DB3-41E4-8AD1-91207838983B}" type="datetime1">
              <a:rPr lang="en-CA" smtClean="0"/>
              <a:t>9/29/14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NPelot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3C4D-23DD-4458-B866-90FFC19A85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9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uron.yale.edu/neuron/static/new_doc/modelspec/programmatic/topology/secspec.html%23index-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neuron.yale.edu/neuron/static/new_doc/programming/math/vector.html%23Vecto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uron.yale.edu/neuron/static/new_doc/programming/math/vector.html%23Vec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neuron.yale.edu/neuron/what_is_neur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uron.yale.edu/neuron/static/new_doc/modelspec/programmatic/mechanisms/mech.html%23index-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ron.yale.edu/neuron/download" TargetMode="External"/><Relationship Id="rId4" Type="http://schemas.openxmlformats.org/officeDocument/2006/relationships/hyperlink" Target="http://www.neuron.yale.edu/neuron/download/compilestd_osx" TargetMode="External"/><Relationship Id="rId5" Type="http://schemas.openxmlformats.org/officeDocument/2006/relationships/hyperlink" Target="http://www.neuron.yale.edu/neuron/download/troubleshoot_mac_install" TargetMode="External"/><Relationship Id="rId6" Type="http://schemas.openxmlformats.org/officeDocument/2006/relationships/hyperlink" Target="http://www.neuron.yale.edu/neuron/download/troubleshoot_win_install" TargetMode="External"/><Relationship Id="rId7" Type="http://schemas.openxmlformats.org/officeDocument/2006/relationships/hyperlink" Target="http://www.neuron.yale.edu/phpBB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anc.ed.ac.uk/school/neuron/" TargetMode="External"/><Relationship Id="rId12" Type="http://schemas.openxmlformats.org/officeDocument/2006/relationships/hyperlink" Target="http://web.mit.edu/neuron_v7.3/nrntuthtml/tutorial/tut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neuron.yale.edu/neuron/" TargetMode="External"/><Relationship Id="rId4" Type="http://schemas.openxmlformats.org/officeDocument/2006/relationships/hyperlink" Target="http://www.neuron.yale.edu/neuron/static/new_doc/index.html" TargetMode="External"/><Relationship Id="rId5" Type="http://schemas.openxmlformats.org/officeDocument/2006/relationships/hyperlink" Target="http://www.neuron.yale.edu/neuron/static/docs/help/quick_reference.html" TargetMode="External"/><Relationship Id="rId6" Type="http://schemas.openxmlformats.org/officeDocument/2006/relationships/hyperlink" Target="http://senselab.med.yale.edu/modeldb/ListByModelName.asp?c=19&amp;lin=-1" TargetMode="External"/><Relationship Id="rId7" Type="http://schemas.openxmlformats.org/officeDocument/2006/relationships/hyperlink" Target="http://senselab.med.yale.edu/modeldb/ShowModel.asp?model=3808" TargetMode="External"/><Relationship Id="rId8" Type="http://schemas.openxmlformats.org/officeDocument/2006/relationships/hyperlink" Target="http://www.neuron.yale.edu/phpBB/" TargetMode="External"/><Relationship Id="rId9" Type="http://schemas.openxmlformats.org/officeDocument/2006/relationships/hyperlink" Target="http://www.neuron.yale.edu/neuron/node/46" TargetMode="External"/><Relationship Id="rId10" Type="http://schemas.openxmlformats.org/officeDocument/2006/relationships/hyperlink" Target="http://neuron.duke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neuron.yale.edu/phpBB/viewtopic.php?f=30&amp;t=176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uron.yale.edu/neuron/static/docs/cbtut/main.html" TargetMode="External"/><Relationship Id="rId3" Type="http://schemas.openxmlformats.org/officeDocument/2006/relationships/hyperlink" Target="http://www.neuron.yale.edu/neuron/static/docs/elementarytools/outline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NEURON Tutorial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Nikki Pelot</a:t>
            </a:r>
          </a:p>
          <a:p>
            <a:r>
              <a:rPr lang="en-CA" dirty="0" smtClean="0"/>
              <a:t>Duke University – BME 515</a:t>
            </a:r>
          </a:p>
          <a:p>
            <a:r>
              <a:rPr lang="en-CA" dirty="0" smtClean="0"/>
              <a:t>Fall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03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Working with Sections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Referring to section or its parts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section.parameter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: subsequent commands without section reference will refer to this section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10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Normalized Length &amp; Sections vs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en-CA" sz="2400" dirty="0" smtClean="0"/>
              <a:t>Generate a </a:t>
            </a:r>
            <a:r>
              <a:rPr lang="en-CA" sz="2400" b="1" u="sng" dirty="0" smtClean="0"/>
              <a:t>section</a:t>
            </a:r>
            <a:r>
              <a:rPr lang="en-CA" sz="2400" dirty="0" smtClean="0"/>
              <a:t> with “create” command.</a:t>
            </a:r>
          </a:p>
          <a:p>
            <a:r>
              <a:rPr lang="en-CA" sz="2400" dirty="0"/>
              <a:t>NEURON uses normalized length, such that each </a:t>
            </a:r>
            <a:r>
              <a:rPr lang="en-CA" sz="2400" b="1" u="sng" dirty="0"/>
              <a:t>section</a:t>
            </a:r>
            <a:r>
              <a:rPr lang="en-CA" sz="2400" dirty="0"/>
              <a:t> spans from 0 to 1.</a:t>
            </a:r>
          </a:p>
          <a:p>
            <a:r>
              <a:rPr lang="en-CA" sz="2400" dirty="0" smtClean="0"/>
              <a:t>Different </a:t>
            </a:r>
            <a:r>
              <a:rPr lang="en-CA" sz="2400" b="1" u="sng" dirty="0" smtClean="0"/>
              <a:t>sections</a:t>
            </a:r>
            <a:r>
              <a:rPr lang="en-CA" sz="2400" dirty="0" smtClean="0"/>
              <a:t> have different parameters and/or properties. Separate sections must joined using the “connect” command. 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soma(1), axon(0)</a:t>
            </a:r>
          </a:p>
          <a:p>
            <a:pPr marL="0" indent="0">
              <a:buNone/>
            </a:pPr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/>
              <a:t>You can connect one segment at any point along another segment</a:t>
            </a:r>
            <a:r>
              <a:rPr lang="en-CA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11</a:t>
            </a:fld>
            <a:endParaRPr lang="en-CA"/>
          </a:p>
        </p:txBody>
      </p:sp>
      <p:grpSp>
        <p:nvGrpSpPr>
          <p:cNvPr id="5" name="Group 4"/>
          <p:cNvGrpSpPr/>
          <p:nvPr/>
        </p:nvGrpSpPr>
        <p:grpSpPr>
          <a:xfrm>
            <a:off x="1043608" y="4653136"/>
            <a:ext cx="6016686" cy="915924"/>
            <a:chOff x="2057400" y="5791200"/>
            <a:chExt cx="6016686" cy="915924"/>
          </a:xfrm>
        </p:grpSpPr>
        <p:sp>
          <p:nvSpPr>
            <p:cNvPr id="6" name="Can 5"/>
            <p:cNvSpPr/>
            <p:nvPr/>
          </p:nvSpPr>
          <p:spPr>
            <a:xfrm rot="16200000">
              <a:off x="5638800" y="3962400"/>
              <a:ext cx="152400" cy="457200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16200000">
              <a:off x="2438400" y="5641848"/>
              <a:ext cx="914400" cy="121615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096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soma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0" y="6324600"/>
              <a:ext cx="62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axon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624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2400" y="632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7400" y="579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579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67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Normalized Length &amp; Sections vs Segments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Each </a:t>
            </a:r>
            <a:r>
              <a:rPr lang="en-CA" b="1" u="sng" dirty="0" smtClean="0"/>
              <a:t>section</a:t>
            </a:r>
            <a:r>
              <a:rPr lang="en-CA" b="1" dirty="0" smtClean="0"/>
              <a:t> </a:t>
            </a:r>
            <a:r>
              <a:rPr lang="en-CA" dirty="0" smtClean="0"/>
              <a:t>is divided into </a:t>
            </a:r>
            <a:r>
              <a:rPr lang="en-CA" dirty="0" err="1" smtClean="0"/>
              <a:t>nseg</a:t>
            </a:r>
            <a:r>
              <a:rPr lang="en-CA" dirty="0" smtClean="0"/>
              <a:t> </a:t>
            </a:r>
            <a:r>
              <a:rPr lang="en-CA" b="1" u="sng" dirty="0" smtClean="0"/>
              <a:t>segments</a:t>
            </a:r>
            <a:r>
              <a:rPr lang="en-CA" dirty="0" smtClean="0"/>
              <a:t> (spatial discretization). You can access variables (such as </a:t>
            </a:r>
            <a:r>
              <a:rPr lang="en-CA" dirty="0" err="1" smtClean="0"/>
              <a:t>Vm</a:t>
            </a:r>
            <a:r>
              <a:rPr lang="en-CA" dirty="0" smtClean="0"/>
              <a:t>) at the center of each </a:t>
            </a:r>
            <a:r>
              <a:rPr lang="en-CA" b="1" u="sng" dirty="0" smtClean="0"/>
              <a:t>segment</a:t>
            </a:r>
            <a:r>
              <a:rPr lang="en-CA" dirty="0" smtClean="0"/>
              <a:t>.</a:t>
            </a:r>
          </a:p>
          <a:p>
            <a:r>
              <a:rPr lang="en-CA" dirty="0" smtClean="0"/>
              <a:t>Ex.: For a section with one segment, you can access </a:t>
            </a:r>
            <a:r>
              <a:rPr lang="en-CA" dirty="0" err="1" smtClean="0"/>
              <a:t>Vm</a:t>
            </a:r>
            <a:r>
              <a:rPr lang="en-CA" dirty="0" smtClean="0"/>
              <a:t> halfway along the section: 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myaxon.v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(0.5)</a:t>
            </a:r>
          </a:p>
          <a:p>
            <a:r>
              <a:rPr lang="en-CA" dirty="0" smtClean="0"/>
              <a:t>But how many segments (</a:t>
            </a:r>
            <a:r>
              <a:rPr lang="en-CA" dirty="0" err="1" smtClean="0"/>
              <a:t>nseg</a:t>
            </a:r>
            <a:r>
              <a:rPr lang="en-CA" dirty="0" smtClean="0"/>
              <a:t>) do you need per section? In other words, how much spatial resolution is needed?</a:t>
            </a:r>
          </a:p>
          <a:p>
            <a:pPr lvl="1"/>
            <a:r>
              <a:rPr lang="en-CA" dirty="0" smtClean="0"/>
              <a:t>Alternatively, you can have many small sections, each with </a:t>
            </a:r>
            <a:r>
              <a:rPr lang="en-CA" dirty="0" err="1" smtClean="0"/>
              <a:t>nseg</a:t>
            </a:r>
            <a:r>
              <a:rPr lang="en-CA" dirty="0" smtClean="0"/>
              <a:t>=1.</a:t>
            </a:r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09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Spatial &amp; Temporal Resolutions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Best solution: Keep increasing resolution (smaller delta’s) until your results no longer change.</a:t>
                </a:r>
              </a:p>
              <a:p>
                <a:r>
                  <a:rPr lang="en-CA" dirty="0" smtClean="0"/>
                  <a:t>Practical solutions:</a:t>
                </a:r>
              </a:p>
              <a:p>
                <a:pPr lvl="1"/>
                <a:r>
                  <a:rPr lang="en-CA" dirty="0" smtClean="0"/>
                  <a:t>Spatial resolution: </a:t>
                </a:r>
                <a:r>
                  <a:rPr lang="en-CA" dirty="0" err="1" smtClean="0"/>
                  <a:t>d_lambda</a:t>
                </a:r>
                <a:r>
                  <a:rPr lang="en-CA" dirty="0" smtClean="0"/>
                  <a:t> rule</a:t>
                </a:r>
              </a:p>
              <a:p>
                <a:pPr lvl="2"/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0.1∗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=0.1∗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CA" dirty="0" smtClean="0"/>
                  <a:t>	w/ f=100Hz</a:t>
                </a:r>
              </a:p>
              <a:p>
                <a:pPr lvl="2"/>
                <a:r>
                  <a:rPr lang="en-CA" dirty="0" smtClean="0"/>
                  <a:t>Note: f=100Hz assumes </a:t>
                </a:r>
                <a:r>
                  <a:rPr lang="en-CA" dirty="0" err="1"/>
                  <a:t>ω</a:t>
                </a:r>
                <a:r>
                  <a:rPr lang="en-CA" dirty="0" err="1" smtClean="0"/>
                  <a:t>R</a:t>
                </a:r>
                <a:r>
                  <a:rPr lang="en-CA" baseline="-25000" dirty="0" err="1" smtClean="0"/>
                  <a:t>m</a:t>
                </a:r>
                <a:r>
                  <a:rPr lang="en-CA" dirty="0" err="1" smtClean="0"/>
                  <a:t>C</a:t>
                </a:r>
                <a:r>
                  <a:rPr lang="en-CA" baseline="-25000" dirty="0" err="1" smtClean="0"/>
                  <a:t>m</a:t>
                </a:r>
                <a:r>
                  <a:rPr lang="en-CA" dirty="0" smtClean="0"/>
                  <a:t> &gt;&gt; 1 at 100Hz</a:t>
                </a:r>
              </a:p>
              <a:p>
                <a:pPr lvl="2"/>
                <a:r>
                  <a:rPr lang="en-CA" dirty="0" smtClean="0"/>
                  <a:t>Set </a:t>
                </a:r>
                <a:r>
                  <a:rPr lang="en-CA" dirty="0" err="1" smtClean="0"/>
                  <a:t>nseg</a:t>
                </a:r>
                <a:r>
                  <a:rPr lang="en-CA" dirty="0" smtClean="0"/>
                  <a:t> (number of segments into which the section is divided) appropriately: </a:t>
                </a:r>
                <a:r>
                  <a:rPr lang="el-GR" dirty="0" smtClean="0"/>
                  <a:t>Δ</a:t>
                </a:r>
                <a:r>
                  <a:rPr lang="en-CA" dirty="0" smtClean="0"/>
                  <a:t>x ≤ section length/# segments = L/</a:t>
                </a:r>
                <a:r>
                  <a:rPr lang="en-CA" dirty="0" err="1" smtClean="0"/>
                  <a:t>nseg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Temporal resolution</a:t>
                </a:r>
              </a:p>
              <a:p>
                <a:pPr lvl="2"/>
                <a:r>
                  <a:rPr lang="en-CA" dirty="0" smtClean="0"/>
                  <a:t>Use fraction of time constant: </a:t>
                </a:r>
                <a:r>
                  <a:rPr lang="el-GR" dirty="0" smtClean="0"/>
                  <a:t>τ</a:t>
                </a:r>
                <a:r>
                  <a:rPr lang="en-CA" dirty="0" smtClean="0"/>
                  <a:t>=</a:t>
                </a:r>
                <a:r>
                  <a:rPr lang="en-CA" dirty="0" err="1" smtClean="0"/>
                  <a:t>R</a:t>
                </a:r>
                <a:r>
                  <a:rPr lang="en-CA" baseline="-25000" dirty="0" err="1" smtClean="0"/>
                  <a:t>m</a:t>
                </a:r>
                <a:r>
                  <a:rPr lang="en-CA" dirty="0" err="1" smtClean="0"/>
                  <a:t>C</a:t>
                </a:r>
                <a:r>
                  <a:rPr lang="en-CA" baseline="-25000" dirty="0" err="1" smtClean="0"/>
                  <a:t>m</a:t>
                </a:r>
                <a:r>
                  <a:rPr lang="en-CA" dirty="0" smtClean="0"/>
                  <a:t>, but what’s R</a:t>
                </a:r>
                <a:r>
                  <a:rPr lang="en-CA" baseline="-25000" dirty="0" smtClean="0"/>
                  <a:t>m</a:t>
                </a:r>
                <a:r>
                  <a:rPr lang="en-CA" dirty="0" smtClean="0"/>
                  <a:t>…?</a:t>
                </a:r>
              </a:p>
              <a:p>
                <a:pPr lvl="2"/>
                <a:r>
                  <a:rPr lang="en-CA" dirty="0" smtClean="0"/>
                  <a:t>Typically use </a:t>
                </a:r>
                <a:r>
                  <a:rPr lang="el-GR" dirty="0" smtClean="0"/>
                  <a:t>Δ</a:t>
                </a:r>
                <a:r>
                  <a:rPr lang="en-CA" dirty="0" smtClean="0"/>
                  <a:t>t≈0.001 to 0.005ms.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“insert” command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Add extra layers to the cable to permit extracellular stimulation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insert extracellular</a:t>
            </a:r>
          </a:p>
          <a:p>
            <a:pPr lvl="2"/>
            <a:r>
              <a:rPr lang="en-CA" dirty="0"/>
              <a:t>Reinitialize all </a:t>
            </a:r>
            <a:r>
              <a:rPr lang="en-CA" dirty="0" err="1"/>
              <a:t>e_extracellular</a:t>
            </a:r>
            <a:r>
              <a:rPr lang="en-CA" dirty="0"/>
              <a:t>(…) to </a:t>
            </a:r>
            <a:r>
              <a:rPr lang="en-CA" dirty="0" smtClean="0"/>
              <a:t>zero for all segments of all sections, </a:t>
            </a:r>
            <a:r>
              <a:rPr lang="en-CA" dirty="0"/>
              <a:t>particularly if batching multiple simulations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More on extracellular stimulation later.</a:t>
            </a:r>
            <a:endParaRPr lang="en-CA" dirty="0"/>
          </a:p>
          <a:p>
            <a:r>
              <a:rPr lang="en-CA" dirty="0" smtClean="0"/>
              <a:t>Add membrane mechanisms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pas</a:t>
            </a:r>
          </a:p>
          <a:p>
            <a:pPr lvl="2"/>
            <a:r>
              <a:rPr lang="en-CA" dirty="0" smtClean="0"/>
              <a:t>Passive mechanism</a:t>
            </a:r>
          </a:p>
          <a:p>
            <a:pPr lvl="2"/>
            <a:r>
              <a:rPr lang="en-CA" dirty="0" smtClean="0"/>
              <a:t>Set </a:t>
            </a:r>
            <a:r>
              <a:rPr lang="en-CA" dirty="0" err="1" smtClean="0"/>
              <a:t>g_pas</a:t>
            </a:r>
            <a:r>
              <a:rPr lang="en-CA" dirty="0" smtClean="0"/>
              <a:t> and </a:t>
            </a:r>
            <a:r>
              <a:rPr lang="en-CA" dirty="0" err="1" smtClean="0"/>
              <a:t>e_pas</a:t>
            </a:r>
            <a:endParaRPr lang="en-CA" dirty="0" smtClean="0"/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hh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CA" dirty="0" smtClean="0"/>
              <a:t>Hodgkin-Huxley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axnode</a:t>
            </a:r>
            <a:r>
              <a:rPr lang="en-CA" dirty="0" smtClean="0"/>
              <a:t> (from MRG model)</a:t>
            </a:r>
          </a:p>
          <a:p>
            <a:r>
              <a:rPr lang="en-CA" dirty="0" smtClean="0"/>
              <a:t>Additional mechanisms</a:t>
            </a:r>
          </a:p>
          <a:p>
            <a:pPr lvl="1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&lt;.mod SUFFIX&gt;</a:t>
            </a:r>
          </a:p>
          <a:p>
            <a:pPr lvl="1"/>
            <a:r>
              <a:rPr lang="en-CA" dirty="0" smtClean="0"/>
              <a:t>Need to compile…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70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NMODL: .mod files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NMODL = NEURON Model Description Language</a:t>
            </a:r>
          </a:p>
          <a:p>
            <a:r>
              <a:rPr lang="en-CA" sz="2800" dirty="0" smtClean="0"/>
              <a:t>Code for membrane mechanisms</a:t>
            </a:r>
          </a:p>
          <a:p>
            <a:r>
              <a:rPr lang="en-CA" sz="2800" dirty="0" smtClean="0"/>
              <a:t>Must be compiled with “</a:t>
            </a:r>
            <a:r>
              <a:rPr lang="en-CA" sz="2800" dirty="0" err="1" smtClean="0"/>
              <a:t>mknrndll</a:t>
            </a:r>
            <a:r>
              <a:rPr lang="en-CA" sz="2800" dirty="0" smtClean="0"/>
              <a:t>”:</a:t>
            </a:r>
          </a:p>
          <a:p>
            <a:pPr lvl="1"/>
            <a:r>
              <a:rPr lang="en-CA" sz="2400" dirty="0" smtClean="0"/>
              <a:t>No spaces in file path.</a:t>
            </a:r>
          </a:p>
          <a:p>
            <a:pPr lvl="1"/>
            <a:r>
              <a:rPr lang="en-CA" sz="2400" dirty="0" smtClean="0"/>
              <a:t>Same drive where NEURON is installed.</a:t>
            </a:r>
          </a:p>
          <a:p>
            <a:pPr lvl="1"/>
            <a:r>
              <a:rPr lang="en-CA" sz="2400" dirty="0" smtClean="0"/>
              <a:t>Recompile when changing computers.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99792" y="4456956"/>
            <a:ext cx="3745628" cy="2401044"/>
            <a:chOff x="1926756" y="3307783"/>
            <a:chExt cx="5040560" cy="32311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186" t="1169" r="1186" b="1410"/>
            <a:stretch/>
          </p:blipFill>
          <p:spPr>
            <a:xfrm>
              <a:off x="1926756" y="3307783"/>
              <a:ext cx="5040560" cy="323112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926756" y="5498180"/>
              <a:ext cx="2376264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87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Recording .mod State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Identify state variable of interest in .mod file of a mechanism that was “inserted” into a section.</a:t>
            </a:r>
          </a:p>
          <a:p>
            <a:pPr lvl="1"/>
            <a:r>
              <a:rPr lang="en-CA" dirty="0" smtClean="0"/>
              <a:t>Ex.: m, n, h</a:t>
            </a:r>
          </a:p>
          <a:p>
            <a:r>
              <a:rPr lang="en-CA" dirty="0" smtClean="0"/>
              <a:t>Identify SUFFIX in .mod file (same as used for “insert” statement).</a:t>
            </a:r>
          </a:p>
          <a:p>
            <a:r>
              <a:rPr lang="en-CA" dirty="0" smtClean="0"/>
              <a:t>Let’s say I have a section called “node” with </a:t>
            </a:r>
            <a:r>
              <a:rPr lang="en-CA" dirty="0" err="1" smtClean="0"/>
              <a:t>nseg</a:t>
            </a:r>
            <a:r>
              <a:rPr lang="en-CA" dirty="0" smtClean="0"/>
              <a:t>=1 and HH mechanism (SUFFIX = </a:t>
            </a:r>
            <a:r>
              <a:rPr lang="en-CA" dirty="0" err="1" smtClean="0"/>
              <a:t>hh</a:t>
            </a:r>
            <a:r>
              <a:rPr lang="en-CA" dirty="0" smtClean="0"/>
              <a:t>). I could access the gating variable halfway along my node: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node.m_hh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(0.5)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69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Any variable that isn’t a section or a number is part of a class</a:t>
            </a:r>
          </a:p>
          <a:p>
            <a:pPr lvl="1"/>
            <a:r>
              <a:rPr lang="en-US" dirty="0" smtClean="0"/>
              <a:t>Vector</a:t>
            </a:r>
            <a:endParaRPr lang="en-US" dirty="0"/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 err="1"/>
              <a:t>IClamp</a:t>
            </a:r>
            <a:endParaRPr lang="en-US" dirty="0"/>
          </a:p>
          <a:p>
            <a:pPr lvl="1"/>
            <a:r>
              <a:rPr lang="en-US" dirty="0" err="1" smtClean="0"/>
              <a:t>APCount</a:t>
            </a:r>
            <a:endParaRPr lang="en-US" dirty="0" smtClean="0"/>
          </a:p>
          <a:p>
            <a:pPr lvl="1"/>
            <a:r>
              <a:rPr lang="en-US" dirty="0" err="1" smtClean="0"/>
              <a:t>NetCon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Declaring </a:t>
            </a:r>
            <a:r>
              <a:rPr lang="en-US" dirty="0"/>
              <a:t>objects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Class()</a:t>
            </a:r>
          </a:p>
          <a:p>
            <a:r>
              <a:rPr lang="en-US" dirty="0" smtClean="0"/>
              <a:t>Note: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objectvar</a:t>
            </a:r>
            <a:r>
              <a:rPr lang="en-US" dirty="0" smtClean="0"/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Compare: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 smtClean="0"/>
              <a:t> to declare sections;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objectvar</a:t>
            </a:r>
            <a:r>
              <a:rPr lang="en-US" dirty="0" smtClean="0"/>
              <a:t> to declare a class object</a:t>
            </a:r>
          </a:p>
          <a:p>
            <a:r>
              <a:rPr lang="en-US" dirty="0" smtClean="0"/>
              <a:t>Each </a:t>
            </a:r>
            <a:r>
              <a:rPr lang="en-US" dirty="0"/>
              <a:t>class has its own </a:t>
            </a:r>
            <a:r>
              <a:rPr lang="en-US" dirty="0">
                <a:hlinkClick r:id="rId3"/>
              </a:rPr>
              <a:t>associated functions and </a:t>
            </a:r>
            <a:r>
              <a:rPr lang="en-US" dirty="0" smtClean="0">
                <a:hlinkClick r:id="rId3"/>
              </a:rPr>
              <a:t>parameters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object_name.ClassFunction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51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Class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File()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strdef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sprint(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file_name,”Data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/MyResults%d.dat”,3)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myfile.wopen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i="1" dirty="0" smtClean="0"/>
              <a:t>// or just </a:t>
            </a:r>
            <a:r>
              <a:rPr lang="en-CA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myfile.wopen</a:t>
            </a:r>
            <a:r>
              <a:rPr lang="en-CA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(“Data/MyResults3.dat”)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myfile.printf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(“Header1 Header2 \n”)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myfile.printf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 result1, result2)</a:t>
            </a:r>
          </a:p>
          <a:p>
            <a:pPr marL="0" indent="0">
              <a:buNone/>
            </a:pPr>
            <a:r>
              <a:rPr lang="en-CA" i="1" dirty="0" smtClean="0"/>
              <a:t>// Can </a:t>
            </a:r>
            <a:r>
              <a:rPr lang="en-CA" i="1" dirty="0"/>
              <a:t>print results within a for loop.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04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Vector Class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Vector(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num_elem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marL="0" indent="0">
              <a:buNone/>
            </a:pP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myvec.x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Vm_vec</a:t>
            </a:r>
            <a:endParaRPr lang="en-CA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Vm_vec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Vector()</a:t>
            </a:r>
          </a:p>
          <a:p>
            <a:pPr marL="0" indent="0">
              <a:buNone/>
            </a:pP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Vm_vec.record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axon.v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(0.2),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400" i="1" dirty="0" smtClean="0"/>
              <a:t>Run simulation…</a:t>
            </a:r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node[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Vm_vec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 = 0, num_nodes-1 {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Vm_vec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 = new Vector()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Vm_vec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[K].record(&amp;node[K].v(0.5),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>
                <a:hlinkClick r:id="rId2"/>
              </a:rPr>
              <a:t>Other vector class functions</a:t>
            </a:r>
            <a:r>
              <a:rPr lang="en-CA" sz="1400" dirty="0" smtClean="0"/>
              <a:t>: copy, min, max, </a:t>
            </a:r>
            <a:r>
              <a:rPr lang="en-CA" sz="1400" dirty="0" err="1" smtClean="0"/>
              <a:t>printf</a:t>
            </a:r>
            <a:r>
              <a:rPr lang="en-CA" sz="1400" dirty="0" smtClean="0"/>
              <a:t>, size,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92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What is NEURON?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187624" y="2363500"/>
            <a:ext cx="6768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200" dirty="0" smtClean="0"/>
              <a:t>“NEURON provides a powerful and flexible environment for implementing biologically realistic models of electrical and chemical signaling in neurons and networks of neurons.” </a:t>
            </a:r>
          </a:p>
          <a:p>
            <a:pPr algn="just"/>
            <a:r>
              <a:rPr lang="en-CA" sz="3200" dirty="0" smtClean="0"/>
              <a:t>– Hines and </a:t>
            </a:r>
            <a:r>
              <a:rPr lang="en-CA" sz="3200" dirty="0" err="1" smtClean="0"/>
              <a:t>Carnevale</a:t>
            </a:r>
            <a:r>
              <a:rPr lang="en-CA" sz="3200" dirty="0" smtClean="0"/>
              <a:t> 2002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2375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File Class and Vector Class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Ve_data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Ve_file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Ve_file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File()</a:t>
            </a:r>
          </a:p>
          <a:p>
            <a:pPr marL="0" indent="0">
              <a:buNone/>
            </a:pP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Ve_file.ropen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Ve_data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Vector(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marL="0" indent="0">
              <a:buNone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Ve_data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Ve_file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Ve_data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Ve_data.mul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(1000) // convert from V to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pPr marL="0" indent="0">
              <a:buNone/>
            </a:pP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Ve_file.close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38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APCount</a:t>
            </a:r>
            <a:r>
              <a:rPr lang="en-CA" dirty="0" smtClean="0"/>
              <a:t> Class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400" dirty="0" smtClean="0"/>
              <a:t>Use to detect action potentials</a:t>
            </a:r>
          </a:p>
          <a:p>
            <a:r>
              <a:rPr lang="en-CA" sz="2400" dirty="0" smtClean="0"/>
              <a:t>Note: Can also use </a:t>
            </a:r>
            <a:r>
              <a:rPr lang="en-CA" sz="2400" dirty="0" err="1" smtClean="0"/>
              <a:t>NetCon</a:t>
            </a:r>
            <a:r>
              <a:rPr lang="en-CA" sz="2400" dirty="0" smtClean="0"/>
              <a:t> to record spike times.</a:t>
            </a:r>
          </a:p>
          <a:p>
            <a:endParaRPr lang="en-CA" sz="2400" dirty="0" smtClean="0"/>
          </a:p>
          <a:p>
            <a:pPr marL="0" indent="0">
              <a:buNone/>
            </a:pP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</a:t>
            </a:r>
            <a:endParaRPr lang="en-CA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myaxon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APCount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(0.1)</a:t>
            </a:r>
          </a:p>
          <a:p>
            <a:pPr marL="0" indent="0">
              <a:buNone/>
            </a:pP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apc.thresh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-20 </a:t>
            </a:r>
          </a:p>
          <a:p>
            <a:pPr marL="0" indent="0">
              <a:buNone/>
            </a:pPr>
            <a:r>
              <a:rPr lang="en-CA" sz="2400" i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CA" sz="2400" i="1" dirty="0" smtClean="0">
                <a:latin typeface="+mj-lt"/>
                <a:cs typeface="Courier New" panose="02070309020205020404" pitchFamily="49" charset="0"/>
              </a:rPr>
              <a:t>etect an action potential when </a:t>
            </a:r>
            <a:r>
              <a:rPr lang="en-CA" sz="2400" i="1" dirty="0" err="1" smtClean="0">
                <a:latin typeface="+mj-lt"/>
                <a:cs typeface="Courier New" panose="02070309020205020404" pitchFamily="49" charset="0"/>
              </a:rPr>
              <a:t>Vm</a:t>
            </a:r>
            <a:r>
              <a:rPr lang="en-CA" sz="2400" i="1" dirty="0" smtClean="0">
                <a:latin typeface="+mj-lt"/>
                <a:cs typeface="Courier New" panose="02070309020205020404" pitchFamily="49" charset="0"/>
              </a:rPr>
              <a:t> at 0.1 along </a:t>
            </a:r>
            <a:r>
              <a:rPr lang="en-CA" sz="2400" i="1" dirty="0" err="1" smtClean="0">
                <a:latin typeface="+mj-lt"/>
                <a:cs typeface="Courier New" panose="02070309020205020404" pitchFamily="49" charset="0"/>
              </a:rPr>
              <a:t>myaxon</a:t>
            </a:r>
            <a:r>
              <a:rPr lang="en-CA" sz="2400" i="1" dirty="0" smtClean="0">
                <a:latin typeface="+mj-lt"/>
                <a:cs typeface="Courier New" panose="02070309020205020404" pitchFamily="49" charset="0"/>
              </a:rPr>
              <a:t> crosses -20mV with rising phase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apc.n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1) {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“Detected ”,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apc.n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“action potentials!”</a:t>
            </a: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“No action potentials.”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01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Modular coding.</a:t>
            </a:r>
          </a:p>
          <a:p>
            <a:endParaRPr lang="en-CA" dirty="0"/>
          </a:p>
          <a:p>
            <a:r>
              <a:rPr lang="en-CA" dirty="0" smtClean="0"/>
              <a:t>Model specification</a:t>
            </a:r>
          </a:p>
          <a:p>
            <a:r>
              <a:rPr lang="en-CA" dirty="0" smtClean="0"/>
              <a:t>Model initialization</a:t>
            </a:r>
          </a:p>
          <a:p>
            <a:r>
              <a:rPr lang="en-CA" dirty="0" smtClean="0"/>
              <a:t>Instrumentation</a:t>
            </a:r>
          </a:p>
          <a:p>
            <a:pPr lvl="1"/>
            <a:r>
              <a:rPr lang="en-CA" dirty="0" smtClean="0"/>
              <a:t>Stimulation</a:t>
            </a:r>
          </a:p>
          <a:p>
            <a:pPr lvl="1"/>
            <a:r>
              <a:rPr lang="en-CA" dirty="0" smtClean="0"/>
              <a:t>Recording</a:t>
            </a:r>
          </a:p>
          <a:p>
            <a:r>
              <a:rPr lang="en-CA" dirty="0" smtClean="0"/>
              <a:t>Simulation control</a:t>
            </a:r>
          </a:p>
          <a:p>
            <a:r>
              <a:rPr lang="en-CA" dirty="0" smtClean="0"/>
              <a:t>Data post-processing &amp;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04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Usually</a:t>
            </a:r>
            <a:r>
              <a:rPr lang="en-US" dirty="0"/>
              <a:t>, you should begin </a:t>
            </a:r>
            <a:r>
              <a:rPr lang="en-US" dirty="0" smtClean="0"/>
              <a:t>with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load_file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nrngui.hoc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load_proc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nrnmainmenu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/>
              <a:t>Comments: </a:t>
            </a:r>
            <a:r>
              <a:rPr lang="en-US" dirty="0" smtClean="0"/>
              <a:t>“//”</a:t>
            </a:r>
          </a:p>
          <a:p>
            <a:r>
              <a:rPr lang="en-US" dirty="0" smtClean="0"/>
              <a:t>No semi-colons!</a:t>
            </a:r>
            <a:endParaRPr lang="en-US" dirty="0"/>
          </a:p>
          <a:p>
            <a:r>
              <a:rPr lang="en-US" dirty="0" smtClean="0"/>
              <a:t>Standard conditional statements…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 … ) else if { … } else { … }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en-US" dirty="0" smtClean="0"/>
              <a:t>Subroutines:</a:t>
            </a:r>
          </a:p>
          <a:p>
            <a:pPr lvl="1"/>
            <a:r>
              <a:rPr lang="en-US" dirty="0" smtClean="0"/>
              <a:t>Procedures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Functions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return &lt;double precision value&gt;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Subroutines (</a:t>
            </a:r>
            <a:r>
              <a:rPr lang="en-US" dirty="0" err="1" smtClean="0"/>
              <a:t>proc</a:t>
            </a:r>
            <a:r>
              <a:rPr lang="en-US" dirty="0" smtClean="0"/>
              <a:t> or </a:t>
            </a:r>
            <a:r>
              <a:rPr lang="en-US" dirty="0" err="1" smtClean="0"/>
              <a:t>func</a:t>
            </a:r>
            <a:r>
              <a:rPr lang="en-US" dirty="0" smtClean="0"/>
              <a:t>) with input variables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 defTabSz="669925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$1 * $2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(3.5, 6.243)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22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Intracellular Stimulation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Intracellular: </a:t>
            </a:r>
            <a:r>
              <a:rPr lang="en-CA" sz="2400" dirty="0" err="1" smtClean="0"/>
              <a:t>IClamp</a:t>
            </a:r>
            <a:endParaRPr lang="en-CA" sz="2400" dirty="0" smtClean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</a:t>
            </a:r>
            <a:endParaRPr lang="en-CA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myaxon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IClamp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stim.loc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(0.2)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stim.del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		// start time of stimulus [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stim.amp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		// amplitude [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stim.dur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0.1	// duration of stimulus [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24</a:t>
            </a:fld>
            <a:endParaRPr lang="en-CA"/>
          </a:p>
        </p:txBody>
      </p:sp>
      <p:grpSp>
        <p:nvGrpSpPr>
          <p:cNvPr id="46" name="Group 45"/>
          <p:cNvGrpSpPr/>
          <p:nvPr/>
        </p:nvGrpSpPr>
        <p:grpSpPr>
          <a:xfrm>
            <a:off x="4848475" y="1591824"/>
            <a:ext cx="3172926" cy="1605667"/>
            <a:chOff x="4848475" y="1591824"/>
            <a:chExt cx="3172926" cy="1605667"/>
          </a:xfrm>
        </p:grpSpPr>
        <p:sp>
          <p:nvSpPr>
            <p:cNvPr id="8" name="Can 7"/>
            <p:cNvSpPr/>
            <p:nvPr/>
          </p:nvSpPr>
          <p:spPr>
            <a:xfrm rot="16200000">
              <a:off x="6228550" y="1173839"/>
              <a:ext cx="399812" cy="2992831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36096" y="1844824"/>
              <a:ext cx="1375324" cy="891720"/>
              <a:chOff x="5180049" y="1844824"/>
              <a:chExt cx="1375324" cy="89172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5180049" y="2246098"/>
                <a:ext cx="133758" cy="4904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312806" y="2246098"/>
                <a:ext cx="133758" cy="4904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312806" y="1978582"/>
                <a:ext cx="0" cy="7579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312806" y="1978582"/>
                <a:ext cx="62520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938010" y="1844824"/>
                <a:ext cx="267516" cy="267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0" rtlCol="0" anchor="ctr"/>
              <a:lstStyle/>
              <a:p>
                <a:pPr algn="ctr"/>
                <a:r>
                  <a:rPr lang="en-CA" sz="3000" dirty="0" smtClean="0"/>
                  <a:t>~</a:t>
                </a:r>
                <a:endParaRPr lang="en-CA" sz="30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205526" y="1967969"/>
                <a:ext cx="26751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68797" y="1978582"/>
                <a:ext cx="0" cy="13375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382220" y="2112340"/>
                <a:ext cx="1731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429402" y="2156926"/>
                <a:ext cx="787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455115" y="2201512"/>
                <a:ext cx="273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4848475" y="282815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33369" y="282815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20546" y="2828159"/>
              <a:ext cx="510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0.2</a:t>
              </a:r>
              <a:endParaRPr lang="en-CA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8466" y="247015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 smtClean="0"/>
                <a:t>myaxon</a:t>
              </a:r>
              <a:endParaRPr lang="en-CA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52541" y="1591824"/>
              <a:ext cx="77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 smtClean="0"/>
                <a:t>stim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157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Extracellular Stimulation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</p:spPr>
            <p:txBody>
              <a:bodyPr>
                <a:normAutofit/>
              </a:bodyPr>
              <a:lstStyle/>
              <a:p>
                <a:r>
                  <a:rPr lang="en-CA" sz="2800" dirty="0" smtClean="0"/>
                  <a:t>Extracellular: </a:t>
                </a:r>
                <a:r>
                  <a:rPr lang="en-CA" sz="2800" dirty="0" err="1" smtClean="0"/>
                  <a:t>IClamp</a:t>
                </a:r>
                <a:r>
                  <a:rPr lang="en-CA" sz="2800" dirty="0" smtClean="0"/>
                  <a:t> + insert extracellular</a:t>
                </a:r>
              </a:p>
              <a:p>
                <a:pPr lvl="1"/>
                <a:r>
                  <a:rPr lang="en-CA" sz="2400" dirty="0" smtClean="0"/>
                  <a:t>Need to…:</a:t>
                </a:r>
              </a:p>
              <a:p>
                <a:pPr lvl="2"/>
                <a:r>
                  <a:rPr lang="en-CA" sz="2000" dirty="0" smtClean="0"/>
                  <a:t>“insert </a:t>
                </a:r>
                <a:r>
                  <a:rPr lang="en-CA" sz="2000" dirty="0" smtClean="0">
                    <a:hlinkClick r:id="rId2"/>
                  </a:rPr>
                  <a:t>extracellular</a:t>
                </a:r>
                <a:r>
                  <a:rPr lang="en-CA" sz="2000" dirty="0" smtClean="0"/>
                  <a:t>” for each section</a:t>
                </a:r>
              </a:p>
              <a:p>
                <a:pPr lvl="2"/>
                <a:r>
                  <a:rPr lang="en-CA" sz="2000" dirty="0" smtClean="0"/>
                  <a:t>create a dummy section to which you can attach your </a:t>
                </a:r>
                <a:r>
                  <a:rPr lang="en-CA" sz="2000" dirty="0" err="1" smtClean="0"/>
                  <a:t>IClamp</a:t>
                </a:r>
                <a:endParaRPr lang="en-CA" sz="2000" dirty="0" smtClean="0"/>
              </a:p>
              <a:p>
                <a:pPr lvl="2"/>
                <a:r>
                  <a:rPr lang="en-CA" sz="2000" dirty="0" smtClean="0"/>
                  <a:t>manually apply extracellular potentials to each section (check units!!!)</a:t>
                </a:r>
              </a:p>
              <a:p>
                <a:pPr marL="0" lvl="1" indent="0">
                  <a:buNone/>
                </a:pPr>
                <a:r>
                  <a:rPr lang="en-CA" sz="2400" b="0" dirty="0" smtClean="0"/>
                  <a:t>		</a:t>
                </a:r>
              </a:p>
              <a:p>
                <a:pPr marL="0" lvl="1" indent="0">
                  <a:buNone/>
                </a:pPr>
                <a:r>
                  <a:rPr lang="en-CA" sz="2400" dirty="0"/>
                  <a:t>	</a:t>
                </a:r>
                <a:r>
                  <a:rPr lang="en-CA" sz="2400" dirty="0" smtClean="0"/>
                  <a:t>	</a:t>
                </a:r>
                <a14:m>
                  <m:oMath xmlns:m="http://schemas.openxmlformats.org/officeDocument/2006/math" xmlns="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𝜋𝜎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CA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  <a:blipFill rotWithShape="0">
                <a:blip r:embed="rId3"/>
                <a:stretch>
                  <a:fillRect l="-1279" t="-1348" r="-7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25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440" y="3581883"/>
            <a:ext cx="5040560" cy="32488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630446"/>
            <a:ext cx="377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Ref.: http://www.neuron.yale.edu/neuron/static/new_doc/modelspec/programmatic/mechanisms/mech.html#index-5</a:t>
            </a:r>
          </a:p>
        </p:txBody>
      </p:sp>
    </p:spTree>
    <p:extLst>
      <p:ext uri="{BB962C8B-B14F-4D97-AF65-F5344CB8AC3E}">
        <p14:creationId xmlns:p14="http://schemas.microsoft.com/office/powerpoint/2010/main" val="2914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Extracellular Stimulation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/>
          </a:bodyPr>
          <a:lstStyle/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nodes[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num_nodes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Could instead have one section with many segments</a:t>
            </a:r>
          </a:p>
          <a:p>
            <a:pPr marL="0" indent="0" defTabSz="261938">
              <a:buNone/>
            </a:pP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extracellular</a:t>
            </a: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261938">
              <a:buNone/>
            </a:pP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</a:t>
            </a:r>
            <a:endParaRPr lang="en-CA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myelec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61938">
              <a:buNone/>
            </a:pP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myelec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IClamp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stim.loc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(0.5)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stim.del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5		// start time of stimulus [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stim.amp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		// amplitude [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stim.dur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0.1	// duration of stimulus [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 dirty="0"/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(t&lt;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tstop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K = 0, num_nodes-1 {</a:t>
            </a: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r_axon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vector with the distance from the electrode to each node</a:t>
            </a:r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nodes[K].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e_extracellular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rhoe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stim.i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/(4*pi*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r_axon.x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[K]) // check units!! [mV]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61938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fadvance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61938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26</a:t>
            </a:fld>
            <a:endParaRPr lang="en-CA"/>
          </a:p>
        </p:txBody>
      </p:sp>
      <p:grpSp>
        <p:nvGrpSpPr>
          <p:cNvPr id="41" name="Group 40"/>
          <p:cNvGrpSpPr/>
          <p:nvPr/>
        </p:nvGrpSpPr>
        <p:grpSpPr>
          <a:xfrm>
            <a:off x="5724128" y="2348880"/>
            <a:ext cx="3172926" cy="2144755"/>
            <a:chOff x="4848475" y="1052736"/>
            <a:chExt cx="3172926" cy="2144755"/>
          </a:xfrm>
        </p:grpSpPr>
        <p:sp>
          <p:nvSpPr>
            <p:cNvPr id="23" name="Can 22"/>
            <p:cNvSpPr/>
            <p:nvPr/>
          </p:nvSpPr>
          <p:spPr>
            <a:xfrm rot="16200000">
              <a:off x="6228550" y="1173839"/>
              <a:ext cx="399812" cy="2992831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36096" y="1233728"/>
              <a:ext cx="1375324" cy="891720"/>
              <a:chOff x="5180049" y="1844824"/>
              <a:chExt cx="1375324" cy="89172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180049" y="2246098"/>
                <a:ext cx="133758" cy="4904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312806" y="2246098"/>
                <a:ext cx="133758" cy="4904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312806" y="1978582"/>
                <a:ext cx="0" cy="7579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312806" y="1978582"/>
                <a:ext cx="62520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5938010" y="1844824"/>
                <a:ext cx="267516" cy="267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0" rtlCol="0" anchor="ctr"/>
              <a:lstStyle/>
              <a:p>
                <a:pPr algn="ctr"/>
                <a:r>
                  <a:rPr lang="en-CA" sz="3000" dirty="0" smtClean="0"/>
                  <a:t>~</a:t>
                </a:r>
                <a:endParaRPr lang="en-CA" sz="3000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6205526" y="1967969"/>
                <a:ext cx="26751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468797" y="1978582"/>
                <a:ext cx="0" cy="13375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382220" y="2112340"/>
                <a:ext cx="1731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9402" y="2156926"/>
                <a:ext cx="787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455115" y="2201512"/>
                <a:ext cx="273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848475" y="282815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33369" y="282815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08466" y="2470151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nodes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2541" y="1052736"/>
              <a:ext cx="77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 smtClean="0"/>
                <a:t>stim</a:t>
              </a:r>
              <a:endParaRPr lang="en-CA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493252" y="2051322"/>
              <a:ext cx="151425" cy="151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57618" y="1930312"/>
              <a:ext cx="958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 smtClean="0"/>
                <a:t>myelec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3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Simulation in hoc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finitialize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(-85)	// initialize to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Vrest</a:t>
            </a:r>
            <a:endParaRPr lang="en-CA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white (t&lt;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tstop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fadvance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10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Saving &amp; Analyzing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Save ASCII file: see File Class Example</a:t>
            </a:r>
          </a:p>
          <a:p>
            <a:r>
              <a:rPr lang="en-CA" dirty="0" smtClean="0"/>
              <a:t>Save binary file</a:t>
            </a:r>
          </a:p>
          <a:p>
            <a:pPr lvl="1"/>
            <a:r>
              <a:rPr lang="en-CA" dirty="0" smtClean="0"/>
              <a:t>Binary file is smaller than text/ASCII file</a:t>
            </a:r>
          </a:p>
          <a:p>
            <a:pPr lvl="1"/>
            <a:r>
              <a:rPr lang="en-CA" dirty="0" smtClean="0"/>
              <a:t>But then can’t just open in Notepad to see contents</a:t>
            </a:r>
          </a:p>
          <a:p>
            <a:pPr lvl="1"/>
            <a:r>
              <a:rPr lang="en-CA" dirty="0" smtClean="0"/>
              <a:t>How?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myvector.vwrite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dirty="0" smtClean="0"/>
              <a:t>Analyzing data in </a:t>
            </a:r>
            <a:r>
              <a:rPr lang="en-CA" dirty="0" err="1" smtClean="0"/>
              <a:t>Matlab</a:t>
            </a:r>
            <a:endParaRPr lang="en-CA" dirty="0" smtClean="0"/>
          </a:p>
          <a:p>
            <a:pPr lvl="1"/>
            <a:r>
              <a:rPr lang="en-CA" dirty="0" smtClean="0"/>
              <a:t>&gt;&gt; </a:t>
            </a:r>
            <a:r>
              <a:rPr lang="en-CA" dirty="0" err="1" smtClean="0"/>
              <a:t>importdata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&gt;&gt; </a:t>
            </a:r>
            <a:r>
              <a:rPr lang="en-CA" dirty="0" err="1" smtClean="0"/>
              <a:t>textscan</a:t>
            </a:r>
            <a:endParaRPr lang="en-CA" dirty="0" smtClean="0"/>
          </a:p>
          <a:p>
            <a:pPr lvl="1"/>
            <a:r>
              <a:rPr lang="en-CA" dirty="0" smtClean="0"/>
              <a:t>etc.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881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&amp; Analyzing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Plotting in hoc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g1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g1 = new Graph()</a:t>
            </a:r>
          </a:p>
          <a:p>
            <a:pPr marL="0" indent="0">
              <a:buNone/>
            </a:pP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g1.size(…) // specify (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myvec.plot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(g1)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4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Installing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Download and install latest release.</a:t>
            </a:r>
          </a:p>
          <a:p>
            <a:endParaRPr lang="en-CA" dirty="0"/>
          </a:p>
          <a:p>
            <a:r>
              <a:rPr lang="en-CA" dirty="0" smtClean="0"/>
              <a:t>Mac</a:t>
            </a:r>
          </a:p>
          <a:p>
            <a:pPr lvl="1"/>
            <a:r>
              <a:rPr lang="en-CA" dirty="0" smtClean="0">
                <a:hlinkClick r:id="rId4"/>
              </a:rPr>
              <a:t>Extra instructions</a:t>
            </a:r>
            <a:endParaRPr lang="en-CA" dirty="0" smtClean="0"/>
          </a:p>
          <a:p>
            <a:pPr lvl="1"/>
            <a:r>
              <a:rPr lang="en-CA" dirty="0" smtClean="0">
                <a:hlinkClick r:id="rId5"/>
              </a:rPr>
              <a:t>Need latest developer tools</a:t>
            </a:r>
            <a:endParaRPr lang="en-CA" dirty="0" smtClean="0"/>
          </a:p>
          <a:p>
            <a:pPr lvl="1"/>
            <a:r>
              <a:rPr lang="en-CA" dirty="0" smtClean="0">
                <a:hlinkClick r:id="rId5"/>
              </a:rPr>
              <a:t>Troubleshooting</a:t>
            </a:r>
            <a:endParaRPr lang="en-CA" dirty="0" smtClean="0"/>
          </a:p>
          <a:p>
            <a:r>
              <a:rPr lang="en-CA" dirty="0" smtClean="0"/>
              <a:t>Windows</a:t>
            </a:r>
          </a:p>
          <a:p>
            <a:pPr lvl="1"/>
            <a:r>
              <a:rPr lang="en-CA" dirty="0" smtClean="0"/>
              <a:t>I use 32 bit Cygwin (even though I have a 64 bit machine).</a:t>
            </a:r>
          </a:p>
          <a:p>
            <a:pPr lvl="1"/>
            <a:r>
              <a:rPr lang="en-CA" dirty="0" smtClean="0">
                <a:hlinkClick r:id="rId6"/>
              </a:rPr>
              <a:t>Troubleshooting</a:t>
            </a:r>
            <a:endParaRPr lang="en-CA" dirty="0" smtClean="0"/>
          </a:p>
          <a:p>
            <a:r>
              <a:rPr lang="en-CA" dirty="0" smtClean="0"/>
              <a:t>UNIX</a:t>
            </a:r>
          </a:p>
          <a:p>
            <a:endParaRPr lang="en-CA" dirty="0"/>
          </a:p>
          <a:p>
            <a:r>
              <a:rPr lang="en-CA" dirty="0" smtClean="0"/>
              <a:t>Installation tips for each OS on the </a:t>
            </a:r>
            <a:r>
              <a:rPr lang="en-CA" dirty="0" smtClean="0">
                <a:hlinkClick r:id="rId7"/>
              </a:rPr>
              <a:t>forum</a:t>
            </a:r>
            <a:r>
              <a:rPr lang="en-CA" dirty="0" smtClean="0"/>
              <a:t>.</a:t>
            </a:r>
          </a:p>
          <a:p>
            <a:r>
              <a:rPr lang="en-CA" dirty="0" smtClean="0"/>
              <a:t>Avoid file paths with spaces.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7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56150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Declare sections (create), objects (</a:t>
            </a:r>
            <a:r>
              <a:rPr lang="en-CA" dirty="0" err="1" smtClean="0"/>
              <a:t>objref</a:t>
            </a:r>
            <a:r>
              <a:rPr lang="en-CA" dirty="0" smtClean="0"/>
              <a:t>, </a:t>
            </a:r>
            <a:r>
              <a:rPr lang="en-CA" dirty="0" err="1" smtClean="0"/>
              <a:t>objectvar</a:t>
            </a:r>
            <a:r>
              <a:rPr lang="en-CA" dirty="0" smtClean="0"/>
              <a:t>), and strings (</a:t>
            </a:r>
            <a:r>
              <a:rPr lang="en-CA" dirty="0" err="1" smtClean="0"/>
              <a:t>strdef</a:t>
            </a:r>
            <a:r>
              <a:rPr lang="en-CA" dirty="0" smtClean="0"/>
              <a:t>) outside of procedures and functions.</a:t>
            </a:r>
          </a:p>
          <a:p>
            <a:r>
              <a:rPr lang="en-CA" dirty="0" smtClean="0"/>
              <a:t>Indexing starts at 0 like C, not 1 like </a:t>
            </a:r>
            <a:r>
              <a:rPr lang="en-CA" dirty="0" err="1" smtClean="0"/>
              <a:t>Matlab</a:t>
            </a:r>
            <a:r>
              <a:rPr lang="en-CA" dirty="0" smtClean="0"/>
              <a:t>.</a:t>
            </a:r>
          </a:p>
          <a:p>
            <a:r>
              <a:rPr lang="en-CA" dirty="0" smtClean="0"/>
              <a:t>Recompile .mod files with </a:t>
            </a:r>
            <a:r>
              <a:rPr lang="en-CA" dirty="0" err="1" smtClean="0"/>
              <a:t>mknrndll</a:t>
            </a:r>
            <a:r>
              <a:rPr lang="en-CA" dirty="0" smtClean="0"/>
              <a:t> for specific machine.</a:t>
            </a:r>
          </a:p>
          <a:p>
            <a:r>
              <a:rPr lang="en-CA" dirty="0" smtClean="0"/>
              <a:t>.mod files must be in same directory as .hoc script.</a:t>
            </a:r>
          </a:p>
          <a:p>
            <a:r>
              <a:rPr lang="en-CA" dirty="0" smtClean="0"/>
              <a:t>Closing squiggly bracket “}” must be on its own line to end a loop/procedure/function.</a:t>
            </a:r>
          </a:p>
          <a:p>
            <a:r>
              <a:rPr lang="en-CA" dirty="0" smtClean="0"/>
              <a:t>Common error: your neuron has been overstimulated; lower amplitude… 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(&lt;big #&gt;) out of range, returning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(700)</a:t>
            </a:r>
          </a:p>
          <a:p>
            <a:pPr marL="0" indent="0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6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Advanced Things…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Networks of neurons</a:t>
            </a:r>
          </a:p>
          <a:p>
            <a:pPr lvl="1"/>
            <a:r>
              <a:rPr lang="en-CA" dirty="0" err="1" smtClean="0"/>
              <a:t>NetCon</a:t>
            </a:r>
            <a:r>
              <a:rPr lang="en-CA" dirty="0" smtClean="0"/>
              <a:t> (“network connection”) class</a:t>
            </a:r>
          </a:p>
          <a:p>
            <a:r>
              <a:rPr lang="en-CA" dirty="0" smtClean="0"/>
              <a:t>Realistic morphologies</a:t>
            </a:r>
          </a:p>
          <a:p>
            <a:pPr lvl="1"/>
            <a:r>
              <a:rPr lang="en-CA" dirty="0" err="1" smtClean="0"/>
              <a:t>ModelDB</a:t>
            </a:r>
            <a:endParaRPr lang="en-CA" dirty="0"/>
          </a:p>
          <a:p>
            <a:pPr lvl="1"/>
            <a:r>
              <a:rPr lang="en-CA" dirty="0" err="1" smtClean="0"/>
              <a:t>Neurolucida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476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Coding example…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853136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 smtClean="0">
                <a:hlinkClick r:id="rId4"/>
              </a:rPr>
              <a:t>New programmer’s reference</a:t>
            </a:r>
            <a:endParaRPr lang="en-CA" sz="2800" dirty="0" smtClean="0"/>
          </a:p>
          <a:p>
            <a:pPr lvl="1"/>
            <a:r>
              <a:rPr lang="en-CA" sz="2400" dirty="0" smtClean="0"/>
              <a:t>Use “Index” rather than “Quick search”</a:t>
            </a:r>
          </a:p>
          <a:p>
            <a:pPr lvl="1"/>
            <a:r>
              <a:rPr lang="en-CA" sz="2400" dirty="0" smtClean="0"/>
              <a:t>Sometimes still useful to look at </a:t>
            </a:r>
            <a:r>
              <a:rPr lang="en-CA" sz="2400" dirty="0" smtClean="0">
                <a:hlinkClick r:id="rId5"/>
              </a:rPr>
              <a:t>old version</a:t>
            </a:r>
            <a:endParaRPr lang="en-CA" sz="2400" dirty="0" smtClean="0"/>
          </a:p>
          <a:p>
            <a:pPr lvl="1"/>
            <a:r>
              <a:rPr lang="en-CA" sz="2400" dirty="0" smtClean="0"/>
              <a:t>Useful to check if a given word is a built-in variable/keyword/etc.</a:t>
            </a:r>
          </a:p>
          <a:p>
            <a:r>
              <a:rPr lang="en-CA" sz="2800" dirty="0" err="1">
                <a:hlinkClick r:id="rId6"/>
              </a:rPr>
              <a:t>ModelDB</a:t>
            </a:r>
            <a:endParaRPr lang="en-CA" sz="2800" dirty="0"/>
          </a:p>
          <a:p>
            <a:pPr lvl="1"/>
            <a:r>
              <a:rPr lang="en-CA" sz="2400" dirty="0" smtClean="0"/>
              <a:t>Often helpful to modify from existing code.</a:t>
            </a:r>
          </a:p>
          <a:p>
            <a:pPr lvl="1"/>
            <a:r>
              <a:rPr lang="en-CA" sz="2400" dirty="0" err="1" smtClean="0">
                <a:hlinkClick r:id="rId7"/>
              </a:rPr>
              <a:t>MyFirstNEURON</a:t>
            </a:r>
            <a:endParaRPr lang="en-CA" sz="2400" dirty="0"/>
          </a:p>
          <a:p>
            <a:r>
              <a:rPr lang="en-CA" sz="2800" dirty="0" smtClean="0">
                <a:hlinkClick r:id="rId8"/>
              </a:rPr>
              <a:t>Forum</a:t>
            </a:r>
            <a:endParaRPr lang="en-CA" sz="2800" dirty="0" smtClean="0"/>
          </a:p>
          <a:p>
            <a:r>
              <a:rPr lang="en-CA" sz="2800" dirty="0" smtClean="0">
                <a:hlinkClick r:id="rId9"/>
              </a:rPr>
              <a:t>Suggestions for how to develop models</a:t>
            </a:r>
            <a:endParaRPr lang="en-CA" sz="2800" dirty="0" smtClean="0"/>
          </a:p>
          <a:p>
            <a:r>
              <a:rPr lang="en-CA" sz="2800" dirty="0" smtClean="0"/>
              <a:t>Tutorials</a:t>
            </a:r>
          </a:p>
          <a:p>
            <a:pPr lvl="1"/>
            <a:r>
              <a:rPr lang="en-CA" sz="2400" dirty="0">
                <a:hlinkClick r:id="rId10"/>
              </a:rPr>
              <a:t>http://neuron.duke.edu</a:t>
            </a:r>
            <a:r>
              <a:rPr lang="en-CA" sz="2400" dirty="0" smtClean="0">
                <a:hlinkClick r:id="rId10"/>
              </a:rPr>
              <a:t>/</a:t>
            </a:r>
            <a:endParaRPr lang="en-CA" sz="2400" dirty="0" smtClean="0"/>
          </a:p>
          <a:p>
            <a:pPr lvl="1"/>
            <a:r>
              <a:rPr lang="en-CA" sz="2400" dirty="0">
                <a:hlinkClick r:id="rId11"/>
              </a:rPr>
              <a:t>http://www.anc.ed.ac.uk/school/neuron</a:t>
            </a:r>
            <a:r>
              <a:rPr lang="en-CA" sz="2400" dirty="0" smtClean="0">
                <a:hlinkClick r:id="rId11"/>
              </a:rPr>
              <a:t>/</a:t>
            </a:r>
            <a:endParaRPr lang="en-CA" sz="2400" dirty="0" smtClean="0"/>
          </a:p>
          <a:p>
            <a:pPr lvl="1"/>
            <a:r>
              <a:rPr lang="en-CA" sz="2400" dirty="0">
                <a:hlinkClick r:id="rId12"/>
              </a:rPr>
              <a:t>http://</a:t>
            </a:r>
            <a:r>
              <a:rPr lang="en-CA" sz="2400" dirty="0" smtClean="0">
                <a:hlinkClick r:id="rId12"/>
              </a:rPr>
              <a:t>web.mit.edu/neuron_v7.3/nrntuthtml/tutorial/tutA.html</a:t>
            </a:r>
            <a:r>
              <a:rPr lang="en-CA" sz="2400" dirty="0" smtClean="0"/>
              <a:t> </a:t>
            </a:r>
          </a:p>
          <a:p>
            <a:pPr lvl="1"/>
            <a:endParaRPr lang="en-CA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80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48680"/>
            <a:ext cx="8782050" cy="541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96" y="652534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Ref.: http://www.neuron.yale.edu/neuron/static/docs/units/unitchart.html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5</a:t>
            </a:fld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5364088" y="3573016"/>
            <a:ext cx="34198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Check your units when performing calculations in NEURON!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220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NEURON: Two Camps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GUI</a:t>
            </a:r>
          </a:p>
          <a:p>
            <a:r>
              <a:rPr lang="en-CA" dirty="0" smtClean="0"/>
              <a:t>Coding</a:t>
            </a:r>
          </a:p>
          <a:p>
            <a:pPr lvl="1"/>
            <a:r>
              <a:rPr lang="en-CA" dirty="0" smtClean="0"/>
              <a:t>NEURON file extensions</a:t>
            </a:r>
          </a:p>
          <a:p>
            <a:pPr lvl="2"/>
            <a:r>
              <a:rPr lang="en-CA" dirty="0" smtClean="0"/>
              <a:t>.hoc (Higher Order Computing) or .</a:t>
            </a:r>
            <a:r>
              <a:rPr lang="en-CA" dirty="0" err="1" smtClean="0"/>
              <a:t>py</a:t>
            </a:r>
            <a:r>
              <a:rPr lang="en-CA" dirty="0" smtClean="0"/>
              <a:t> (Python)</a:t>
            </a:r>
          </a:p>
          <a:p>
            <a:pPr lvl="3"/>
            <a:r>
              <a:rPr lang="en-CA" dirty="0" smtClean="0"/>
              <a:t>Scripts, like .m in </a:t>
            </a:r>
            <a:r>
              <a:rPr lang="en-CA" dirty="0" err="1" smtClean="0"/>
              <a:t>Matlab</a:t>
            </a:r>
            <a:endParaRPr lang="en-CA" dirty="0" smtClean="0"/>
          </a:p>
          <a:p>
            <a:pPr lvl="3"/>
            <a:r>
              <a:rPr lang="en-CA" dirty="0" smtClean="0"/>
              <a:t>Python implementation is much newer. I do not have</a:t>
            </a:r>
          </a:p>
          <a:p>
            <a:pPr lvl="2"/>
            <a:r>
              <a:rPr lang="en-CA" dirty="0" smtClean="0"/>
              <a:t>.mod (NMODL)</a:t>
            </a:r>
          </a:p>
          <a:p>
            <a:pPr lvl="3"/>
            <a:r>
              <a:rPr lang="en-CA" dirty="0" smtClean="0"/>
              <a:t>Membrane mechanisms</a:t>
            </a:r>
          </a:p>
          <a:p>
            <a:pPr lvl="1"/>
            <a:r>
              <a:rPr lang="en-CA" dirty="0" smtClean="0"/>
              <a:t>No native text editor.</a:t>
            </a:r>
          </a:p>
          <a:p>
            <a:pPr lvl="2"/>
            <a:r>
              <a:rPr lang="en-CA" dirty="0" smtClean="0"/>
              <a:t>Notepad</a:t>
            </a:r>
            <a:r>
              <a:rPr lang="en-CA" dirty="0"/>
              <a:t>, Notepad</a:t>
            </a:r>
            <a:r>
              <a:rPr lang="en-CA" dirty="0" smtClean="0"/>
              <a:t>++, </a:t>
            </a:r>
            <a:r>
              <a:rPr lang="en-CA" dirty="0" err="1" smtClean="0"/>
              <a:t>Geany</a:t>
            </a:r>
            <a:r>
              <a:rPr lang="en-CA" dirty="0" smtClean="0"/>
              <a:t>, etc.</a:t>
            </a:r>
          </a:p>
          <a:p>
            <a:pPr lvl="2"/>
            <a:r>
              <a:rPr lang="en-CA" dirty="0" smtClean="0"/>
              <a:t>Set language to C for most syntax highlighting or add </a:t>
            </a:r>
            <a:r>
              <a:rPr lang="en-CA" dirty="0" smtClean="0">
                <a:hlinkClick r:id="rId3"/>
              </a:rPr>
              <a:t>NEURON-specific syntax highlighting</a:t>
            </a:r>
            <a:r>
              <a:rPr lang="en-CA" dirty="0" smtClean="0"/>
              <a:t>.</a:t>
            </a:r>
          </a:p>
          <a:p>
            <a:pPr lvl="2"/>
            <a:endParaRPr lang="en-CA" dirty="0"/>
          </a:p>
          <a:p>
            <a:r>
              <a:rPr lang="en-CA" dirty="0" smtClean="0"/>
              <a:t>Not mutually exclusive, can use one to design geometry, and the other to run simulations, for example.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35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hlinkClick r:id="rId2"/>
              </a:rPr>
              <a:t>Cell Builder tutorial</a:t>
            </a:r>
            <a:endParaRPr lang="en-CA" dirty="0" smtClean="0"/>
          </a:p>
          <a:p>
            <a:pPr lvl="1"/>
            <a:r>
              <a:rPr lang="en-CA" dirty="0" smtClean="0"/>
              <a:t>What’s a session (.</a:t>
            </a:r>
            <a:r>
              <a:rPr lang="en-CA" dirty="0" err="1" smtClean="0"/>
              <a:t>ses</a:t>
            </a:r>
            <a:r>
              <a:rPr lang="en-CA" dirty="0" smtClean="0"/>
              <a:t>) file?</a:t>
            </a:r>
          </a:p>
          <a:p>
            <a:pPr lvl="1"/>
            <a:r>
              <a:rPr lang="en-CA" dirty="0" smtClean="0"/>
              <a:t>Create a simple model axon with soma, dendrites, and axon. Specify geometry and biophysics.</a:t>
            </a:r>
          </a:p>
          <a:p>
            <a:r>
              <a:rPr lang="en-CA" dirty="0" smtClean="0">
                <a:hlinkClick r:id="rId3"/>
              </a:rPr>
              <a:t>Tutorial</a:t>
            </a:r>
            <a:r>
              <a:rPr lang="en-CA" dirty="0" smtClean="0"/>
              <a:t> for the other main components</a:t>
            </a:r>
          </a:p>
          <a:p>
            <a:pPr lvl="1"/>
            <a:r>
              <a:rPr lang="en-CA" dirty="0" smtClean="0"/>
              <a:t>Stimulating with current point source</a:t>
            </a:r>
          </a:p>
          <a:p>
            <a:pPr lvl="1"/>
            <a:r>
              <a:rPr lang="en-CA" dirty="0" smtClean="0"/>
              <a:t>Running simulation</a:t>
            </a:r>
          </a:p>
          <a:p>
            <a:pPr lvl="1"/>
            <a:r>
              <a:rPr lang="en-CA" dirty="0" smtClean="0"/>
              <a:t>Plotting results</a:t>
            </a:r>
          </a:p>
          <a:p>
            <a:pPr lvl="1"/>
            <a:r>
              <a:rPr lang="en-CA" dirty="0" smtClean="0"/>
              <a:t>Saving session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09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Inside NEURON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Cable model</a:t>
            </a:r>
          </a:p>
          <a:p>
            <a:r>
              <a:rPr lang="en-US" dirty="0" smtClean="0"/>
              <a:t>Sections = Components </a:t>
            </a:r>
            <a:r>
              <a:rPr lang="en-US" dirty="0"/>
              <a:t>of a neuron (soma, axon, dendrite,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Generated with “create” command</a:t>
            </a:r>
          </a:p>
          <a:p>
            <a:r>
              <a:rPr lang="en-US" dirty="0" smtClean="0"/>
              <a:t>Recall equations for membrane resistance &amp; capacitance, and axial resistances. See “Parameters of Cable Equation” on Sakai.</a:t>
            </a:r>
            <a:endParaRPr lang="en-US" dirty="0"/>
          </a:p>
          <a:p>
            <a:r>
              <a:rPr lang="en-US" dirty="0"/>
              <a:t>Every section is modeled as a cylinder and has the same </a:t>
            </a:r>
            <a:r>
              <a:rPr lang="en-US" dirty="0" smtClean="0"/>
              <a:t>parameters:</a:t>
            </a:r>
            <a:endParaRPr lang="en-US" dirty="0"/>
          </a:p>
          <a:p>
            <a:pPr lvl="1"/>
            <a:r>
              <a:rPr lang="en-US" dirty="0" smtClean="0"/>
              <a:t>Ra =	Axial </a:t>
            </a:r>
            <a:r>
              <a:rPr lang="en-US" dirty="0"/>
              <a:t>resistivity [</a:t>
            </a:r>
            <a:r>
              <a:rPr lang="el-GR" dirty="0"/>
              <a:t>Ω</a:t>
            </a:r>
            <a:r>
              <a:rPr lang="en-CA" dirty="0"/>
              <a:t>-cm</a:t>
            </a:r>
            <a:r>
              <a:rPr lang="en-US" dirty="0"/>
              <a:t>]</a:t>
            </a:r>
          </a:p>
          <a:p>
            <a:pPr lvl="1"/>
            <a:r>
              <a:rPr lang="en-US" dirty="0" smtClean="0"/>
              <a:t>cm =	Membrane </a:t>
            </a:r>
            <a:r>
              <a:rPr lang="en-US" dirty="0"/>
              <a:t>specific capacitance [</a:t>
            </a:r>
            <a:r>
              <a:rPr lang="en-US" dirty="0" err="1"/>
              <a:t>uF</a:t>
            </a:r>
            <a:r>
              <a:rPr lang="en-US" dirty="0"/>
              <a:t>/cm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lvl="1"/>
            <a:r>
              <a:rPr lang="en-US" dirty="0" smtClean="0"/>
              <a:t>L =	Length [um]</a:t>
            </a:r>
            <a:endParaRPr lang="en-US" dirty="0"/>
          </a:p>
          <a:p>
            <a:pPr lvl="1"/>
            <a:r>
              <a:rPr lang="en-US" dirty="0" err="1" smtClean="0"/>
              <a:t>diam</a:t>
            </a:r>
            <a:r>
              <a:rPr lang="en-US" dirty="0" smtClean="0"/>
              <a:t> =	Diameter [um]</a:t>
            </a:r>
            <a:endParaRPr lang="en-US" dirty="0"/>
          </a:p>
          <a:p>
            <a:pPr lvl="1"/>
            <a:r>
              <a:rPr lang="en-US" dirty="0" err="1" smtClean="0"/>
              <a:t>nseg</a:t>
            </a:r>
            <a:r>
              <a:rPr lang="en-US" dirty="0" smtClean="0"/>
              <a:t> =	Number of segments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NOTE: Section ≠ Segment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8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5148063" y="4168541"/>
            <a:ext cx="3591889" cy="2540025"/>
            <a:chOff x="5580111" y="1772816"/>
            <a:chExt cx="3591889" cy="2540025"/>
          </a:xfrm>
        </p:grpSpPr>
        <p:pic>
          <p:nvPicPr>
            <p:cNvPr id="5" name="Picture 2" descr="C:\Users\bryan_howell\Desktop\NEURON_example_code\neuron_tutorial_pp\cable_equation_wiki_imag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1" y="1772816"/>
              <a:ext cx="3591889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580112" y="4005064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Ref.: </a:t>
              </a:r>
              <a:r>
                <a:rPr lang="en-CA" sz="1400" dirty="0" smtClean="0"/>
                <a:t>Wikipedia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749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 on Ra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An axon with perfectly insulating myelin is constructed by connecting nodes of Ranvier (</a:t>
            </a:r>
            <a:r>
              <a:rPr lang="en-CA" sz="2000" dirty="0" err="1" smtClean="0"/>
              <a:t>NoR</a:t>
            </a:r>
            <a:r>
              <a:rPr lang="en-CA" sz="2000" dirty="0" smtClean="0"/>
              <a:t>) with resistors modeling the intracellular space. However, these resistors should not merely account for the length of the </a:t>
            </a:r>
            <a:r>
              <a:rPr lang="en-CA" sz="2000" dirty="0" err="1" smtClean="0"/>
              <a:t>NoR</a:t>
            </a:r>
            <a:r>
              <a:rPr lang="en-CA" sz="2000" dirty="0" smtClean="0"/>
              <a:t>, but rather the length of the </a:t>
            </a:r>
            <a:r>
              <a:rPr lang="en-CA" sz="2000" dirty="0" err="1" smtClean="0"/>
              <a:t>NoR</a:t>
            </a:r>
            <a:r>
              <a:rPr lang="en-CA" sz="2000" dirty="0" smtClean="0"/>
              <a:t> + the length of the myelin.</a:t>
            </a:r>
          </a:p>
          <a:p>
            <a:r>
              <a:rPr lang="en-CA" sz="2000" dirty="0"/>
              <a:t>Axial </a:t>
            </a:r>
            <a:r>
              <a:rPr lang="en-CA" sz="2000" dirty="0" smtClean="0"/>
              <a:t>intracellular resistance</a:t>
            </a:r>
            <a:r>
              <a:rPr lang="en-CA" sz="2000" dirty="0"/>
              <a:t>: R = </a:t>
            </a:r>
            <a:r>
              <a:rPr lang="en-CA" sz="2000" dirty="0" smtClean="0"/>
              <a:t>4(Ra)(length)/</a:t>
            </a:r>
            <a:r>
              <a:rPr lang="el-GR" sz="2000" dirty="0" smtClean="0"/>
              <a:t>π</a:t>
            </a:r>
            <a:r>
              <a:rPr lang="en-CA" sz="2000" dirty="0" smtClean="0"/>
              <a:t>(</a:t>
            </a:r>
            <a:r>
              <a:rPr lang="en-CA" sz="2000" dirty="0" err="1" smtClean="0"/>
              <a:t>diam</a:t>
            </a:r>
            <a:r>
              <a:rPr lang="en-CA" sz="2000" dirty="0" smtClean="0"/>
              <a:t>)</a:t>
            </a:r>
            <a:r>
              <a:rPr lang="en-CA" sz="2000" baseline="30000" dirty="0" smtClean="0"/>
              <a:t>2</a:t>
            </a:r>
          </a:p>
          <a:p>
            <a:pPr lvl="1"/>
            <a:r>
              <a:rPr lang="en-CA" sz="1800" dirty="0" smtClean="0"/>
              <a:t>Ra = intracellular resistivity</a:t>
            </a:r>
            <a:endParaRPr lang="en-CA" sz="1800" dirty="0"/>
          </a:p>
          <a:p>
            <a:r>
              <a:rPr lang="en-US" sz="2000" dirty="0" smtClean="0"/>
              <a:t>NEURON will </a:t>
            </a:r>
            <a:r>
              <a:rPr lang="en-US" sz="2000" dirty="0"/>
              <a:t>compute R = 4(Ra</a:t>
            </a:r>
            <a:r>
              <a:rPr lang="en-US" sz="2000" dirty="0" smtClean="0"/>
              <a:t>)(L)/</a:t>
            </a:r>
            <a:r>
              <a:rPr lang="el-GR" sz="2000" dirty="0"/>
              <a:t>π(</a:t>
            </a:r>
            <a:r>
              <a:rPr lang="en-US" sz="2000" dirty="0" err="1"/>
              <a:t>diam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</a:p>
          <a:p>
            <a:r>
              <a:rPr lang="en-US" sz="2000" dirty="0" smtClean="0"/>
              <a:t>You </a:t>
            </a:r>
            <a:r>
              <a:rPr lang="en-US" sz="2000" dirty="0"/>
              <a:t>want R = </a:t>
            </a:r>
            <a:r>
              <a:rPr lang="en-US" sz="2000" dirty="0" smtClean="0"/>
              <a:t>4(Ra)(L+INL</a:t>
            </a:r>
            <a:r>
              <a:rPr lang="en-US" sz="2000" dirty="0"/>
              <a:t>)/</a:t>
            </a:r>
            <a:r>
              <a:rPr lang="en-US" sz="2000" dirty="0" smtClean="0"/>
              <a:t>π(</a:t>
            </a:r>
            <a:r>
              <a:rPr lang="en-US" sz="2000" dirty="0" err="1" smtClean="0"/>
              <a:t>diam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lvl="1"/>
            <a:r>
              <a:rPr lang="en-US" sz="1800" dirty="0" smtClean="0"/>
              <a:t>INL = </a:t>
            </a:r>
            <a:r>
              <a:rPr lang="en-US" sz="1800" dirty="0" err="1" smtClean="0"/>
              <a:t>internodal</a:t>
            </a:r>
            <a:r>
              <a:rPr lang="en-US" sz="1800" dirty="0" smtClean="0"/>
              <a:t> </a:t>
            </a:r>
            <a:r>
              <a:rPr lang="en-US" sz="1800" dirty="0"/>
              <a:t>length</a:t>
            </a:r>
          </a:p>
          <a:p>
            <a:r>
              <a:rPr lang="en-US" sz="2000" dirty="0" smtClean="0"/>
              <a:t>Therefore, need to multiply Ra by </a:t>
            </a:r>
            <a:r>
              <a:rPr lang="en-US" sz="2000" dirty="0"/>
              <a:t>(L+INL)/L</a:t>
            </a:r>
          </a:p>
          <a:p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3C4D-23DD-4458-B866-90FFC19A8588}" type="slidenum">
              <a:rPr lang="en-CA" smtClean="0"/>
              <a:t>9</a:t>
            </a:fld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1287842" y="5331059"/>
            <a:ext cx="6568315" cy="1220705"/>
            <a:chOff x="1937934" y="5663014"/>
            <a:chExt cx="6568315" cy="1220705"/>
          </a:xfrm>
        </p:grpSpPr>
        <p:sp>
          <p:nvSpPr>
            <p:cNvPr id="6" name="Can 5"/>
            <p:cNvSpPr/>
            <p:nvPr/>
          </p:nvSpPr>
          <p:spPr>
            <a:xfrm rot="16200000">
              <a:off x="7805375" y="5514293"/>
              <a:ext cx="458597" cy="943150"/>
            </a:xfrm>
            <a:prstGeom prst="can">
              <a:avLst>
                <a:gd name="adj" fmla="val 395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 rot="16200000">
              <a:off x="4989511" y="3569103"/>
              <a:ext cx="645711" cy="4833533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 rot="16200000">
              <a:off x="2338059" y="5562600"/>
              <a:ext cx="458597" cy="846541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59484" y="5756573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7403" y="5801203"/>
              <a:ext cx="1958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yelinated</a:t>
              </a:r>
              <a:r>
                <a:rPr lang="en-US" dirty="0" smtClean="0"/>
                <a:t> section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53629" y="576940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NoR</a:t>
              </a:r>
              <a:endParaRPr lang="en-US" dirty="0"/>
            </a:p>
          </p:txBody>
        </p:sp>
        <p:sp>
          <p:nvSpPr>
            <p:cNvPr id="12" name="Left Bracket 11"/>
            <p:cNvSpPr/>
            <p:nvPr/>
          </p:nvSpPr>
          <p:spPr>
            <a:xfrm rot="16200000">
              <a:off x="5252530" y="4146916"/>
              <a:ext cx="105572" cy="46293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5316" y="651438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16200000">
              <a:off x="2505122" y="6114384"/>
              <a:ext cx="114304" cy="68570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8526" y="651438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eft Bracket 15"/>
            <p:cNvSpPr/>
            <p:nvPr/>
          </p:nvSpPr>
          <p:spPr>
            <a:xfrm rot="21600000">
              <a:off x="1937934" y="5751767"/>
              <a:ext cx="91685" cy="46340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13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36376</TotalTime>
  <Words>1744</Words>
  <Application>Microsoft Macintosh PowerPoint</Application>
  <PresentationFormat>On-screen Show (4:3)</PresentationFormat>
  <Paragraphs>394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NEURON Tutorial</vt:lpstr>
      <vt:lpstr>What is NEURON?</vt:lpstr>
      <vt:lpstr>Installing</vt:lpstr>
      <vt:lpstr>Resources</vt:lpstr>
      <vt:lpstr>PowerPoint Presentation</vt:lpstr>
      <vt:lpstr>Using NEURON: Two Camps</vt:lpstr>
      <vt:lpstr>GUI</vt:lpstr>
      <vt:lpstr>Inside NEURON</vt:lpstr>
      <vt:lpstr>Note on Ra</vt:lpstr>
      <vt:lpstr>Working with Sections</vt:lpstr>
      <vt:lpstr>Normalized Length &amp; Sections vs Segments</vt:lpstr>
      <vt:lpstr>Normalized Length &amp; Sections vs Segments</vt:lpstr>
      <vt:lpstr>Spatial &amp; Temporal Resolutions</vt:lpstr>
      <vt:lpstr>“insert” command</vt:lpstr>
      <vt:lpstr>NMODL: .mod files</vt:lpstr>
      <vt:lpstr>Recording .mod State Variables</vt:lpstr>
      <vt:lpstr>Classes</vt:lpstr>
      <vt:lpstr>File Class Example</vt:lpstr>
      <vt:lpstr>Vector Class Example</vt:lpstr>
      <vt:lpstr>File Class and Vector Class Example</vt:lpstr>
      <vt:lpstr>APCount Class Example</vt:lpstr>
      <vt:lpstr>Code Structure</vt:lpstr>
      <vt:lpstr>Code Structure</vt:lpstr>
      <vt:lpstr>Intracellular Stimulation</vt:lpstr>
      <vt:lpstr>Extracellular Stimulation</vt:lpstr>
      <vt:lpstr>Extracellular Stimulation</vt:lpstr>
      <vt:lpstr>Running Simulation in hoc</vt:lpstr>
      <vt:lpstr>Saving &amp; Analyzing Results</vt:lpstr>
      <vt:lpstr>Saving &amp; Analyzing Results</vt:lpstr>
      <vt:lpstr>Other Notes</vt:lpstr>
      <vt:lpstr>More Advanced Things…</vt:lpstr>
      <vt:lpstr>Coding example…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</dc:creator>
  <cp:lastModifiedBy>Brian Huynh</cp:lastModifiedBy>
  <cp:revision>129</cp:revision>
  <dcterms:created xsi:type="dcterms:W3CDTF">2014-06-06T19:16:51Z</dcterms:created>
  <dcterms:modified xsi:type="dcterms:W3CDTF">2014-09-29T18:30:29Z</dcterms:modified>
</cp:coreProperties>
</file>