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132" d="100"/>
          <a:sy n="132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www.neurosigma.com</a:t>
            </a:r>
            <a:r>
              <a:rPr lang="en-US" dirty="0" smtClean="0"/>
              <a:t>/</a:t>
            </a:r>
            <a:r>
              <a:rPr lang="en-US" dirty="0" err="1" smtClean="0"/>
              <a:t>tns.html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www.prnewswire.com</a:t>
            </a:r>
            <a:r>
              <a:rPr lang="en-US" dirty="0" smtClean="0"/>
              <a:t>/news-releases/neurosigma-receives-health-canada-approval-for-its-monarch-etns-system-for-the-treatment-of-drug-resistant-epilepsy-and-major-depressive-disorder-205733901.html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2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www.neurology.org</a:t>
            </a:r>
            <a:r>
              <a:rPr lang="en-US" dirty="0" smtClean="0"/>
              <a:t>/content/72/10/936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0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www.neurology.org</a:t>
            </a:r>
            <a:r>
              <a:rPr lang="en-US" dirty="0" smtClean="0"/>
              <a:t>/content/80/9/786.full.html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Neurology-2003-DeGiorgio-421-2: http://</a:t>
            </a:r>
            <a:r>
              <a:rPr lang="en-US" dirty="0" err="1" smtClean="0"/>
              <a:t>www.neurology.org</a:t>
            </a:r>
            <a:r>
              <a:rPr lang="en-US" dirty="0" smtClean="0"/>
              <a:t>/content/61/3/421.long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9/24/14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9/24/14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9/24/14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9/24/14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BME 515 – Neural prosthetic systems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r>
              <a:rPr lang="en-US" dirty="0" smtClean="0"/>
              <a:t>Brian Huynh, Jessie Wilson (Fall 2014)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227" y="614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neuroSigma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Trigeminal Nerve Stimulation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Non-invasive external TNS (</a:t>
            </a:r>
            <a:r>
              <a:rPr lang="en-US" dirty="0" err="1" smtClean="0"/>
              <a:t>eTNS</a:t>
            </a:r>
            <a:r>
              <a:rPr lang="en-US" dirty="0" smtClean="0"/>
              <a:t>) or minimally-invasive subcutaneous TNS (</a:t>
            </a:r>
            <a:r>
              <a:rPr lang="en-US" dirty="0" err="1" smtClean="0"/>
              <a:t>sTNS</a:t>
            </a:r>
            <a:r>
              <a:rPr lang="en-US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Treatment for </a:t>
            </a:r>
            <a:r>
              <a:rPr lang="en-US" b="1" dirty="0" smtClean="0"/>
              <a:t>epilepsy</a:t>
            </a:r>
            <a:r>
              <a:rPr lang="en-US" dirty="0" smtClean="0"/>
              <a:t>, depression, ADHD, and PTSD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Monarch™ </a:t>
            </a:r>
            <a:r>
              <a:rPr lang="en-US" dirty="0" err="1" smtClean="0"/>
              <a:t>eTNS</a:t>
            </a:r>
            <a:r>
              <a:rPr lang="en-US" dirty="0" smtClean="0"/>
              <a:t> system is approved in the EU (CE Mark approved in Sep 2012) and Canada for treatment of epilepsy and depression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 US, both </a:t>
            </a:r>
            <a:r>
              <a:rPr lang="en-US" dirty="0" err="1" smtClean="0"/>
              <a:t>eTNS</a:t>
            </a:r>
            <a:r>
              <a:rPr lang="en-US" dirty="0" smtClean="0"/>
              <a:t>™ and </a:t>
            </a:r>
            <a:r>
              <a:rPr lang="en-US" dirty="0" err="1" smtClean="0"/>
              <a:t>sTNS</a:t>
            </a:r>
            <a:r>
              <a:rPr lang="en-US" dirty="0" smtClean="0"/>
              <a:t>™ are limited to investigational use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Drug-resistant epilepsy (DRE) affects 30% of all people with epilepsy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2009: acute and long-term pilot feasibility study of </a:t>
            </a:r>
            <a:r>
              <a:rPr lang="en-US" dirty="0" err="1" smtClean="0"/>
              <a:t>eTNS</a:t>
            </a:r>
            <a:r>
              <a:rPr lang="en-US" dirty="0" smtClean="0"/>
              <a:t> for epilepsy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2013: randomized, double-blind, active control study of </a:t>
            </a:r>
            <a:r>
              <a:rPr lang="en-US" dirty="0" err="1" smtClean="0"/>
              <a:t>eTNS</a:t>
            </a:r>
            <a:r>
              <a:rPr lang="en-US" dirty="0" smtClean="0"/>
              <a:t> for safety and efficacy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Planned: Phase III randomized controlled trial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Monarch™ </a:t>
            </a:r>
            <a:r>
              <a:rPr lang="en-US" dirty="0" err="1" smtClean="0"/>
              <a:t>eTNS</a:t>
            </a:r>
            <a:r>
              <a:rPr lang="en-US" dirty="0" smtClean="0"/>
              <a:t>™ System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CE Mark approval for the adjunctive treatment of epilepsy and major depressive disorder</a:t>
            </a:r>
            <a:endParaRPr lang="en-US" dirty="0"/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For adults and children &gt; 9 years old in EU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Sold by prescription in Canada to patients under physician supervision (Class 2 medical device license)</a:t>
            </a:r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For treatment of drug-resistant epilepsy (DRE), major depressive disorder (MDD), and treatment-resistant depression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Small stimulator (in pocket or waist) and electric patch on forehead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Patch stimulates trigeminal nerve through the surface of the skin, primarily used while patient is asleep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eTNS</a:t>
            </a:r>
            <a:r>
              <a:rPr lang="en-US" dirty="0" smtClean="0"/>
              <a:t> System</a:t>
            </a:r>
            <a:endParaRPr lang="en-US" dirty="0"/>
          </a:p>
        </p:txBody>
      </p:sp>
      <p:pic>
        <p:nvPicPr>
          <p:cNvPr id="18" name="Content Placeholder 17" descr="LA06314.jpg"/>
          <p:cNvPicPr>
            <a:picLocks noGrp="1" noChangeAspect="1"/>
          </p:cNvPicPr>
          <p:nvPr>
            <p:ph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395" r="-67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216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Trigeminal Nerve Stimulation for Epilepsy: Long-Term Feasibility and Efficacy (</a:t>
            </a:r>
            <a:r>
              <a:rPr lang="en-US" dirty="0" err="1" smtClean="0"/>
              <a:t>DeGiorgio</a:t>
            </a:r>
            <a:r>
              <a:rPr lang="en-US" dirty="0" smtClean="0"/>
              <a:t> CM et al., 2009)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Trigeminal Nerve?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Three afferent branches that project to trigeminal ganglion and nucleus, which projects to nucleus </a:t>
            </a:r>
            <a:r>
              <a:rPr lang="en-US" dirty="0" err="1" smtClean="0"/>
              <a:t>tractus</a:t>
            </a:r>
            <a:r>
              <a:rPr lang="en-US" dirty="0" smtClean="0"/>
              <a:t> </a:t>
            </a:r>
            <a:r>
              <a:rPr lang="en-US" dirty="0" err="1" smtClean="0"/>
              <a:t>solitarious</a:t>
            </a:r>
            <a:r>
              <a:rPr lang="en-US" dirty="0" smtClean="0"/>
              <a:t> (NTS) and locus </a:t>
            </a:r>
            <a:r>
              <a:rPr lang="en-US" dirty="0" err="1" smtClean="0"/>
              <a:t>ceruleus</a:t>
            </a:r>
            <a:r>
              <a:rPr lang="en-US" dirty="0" smtClean="0"/>
              <a:t>, all of which play a role in inhibition of seizures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Antiepileptic effect of trigeminal nerve and related structures confirmed in animal models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Pentylenetetrazole</a:t>
            </a:r>
            <a:r>
              <a:rPr lang="en-US" dirty="0" smtClean="0"/>
              <a:t> model, HF stimulation of trigeminal nerve significantly reduced seizure severity and frequency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Bilateral more effective than unilateral stimulation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HF stimulation more effective than LF stimulation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Timeline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4-week pretreatment baseline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Evaluated at 1, 2, 3, 6, and 12 months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 smtClean="0"/>
              <a:t>Patient </a:t>
            </a:r>
            <a:r>
              <a:rPr lang="en-US" b="1" smtClean="0"/>
              <a:t>(Inclusion) Criteria</a:t>
            </a:r>
            <a:endParaRPr lang="en-US" b="1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18-65 years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≥3 complex-partial/generalized tonic-</a:t>
            </a:r>
            <a:r>
              <a:rPr lang="en-US" dirty="0" err="1"/>
              <a:t>clonic</a:t>
            </a:r>
            <a:r>
              <a:rPr lang="en-US" dirty="0"/>
              <a:t> seizures/month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Exposure to ≥2 antiepileptic drugs (AEDs)</a:t>
            </a:r>
          </a:p>
          <a:p>
            <a:endParaRPr lang="en-US" dirty="0" smtClean="0"/>
          </a:p>
          <a:p>
            <a:r>
              <a:rPr lang="en-US" b="1" dirty="0" smtClean="0"/>
              <a:t>Stimulation Parameters</a:t>
            </a:r>
            <a:endParaRPr lang="en-US" b="1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frequency </a:t>
            </a:r>
            <a:r>
              <a:rPr lang="en-US" dirty="0"/>
              <a:t>120 Hz, 250 </a:t>
            </a:r>
            <a:r>
              <a:rPr lang="en-US" dirty="0" smtClean="0"/>
              <a:t>us</a:t>
            </a:r>
            <a:r>
              <a:rPr lang="en-US" dirty="0"/>
              <a:t>, </a:t>
            </a:r>
            <a:r>
              <a:rPr lang="en-US" dirty="0" smtClean="0"/>
              <a:t>≤30 </a:t>
            </a:r>
            <a:r>
              <a:rPr lang="en-US" dirty="0"/>
              <a:t>seconds on, </a:t>
            </a:r>
            <a:r>
              <a:rPr lang="en-US" dirty="0" smtClean="0"/>
              <a:t>≤30 seconds </a:t>
            </a:r>
            <a:r>
              <a:rPr lang="en-US" dirty="0"/>
              <a:t>off for 12–24 hours/day, and 1.25-inch disposable, silver-gel, adhesive electrodes were </a:t>
            </a:r>
            <a:r>
              <a:rPr lang="en-US" dirty="0" smtClean="0"/>
              <a:t>utilized</a:t>
            </a:r>
            <a:r>
              <a:rPr lang="en-US" dirty="0"/>
              <a:t>, spaced 2 inches apart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Stimulated ophthalmic nerve (V</a:t>
            </a:r>
            <a:r>
              <a:rPr lang="en-US" baseline="-25000" dirty="0" smtClean="0"/>
              <a:t>1</a:t>
            </a:r>
            <a:r>
              <a:rPr lang="en-US" dirty="0" smtClean="0"/>
              <a:t>) in all subjects, allowing for bilateral stimulation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n=7 completed 12-month study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TNS well tolerated (side effects: skin irritation (n=5), tingling, forehead pressure, headache)</a:t>
            </a:r>
          </a:p>
          <a:p>
            <a:pPr marL="571500" lvl="2" indent="-171450">
              <a:buFont typeface="Arial"/>
              <a:buChar char="•"/>
            </a:pPr>
            <a:r>
              <a:rPr lang="en-US" dirty="0"/>
              <a:t>No detectable effect on pulse, BP, or </a:t>
            </a:r>
            <a:r>
              <a:rPr lang="en-US" dirty="0" smtClean="0"/>
              <a:t>ECG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Mean reduction in seizure frequency of </a:t>
            </a:r>
            <a:r>
              <a:rPr lang="en-US" b="1" dirty="0" smtClean="0"/>
              <a:t>59%</a:t>
            </a:r>
            <a:r>
              <a:rPr lang="en-US" dirty="0" smtClean="0"/>
              <a:t> at 12 months</a:t>
            </a:r>
          </a:p>
        </p:txBody>
      </p:sp>
    </p:spTree>
    <p:extLst>
      <p:ext uri="{BB962C8B-B14F-4D97-AF65-F5344CB8AC3E}">
        <p14:creationId xmlns:p14="http://schemas.microsoft.com/office/powerpoint/2010/main" val="217112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Randomized controlled trial of trigeminal nerve stimulation for drug-resistant epilepsy (</a:t>
            </a:r>
            <a:r>
              <a:rPr lang="en-US" dirty="0" err="1" smtClean="0"/>
              <a:t>DeGiorgio</a:t>
            </a:r>
            <a:r>
              <a:rPr lang="en-US" dirty="0" smtClean="0"/>
              <a:t> et al., 2013)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current as of January 30, 2013</a:t>
            </a:r>
          </a:p>
          <a:p>
            <a:r>
              <a:rPr lang="en-US" dirty="0" smtClean="0"/>
              <a:t>Study designed to provide Class II evidence for </a:t>
            </a:r>
            <a:r>
              <a:rPr lang="en-US" dirty="0" err="1" smtClean="0"/>
              <a:t>eTNS</a:t>
            </a:r>
            <a:r>
              <a:rPr lang="en-US" dirty="0" smtClean="0"/>
              <a:t> in drug-resistant partial seizures</a:t>
            </a:r>
          </a:p>
          <a:p>
            <a:r>
              <a:rPr lang="en-US" b="1" dirty="0" smtClean="0"/>
              <a:t>Primary Outcomes:</a:t>
            </a:r>
            <a:r>
              <a:rPr lang="en-US" dirty="0" smtClean="0"/>
              <a:t> seizure frequency, responder rate, and time to the fourth seizure</a:t>
            </a:r>
            <a:endParaRPr lang="en-US" b="1" dirty="0" smtClean="0"/>
          </a:p>
          <a:p>
            <a:r>
              <a:rPr lang="en-US" b="1" dirty="0" smtClean="0"/>
              <a:t>Methods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Double-blind, randomized, active-control trial in DRE (drug-resistant epilepsy)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42 subjects w/ ≥ 2 partial onset seizures/month completed study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6-week baseline period (to calculate baseline seizure frequency) &amp; evaluated at 6, 12, and 18 weeks during acute treatment period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Randomized to treatment (</a:t>
            </a:r>
            <a:r>
              <a:rPr lang="en-US" dirty="0" err="1" smtClean="0"/>
              <a:t>eTNS</a:t>
            </a:r>
            <a:r>
              <a:rPr lang="en-US" dirty="0" smtClean="0"/>
              <a:t> 120Hz) or control (</a:t>
            </a:r>
            <a:r>
              <a:rPr lang="en-US" dirty="0" err="1" smtClean="0"/>
              <a:t>eTNS</a:t>
            </a:r>
            <a:r>
              <a:rPr lang="en-US" dirty="0" smtClean="0"/>
              <a:t> 2Hz)</a:t>
            </a:r>
            <a:endParaRPr lang="en-US" dirty="0"/>
          </a:p>
          <a:p>
            <a:pPr marL="914400" lvl="1" indent="-171450">
              <a:buFont typeface="Arial"/>
              <a:buChar char="•"/>
            </a:pPr>
            <a:r>
              <a:rPr lang="en-US" dirty="0"/>
              <a:t>Pulse duration &lt; 250 us</a:t>
            </a:r>
          </a:p>
          <a:p>
            <a:pPr marL="914400" lvl="1" indent="-171450">
              <a:buFont typeface="Arial"/>
              <a:buChar char="•"/>
            </a:pPr>
            <a:r>
              <a:rPr lang="en-US" dirty="0"/>
              <a:t>Active Control: Duty cycle: 2s ON, 90s OFF, pulse duration = 50 </a:t>
            </a:r>
            <a:r>
              <a:rPr lang="en-US" dirty="0" smtClean="0"/>
              <a:t>us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Targeted R and L branches of ophthalmic and </a:t>
            </a:r>
            <a:r>
              <a:rPr lang="en-US" dirty="0" err="1" smtClean="0"/>
              <a:t>supratrochlear</a:t>
            </a:r>
            <a:r>
              <a:rPr lang="en-US" dirty="0" smtClean="0"/>
              <a:t> nerves for bilateral stimulation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On average, subjects failed 3.35 anti-epileptic drugs (AEDs) prior to enrollment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eTNS</a:t>
            </a:r>
            <a:r>
              <a:rPr lang="en-US" dirty="0" smtClean="0"/>
              <a:t> was well tolerated (side effects: anxiety (4%), headache (4%), skin irritation (14%))</a:t>
            </a:r>
          </a:p>
          <a:p>
            <a:pPr marL="171450" indent="-171450">
              <a:buFont typeface="Arial"/>
              <a:buChar char="•"/>
            </a:pPr>
            <a:r>
              <a:rPr lang="en-US" b="1" dirty="0" smtClean="0"/>
              <a:t>Seizure Frequency (mean response ratio):</a:t>
            </a:r>
            <a:endParaRPr lang="en-US" dirty="0" smtClean="0"/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Treatment Group: -13.9 ± 6.7</a:t>
            </a:r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Active Control Group: -9.0 ± 6.8</a:t>
            </a:r>
          </a:p>
          <a:p>
            <a:pPr marL="171450" indent="-171450">
              <a:buFont typeface="Arial"/>
              <a:buChar char="•"/>
            </a:pPr>
            <a:r>
              <a:rPr lang="en-US" b="1" dirty="0" smtClean="0"/>
              <a:t>Responder Rate:</a:t>
            </a:r>
            <a:r>
              <a:rPr lang="en-US" dirty="0" smtClean="0"/>
              <a:t> &gt;50% reduction in seizure frequency</a:t>
            </a:r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Treatment Group: 30.2%</a:t>
            </a:r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Active Control Group: 21.1%</a:t>
            </a:r>
          </a:p>
          <a:p>
            <a:pPr marL="171450" indent="-171450">
              <a:buFont typeface="Arial"/>
              <a:buChar char="•"/>
            </a:pPr>
            <a:r>
              <a:rPr lang="en-US" b="1" dirty="0" smtClean="0"/>
              <a:t>Time to 4</a:t>
            </a:r>
            <a:r>
              <a:rPr lang="en-US" b="1" baseline="30000" dirty="0" smtClean="0"/>
              <a:t>th</a:t>
            </a:r>
            <a:r>
              <a:rPr lang="en-US" b="1" dirty="0" smtClean="0"/>
              <a:t> Seizure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Not significant</a:t>
            </a:r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Treatment: net decrease 2.5 days or 20%</a:t>
            </a:r>
          </a:p>
          <a:p>
            <a:pPr marL="914400" lvl="1" indent="-171450">
              <a:buFont typeface="Arial"/>
              <a:buChar char="•"/>
            </a:pPr>
            <a:r>
              <a:rPr lang="en-US" dirty="0" smtClean="0"/>
              <a:t>Control: net decrease 5 days or 21.7%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Expected n &gt; 200 and higher seizure frequency (</a:t>
            </a:r>
            <a:r>
              <a:rPr lang="en-US" dirty="0"/>
              <a:t>≥ </a:t>
            </a:r>
            <a:r>
              <a:rPr lang="en-US" dirty="0" smtClean="0"/>
              <a:t>4 seizures/month) for inclusion for phase III multicenter study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Change active control parameters to reduce possibility of placebo response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44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tch Book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 Book.potx</Template>
  <TotalTime>0</TotalTime>
  <Words>930</Words>
  <Application>Microsoft Macintosh PowerPoint</Application>
  <PresentationFormat>On-screen Show (4:3)</PresentationFormat>
  <Paragraphs>82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Pitch Book</vt:lpstr>
      <vt:lpstr>BME 515 – Neural prosthetic systems</vt:lpstr>
      <vt:lpstr>neuroSigma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2014-09-24T14:13:01Z</dcterms:modified>
</cp:coreProperties>
</file>