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 autoAdjust="0"/>
    <p:restoredTop sz="88034" autoAdjust="0"/>
  </p:normalViewPr>
  <p:slideViewPr>
    <p:cSldViewPr>
      <p:cViewPr varScale="1">
        <p:scale>
          <a:sx n="152" d="100"/>
          <a:sy n="152" d="100"/>
        </p:scale>
        <p:origin x="-1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smtClean="0"/>
              <a:pPr/>
              <a:t>11/12/14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05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en-US" smtClean="0"/>
              <a:pPr/>
              <a:t>11/12/14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add author information</a:t>
            </a:r>
            <a:endParaRPr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11/12/14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FEC9D3F2-7140-49B9-866C-D21246A5836E}" type="datetime1">
              <a:rPr lang="en-US" smtClean="0"/>
              <a:pPr algn="r"/>
              <a:t>11/12/14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CBEC585F-C108-48D6-9331-6628A0FBB73B}" type="datetime1">
              <a:rPr lang="en-US" smtClean="0"/>
              <a:pPr algn="r"/>
              <a:t>11/12/14</a:t>
            </a:fld>
            <a:endParaRPr lang="en-US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7293A964-5F5E-47DC-ABD9-08A6A9FFD04F}" type="datetime1">
              <a:rPr lang="en-US" smtClean="0"/>
              <a:pPr algn="r"/>
              <a:t>11/12/14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968C9C2A-D3B8-4543-8A47-F59C20C16D9A}" type="datetime1">
              <a:rPr lang="en-US" smtClean="0"/>
              <a:pPr algn="r"/>
              <a:t>11/12/14</a:t>
            </a:fld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fld id="{29ED4C97-3C5D-482A-99AD-AD992C3024DE}" type="datetime1">
              <a:rPr lang="en-US" smtClean="0"/>
              <a:pPr algn="r"/>
              <a:t>11/12/14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3EF8FEE9-63ED-4C1B-8C25-9B47C2DA1E72}" type="datetime1">
              <a:rPr lang="en-US" smtClean="0"/>
              <a:pPr algn="r"/>
              <a:t>11/12/14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>
              <a:defRPr sz="120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fld id="{E8BD303E-7304-41BE-B693-A76D7275A3B0}" type="datetime1">
              <a:rPr lang="en-US" smtClean="0"/>
              <a:pPr algn="r"/>
              <a:t>11/12/14</a:t>
            </a:fld>
            <a:endParaRPr lang="en-US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 dirty="0"/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>
              <a:defRPr sz="1100"/>
            </a:lvl1pPr>
            <a:extLst/>
          </a:lstStyle>
          <a:p>
            <a:pPr algn="r"/>
            <a:fld id="{F17F374F-8F2E-42FC-B8C0-8EDFCA32CD96}" type="datetime1">
              <a:rPr lang="en-US" sz="1100" smtClean="0"/>
              <a:pPr algn="r"/>
              <a:t>11/12/14</a:t>
            </a:fld>
            <a:endParaRPr lang="en-US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11/12/14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F7F1F872-C5DE-403B-85F0-1024E6CA1886}" type="datetime1">
              <a:rPr lang="en-US" smtClean="0"/>
              <a:pPr algn="r"/>
              <a:t>11/12/14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73B9D0E9-7F95-4423-9114-95494EF8154E}" type="datetime1">
              <a:rPr lang="en-US" smtClean="0"/>
              <a:pPr algn="r"/>
              <a:t>11/12/14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828FD173-2CB3-4214-8741-970D8D476901}" type="datetime1">
              <a:rPr lang="en-US" smtClean="0"/>
              <a:pPr algn="r"/>
              <a:t>11/12/14</a:t>
            </a:fld>
            <a:endParaRPr lang="en-US" dirty="0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A1704A40-8D3B-4404-9986-2B5D36474D63}" type="datetime1">
              <a:rPr lang="en-US" smtClean="0"/>
              <a:pPr algn="r"/>
              <a:t>11/12/14</a:t>
            </a:fld>
            <a:endParaRPr lang="en-US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DE3B91AD-F2C9-43CB-A84C-1D5C130F2509}" type="datetime1">
              <a:rPr lang="en-US" smtClean="0"/>
              <a:pPr algn="r"/>
              <a:t>11/12/14</a:t>
            </a:fld>
            <a:endParaRPr lang="en-US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27D93220-918A-400D-B3FA-D8B22567DEBB}" type="datetime1">
              <a:rPr lang="en-US" smtClean="0"/>
              <a:pPr algn="r"/>
              <a:t>11/12/14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>
              <a:defRPr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en-US" dirty="0" smtClean="0"/>
              <a:t>Huynh </a:t>
            </a:r>
            <a:fld id="{CCD717AA-EA39-47F3-8A0A-15B3575EDB53}" type="datetime1">
              <a:rPr lang="en-US" smtClean="0"/>
              <a:pPr algn="r"/>
              <a:t>11/12/14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>
              <a:defRPr sz="1000"/>
            </a:lvl1pPr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>
              <a:defRPr sz="1000">
                <a:solidFill>
                  <a:sysClr val="windowText" lastClr="000000"/>
                </a:solidFill>
              </a:defRPr>
            </a:lvl1pPr>
            <a:extLst/>
          </a:lstStyle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Neuromodulation techniques in the treatment of the overactive bladder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627888"/>
          </a:xfrm>
        </p:spPr>
        <p:txBody>
          <a:bodyPr>
            <a:normAutofit/>
          </a:bodyPr>
          <a:lstStyle/>
          <a:p>
            <a:r>
              <a:rPr lang="en-US" dirty="0" smtClean="0"/>
              <a:t>J. </a:t>
            </a:r>
            <a:r>
              <a:rPr lang="en-US" dirty="0" err="1" smtClean="0"/>
              <a:t>Groen</a:t>
            </a:r>
            <a:r>
              <a:rPr lang="en-US" dirty="0" smtClean="0"/>
              <a:t> and J.L.H.R. Bosch</a:t>
            </a:r>
          </a:p>
          <a:p>
            <a:r>
              <a:rPr lang="en-US" i="1" dirty="0" smtClean="0"/>
              <a:t>Department of Urology, Erasmus Medical Center Rotterdam, Rotterdam, The Netherlands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55570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Mechanism of Action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b="1" dirty="0"/>
              <a:t>Spinal Inhibitory Mechanisms of the Micturition Reflex: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Guarding reflex</a:t>
            </a:r>
          </a:p>
          <a:p>
            <a:pPr marL="403225" lvl="1" indent="-171450">
              <a:buFont typeface="Arial"/>
              <a:buChar char="•"/>
            </a:pPr>
            <a:r>
              <a:rPr lang="en-US" dirty="0"/>
              <a:t>Increased activity of striated urethral sphincter in response to bladder filling</a:t>
            </a:r>
          </a:p>
          <a:p>
            <a:pPr marL="403225" lvl="1" indent="-171450">
              <a:buFont typeface="Arial"/>
              <a:buChar char="•"/>
            </a:pPr>
            <a:r>
              <a:rPr lang="en-US" dirty="0"/>
              <a:t>Reflexively induces detrusor (bladder wall muscle) relaxation</a:t>
            </a:r>
          </a:p>
          <a:p>
            <a:pPr marL="171450" lvl="1" indent="-171450">
              <a:buFont typeface="Arial"/>
              <a:buChar char="•"/>
            </a:pPr>
            <a:r>
              <a:rPr lang="en-US" dirty="0" err="1"/>
              <a:t>Edvarsen’s</a:t>
            </a:r>
            <a:r>
              <a:rPr lang="en-US" dirty="0"/>
              <a:t> reflex</a:t>
            </a:r>
          </a:p>
          <a:p>
            <a:pPr marL="396875" lvl="2" indent="-171450">
              <a:buFont typeface="Arial"/>
              <a:buChar char="•"/>
            </a:pPr>
            <a:r>
              <a:rPr lang="en-US" dirty="0"/>
              <a:t>Increased activity of the sympathetic nervous system in response to bladder filling</a:t>
            </a:r>
          </a:p>
          <a:p>
            <a:pPr marL="171450" lvl="1" indent="-171450">
              <a:buFont typeface="Arial"/>
              <a:buChar char="•"/>
            </a:pPr>
            <a:r>
              <a:rPr lang="en-US" dirty="0"/>
              <a:t>Anal dilation </a:t>
            </a:r>
          </a:p>
          <a:p>
            <a:pPr marL="396875" lvl="2" indent="-171450">
              <a:buFont typeface="Arial"/>
              <a:buChar char="•"/>
            </a:pPr>
            <a:r>
              <a:rPr lang="en-US" dirty="0"/>
              <a:t>Afferent pathway</a:t>
            </a:r>
          </a:p>
          <a:p>
            <a:pPr marL="396875" lvl="2" indent="-171450">
              <a:buFont typeface="Arial"/>
              <a:buChar char="•"/>
            </a:pPr>
            <a:r>
              <a:rPr lang="en-US" dirty="0" err="1"/>
              <a:t>Anorectal</a:t>
            </a:r>
            <a:r>
              <a:rPr lang="en-US" dirty="0"/>
              <a:t> branches of the pelvic nerve</a:t>
            </a:r>
          </a:p>
          <a:p>
            <a:pPr marL="396875" lvl="2" indent="-171450">
              <a:buFont typeface="Arial"/>
              <a:buChar char="•"/>
            </a:pPr>
            <a:r>
              <a:rPr lang="en-US" dirty="0"/>
              <a:t>Prevents voiding during defecation</a:t>
            </a:r>
          </a:p>
          <a:p>
            <a:pPr marL="171450" lvl="2" indent="-171450">
              <a:buFont typeface="Arial"/>
              <a:buChar char="•"/>
            </a:pPr>
            <a:r>
              <a:rPr lang="en-US" dirty="0"/>
              <a:t>Gentle mechanical stimulation of the genital region</a:t>
            </a:r>
          </a:p>
          <a:p>
            <a:pPr marL="396875" lvl="2" indent="-171450">
              <a:buFont typeface="Arial"/>
              <a:buChar char="•"/>
            </a:pPr>
            <a:r>
              <a:rPr lang="en-US" dirty="0"/>
              <a:t>Afferent pathway</a:t>
            </a:r>
          </a:p>
          <a:p>
            <a:pPr marL="396875" lvl="2" indent="-171450">
              <a:buFont typeface="Arial"/>
              <a:buChar char="•"/>
            </a:pPr>
            <a:r>
              <a:rPr lang="en-US" dirty="0"/>
              <a:t>Dorsal clitoral or penile branches of </a:t>
            </a:r>
            <a:r>
              <a:rPr lang="en-US" dirty="0" err="1"/>
              <a:t>pudendal</a:t>
            </a:r>
            <a:r>
              <a:rPr lang="en-US" dirty="0"/>
              <a:t> nerve</a:t>
            </a:r>
          </a:p>
          <a:p>
            <a:pPr marL="396875" lvl="2" indent="-171450">
              <a:buFont typeface="Arial"/>
              <a:buChar char="•"/>
            </a:pPr>
            <a:r>
              <a:rPr lang="en-US" dirty="0"/>
              <a:t>Prevents voiding during intercourse</a:t>
            </a:r>
          </a:p>
          <a:p>
            <a:pPr marL="171450" lvl="2" indent="-171450">
              <a:buFont typeface="Arial"/>
              <a:buChar char="•"/>
            </a:pPr>
            <a:r>
              <a:rPr lang="en-US" dirty="0"/>
              <a:t>Physical activity </a:t>
            </a:r>
          </a:p>
          <a:p>
            <a:pPr marL="396875" lvl="2" indent="-171450">
              <a:buFont typeface="Arial"/>
              <a:buChar char="•"/>
            </a:pPr>
            <a:r>
              <a:rPr lang="en-US" dirty="0"/>
              <a:t>Afferent pathway</a:t>
            </a:r>
          </a:p>
          <a:p>
            <a:pPr marL="396875" lvl="2" indent="-171450">
              <a:buFont typeface="Arial"/>
              <a:buChar char="•"/>
            </a:pPr>
            <a:r>
              <a:rPr lang="en-US" dirty="0"/>
              <a:t>Muscle afferents from limbs (but not pelvic floor)</a:t>
            </a:r>
          </a:p>
          <a:p>
            <a:pPr marL="396875" lvl="2" indent="-171450">
              <a:buFont typeface="Arial"/>
              <a:buChar char="•"/>
            </a:pPr>
            <a:r>
              <a:rPr lang="en-US" dirty="0"/>
              <a:t>Prevents voiding during fighting or fleeing</a:t>
            </a:r>
          </a:p>
          <a:p>
            <a:pPr marL="171450" lvl="1" indent="-1714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Current </a:t>
            </a:r>
            <a:r>
              <a:rPr lang="en-US" b="1" dirty="0" err="1"/>
              <a:t>neuromodulation</a:t>
            </a:r>
            <a:r>
              <a:rPr lang="en-US" b="1" dirty="0"/>
              <a:t> techniques for treating overactive bladder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/>
              <a:t>Anogenital</a:t>
            </a:r>
            <a:r>
              <a:rPr lang="en-US" dirty="0"/>
              <a:t> electrical stimulation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Transcutaneous electrical nerve stimulation (TENS)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Sacral nerve </a:t>
            </a:r>
            <a:r>
              <a:rPr lang="en-US" dirty="0" err="1"/>
              <a:t>neuromodulation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Percutaneous posterior </a:t>
            </a:r>
            <a:r>
              <a:rPr lang="en-US" dirty="0" err="1"/>
              <a:t>tibial</a:t>
            </a:r>
            <a:r>
              <a:rPr lang="en-US" dirty="0"/>
              <a:t> nerve stimulation (</a:t>
            </a:r>
            <a:r>
              <a:rPr lang="en-US" dirty="0" err="1"/>
              <a:t>Stoller</a:t>
            </a:r>
            <a:r>
              <a:rPr lang="en-US" dirty="0"/>
              <a:t> afferent nerve stimulation, SANS)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Magnetic stimulation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pPr marL="171450" lvl="1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Potential Mechanisms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/>
              <a:buChar char="•"/>
            </a:pPr>
            <a:r>
              <a:rPr lang="en-US" dirty="0"/>
              <a:t>Activation of </a:t>
            </a:r>
            <a:r>
              <a:rPr lang="en-US" b="1" dirty="0"/>
              <a:t>efferent</a:t>
            </a:r>
            <a:r>
              <a:rPr lang="en-US" dirty="0"/>
              <a:t> fibers to the striated urethral sphincter reflexively cause detrusor relaxation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Activation of </a:t>
            </a:r>
            <a:r>
              <a:rPr lang="en-US" b="1" dirty="0"/>
              <a:t>afferent</a:t>
            </a:r>
            <a:r>
              <a:rPr lang="en-US" dirty="0"/>
              <a:t> fibers causes inhibition at a spinal or a </a:t>
            </a:r>
            <a:r>
              <a:rPr lang="en-US" dirty="0" err="1"/>
              <a:t>supraspinal</a:t>
            </a:r>
            <a:r>
              <a:rPr lang="en-US" dirty="0"/>
              <a:t> level</a:t>
            </a:r>
          </a:p>
          <a:p>
            <a:pPr marL="171450" lvl="1" indent="-1714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Electrical Parameters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Bipolar square-wave pulses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Pulse duration: 0.2-0.5 ms is optimal, but 1 ms also used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Stimulation frequency: optimal is 5-10Hz</a:t>
            </a:r>
          </a:p>
          <a:p>
            <a:pPr marL="403225" lvl="1" indent="-171450">
              <a:buFont typeface="Arial"/>
              <a:buChar char="•"/>
            </a:pPr>
            <a:r>
              <a:rPr lang="en-US" dirty="0" smtClean="0"/>
              <a:t>&lt;10 Hz uncomfortable at higher amplitudes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Desired pulse amplitude should be as high as possible for </a:t>
            </a:r>
            <a:r>
              <a:rPr lang="en-US" dirty="0" err="1" smtClean="0"/>
              <a:t>anogenital</a:t>
            </a:r>
            <a:r>
              <a:rPr lang="en-US" dirty="0" smtClean="0"/>
              <a:t> stimulation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Desired pulse amplitude should be just above detection threshold for sacral nerve modulation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8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ANOGENITAL STIMULATION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Anogenital</a:t>
            </a:r>
            <a:r>
              <a:rPr lang="en-US" dirty="0" smtClean="0"/>
              <a:t> Stimulation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/>
        <p:txBody>
          <a:bodyPr numCol="2"/>
          <a:lstStyle/>
          <a:p>
            <a:r>
              <a:rPr lang="en-US" b="1" dirty="0" smtClean="0"/>
              <a:t>Technique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Long-term or chronic stimulation: for stress incontinence and not discussed here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Short-term or acute stimulation</a:t>
            </a:r>
          </a:p>
          <a:p>
            <a:pPr marL="403225" indent="-171450">
              <a:buFont typeface="Arial"/>
              <a:buChar char="•"/>
            </a:pPr>
            <a:r>
              <a:rPr lang="en-US" dirty="0" smtClean="0"/>
              <a:t>Limited sessions</a:t>
            </a:r>
          </a:p>
          <a:p>
            <a:pPr marL="403225" indent="-171450">
              <a:buFont typeface="Arial"/>
              <a:buChar char="•"/>
            </a:pPr>
            <a:r>
              <a:rPr lang="en-US" dirty="0" smtClean="0"/>
              <a:t>Intensity as high as possible (i.e. just below discomfort level)</a:t>
            </a:r>
          </a:p>
          <a:p>
            <a:pPr marL="403225" indent="-171450">
              <a:buFont typeface="Arial"/>
              <a:buChar char="•"/>
            </a:pPr>
            <a:r>
              <a:rPr lang="en-US" dirty="0" smtClean="0"/>
              <a:t>Overactive bladder and mixed incontinence</a:t>
            </a:r>
          </a:p>
          <a:p>
            <a:endParaRPr lang="en-US" dirty="0"/>
          </a:p>
          <a:p>
            <a:r>
              <a:rPr lang="en-US" b="1" dirty="0" smtClean="0"/>
              <a:t>Evidence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Published results vary considerably</a:t>
            </a:r>
          </a:p>
          <a:p>
            <a:pPr marL="403225" indent="-171450">
              <a:buFont typeface="Arial"/>
              <a:buChar char="•"/>
            </a:pPr>
            <a:r>
              <a:rPr lang="en-US" dirty="0" smtClean="0"/>
              <a:t>Beneficial effect in about half of the patients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Treatment compared with sham</a:t>
            </a:r>
          </a:p>
          <a:p>
            <a:pPr marL="403225" indent="-171450">
              <a:buFont typeface="Arial"/>
              <a:buChar char="•"/>
            </a:pPr>
            <a:r>
              <a:rPr lang="en-US" dirty="0" smtClean="0"/>
              <a:t>Most authors found active treatment was symptomatically and </a:t>
            </a:r>
            <a:r>
              <a:rPr lang="en-US" dirty="0" err="1" smtClean="0"/>
              <a:t>cystometrically</a:t>
            </a:r>
            <a:r>
              <a:rPr lang="en-US" dirty="0" smtClean="0"/>
              <a:t> superior to sham</a:t>
            </a:r>
          </a:p>
          <a:p>
            <a:endParaRPr lang="en-US" dirty="0" smtClean="0"/>
          </a:p>
          <a:p>
            <a:r>
              <a:rPr lang="en-US" b="1" dirty="0" smtClean="0"/>
              <a:t>Suitable Patients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Success rates depend heavily on selection of patients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Failure of pharmacological treatment does not exclude good response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r>
              <a:rPr lang="en-US" b="1" dirty="0" smtClean="0"/>
              <a:t>Treatment Scheme and Parameters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Intensity should be as high as possible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r>
              <a:rPr lang="en-US" b="1" dirty="0" smtClean="0"/>
              <a:t>Long-term Effectiveness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Few studies reported success rates after a follow-up of &gt;6 months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Yamanishi</a:t>
            </a:r>
            <a:r>
              <a:rPr lang="en-US" dirty="0"/>
              <a:t> </a:t>
            </a:r>
            <a:r>
              <a:rPr lang="en-US" dirty="0" smtClean="0"/>
              <a:t>et al: 2 year follow up, 64% subjective satisfaction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Eriksen</a:t>
            </a:r>
            <a:r>
              <a:rPr lang="en-US" dirty="0" smtClean="0"/>
              <a:t> et al: 85% initially to 77% after 1 year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Bratt</a:t>
            </a:r>
            <a:r>
              <a:rPr lang="en-US" dirty="0" smtClean="0"/>
              <a:t> et al: 60% satisfied after 10 years</a:t>
            </a:r>
            <a:endParaRPr lang="en-US" dirty="0"/>
          </a:p>
          <a:p>
            <a:r>
              <a:rPr lang="en-US" b="1" dirty="0" smtClean="0"/>
              <a:t>Side Effects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No severe side effects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Local pain and diarrhea disappear after brief pause in therapy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Mucosal irritation seldom occurs</a:t>
            </a:r>
          </a:p>
        </p:txBody>
      </p:sp>
    </p:spTree>
    <p:extLst>
      <p:ext uri="{BB962C8B-B14F-4D97-AF65-F5344CB8AC3E}">
        <p14:creationId xmlns:p14="http://schemas.microsoft.com/office/powerpoint/2010/main" val="1160418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Transcutaneous electrical nerve stimulation (TENS)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 numCol="2"/>
          <a:lstStyle/>
          <a:p>
            <a:r>
              <a:rPr lang="en-US" b="1" dirty="0" smtClean="0"/>
              <a:t>Technique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Electrodes over S2 and S3 dermatomes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Daily stimulation for a few weeks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Stimulation intensity should not exceed discomfort level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r>
              <a:rPr lang="en-US" b="1" dirty="0" smtClean="0"/>
              <a:t>Evidence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Acute cystometric effects shown in patients w/ unstable bladder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Walsh et al: 76% and 60% improvement in daytime frequency and urgency, respectively</a:t>
            </a:r>
          </a:p>
          <a:p>
            <a:pPr marL="403225" indent="-171450">
              <a:buFont typeface="Arial"/>
              <a:buChar char="•"/>
            </a:pPr>
            <a:r>
              <a:rPr lang="en-US" dirty="0" smtClean="0"/>
              <a:t>56% reduction of </a:t>
            </a:r>
            <a:r>
              <a:rPr lang="en-US" dirty="0" err="1" smtClean="0"/>
              <a:t>nocturia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Site of Stimulation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Various reported sites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Conflicting published results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r>
              <a:rPr lang="en-US" b="1" dirty="0" smtClean="0"/>
              <a:t>Long-term Results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Not useful unless clinical or home re-treatment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Therapeutic effects outlast treatment period only by a few months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r>
              <a:rPr lang="en-US" b="1" dirty="0" smtClean="0"/>
              <a:t>Side Effects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No major complications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Local skin irritation</a:t>
            </a:r>
          </a:p>
        </p:txBody>
      </p:sp>
    </p:spTree>
    <p:extLst>
      <p:ext uri="{BB962C8B-B14F-4D97-AF65-F5344CB8AC3E}">
        <p14:creationId xmlns:p14="http://schemas.microsoft.com/office/powerpoint/2010/main" val="4251948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Sacral Nerve Neuromodulation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Sacral Nerve Neuromodulation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i="1" dirty="0" smtClean="0"/>
              <a:t>Sacral nerve stimulation, SNS, </a:t>
            </a:r>
            <a:r>
              <a:rPr lang="en-US" i="1" dirty="0" err="1" smtClean="0"/>
              <a:t>InterStim</a:t>
            </a:r>
            <a:r>
              <a:rPr lang="en-US" i="1" dirty="0" smtClean="0"/>
              <a:t> therapy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Continuous stimulation and close nerve contact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IPG w/ electrode stimulating sacral nerve S3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Implantation only if successful peripheral nerve evaluation (PNE) test</a:t>
            </a:r>
          </a:p>
          <a:p>
            <a:endParaRPr lang="en-US" dirty="0" smtClean="0"/>
          </a:p>
          <a:p>
            <a:r>
              <a:rPr lang="en-US" b="1" dirty="0" smtClean="0"/>
              <a:t>Technique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Patients w/ incontinence more than halved during PNE test may receive permanent implant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Foramen electrode fixed to sacrum, extension cable, and subcutaneous pulse generator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r>
              <a:rPr lang="en-US" b="1" dirty="0" smtClean="0"/>
              <a:t>Evidence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Bosch: 60-70% patients responded to test stimulation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Correlation b/t urodynamic and symptomatic improvements is only partial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r>
              <a:rPr lang="en-US" b="1" dirty="0" smtClean="0"/>
              <a:t>Suitable Patients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PNE test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Men do less well than women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Psychological factors are important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Neurogenic cause of bladder </a:t>
            </a:r>
            <a:r>
              <a:rPr lang="en-US" dirty="0" err="1" smtClean="0"/>
              <a:t>overactivity</a:t>
            </a:r>
            <a:r>
              <a:rPr lang="en-US" dirty="0" smtClean="0"/>
              <a:t> is not reason for exclusion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Long-term Effectiveness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Cure rate decreased from 80% and 65% after 1 and 1.5 years, respectively, but remained constant through fifth year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Symptoms return to baseline w/in a few days after discontinuing SNS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r>
              <a:rPr lang="en-US" b="1" dirty="0" smtClean="0"/>
              <a:t>Side-effects and Complications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Need to reposition electrode after migration (</a:t>
            </a:r>
            <a:r>
              <a:rPr lang="en-US" dirty="0"/>
              <a:t>~</a:t>
            </a:r>
            <a:r>
              <a:rPr lang="en-US" dirty="0" smtClean="0"/>
              <a:t>20% of patients)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Percutaneous Posterior </a:t>
            </a:r>
            <a:r>
              <a:rPr lang="en-US" dirty="0" err="1" smtClean="0"/>
              <a:t>Tibial</a:t>
            </a:r>
            <a:r>
              <a:rPr lang="en-US" dirty="0" smtClean="0"/>
              <a:t> Nerve Stimulation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Percutaneous Posterior </a:t>
            </a:r>
            <a:r>
              <a:rPr lang="en-US" dirty="0" err="1" smtClean="0"/>
              <a:t>Tibial</a:t>
            </a:r>
            <a:r>
              <a:rPr lang="en-US" dirty="0" smtClean="0"/>
              <a:t> Nerve Stimulation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b="1" dirty="0" smtClean="0"/>
              <a:t>Technique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Weekly treatment for 10-12 weeks for 20-30 min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Needle inserted 5 cm </a:t>
            </a:r>
            <a:r>
              <a:rPr lang="en-US" dirty="0" err="1" smtClean="0"/>
              <a:t>cephalad</a:t>
            </a:r>
            <a:r>
              <a:rPr lang="en-US" dirty="0" smtClean="0"/>
              <a:t> (towards the head) from the medial malleolus and just posterior to the margin of the tibia</a:t>
            </a:r>
          </a:p>
          <a:p>
            <a:pPr marL="403225" indent="-171450">
              <a:buFont typeface="Arial"/>
              <a:buChar char="•"/>
            </a:pPr>
            <a:r>
              <a:rPr lang="en-US" dirty="0" smtClean="0"/>
              <a:t>Also known as Sp-6 point in acupuncture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Tingling sensation felt during stimulation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r>
              <a:rPr lang="en-US" b="1" dirty="0" smtClean="0"/>
              <a:t>Evidence</a:t>
            </a:r>
            <a:r>
              <a:rPr lang="en-US" dirty="0" smtClean="0"/>
              <a:t>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McGuire et al: used acupuncture points in TENS and obtained good symptomatic results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Chang: report results w/ needle technique, showing statistically significant changes in max cystometric capacity and max flow rate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Commercialized as </a:t>
            </a:r>
            <a:r>
              <a:rPr lang="en-US" dirty="0" err="1" smtClean="0"/>
              <a:t>PercSANS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Clinical success rates of 67-81% in ICS (International Continence Society) and EAU (European Association of Urology) congresses of 1999 and 2000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Klingler</a:t>
            </a:r>
            <a:r>
              <a:rPr lang="en-US" dirty="0" smtClean="0"/>
              <a:t> et al: bladder capacity increased significantly; bladder instability eliminated in 9/13 patients</a:t>
            </a:r>
          </a:p>
          <a:p>
            <a:pPr marL="171450" indent="-171450">
              <a:buFont typeface="Arial"/>
              <a:buChar char="•"/>
            </a:pPr>
            <a:endParaRPr lang="en-US" dirty="0" smtClean="0"/>
          </a:p>
          <a:p>
            <a:r>
              <a:rPr lang="en-US" b="1" dirty="0" smtClean="0"/>
              <a:t>Long Term Results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Stoller</a:t>
            </a:r>
            <a:r>
              <a:rPr lang="en-US" dirty="0" smtClean="0"/>
              <a:t>: 81% clinical success rate in 90 patients after mean follow-up of 5.1 years</a:t>
            </a:r>
          </a:p>
          <a:p>
            <a:pPr marL="403225" indent="-171450">
              <a:buFont typeface="Arial"/>
              <a:buChar char="•"/>
            </a:pPr>
            <a:r>
              <a:rPr lang="en-US" dirty="0" smtClean="0"/>
              <a:t>Patients treated continuously</a:t>
            </a:r>
          </a:p>
          <a:p>
            <a:pPr marL="403225" indent="-171450">
              <a:buFont typeface="Arial"/>
              <a:buChar char="•"/>
            </a:pPr>
            <a:r>
              <a:rPr lang="en-US" dirty="0" smtClean="0"/>
              <a:t>Reason to start development of minimally invasive peripheral implant device</a:t>
            </a:r>
          </a:p>
          <a:p>
            <a:endParaRPr lang="en-US" dirty="0"/>
          </a:p>
          <a:p>
            <a:r>
              <a:rPr lang="en-US" b="1" dirty="0" smtClean="0"/>
              <a:t>Side Effects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None reported</a:t>
            </a:r>
          </a:p>
        </p:txBody>
      </p:sp>
    </p:spTree>
    <p:extLst>
      <p:ext uri="{BB962C8B-B14F-4D97-AF65-F5344CB8AC3E}">
        <p14:creationId xmlns:p14="http://schemas.microsoft.com/office/powerpoint/2010/main" val="107441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Magnetic Stimulation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Magnetic Stimulation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Electric current (e.g. through a coil) induces magnetic field and changing magnetic field induces an electric field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Can be used to stimulate sacral roots or </a:t>
            </a:r>
            <a:r>
              <a:rPr lang="en-US" dirty="0" err="1" smtClean="0"/>
              <a:t>pudendal</a:t>
            </a:r>
            <a:r>
              <a:rPr lang="en-US" dirty="0" smtClean="0"/>
              <a:t> nerves noninvasively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Advantage over electrical stimulation is that intensity at level of nerves can be high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r>
              <a:rPr lang="en-US" b="1" dirty="0" smtClean="0"/>
              <a:t>Technique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Muscle response of toes used to position coil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Stimulation for 2-5s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Yamanishi</a:t>
            </a:r>
            <a:r>
              <a:rPr lang="en-US" dirty="0" smtClean="0"/>
              <a:t>: developed chair with coil in seat</a:t>
            </a:r>
          </a:p>
          <a:p>
            <a:pPr marL="403225" indent="-171450">
              <a:buFont typeface="Arial"/>
              <a:buChar char="•"/>
            </a:pPr>
            <a:r>
              <a:rPr lang="en-US" dirty="0" smtClean="0"/>
              <a:t>&gt;15min of 60s on/30s off 2x/week for 5 weeks</a:t>
            </a:r>
          </a:p>
          <a:p>
            <a:endParaRPr lang="en-US" dirty="0"/>
          </a:p>
          <a:p>
            <a:r>
              <a:rPr lang="en-US" b="1" dirty="0" smtClean="0"/>
              <a:t>Evidence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Craggs</a:t>
            </a:r>
            <a:r>
              <a:rPr lang="en-US" dirty="0" smtClean="0"/>
              <a:t>: magnetic stimulation of S3 acutely suppresses provoked contractions in idiopathic and neurogenic patients</a:t>
            </a:r>
          </a:p>
          <a:p>
            <a:pPr marL="403225" indent="-171450">
              <a:buFont typeface="Arial"/>
              <a:buChar char="•"/>
            </a:pPr>
            <a:r>
              <a:rPr lang="en-US" dirty="0" smtClean="0"/>
              <a:t>Stimulation also abolished sensation of urgency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Yamanishi</a:t>
            </a:r>
            <a:r>
              <a:rPr lang="en-US" dirty="0" smtClean="0"/>
              <a:t>: inhibition of detrusor activity greater w/ magnetic stimulation compared w/ </a:t>
            </a:r>
            <a:r>
              <a:rPr lang="en-US" dirty="0" err="1" smtClean="0"/>
              <a:t>anogenital</a:t>
            </a:r>
            <a:r>
              <a:rPr lang="en-US" dirty="0" smtClean="0"/>
              <a:t> electrical stimulation</a:t>
            </a:r>
          </a:p>
          <a:p>
            <a:endParaRPr lang="en-US" dirty="0"/>
          </a:p>
          <a:p>
            <a:r>
              <a:rPr lang="en-US" b="1" dirty="0" smtClean="0"/>
              <a:t>Long-term Effectiveness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No data on patients w/ pure urge incontinence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Sand et al: 11/16 women w/ mixed incontinence had &gt;50% improvement in number of incontinence episodes/day at 2 weeks after therapy</a:t>
            </a:r>
          </a:p>
          <a:p>
            <a:endParaRPr lang="en-US" dirty="0"/>
          </a:p>
          <a:p>
            <a:r>
              <a:rPr lang="en-US" b="1" dirty="0" smtClean="0"/>
              <a:t>Side-effects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No serious discomfort</a:t>
            </a:r>
          </a:p>
        </p:txBody>
      </p:sp>
    </p:spTree>
    <p:extLst>
      <p:ext uri="{BB962C8B-B14F-4D97-AF65-F5344CB8AC3E}">
        <p14:creationId xmlns:p14="http://schemas.microsoft.com/office/powerpoint/2010/main" val="3281313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Intravesical</a:t>
            </a:r>
            <a:r>
              <a:rPr lang="en-US" dirty="0" smtClean="0"/>
              <a:t> Transurethral </a:t>
            </a:r>
            <a:r>
              <a:rPr lang="en-US" dirty="0" err="1" smtClean="0"/>
              <a:t>Electrostimulation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Intravesical</a:t>
            </a:r>
            <a:r>
              <a:rPr lang="en-US" dirty="0" smtClean="0"/>
              <a:t> Transurethral </a:t>
            </a:r>
            <a:r>
              <a:rPr lang="en-US" dirty="0" err="1" smtClean="0"/>
              <a:t>Electrostimulation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Based on direct activation of receptors in the bladder to allow patients to recognize urge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Not </a:t>
            </a:r>
            <a:r>
              <a:rPr lang="en-US" dirty="0" err="1" smtClean="0"/>
              <a:t>neuromodulation</a:t>
            </a:r>
            <a:r>
              <a:rPr lang="en-US" dirty="0" smtClean="0"/>
              <a:t> but closely resembles most </a:t>
            </a:r>
            <a:r>
              <a:rPr lang="en-US" dirty="0" err="1" smtClean="0"/>
              <a:t>neuromodulation</a:t>
            </a:r>
            <a:r>
              <a:rPr lang="en-US" dirty="0" smtClean="0"/>
              <a:t> techniques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Technique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Catheter w/ stimulation electrode inserted </a:t>
            </a:r>
            <a:r>
              <a:rPr lang="en-US" dirty="0" err="1" smtClean="0"/>
              <a:t>transurethrally</a:t>
            </a:r>
            <a:r>
              <a:rPr lang="en-US" dirty="0" smtClean="0"/>
              <a:t> into bladder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Treatment 60-90 min 5x/week for 3 weeks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r>
              <a:rPr lang="en-US" b="1" dirty="0" smtClean="0"/>
              <a:t>Evidence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First introduced aimed at improving bladder sensation and emptying in patients w/ neurogenic bladder (lack of bladder control due to a brain, spinal cord, or nerve condition), especially children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Suitable candidates are patients in whom at least some neural pathways b/t bladder and cerebral centers are preserved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Application to overactive bladder is relatively new</a:t>
            </a:r>
          </a:p>
          <a:p>
            <a:pPr marL="403225" indent="-171450">
              <a:buFont typeface="Arial"/>
              <a:buChar char="•"/>
            </a:pPr>
            <a:r>
              <a:rPr lang="en-US" dirty="0" smtClean="0"/>
              <a:t>Hope that patients learn to recognize involuntary contracts and inhibit them by squeezing pelvic floor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Risi</a:t>
            </a:r>
            <a:r>
              <a:rPr lang="en-US" dirty="0" smtClean="0"/>
              <a:t> et al: advised against </a:t>
            </a:r>
            <a:r>
              <a:rPr lang="en-US" dirty="0" err="1" smtClean="0"/>
              <a:t>intravesical</a:t>
            </a:r>
            <a:r>
              <a:rPr lang="en-US" dirty="0" smtClean="0"/>
              <a:t> </a:t>
            </a:r>
            <a:r>
              <a:rPr lang="en-US" dirty="0" err="1" smtClean="0"/>
              <a:t>electrostimulation</a:t>
            </a:r>
            <a:r>
              <a:rPr lang="en-US" dirty="0" smtClean="0"/>
              <a:t> in idiopathic (unknown pathogenesis or apparently spontaneous origin) cases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628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tch Book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 Book.potx</Template>
  <TotalTime>0</TotalTime>
  <Words>1091</Words>
  <Application>Microsoft Macintosh PowerPoint</Application>
  <PresentationFormat>On-screen Show (4:3)</PresentationFormat>
  <Paragraphs>181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Pitch Book</vt:lpstr>
      <vt:lpstr>Neuromodulation techniques in the treatment of the overactive bladder</vt:lpstr>
      <vt:lpstr>PowerPoint Presentation</vt:lpstr>
      <vt:lpstr>ANOGENITAL STIMULATION</vt:lpstr>
      <vt:lpstr>Transcutaneous electrical nerve stimulation (TENS)</vt:lpstr>
      <vt:lpstr>Sacral Nerve Neuromodulation</vt:lpstr>
      <vt:lpstr>Percutaneous Posterior Tibial Nerve Stimulation</vt:lpstr>
      <vt:lpstr>Magnetic Stimulation</vt:lpstr>
      <vt:lpstr>Intravesical Transurethral Electrostimulation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2010-04-19T20:44:32Z</dcterms:created>
  <dcterms:modified xsi:type="dcterms:W3CDTF">2014-11-13T13:42:10Z</dcterms:modified>
</cp:coreProperties>
</file>