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78" autoAdjust="0"/>
  </p:normalViewPr>
  <p:slideViewPr>
    <p:cSldViewPr snapToGrid="0">
      <p:cViewPr varScale="1">
        <p:scale>
          <a:sx n="96" d="100"/>
          <a:sy n="96" d="100"/>
        </p:scale>
        <p:origin x="84" y="2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0A9F-09DE-C6AD-4506-C6970D906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562A9-5952-1619-C10C-4CA842982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BDA28-9ED0-18CB-5A01-7C864868E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77D6C-D48C-ADE5-8C86-4DACD055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D700-4698-9771-CC90-C384398E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436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7174-636B-05F1-0FD0-935CA0BC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5D4A5-E563-A731-7448-7AE4200F6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E0476-19DF-9631-2CB0-9C6CC429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881E-D2E9-0F02-0BCA-C9C32322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27212-AC9A-4AF5-F7CB-692C4410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651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9659B8-466C-82C1-E42C-F0F7D11BF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D60FE-197A-D23E-F76E-F008F2647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57D21-E03A-E176-55B3-1D7044C5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60905-A904-5633-5B42-EEE635934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9641-A98D-845C-8A99-3701BB64E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240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70FFA-7EF0-6F09-9048-2A3CFAF3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03C13-591A-DB4A-F5D0-890CEBA50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31217-29C7-11AC-1443-0DC76326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01CBD-ECDD-3A09-4A6E-0E42D626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7DC4-B6D5-1ECD-7B78-37F4ECAE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811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A785-B1AE-2ECA-97CD-467E2D840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88A55-1486-DB1A-8833-2D009093B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ADF74-5A59-3C0E-C5EB-8CD93E0B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95D9-8921-039C-6516-30CAAD68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6417C-AA1B-16A6-2420-13ABDE4F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0827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BF438-F191-1E37-A452-DDFC4232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55A0-5858-D770-8271-EE495DD00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C1258-CEED-C602-A618-DAF2FE3C6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41FA9-018E-AC92-5272-906B0B35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2AE48-4C56-9C02-A730-30F1CC6C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968E5-0474-2E3F-5BF9-B00AE1A7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4186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EADB-A8A4-5E34-BB8B-4591877C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DB02-F86E-8AB0-9978-CD4E4217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1014A-315B-6395-1A84-44C19913F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7CA32-AE78-3D7E-81F2-70096D73E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D4F59-25AC-BDE7-F318-04643C50F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E44B7C-97F9-F992-DAB8-975C4BAE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18ED40-84B5-4D3C-E632-2691DCF4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F0284D-EF9E-76D1-87AB-120A0C29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071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3A68D-AAE0-C985-8A1A-588C4D5CF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A41E0-A075-DB63-7AF4-929E1663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12DBD-0C10-7C9D-E1F8-E799730F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69D8D-2E08-3F8B-14D3-392F36B2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567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A5908-705A-039B-9A5F-398F8700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5E28F-6BBB-7A41-A2B3-14C65868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8951-6AF4-FD15-A61E-784E82A3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240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F6AF2-6D81-2E5B-40CB-A11B62AD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2632D-8C41-6360-F2DC-D62D3C8A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0F01BC-FFB2-B596-7847-8885EF276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5B486-74B3-E844-5156-EBF113D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FE6D4-6BB5-44EA-8410-417250F8B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747E0-FA6C-6CF7-3537-5EC82E90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019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75834-43C0-136D-689A-A2E56032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6B70DF-2B03-92C6-B124-F26CB2297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9C63E-FF79-0BC1-5EC4-AD48CAA66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4D772-B9CD-C112-6525-79B7E7A9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E19AB-C4A8-BADD-AC2F-D5E68B5C0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CDD44-7671-B8D6-3BF7-AB454077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813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D49F9-6B96-1D11-D84D-0434E8086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E8385-F834-0C01-3AF5-44774EC6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9855F-B99D-42E5-810F-39601309F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2D85E-D2FB-42BA-8FC7-836FE23099A3}" type="datetimeFigureOut">
              <a:rPr lang="en-CH" smtClean="0"/>
              <a:t>20.10.2025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9BC98-12E9-A603-E9AE-791F8652C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3DD4-385C-18A4-C6FC-81542A7FC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0D8EF-264D-4ACB-83B2-78695A2A739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961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3C9B-4A62-4AFA-BE9B-3E33A245A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5821" y="113413"/>
            <a:ext cx="5046482" cy="504047"/>
          </a:xfrm>
        </p:spPr>
        <p:txBody>
          <a:bodyPr>
            <a:normAutofit/>
          </a:bodyPr>
          <a:lstStyle/>
          <a:p>
            <a:r>
              <a:rPr lang="en-US" sz="2400" dirty="0"/>
              <a:t>Architecture pipeline</a:t>
            </a:r>
            <a:endParaRPr lang="en-CH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94FAE-A03D-BA42-90D5-6B305A0B7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8" y="1036951"/>
            <a:ext cx="6077798" cy="135273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8BAD736-F0B6-AA93-3B98-E69A4A9B351B}"/>
              </a:ext>
            </a:extLst>
          </p:cNvPr>
          <p:cNvSpPr/>
          <p:nvPr/>
        </p:nvSpPr>
        <p:spPr>
          <a:xfrm>
            <a:off x="3110845" y="1055802"/>
            <a:ext cx="3035431" cy="895546"/>
          </a:xfrm>
          <a:custGeom>
            <a:avLst/>
            <a:gdLst>
              <a:gd name="connsiteX0" fmla="*/ 1414021 w 3035431"/>
              <a:gd name="connsiteY0" fmla="*/ 414779 h 895546"/>
              <a:gd name="connsiteX1" fmla="*/ 1461155 w 3035431"/>
              <a:gd name="connsiteY1" fmla="*/ 0 h 895546"/>
              <a:gd name="connsiteX2" fmla="*/ 3026004 w 3035431"/>
              <a:gd name="connsiteY2" fmla="*/ 37707 h 895546"/>
              <a:gd name="connsiteX3" fmla="*/ 3035431 w 3035431"/>
              <a:gd name="connsiteY3" fmla="*/ 895546 h 895546"/>
              <a:gd name="connsiteX4" fmla="*/ 0 w 3035431"/>
              <a:gd name="connsiteY4" fmla="*/ 886120 h 895546"/>
              <a:gd name="connsiteX5" fmla="*/ 28281 w 3035431"/>
              <a:gd name="connsiteY5" fmla="*/ 414779 h 895546"/>
              <a:gd name="connsiteX6" fmla="*/ 1414021 w 3035431"/>
              <a:gd name="connsiteY6" fmla="*/ 414779 h 89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5431" h="895546">
                <a:moveTo>
                  <a:pt x="1414021" y="414779"/>
                </a:moveTo>
                <a:lnTo>
                  <a:pt x="1461155" y="0"/>
                </a:lnTo>
                <a:lnTo>
                  <a:pt x="3026004" y="37707"/>
                </a:lnTo>
                <a:lnTo>
                  <a:pt x="3035431" y="895546"/>
                </a:lnTo>
                <a:lnTo>
                  <a:pt x="0" y="886120"/>
                </a:lnTo>
                <a:lnTo>
                  <a:pt x="28281" y="414779"/>
                </a:lnTo>
                <a:lnTo>
                  <a:pt x="1414021" y="414779"/>
                </a:ln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635CBD-C415-AE5A-CBC9-7E6E4430A251}"/>
              </a:ext>
            </a:extLst>
          </p:cNvPr>
          <p:cNvCxnSpPr>
            <a:cxnSpLocks/>
          </p:cNvCxnSpPr>
          <p:nvPr/>
        </p:nvCxnSpPr>
        <p:spPr>
          <a:xfrm flipV="1">
            <a:off x="6146276" y="1423447"/>
            <a:ext cx="565609" cy="801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25F4B2-19E2-80F5-14D4-83ADCC3514CD}"/>
              </a:ext>
            </a:extLst>
          </p:cNvPr>
          <p:cNvSpPr txBox="1"/>
          <p:nvPr/>
        </p:nvSpPr>
        <p:spPr>
          <a:xfrm>
            <a:off x="6711885" y="1238781"/>
            <a:ext cx="170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</a:t>
            </a:r>
            <a:endParaRPr lang="en-C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3A66CF-5C59-F3E6-DCF5-DB12CF29EB76}"/>
              </a:ext>
            </a:extLst>
          </p:cNvPr>
          <p:cNvSpPr txBox="1"/>
          <p:nvPr/>
        </p:nvSpPr>
        <p:spPr>
          <a:xfrm>
            <a:off x="292231" y="2626308"/>
            <a:ext cx="87480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Objectives of the NN 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Match a test sample with a type of microplastic. </a:t>
            </a:r>
          </a:p>
          <a:p>
            <a:pPr lvl="1"/>
            <a:r>
              <a:rPr lang="en-US" sz="1200" dirty="0"/>
              <a:t>Problem: each type of microplastic is represented by only one spectrum in the DB or has many samples but they differ a lot. Without better data for now the NN can only aim to match to a spectrum and not to the type of microplastic. </a:t>
            </a:r>
          </a:p>
          <a:p>
            <a:pPr lvl="1"/>
            <a:r>
              <a:rPr lang="en-US" sz="1200" dirty="0"/>
              <a:t>-&gt;make more data with our spectrometer ?</a:t>
            </a:r>
            <a:endParaRPr lang="en-US" dirty="0"/>
          </a:p>
          <a:p>
            <a:r>
              <a:rPr lang="en-US" dirty="0"/>
              <a:t>-     Give percentages of similarity for many samples.</a:t>
            </a:r>
          </a:p>
          <a:p>
            <a:endParaRPr lang="en-US" dirty="0"/>
          </a:p>
          <a:p>
            <a:r>
              <a:rPr lang="en-US" dirty="0"/>
              <a:t>Inputs of the NN :</a:t>
            </a:r>
          </a:p>
          <a:p>
            <a:pPr marL="285750" indent="-285750">
              <a:buFontTx/>
              <a:buChar char="-"/>
            </a:pPr>
            <a:r>
              <a:rPr lang="en-US" dirty="0"/>
              <a:t>Samples </a:t>
            </a:r>
            <a:r>
              <a:rPr lang="en-US" sz="1400" dirty="0"/>
              <a:t>(ideally many samples for each plastic, in different conditions, different ages (only have this in one database))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F90642-A930-A80C-FB89-7B03B1151150}"/>
              </a:ext>
            </a:extLst>
          </p:cNvPr>
          <p:cNvCxnSpPr>
            <a:cxnSpLocks/>
          </p:cNvCxnSpPr>
          <p:nvPr/>
        </p:nvCxnSpPr>
        <p:spPr>
          <a:xfrm flipV="1">
            <a:off x="3799002" y="772998"/>
            <a:ext cx="197963" cy="37707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F2C5C1B-3612-5D59-96D5-92E0ED186CDF}"/>
              </a:ext>
            </a:extLst>
          </p:cNvPr>
          <p:cNvSpPr txBox="1"/>
          <p:nvPr/>
        </p:nvSpPr>
        <p:spPr>
          <a:xfrm>
            <a:off x="3421930" y="465221"/>
            <a:ext cx="2831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be computed in 4 algorithms</a:t>
            </a:r>
            <a:endParaRPr lang="en-CH" sz="14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82B0694-479F-86C1-3AB2-6057A08B9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8010" y="4958499"/>
            <a:ext cx="3892200" cy="1811422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B1C022-777E-4468-3BCA-8163F9CF9ED7}"/>
              </a:ext>
            </a:extLst>
          </p:cNvPr>
          <p:cNvCxnSpPr>
            <a:cxnSpLocks/>
          </p:cNvCxnSpPr>
          <p:nvPr/>
        </p:nvCxnSpPr>
        <p:spPr>
          <a:xfrm>
            <a:off x="7562695" y="6221691"/>
            <a:ext cx="665315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B5DC805-125D-F8AB-9734-FCC518BA0285}"/>
              </a:ext>
            </a:extLst>
          </p:cNvPr>
          <p:cNvSpPr txBox="1"/>
          <p:nvPr/>
        </p:nvSpPr>
        <p:spPr>
          <a:xfrm>
            <a:off x="5825250" y="5860494"/>
            <a:ext cx="207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Wil add a dropdown menu here to choose between peak matching or NN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278194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F19F-42E1-E172-6863-E2FA4D1FD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8642"/>
            <a:ext cx="6260184" cy="1029030"/>
          </a:xfrm>
        </p:spPr>
        <p:txBody>
          <a:bodyPr>
            <a:normAutofit/>
          </a:bodyPr>
          <a:lstStyle/>
          <a:p>
            <a:r>
              <a:rPr lang="en-US" sz="3200" dirty="0"/>
              <a:t>Structure of NN</a:t>
            </a:r>
            <a:endParaRPr lang="en-CH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617DD-62F8-33A5-B283-65431ADA5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06" y="1415394"/>
            <a:ext cx="650528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Datapoints are not aligned (not the same values of wavenumber are measured each time) </a:t>
            </a:r>
            <a:r>
              <a:rPr lang="en-US" sz="1400" dirty="0"/>
              <a:t>-&gt;work on “joining the points with a line and then taking the value of that line for fixed points”</a:t>
            </a:r>
          </a:p>
          <a:p>
            <a:endParaRPr lang="en-US" sz="1400" dirty="0"/>
          </a:p>
          <a:p>
            <a:r>
              <a:rPr lang="en-US" sz="1400" dirty="0"/>
              <a:t>Convolutional first layer is necessary to capture (local steep up (or down), local peak at X intensity value, local noise at points of no interest)</a:t>
            </a:r>
          </a:p>
          <a:p>
            <a:endParaRPr lang="en-US" sz="1400" dirty="0"/>
          </a:p>
          <a:p>
            <a:r>
              <a:rPr lang="en-US" sz="1400" dirty="0"/>
              <a:t>Macro feature layers will be able to activate one or more nodes of the output layer so samples containing multiple plastics will be detected.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-&gt; I will understand what macro features layers identify only during the training process</a:t>
            </a:r>
            <a:endParaRPr lang="en-US" sz="1100" dirty="0"/>
          </a:p>
          <a:p>
            <a:endParaRPr lang="en-US" sz="1100" dirty="0"/>
          </a:p>
          <a:p>
            <a:pPr marL="0" indent="0">
              <a:buNone/>
            </a:pPr>
            <a:r>
              <a:rPr lang="en-US" sz="1100" dirty="0"/>
              <a:t>-&gt; I will be trying any combination of layers, regressors, validations, etc. </a:t>
            </a:r>
            <a:endParaRPr lang="en-CH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262436-9280-E02E-9A41-30925C324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9134" y="2082406"/>
            <a:ext cx="3663798" cy="467048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F4C7F9-687D-51E1-EBDC-4ECC717DB521}"/>
              </a:ext>
            </a:extLst>
          </p:cNvPr>
          <p:cNvCxnSpPr>
            <a:cxnSpLocks/>
          </p:cNvCxnSpPr>
          <p:nvPr/>
        </p:nvCxnSpPr>
        <p:spPr>
          <a:xfrm>
            <a:off x="8550111" y="1437646"/>
            <a:ext cx="197963" cy="523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1834C3-FAA5-BCF7-237B-7A323A6A260F}"/>
              </a:ext>
            </a:extLst>
          </p:cNvPr>
          <p:cNvSpPr txBox="1"/>
          <p:nvPr/>
        </p:nvSpPr>
        <p:spPr>
          <a:xfrm>
            <a:off x="7854247" y="870935"/>
            <a:ext cx="1391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Datapoints</a:t>
            </a:r>
          </a:p>
          <a:p>
            <a:pPr algn="ctr"/>
            <a:r>
              <a:rPr lang="en-US" sz="1100" dirty="0"/>
              <a:t>(~3000 per sample)</a:t>
            </a:r>
            <a:r>
              <a:rPr lang="en-US" sz="1400" dirty="0"/>
              <a:t> </a:t>
            </a:r>
            <a:endParaRPr lang="en-CH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84ADA-11D1-7F41-EC9F-59FCB40A73E4}"/>
              </a:ext>
            </a:extLst>
          </p:cNvPr>
          <p:cNvSpPr txBox="1"/>
          <p:nvPr/>
        </p:nvSpPr>
        <p:spPr>
          <a:xfrm>
            <a:off x="8710925" y="1478054"/>
            <a:ext cx="159155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Vicinity features layer </a:t>
            </a:r>
            <a:r>
              <a:rPr lang="en-US" sz="1050" dirty="0"/>
              <a:t>(convolutional) </a:t>
            </a:r>
            <a:endParaRPr lang="en-CH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956BAC-4728-99FA-FF95-108F1640EFA0}"/>
              </a:ext>
            </a:extLst>
          </p:cNvPr>
          <p:cNvCxnSpPr>
            <a:cxnSpLocks/>
          </p:cNvCxnSpPr>
          <p:nvPr/>
        </p:nvCxnSpPr>
        <p:spPr>
          <a:xfrm>
            <a:off x="9506705" y="1960775"/>
            <a:ext cx="0" cy="78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4C3F70-DFE9-73E1-BC49-B082D061558D}"/>
              </a:ext>
            </a:extLst>
          </p:cNvPr>
          <p:cNvSpPr txBox="1"/>
          <p:nvPr/>
        </p:nvSpPr>
        <p:spPr>
          <a:xfrm>
            <a:off x="9666611" y="1977451"/>
            <a:ext cx="11974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Other macro features layers (as many as necessary)</a:t>
            </a:r>
            <a:endParaRPr lang="en-CH" sz="1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33E788A-ACF4-500F-A98D-DAAE79FC318F}"/>
              </a:ext>
            </a:extLst>
          </p:cNvPr>
          <p:cNvCxnSpPr>
            <a:cxnSpLocks/>
          </p:cNvCxnSpPr>
          <p:nvPr/>
        </p:nvCxnSpPr>
        <p:spPr>
          <a:xfrm>
            <a:off x="10265337" y="2808448"/>
            <a:ext cx="0" cy="78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FA4D6-F2FB-D8F2-EB92-E698155F7B56}"/>
              </a:ext>
            </a:extLst>
          </p:cNvPr>
          <p:cNvCxnSpPr>
            <a:cxnSpLocks/>
          </p:cNvCxnSpPr>
          <p:nvPr/>
        </p:nvCxnSpPr>
        <p:spPr>
          <a:xfrm flipH="1">
            <a:off x="10950577" y="2234153"/>
            <a:ext cx="371015" cy="734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E81F37-7D48-79D4-2498-72C9A3686BF0}"/>
              </a:ext>
            </a:extLst>
          </p:cNvPr>
          <p:cNvSpPr txBox="1"/>
          <p:nvPr/>
        </p:nvSpPr>
        <p:spPr>
          <a:xfrm>
            <a:off x="10755073" y="1207394"/>
            <a:ext cx="1235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Output, microplastics or singular train spectra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188064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D437-4EE7-BBBA-D74C-BDD5B79C0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136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 err="1"/>
              <a:t>Pytorch</a:t>
            </a:r>
            <a:endParaRPr lang="en-CH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6E40-4547-D9AB-25F3-79DB5647C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117" y="340518"/>
            <a:ext cx="4609158" cy="617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600" dirty="0"/>
              <a:t>-&gt; </a:t>
            </a:r>
            <a:r>
              <a:rPr lang="fr-CH" sz="1600" dirty="0" err="1"/>
              <a:t>I’m</a:t>
            </a:r>
            <a:r>
              <a:rPr lang="fr-CH" sz="1600" dirty="0"/>
              <a:t> not sure of </a:t>
            </a:r>
            <a:r>
              <a:rPr lang="fr-CH" sz="1600" dirty="0" err="1"/>
              <a:t>any</a:t>
            </a:r>
            <a:r>
              <a:rPr lang="fr-CH" sz="1600" dirty="0"/>
              <a:t> of the </a:t>
            </a:r>
            <a:r>
              <a:rPr lang="fr-CH" sz="1600" dirty="0" err="1"/>
              <a:t>layers</a:t>
            </a:r>
            <a:r>
              <a:rPr lang="fr-CH" sz="1600" dirty="0"/>
              <a:t> in the middle</a:t>
            </a:r>
          </a:p>
          <a:p>
            <a:pPr marL="0" indent="0">
              <a:buNone/>
            </a:pPr>
            <a:r>
              <a:rPr lang="fr-CH" sz="1600" dirty="0"/>
              <a:t>-&gt; Dense </a:t>
            </a:r>
            <a:r>
              <a:rPr lang="fr-CH" sz="1600" dirty="0" err="1"/>
              <a:t>fully</a:t>
            </a:r>
            <a:r>
              <a:rPr lang="fr-CH" sz="1600" dirty="0"/>
              <a:t> </a:t>
            </a:r>
            <a:r>
              <a:rPr lang="fr-CH" sz="1600" dirty="0" err="1"/>
              <a:t>connected</a:t>
            </a:r>
            <a:r>
              <a:rPr lang="fr-CH" sz="1600" dirty="0"/>
              <a:t> </a:t>
            </a:r>
            <a:r>
              <a:rPr lang="fr-CH" sz="1600" dirty="0" err="1"/>
              <a:t>layers</a:t>
            </a:r>
            <a:r>
              <a:rPr lang="fr-CH" sz="1600" dirty="0"/>
              <a:t> at the end </a:t>
            </a:r>
            <a:r>
              <a:rPr lang="fr-CH" sz="1600" dirty="0" err="1"/>
              <a:t>because</a:t>
            </a:r>
            <a:r>
              <a:rPr lang="fr-CH" sz="1600" dirty="0"/>
              <a:t> </a:t>
            </a:r>
            <a:r>
              <a:rPr lang="fr-CH" sz="1600" dirty="0" err="1"/>
              <a:t>peaks</a:t>
            </a:r>
            <a:r>
              <a:rPr lang="fr-CH" sz="1600" dirty="0"/>
              <a:t> -&gt; plastic(s)</a:t>
            </a:r>
            <a:endParaRPr lang="en-CH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24C554-B967-725E-1C95-6D43CDACD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8" y="1128205"/>
            <a:ext cx="674464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6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47A58-D5AA-CF38-B086-95D01E2B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8108-4169-790D-C3E5-EF12976B8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Problems to solve</a:t>
            </a:r>
          </a:p>
          <a:p>
            <a:pPr marL="0" indent="0">
              <a:buNone/>
            </a:pPr>
            <a:r>
              <a:rPr lang="en-US" sz="1800" dirty="0"/>
              <a:t>Database structure: how to feed all the samples to the network (separate the samples by sample ID)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213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Architecture pipeline</vt:lpstr>
      <vt:lpstr>Structure of NN</vt:lpstr>
      <vt:lpstr>Pytorch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Del Priore Antunes</dc:creator>
  <cp:lastModifiedBy>Antonio Del Priore Antunes</cp:lastModifiedBy>
  <cp:revision>2</cp:revision>
  <dcterms:created xsi:type="dcterms:W3CDTF">2025-10-09T20:24:01Z</dcterms:created>
  <dcterms:modified xsi:type="dcterms:W3CDTF">2025-10-20T13:34:19Z</dcterms:modified>
</cp:coreProperties>
</file>