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4" r:id="rId5"/>
    <p:sldId id="259" r:id="rId6"/>
    <p:sldId id="260" r:id="rId7"/>
    <p:sldId id="258" r:id="rId8"/>
    <p:sldId id="265" r:id="rId9"/>
    <p:sldId id="266" r:id="rId10"/>
    <p:sldId id="267" r:id="rId11"/>
    <p:sldId id="268" r:id="rId12"/>
    <p:sldId id="269" r:id="rId1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94678" autoAdjust="0"/>
  </p:normalViewPr>
  <p:slideViewPr>
    <p:cSldViewPr snapToGrid="0">
      <p:cViewPr varScale="1">
        <p:scale>
          <a:sx n="96" d="100"/>
          <a:sy n="96" d="100"/>
        </p:scale>
        <p:origin x="84" y="22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0A9F-09DE-C6AD-4506-C6970D9062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335562A9-5952-1619-C10C-4CA842982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87CBDA28-9ED0-18CB-5A01-7C864868E6C9}"/>
              </a:ext>
            </a:extLst>
          </p:cNvPr>
          <p:cNvSpPr>
            <a:spLocks noGrp="1"/>
          </p:cNvSpPr>
          <p:nvPr>
            <p:ph type="dt" sz="half" idx="10"/>
          </p:nvPr>
        </p:nvSpPr>
        <p:spPr/>
        <p:txBody>
          <a:bodyPr/>
          <a:lstStyle/>
          <a:p>
            <a:fld id="{6822D85E-D2FB-42BA-8FC7-836FE23099A3}" type="datetimeFigureOut">
              <a:rPr lang="en-CH" smtClean="0"/>
              <a:t>31.10.2025</a:t>
            </a:fld>
            <a:endParaRPr lang="en-CH"/>
          </a:p>
        </p:txBody>
      </p:sp>
      <p:sp>
        <p:nvSpPr>
          <p:cNvPr id="5" name="Footer Placeholder 4">
            <a:extLst>
              <a:ext uri="{FF2B5EF4-FFF2-40B4-BE49-F238E27FC236}">
                <a16:creationId xmlns:a16="http://schemas.microsoft.com/office/drawing/2014/main" id="{C2077D6C-D48C-ADE5-8C86-4DACD0552ED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61BD700-4698-9771-CC90-C384398EDD49}"/>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3884367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7174-636B-05F1-0FD0-935CA0BC8F22}"/>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8CB5D4A5-E563-A731-7448-7AE4200F64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5C9E0476-19DF-9631-2CB0-9C6CC4292FF1}"/>
              </a:ext>
            </a:extLst>
          </p:cNvPr>
          <p:cNvSpPr>
            <a:spLocks noGrp="1"/>
          </p:cNvSpPr>
          <p:nvPr>
            <p:ph type="dt" sz="half" idx="10"/>
          </p:nvPr>
        </p:nvSpPr>
        <p:spPr/>
        <p:txBody>
          <a:bodyPr/>
          <a:lstStyle/>
          <a:p>
            <a:fld id="{6822D85E-D2FB-42BA-8FC7-836FE23099A3}" type="datetimeFigureOut">
              <a:rPr lang="en-CH" smtClean="0"/>
              <a:t>31.10.2025</a:t>
            </a:fld>
            <a:endParaRPr lang="en-CH"/>
          </a:p>
        </p:txBody>
      </p:sp>
      <p:sp>
        <p:nvSpPr>
          <p:cNvPr id="5" name="Footer Placeholder 4">
            <a:extLst>
              <a:ext uri="{FF2B5EF4-FFF2-40B4-BE49-F238E27FC236}">
                <a16:creationId xmlns:a16="http://schemas.microsoft.com/office/drawing/2014/main" id="{4291881E-D2E9-0F02-0BCA-C9C32322E07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4C27212-AC9A-4AF5-F7CB-692C441023ED}"/>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4086510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9659B8-466C-82C1-E42C-F0F7D11BFD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D7CD60FE-197A-D23E-F76E-F008F2647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22657D21-E03A-E176-55B3-1D7044C5A601}"/>
              </a:ext>
            </a:extLst>
          </p:cNvPr>
          <p:cNvSpPr>
            <a:spLocks noGrp="1"/>
          </p:cNvSpPr>
          <p:nvPr>
            <p:ph type="dt" sz="half" idx="10"/>
          </p:nvPr>
        </p:nvSpPr>
        <p:spPr/>
        <p:txBody>
          <a:bodyPr/>
          <a:lstStyle/>
          <a:p>
            <a:fld id="{6822D85E-D2FB-42BA-8FC7-836FE23099A3}" type="datetimeFigureOut">
              <a:rPr lang="en-CH" smtClean="0"/>
              <a:t>31.10.2025</a:t>
            </a:fld>
            <a:endParaRPr lang="en-CH"/>
          </a:p>
        </p:txBody>
      </p:sp>
      <p:sp>
        <p:nvSpPr>
          <p:cNvPr id="5" name="Footer Placeholder 4">
            <a:extLst>
              <a:ext uri="{FF2B5EF4-FFF2-40B4-BE49-F238E27FC236}">
                <a16:creationId xmlns:a16="http://schemas.microsoft.com/office/drawing/2014/main" id="{6BF60905-A904-5633-5B42-EEE63593479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C289641-A98D-845C-8A99-3701BB64EC03}"/>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2872401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70FFA-7EF0-6F09-9048-2A3CFAF37E07}"/>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43A03C13-591A-DB4A-F5D0-890CEBA508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7F931217-29C7-11AC-1443-0DC76326D0EE}"/>
              </a:ext>
            </a:extLst>
          </p:cNvPr>
          <p:cNvSpPr>
            <a:spLocks noGrp="1"/>
          </p:cNvSpPr>
          <p:nvPr>
            <p:ph type="dt" sz="half" idx="10"/>
          </p:nvPr>
        </p:nvSpPr>
        <p:spPr/>
        <p:txBody>
          <a:bodyPr/>
          <a:lstStyle/>
          <a:p>
            <a:fld id="{6822D85E-D2FB-42BA-8FC7-836FE23099A3}" type="datetimeFigureOut">
              <a:rPr lang="en-CH" smtClean="0"/>
              <a:t>31.10.2025</a:t>
            </a:fld>
            <a:endParaRPr lang="en-CH"/>
          </a:p>
        </p:txBody>
      </p:sp>
      <p:sp>
        <p:nvSpPr>
          <p:cNvPr id="5" name="Footer Placeholder 4">
            <a:extLst>
              <a:ext uri="{FF2B5EF4-FFF2-40B4-BE49-F238E27FC236}">
                <a16:creationId xmlns:a16="http://schemas.microsoft.com/office/drawing/2014/main" id="{2C501CBD-ECDD-3A09-4A6E-0E42D626DF2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ACF7DC4-B6D5-1ECD-7B78-37F4ECAE7BFE}"/>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3008112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1A785-B1AE-2ECA-97CD-467E2D840F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4D988A55-1486-DB1A-8833-2D009093BA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1ADF74-5A59-3C0E-C5EB-8CD93E0B7472}"/>
              </a:ext>
            </a:extLst>
          </p:cNvPr>
          <p:cNvSpPr>
            <a:spLocks noGrp="1"/>
          </p:cNvSpPr>
          <p:nvPr>
            <p:ph type="dt" sz="half" idx="10"/>
          </p:nvPr>
        </p:nvSpPr>
        <p:spPr/>
        <p:txBody>
          <a:bodyPr/>
          <a:lstStyle/>
          <a:p>
            <a:fld id="{6822D85E-D2FB-42BA-8FC7-836FE23099A3}" type="datetimeFigureOut">
              <a:rPr lang="en-CH" smtClean="0"/>
              <a:t>31.10.2025</a:t>
            </a:fld>
            <a:endParaRPr lang="en-CH"/>
          </a:p>
        </p:txBody>
      </p:sp>
      <p:sp>
        <p:nvSpPr>
          <p:cNvPr id="5" name="Footer Placeholder 4">
            <a:extLst>
              <a:ext uri="{FF2B5EF4-FFF2-40B4-BE49-F238E27FC236}">
                <a16:creationId xmlns:a16="http://schemas.microsoft.com/office/drawing/2014/main" id="{A35695D9-8921-039C-6516-30CAAD6890B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9B6417C-AA1B-16A6-2420-13ABDE4F563D}"/>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150082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F438-F191-1E37-A452-DDFC42321EB0}"/>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E78855A0-5858-D770-8271-EE495DD00D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B3EC1258-CEED-C602-A618-DAF2FE3C6F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0C841FA9-018E-AC92-5272-906B0B35C419}"/>
              </a:ext>
            </a:extLst>
          </p:cNvPr>
          <p:cNvSpPr>
            <a:spLocks noGrp="1"/>
          </p:cNvSpPr>
          <p:nvPr>
            <p:ph type="dt" sz="half" idx="10"/>
          </p:nvPr>
        </p:nvSpPr>
        <p:spPr/>
        <p:txBody>
          <a:bodyPr/>
          <a:lstStyle/>
          <a:p>
            <a:fld id="{6822D85E-D2FB-42BA-8FC7-836FE23099A3}" type="datetimeFigureOut">
              <a:rPr lang="en-CH" smtClean="0"/>
              <a:t>31.10.2025</a:t>
            </a:fld>
            <a:endParaRPr lang="en-CH"/>
          </a:p>
        </p:txBody>
      </p:sp>
      <p:sp>
        <p:nvSpPr>
          <p:cNvPr id="6" name="Footer Placeholder 5">
            <a:extLst>
              <a:ext uri="{FF2B5EF4-FFF2-40B4-BE49-F238E27FC236}">
                <a16:creationId xmlns:a16="http://schemas.microsoft.com/office/drawing/2014/main" id="{6952AE48-4C56-9C02-A730-30F1CC6CDA5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3C968E5-0474-2E3F-5BF9-B00AE1A7DABF}"/>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384186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EADB-A8A4-5E34-BB8B-4591877CD854}"/>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99BDB02-F86E-8AB0-9978-CD4E42178C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71014A-315B-6395-1A84-44C19913F3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6327CA32-AE78-3D7E-81F2-70096D73E6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0D4F59-25AC-BDE7-F318-04643C50F3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03E44B7C-97F9-F992-DAB8-975C4BAE374D}"/>
              </a:ext>
            </a:extLst>
          </p:cNvPr>
          <p:cNvSpPr>
            <a:spLocks noGrp="1"/>
          </p:cNvSpPr>
          <p:nvPr>
            <p:ph type="dt" sz="half" idx="10"/>
          </p:nvPr>
        </p:nvSpPr>
        <p:spPr/>
        <p:txBody>
          <a:bodyPr/>
          <a:lstStyle/>
          <a:p>
            <a:fld id="{6822D85E-D2FB-42BA-8FC7-836FE23099A3}" type="datetimeFigureOut">
              <a:rPr lang="en-CH" smtClean="0"/>
              <a:t>31.10.2025</a:t>
            </a:fld>
            <a:endParaRPr lang="en-CH"/>
          </a:p>
        </p:txBody>
      </p:sp>
      <p:sp>
        <p:nvSpPr>
          <p:cNvPr id="8" name="Footer Placeholder 7">
            <a:extLst>
              <a:ext uri="{FF2B5EF4-FFF2-40B4-BE49-F238E27FC236}">
                <a16:creationId xmlns:a16="http://schemas.microsoft.com/office/drawing/2014/main" id="{4C18ED40-84B5-4D3C-E632-2691DCF4C271}"/>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0284D-EF9E-76D1-87AB-120A0C2951AF}"/>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1760714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A68D-AAE0-C985-8A1A-588C4D5CF465}"/>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DE3A41E0-A075-DB63-7AF4-929E16635700}"/>
              </a:ext>
            </a:extLst>
          </p:cNvPr>
          <p:cNvSpPr>
            <a:spLocks noGrp="1"/>
          </p:cNvSpPr>
          <p:nvPr>
            <p:ph type="dt" sz="half" idx="10"/>
          </p:nvPr>
        </p:nvSpPr>
        <p:spPr/>
        <p:txBody>
          <a:bodyPr/>
          <a:lstStyle/>
          <a:p>
            <a:fld id="{6822D85E-D2FB-42BA-8FC7-836FE23099A3}" type="datetimeFigureOut">
              <a:rPr lang="en-CH" smtClean="0"/>
              <a:t>31.10.2025</a:t>
            </a:fld>
            <a:endParaRPr lang="en-CH"/>
          </a:p>
        </p:txBody>
      </p:sp>
      <p:sp>
        <p:nvSpPr>
          <p:cNvPr id="4" name="Footer Placeholder 3">
            <a:extLst>
              <a:ext uri="{FF2B5EF4-FFF2-40B4-BE49-F238E27FC236}">
                <a16:creationId xmlns:a16="http://schemas.microsoft.com/office/drawing/2014/main" id="{2D812DBD-0C10-7C9D-E1F8-E799730F9BA2}"/>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86369D8D-2E08-3F8B-14D3-392F36B2B757}"/>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4025674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A5908-705A-039B-9A5F-398F8700E5D5}"/>
              </a:ext>
            </a:extLst>
          </p:cNvPr>
          <p:cNvSpPr>
            <a:spLocks noGrp="1"/>
          </p:cNvSpPr>
          <p:nvPr>
            <p:ph type="dt" sz="half" idx="10"/>
          </p:nvPr>
        </p:nvSpPr>
        <p:spPr/>
        <p:txBody>
          <a:bodyPr/>
          <a:lstStyle/>
          <a:p>
            <a:fld id="{6822D85E-D2FB-42BA-8FC7-836FE23099A3}" type="datetimeFigureOut">
              <a:rPr lang="en-CH" smtClean="0"/>
              <a:t>31.10.2025</a:t>
            </a:fld>
            <a:endParaRPr lang="en-CH"/>
          </a:p>
        </p:txBody>
      </p:sp>
      <p:sp>
        <p:nvSpPr>
          <p:cNvPr id="3" name="Footer Placeholder 2">
            <a:extLst>
              <a:ext uri="{FF2B5EF4-FFF2-40B4-BE49-F238E27FC236}">
                <a16:creationId xmlns:a16="http://schemas.microsoft.com/office/drawing/2014/main" id="{B275E28F-6BBB-7A41-A2B3-14C658686A5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F4C28951-6AF4-FD15-A61E-784E82A3C7C9}"/>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51240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6AF2-6D81-2E5B-40CB-A11B62AD6C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D9B2632D-8C41-6360-F2DC-D62D3C8A4D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FF0F01BC-FFB2-B596-7847-8885EF276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F5B486-74B3-E844-5156-EBF113DC274E}"/>
              </a:ext>
            </a:extLst>
          </p:cNvPr>
          <p:cNvSpPr>
            <a:spLocks noGrp="1"/>
          </p:cNvSpPr>
          <p:nvPr>
            <p:ph type="dt" sz="half" idx="10"/>
          </p:nvPr>
        </p:nvSpPr>
        <p:spPr/>
        <p:txBody>
          <a:bodyPr/>
          <a:lstStyle/>
          <a:p>
            <a:fld id="{6822D85E-D2FB-42BA-8FC7-836FE23099A3}" type="datetimeFigureOut">
              <a:rPr lang="en-CH" smtClean="0"/>
              <a:t>31.10.2025</a:t>
            </a:fld>
            <a:endParaRPr lang="en-CH"/>
          </a:p>
        </p:txBody>
      </p:sp>
      <p:sp>
        <p:nvSpPr>
          <p:cNvPr id="6" name="Footer Placeholder 5">
            <a:extLst>
              <a:ext uri="{FF2B5EF4-FFF2-40B4-BE49-F238E27FC236}">
                <a16:creationId xmlns:a16="http://schemas.microsoft.com/office/drawing/2014/main" id="{15FFE6D4-6BB5-44EA-8410-417250F8B08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87747E0-FA6C-6CF7-3537-5EC82E90AD1A}"/>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4050191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75834-43C0-136D-689A-A2E56032D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9A6B70DF-2B03-92C6-B124-F26CB22975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8249C63E-FF79-0BC1-5EC4-AD48CAA66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C4D772-B9CD-C112-6525-79B7E7A9D359}"/>
              </a:ext>
            </a:extLst>
          </p:cNvPr>
          <p:cNvSpPr>
            <a:spLocks noGrp="1"/>
          </p:cNvSpPr>
          <p:nvPr>
            <p:ph type="dt" sz="half" idx="10"/>
          </p:nvPr>
        </p:nvSpPr>
        <p:spPr/>
        <p:txBody>
          <a:bodyPr/>
          <a:lstStyle/>
          <a:p>
            <a:fld id="{6822D85E-D2FB-42BA-8FC7-836FE23099A3}" type="datetimeFigureOut">
              <a:rPr lang="en-CH" smtClean="0"/>
              <a:t>31.10.2025</a:t>
            </a:fld>
            <a:endParaRPr lang="en-CH"/>
          </a:p>
        </p:txBody>
      </p:sp>
      <p:sp>
        <p:nvSpPr>
          <p:cNvPr id="6" name="Footer Placeholder 5">
            <a:extLst>
              <a:ext uri="{FF2B5EF4-FFF2-40B4-BE49-F238E27FC236}">
                <a16:creationId xmlns:a16="http://schemas.microsoft.com/office/drawing/2014/main" id="{FB5E19AB-C4A8-BADD-AC2F-D5E68B5C072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35BCDD44-7671-B8D6-3BF7-AB454077F490}"/>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172813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1D49F9-6B96-1D11-D84D-0434E8086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61E8385-F834-0C01-3AF5-44774EC643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D5E9855F-B99D-42E5-810F-39601309F9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822D85E-D2FB-42BA-8FC7-836FE23099A3}" type="datetimeFigureOut">
              <a:rPr lang="en-CH" smtClean="0"/>
              <a:t>31.10.2025</a:t>
            </a:fld>
            <a:endParaRPr lang="en-CH"/>
          </a:p>
        </p:txBody>
      </p:sp>
      <p:sp>
        <p:nvSpPr>
          <p:cNvPr id="5" name="Footer Placeholder 4">
            <a:extLst>
              <a:ext uri="{FF2B5EF4-FFF2-40B4-BE49-F238E27FC236}">
                <a16:creationId xmlns:a16="http://schemas.microsoft.com/office/drawing/2014/main" id="{37D9BC98-12E9-A603-E9AE-791F8652C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H"/>
          </a:p>
        </p:txBody>
      </p:sp>
      <p:sp>
        <p:nvSpPr>
          <p:cNvPr id="6" name="Slide Number Placeholder 5">
            <a:extLst>
              <a:ext uri="{FF2B5EF4-FFF2-40B4-BE49-F238E27FC236}">
                <a16:creationId xmlns:a16="http://schemas.microsoft.com/office/drawing/2014/main" id="{2F853DD4-385C-18A4-C6FC-81542A7FCF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640D8EF-264D-4ACB-83B2-78695A2A739C}" type="slidenum">
              <a:rPr lang="en-CH" smtClean="0"/>
              <a:t>‹#›</a:t>
            </a:fld>
            <a:endParaRPr lang="en-CH"/>
          </a:p>
        </p:txBody>
      </p:sp>
    </p:spTree>
    <p:extLst>
      <p:ext uri="{BB962C8B-B14F-4D97-AF65-F5344CB8AC3E}">
        <p14:creationId xmlns:p14="http://schemas.microsoft.com/office/powerpoint/2010/main" val="3149616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3C9B-4A62-4AFA-BE9B-3E33A245A8CB}"/>
              </a:ext>
            </a:extLst>
          </p:cNvPr>
          <p:cNvSpPr>
            <a:spLocks noGrp="1"/>
          </p:cNvSpPr>
          <p:nvPr>
            <p:ph type="ctrTitle"/>
          </p:nvPr>
        </p:nvSpPr>
        <p:spPr>
          <a:xfrm>
            <a:off x="-945821" y="113413"/>
            <a:ext cx="5046482" cy="504047"/>
          </a:xfrm>
        </p:spPr>
        <p:txBody>
          <a:bodyPr>
            <a:normAutofit/>
          </a:bodyPr>
          <a:lstStyle/>
          <a:p>
            <a:r>
              <a:rPr lang="en-US" sz="2400" dirty="0"/>
              <a:t>Architecture pipeline</a:t>
            </a:r>
            <a:endParaRPr lang="en-CH" sz="2400" dirty="0"/>
          </a:p>
        </p:txBody>
      </p:sp>
      <p:pic>
        <p:nvPicPr>
          <p:cNvPr id="5" name="Picture 4">
            <a:extLst>
              <a:ext uri="{FF2B5EF4-FFF2-40B4-BE49-F238E27FC236}">
                <a16:creationId xmlns:a16="http://schemas.microsoft.com/office/drawing/2014/main" id="{BF394FAE-A03D-BA42-90D5-6B305A0B7E61}"/>
              </a:ext>
            </a:extLst>
          </p:cNvPr>
          <p:cNvPicPr>
            <a:picLocks noChangeAspect="1"/>
          </p:cNvPicPr>
          <p:nvPr/>
        </p:nvPicPr>
        <p:blipFill>
          <a:blip r:embed="rId2"/>
          <a:stretch>
            <a:fillRect/>
          </a:stretch>
        </p:blipFill>
        <p:spPr>
          <a:xfrm>
            <a:off x="175968" y="1036951"/>
            <a:ext cx="6077798" cy="1352739"/>
          </a:xfrm>
          <a:prstGeom prst="rect">
            <a:avLst/>
          </a:prstGeom>
        </p:spPr>
      </p:pic>
      <p:sp>
        <p:nvSpPr>
          <p:cNvPr id="13" name="Freeform: Shape 12">
            <a:extLst>
              <a:ext uri="{FF2B5EF4-FFF2-40B4-BE49-F238E27FC236}">
                <a16:creationId xmlns:a16="http://schemas.microsoft.com/office/drawing/2014/main" id="{08BAD736-F0B6-AA93-3B98-E69A4A9B351B}"/>
              </a:ext>
            </a:extLst>
          </p:cNvPr>
          <p:cNvSpPr/>
          <p:nvPr/>
        </p:nvSpPr>
        <p:spPr>
          <a:xfrm>
            <a:off x="3110845" y="1055802"/>
            <a:ext cx="3035431" cy="895546"/>
          </a:xfrm>
          <a:custGeom>
            <a:avLst/>
            <a:gdLst>
              <a:gd name="connsiteX0" fmla="*/ 1414021 w 3035431"/>
              <a:gd name="connsiteY0" fmla="*/ 414779 h 895546"/>
              <a:gd name="connsiteX1" fmla="*/ 1461155 w 3035431"/>
              <a:gd name="connsiteY1" fmla="*/ 0 h 895546"/>
              <a:gd name="connsiteX2" fmla="*/ 3026004 w 3035431"/>
              <a:gd name="connsiteY2" fmla="*/ 37707 h 895546"/>
              <a:gd name="connsiteX3" fmla="*/ 3035431 w 3035431"/>
              <a:gd name="connsiteY3" fmla="*/ 895546 h 895546"/>
              <a:gd name="connsiteX4" fmla="*/ 0 w 3035431"/>
              <a:gd name="connsiteY4" fmla="*/ 886120 h 895546"/>
              <a:gd name="connsiteX5" fmla="*/ 28281 w 3035431"/>
              <a:gd name="connsiteY5" fmla="*/ 414779 h 895546"/>
              <a:gd name="connsiteX6" fmla="*/ 1414021 w 3035431"/>
              <a:gd name="connsiteY6" fmla="*/ 414779 h 89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5431" h="895546">
                <a:moveTo>
                  <a:pt x="1414021" y="414779"/>
                </a:moveTo>
                <a:lnTo>
                  <a:pt x="1461155" y="0"/>
                </a:lnTo>
                <a:lnTo>
                  <a:pt x="3026004" y="37707"/>
                </a:lnTo>
                <a:lnTo>
                  <a:pt x="3035431" y="895546"/>
                </a:lnTo>
                <a:lnTo>
                  <a:pt x="0" y="886120"/>
                </a:lnTo>
                <a:lnTo>
                  <a:pt x="28281" y="414779"/>
                </a:lnTo>
                <a:lnTo>
                  <a:pt x="1414021" y="414779"/>
                </a:lnTo>
                <a:close/>
              </a:path>
            </a:pathLst>
          </a:cu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17" name="Straight Arrow Connector 16">
            <a:extLst>
              <a:ext uri="{FF2B5EF4-FFF2-40B4-BE49-F238E27FC236}">
                <a16:creationId xmlns:a16="http://schemas.microsoft.com/office/drawing/2014/main" id="{45635CBD-C415-AE5A-CBC9-7E6E4430A251}"/>
              </a:ext>
            </a:extLst>
          </p:cNvPr>
          <p:cNvCxnSpPr>
            <a:cxnSpLocks/>
          </p:cNvCxnSpPr>
          <p:nvPr/>
        </p:nvCxnSpPr>
        <p:spPr>
          <a:xfrm flipV="1">
            <a:off x="6146276" y="1423447"/>
            <a:ext cx="565609" cy="8012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F925F4B2-19E2-80F5-14D4-83ADCC3514CD}"/>
              </a:ext>
            </a:extLst>
          </p:cNvPr>
          <p:cNvSpPr txBox="1"/>
          <p:nvPr/>
        </p:nvSpPr>
        <p:spPr>
          <a:xfrm>
            <a:off x="6711885" y="1238781"/>
            <a:ext cx="1701620" cy="369332"/>
          </a:xfrm>
          <a:prstGeom prst="rect">
            <a:avLst/>
          </a:prstGeom>
          <a:noFill/>
        </p:spPr>
        <p:txBody>
          <a:bodyPr wrap="none" rtlCol="0">
            <a:spAutoFit/>
          </a:bodyPr>
          <a:lstStyle/>
          <a:p>
            <a:r>
              <a:rPr lang="en-US" dirty="0"/>
              <a:t>Neural network</a:t>
            </a:r>
            <a:endParaRPr lang="en-CH" dirty="0"/>
          </a:p>
        </p:txBody>
      </p:sp>
      <p:sp>
        <p:nvSpPr>
          <p:cNvPr id="20" name="TextBox 19">
            <a:extLst>
              <a:ext uri="{FF2B5EF4-FFF2-40B4-BE49-F238E27FC236}">
                <a16:creationId xmlns:a16="http://schemas.microsoft.com/office/drawing/2014/main" id="{E13A66CF-5C59-F3E6-DCF5-DB12CF29EB76}"/>
              </a:ext>
            </a:extLst>
          </p:cNvPr>
          <p:cNvSpPr txBox="1"/>
          <p:nvPr/>
        </p:nvSpPr>
        <p:spPr>
          <a:xfrm>
            <a:off x="292231" y="2626308"/>
            <a:ext cx="8748074" cy="2800767"/>
          </a:xfrm>
          <a:prstGeom prst="rect">
            <a:avLst/>
          </a:prstGeom>
          <a:noFill/>
        </p:spPr>
        <p:txBody>
          <a:bodyPr wrap="square" rtlCol="0">
            <a:spAutoFit/>
          </a:bodyPr>
          <a:lstStyle/>
          <a:p>
            <a:r>
              <a:rPr lang="en-US" dirty="0"/>
              <a:t>Objectives of the NN :</a:t>
            </a:r>
          </a:p>
          <a:p>
            <a:pPr marL="285750" indent="-285750">
              <a:buFontTx/>
              <a:buChar char="-"/>
            </a:pPr>
            <a:r>
              <a:rPr lang="en-US" dirty="0"/>
              <a:t>Match a test sample with a type of microplastic. </a:t>
            </a:r>
          </a:p>
          <a:p>
            <a:pPr lvl="1"/>
            <a:r>
              <a:rPr lang="en-US" sz="1200" dirty="0"/>
              <a:t>Problem: each type of microplastic is represented by only one spectrum in the DB or has many samples but they differ a lot. Without better data for now the NN can only aim to match to a spectrum and not to the type of microplastic. </a:t>
            </a:r>
          </a:p>
          <a:p>
            <a:pPr lvl="1"/>
            <a:r>
              <a:rPr lang="en-US" sz="1200" dirty="0"/>
              <a:t>-&gt;make more data with our spectrometer ?</a:t>
            </a:r>
            <a:endParaRPr lang="en-US" dirty="0"/>
          </a:p>
          <a:p>
            <a:r>
              <a:rPr lang="en-US" dirty="0"/>
              <a:t>-     Give percentages of similarity for many samples.</a:t>
            </a:r>
          </a:p>
          <a:p>
            <a:endParaRPr lang="en-US" dirty="0"/>
          </a:p>
          <a:p>
            <a:r>
              <a:rPr lang="en-US" dirty="0"/>
              <a:t>Inputs of the NN :</a:t>
            </a:r>
          </a:p>
          <a:p>
            <a:pPr marL="285750" indent="-285750">
              <a:buFontTx/>
              <a:buChar char="-"/>
            </a:pPr>
            <a:r>
              <a:rPr lang="en-US" dirty="0"/>
              <a:t>Samples </a:t>
            </a:r>
            <a:r>
              <a:rPr lang="en-US" sz="1400" dirty="0"/>
              <a:t>(ideally many samples for each plastic, in different conditions, different ages (only have this in one database))</a:t>
            </a:r>
          </a:p>
          <a:p>
            <a:pPr marL="285750" indent="-285750">
              <a:buFontTx/>
              <a:buChar char="-"/>
            </a:pPr>
            <a:endParaRPr lang="en-US" dirty="0"/>
          </a:p>
        </p:txBody>
      </p:sp>
      <p:cxnSp>
        <p:nvCxnSpPr>
          <p:cNvPr id="24" name="Straight Arrow Connector 23">
            <a:extLst>
              <a:ext uri="{FF2B5EF4-FFF2-40B4-BE49-F238E27FC236}">
                <a16:creationId xmlns:a16="http://schemas.microsoft.com/office/drawing/2014/main" id="{99F90642-A930-A80C-FB89-7B03B1151150}"/>
              </a:ext>
            </a:extLst>
          </p:cNvPr>
          <p:cNvCxnSpPr>
            <a:cxnSpLocks/>
          </p:cNvCxnSpPr>
          <p:nvPr/>
        </p:nvCxnSpPr>
        <p:spPr>
          <a:xfrm flipV="1">
            <a:off x="3799002" y="772998"/>
            <a:ext cx="197963" cy="377072"/>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BF2C5C1B-3612-5D59-96D5-92E0ED186CDF}"/>
              </a:ext>
            </a:extLst>
          </p:cNvPr>
          <p:cNvSpPr txBox="1"/>
          <p:nvPr/>
        </p:nvSpPr>
        <p:spPr>
          <a:xfrm>
            <a:off x="3421930" y="465221"/>
            <a:ext cx="2831836" cy="307777"/>
          </a:xfrm>
          <a:prstGeom prst="rect">
            <a:avLst/>
          </a:prstGeom>
          <a:noFill/>
        </p:spPr>
        <p:txBody>
          <a:bodyPr wrap="square" rtlCol="0">
            <a:spAutoFit/>
          </a:bodyPr>
          <a:lstStyle/>
          <a:p>
            <a:r>
              <a:rPr lang="en-US" sz="1400" dirty="0"/>
              <a:t>Can be computed in 4 algorithms</a:t>
            </a:r>
            <a:endParaRPr lang="en-CH" sz="1400" dirty="0"/>
          </a:p>
        </p:txBody>
      </p:sp>
      <p:pic>
        <p:nvPicPr>
          <p:cNvPr id="28" name="Picture 27">
            <a:extLst>
              <a:ext uri="{FF2B5EF4-FFF2-40B4-BE49-F238E27FC236}">
                <a16:creationId xmlns:a16="http://schemas.microsoft.com/office/drawing/2014/main" id="{482B0694-479F-86C1-3AB2-6057A08B9C0B}"/>
              </a:ext>
            </a:extLst>
          </p:cNvPr>
          <p:cNvPicPr>
            <a:picLocks noChangeAspect="1"/>
          </p:cNvPicPr>
          <p:nvPr/>
        </p:nvPicPr>
        <p:blipFill>
          <a:blip r:embed="rId3"/>
          <a:stretch>
            <a:fillRect/>
          </a:stretch>
        </p:blipFill>
        <p:spPr>
          <a:xfrm>
            <a:off x="8228010" y="4958499"/>
            <a:ext cx="3892200" cy="1811422"/>
          </a:xfrm>
          <a:prstGeom prst="rect">
            <a:avLst/>
          </a:prstGeom>
        </p:spPr>
      </p:pic>
      <p:cxnSp>
        <p:nvCxnSpPr>
          <p:cNvPr id="29" name="Straight Arrow Connector 28">
            <a:extLst>
              <a:ext uri="{FF2B5EF4-FFF2-40B4-BE49-F238E27FC236}">
                <a16:creationId xmlns:a16="http://schemas.microsoft.com/office/drawing/2014/main" id="{85B1C022-777E-4468-3BCA-8163F9CF9ED7}"/>
              </a:ext>
            </a:extLst>
          </p:cNvPr>
          <p:cNvCxnSpPr>
            <a:cxnSpLocks/>
          </p:cNvCxnSpPr>
          <p:nvPr/>
        </p:nvCxnSpPr>
        <p:spPr>
          <a:xfrm>
            <a:off x="7562695" y="6221691"/>
            <a:ext cx="665315"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1B5DC805-125D-F8AB-9734-FCC518BA0285}"/>
              </a:ext>
            </a:extLst>
          </p:cNvPr>
          <p:cNvSpPr txBox="1"/>
          <p:nvPr/>
        </p:nvSpPr>
        <p:spPr>
          <a:xfrm>
            <a:off x="5825250" y="5860494"/>
            <a:ext cx="2070102" cy="646331"/>
          </a:xfrm>
          <a:prstGeom prst="rect">
            <a:avLst/>
          </a:prstGeom>
          <a:noFill/>
        </p:spPr>
        <p:txBody>
          <a:bodyPr wrap="square" rtlCol="0">
            <a:spAutoFit/>
          </a:bodyPr>
          <a:lstStyle/>
          <a:p>
            <a:r>
              <a:rPr lang="en-US" sz="1200" dirty="0"/>
              <a:t>Wil add a dropdown menu here to choose between peak matching or NN</a:t>
            </a:r>
            <a:endParaRPr lang="en-CH" sz="1200" dirty="0"/>
          </a:p>
        </p:txBody>
      </p:sp>
    </p:spTree>
    <p:extLst>
      <p:ext uri="{BB962C8B-B14F-4D97-AF65-F5344CB8AC3E}">
        <p14:creationId xmlns:p14="http://schemas.microsoft.com/office/powerpoint/2010/main" val="987289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AA34E-29A0-1A13-8F7C-9B838D155B70}"/>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5F9B058D-C276-DB0B-750F-34CDF4231ED3}"/>
              </a:ext>
            </a:extLst>
          </p:cNvPr>
          <p:cNvSpPr>
            <a:spLocks noGrp="1"/>
          </p:cNvSpPr>
          <p:nvPr>
            <p:ph idx="1"/>
          </p:nvPr>
        </p:nvSpPr>
        <p:spPr/>
        <p:txBody>
          <a:bodyPr/>
          <a:lstStyle/>
          <a:p>
            <a:endParaRPr lang="en-CH"/>
          </a:p>
        </p:txBody>
      </p:sp>
    </p:spTree>
    <p:extLst>
      <p:ext uri="{BB962C8B-B14F-4D97-AF65-F5344CB8AC3E}">
        <p14:creationId xmlns:p14="http://schemas.microsoft.com/office/powerpoint/2010/main" val="415903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7E5499B-AC4D-4A4A-8703-C49F282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DFE24-133B-4D17-40FE-ED4153AB9EC0}"/>
              </a:ext>
            </a:extLst>
          </p:cNvPr>
          <p:cNvSpPr>
            <a:spLocks noGrp="1"/>
          </p:cNvSpPr>
          <p:nvPr>
            <p:ph type="title"/>
          </p:nvPr>
        </p:nvSpPr>
        <p:spPr>
          <a:xfrm>
            <a:off x="6723666" y="376518"/>
            <a:ext cx="4779712" cy="4235941"/>
          </a:xfrm>
        </p:spPr>
        <p:txBody>
          <a:bodyPr vert="horz" lIns="91440" tIns="45720" rIns="91440" bIns="45720" rtlCol="0" anchor="b">
            <a:normAutofit fontScale="90000"/>
          </a:bodyPr>
          <a:lstStyle/>
          <a:p>
            <a:r>
              <a:rPr lang="en-US" sz="1500" dirty="0"/>
              <a:t>Spent some time debugging the HTML files. </a:t>
            </a:r>
            <a:r>
              <a:rPr lang="en-US" sz="1200" dirty="0"/>
              <a:t>(mainly problems between communication of backend to frontend)</a:t>
            </a:r>
            <a:br>
              <a:rPr lang="en-US" sz="1500" dirty="0"/>
            </a:br>
            <a:br>
              <a:rPr lang="en-US" sz="1500" dirty="0"/>
            </a:br>
            <a:r>
              <a:rPr lang="en-US" sz="1500" dirty="0"/>
              <a:t>I realized there is a global value for peak threshold 0.25 and added a field for the user to customize this.</a:t>
            </a:r>
            <a:br>
              <a:rPr lang="en-US" sz="1500" dirty="0"/>
            </a:br>
            <a:br>
              <a:rPr lang="en-US" sz="1500" dirty="0"/>
            </a:br>
            <a:br>
              <a:rPr lang="en-US" sz="1500" dirty="0"/>
            </a:br>
            <a:br>
              <a:rPr lang="en-US" sz="1500" dirty="0"/>
            </a:br>
            <a:br>
              <a:rPr lang="en-US" sz="1500" dirty="0"/>
            </a:br>
            <a:r>
              <a:rPr lang="en-US" sz="1500" dirty="0"/>
              <a:t>Ideally it would be nice to remove the plot files and be able to plot them each time. This would:</a:t>
            </a:r>
            <a:br>
              <a:rPr lang="en-US" sz="1500" dirty="0"/>
            </a:br>
            <a:r>
              <a:rPr lang="en-US" sz="1500" dirty="0"/>
              <a:t>- remove space in the repository (16MB)</a:t>
            </a:r>
            <a:br>
              <a:rPr lang="en-US" sz="1500" dirty="0"/>
            </a:br>
            <a:r>
              <a:rPr lang="en-US" sz="1500" dirty="0"/>
              <a:t>- allow to plot samples with customized peak threshold.</a:t>
            </a:r>
            <a:br>
              <a:rPr lang="en-US" sz="1500" dirty="0"/>
            </a:br>
            <a:br>
              <a:rPr lang="en-US" sz="1500" dirty="0"/>
            </a:br>
            <a:r>
              <a:rPr lang="en-US" sz="1500" dirty="0"/>
              <a:t>-&gt; I will not focus on this for now (don’t discard work already done) but I will keep in mind this for when I understand better the code for making the plots and how Francesco stored the plots.</a:t>
            </a:r>
            <a:br>
              <a:rPr lang="en-US" sz="1500" dirty="0"/>
            </a:br>
            <a:br>
              <a:rPr lang="en-US" sz="1500" dirty="0"/>
            </a:br>
            <a:r>
              <a:rPr lang="en-US" sz="1500" dirty="0"/>
              <a:t>For now, the user can fill the field, and the value is correctly passed to the function back-end, but it is not used.</a:t>
            </a:r>
          </a:p>
        </p:txBody>
      </p:sp>
      <p:grpSp>
        <p:nvGrpSpPr>
          <p:cNvPr id="36" name="Group 35">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37" name="Straight Connector 36">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Rectangle 3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5" y="269325"/>
            <a:ext cx="5346416" cy="617193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045A959-7962-51F9-F04F-8BB57464275E}"/>
              </a:ext>
            </a:extLst>
          </p:cNvPr>
          <p:cNvPicPr>
            <a:picLocks noChangeAspect="1"/>
          </p:cNvPicPr>
          <p:nvPr/>
        </p:nvPicPr>
        <p:blipFill>
          <a:blip r:embed="rId2"/>
          <a:stretch>
            <a:fillRect/>
          </a:stretch>
        </p:blipFill>
        <p:spPr>
          <a:xfrm>
            <a:off x="980892" y="2493056"/>
            <a:ext cx="4956489" cy="3048241"/>
          </a:xfrm>
          <a:prstGeom prst="rect">
            <a:avLst/>
          </a:prstGeom>
        </p:spPr>
      </p:pic>
      <p:pic>
        <p:nvPicPr>
          <p:cNvPr id="5" name="Content Placeholder 4">
            <a:extLst>
              <a:ext uri="{FF2B5EF4-FFF2-40B4-BE49-F238E27FC236}">
                <a16:creationId xmlns:a16="http://schemas.microsoft.com/office/drawing/2014/main" id="{17714E24-68C3-8309-8255-1C99DB80CE5C}"/>
              </a:ext>
            </a:extLst>
          </p:cNvPr>
          <p:cNvPicPr>
            <a:picLocks noChangeAspect="1"/>
          </p:cNvPicPr>
          <p:nvPr/>
        </p:nvPicPr>
        <p:blipFill>
          <a:blip r:embed="rId3"/>
          <a:stretch>
            <a:fillRect/>
          </a:stretch>
        </p:blipFill>
        <p:spPr>
          <a:xfrm>
            <a:off x="980892" y="522612"/>
            <a:ext cx="4956489" cy="1302367"/>
          </a:xfrm>
          <a:prstGeom prst="rect">
            <a:avLst/>
          </a:prstGeom>
        </p:spPr>
      </p:pic>
      <p:pic>
        <p:nvPicPr>
          <p:cNvPr id="13" name="Picture 12">
            <a:extLst>
              <a:ext uri="{FF2B5EF4-FFF2-40B4-BE49-F238E27FC236}">
                <a16:creationId xmlns:a16="http://schemas.microsoft.com/office/drawing/2014/main" id="{8F7B3836-A235-B526-DBB1-FD849A7311D3}"/>
              </a:ext>
            </a:extLst>
          </p:cNvPr>
          <p:cNvPicPr>
            <a:picLocks noChangeAspect="1"/>
          </p:cNvPicPr>
          <p:nvPr/>
        </p:nvPicPr>
        <p:blipFill>
          <a:blip r:embed="rId4"/>
          <a:stretch>
            <a:fillRect/>
          </a:stretch>
        </p:blipFill>
        <p:spPr>
          <a:xfrm>
            <a:off x="7374107" y="4820323"/>
            <a:ext cx="3107875" cy="1802284"/>
          </a:xfrm>
          <a:prstGeom prst="rect">
            <a:avLst/>
          </a:prstGeom>
        </p:spPr>
      </p:pic>
    </p:spTree>
    <p:extLst>
      <p:ext uri="{BB962C8B-B14F-4D97-AF65-F5344CB8AC3E}">
        <p14:creationId xmlns:p14="http://schemas.microsoft.com/office/powerpoint/2010/main" val="1067149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C035-EFB6-2466-21A3-CF980EEB8908}"/>
              </a:ext>
            </a:extLst>
          </p:cNvPr>
          <p:cNvSpPr>
            <a:spLocks noGrp="1"/>
          </p:cNvSpPr>
          <p:nvPr>
            <p:ph type="title"/>
          </p:nvPr>
        </p:nvSpPr>
        <p:spPr>
          <a:xfrm>
            <a:off x="3994150" y="910431"/>
            <a:ext cx="8064500" cy="3692525"/>
          </a:xfrm>
        </p:spPr>
        <p:txBody>
          <a:bodyPr>
            <a:normAutofit/>
          </a:bodyPr>
          <a:lstStyle/>
          <a:p>
            <a:r>
              <a:rPr lang="en-US" sz="1800" dirty="0"/>
              <a:t>This field can have a default (such as UNKNOWN) so that the user can make tests even without being formal.</a:t>
            </a:r>
            <a:br>
              <a:rPr lang="en-US" sz="1800" dirty="0"/>
            </a:br>
            <a:br>
              <a:rPr lang="en-US" sz="1800" dirty="0"/>
            </a:br>
            <a:r>
              <a:rPr lang="en-US" sz="1800" dirty="0"/>
              <a:t>Since there is going to be a back-and-fourth between the user testing the different baselines algorithms and uploading test samples.</a:t>
            </a:r>
            <a:endParaRPr lang="en-CH" sz="1800" dirty="0"/>
          </a:p>
        </p:txBody>
      </p:sp>
      <p:pic>
        <p:nvPicPr>
          <p:cNvPr id="5" name="Content Placeholder 4">
            <a:extLst>
              <a:ext uri="{FF2B5EF4-FFF2-40B4-BE49-F238E27FC236}">
                <a16:creationId xmlns:a16="http://schemas.microsoft.com/office/drawing/2014/main" id="{2539D819-4CFA-7B31-E5E2-7F2A8965F180}"/>
              </a:ext>
            </a:extLst>
          </p:cNvPr>
          <p:cNvPicPr>
            <a:picLocks noGrp="1" noChangeAspect="1"/>
          </p:cNvPicPr>
          <p:nvPr>
            <p:ph idx="1"/>
          </p:nvPr>
        </p:nvPicPr>
        <p:blipFill>
          <a:blip r:embed="rId2"/>
          <a:stretch>
            <a:fillRect/>
          </a:stretch>
        </p:blipFill>
        <p:spPr>
          <a:xfrm>
            <a:off x="464913" y="2299430"/>
            <a:ext cx="3210373" cy="914528"/>
          </a:xfrm>
          <a:prstGeom prst="rect">
            <a:avLst/>
          </a:prstGeom>
        </p:spPr>
      </p:pic>
    </p:spTree>
    <p:extLst>
      <p:ext uri="{BB962C8B-B14F-4D97-AF65-F5344CB8AC3E}">
        <p14:creationId xmlns:p14="http://schemas.microsoft.com/office/powerpoint/2010/main" val="2190913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F19F-42E1-E172-6863-E2FA4D1FD1A0}"/>
              </a:ext>
            </a:extLst>
          </p:cNvPr>
          <p:cNvSpPr>
            <a:spLocks noGrp="1"/>
          </p:cNvSpPr>
          <p:nvPr>
            <p:ph type="title"/>
          </p:nvPr>
        </p:nvSpPr>
        <p:spPr>
          <a:xfrm>
            <a:off x="0" y="-48642"/>
            <a:ext cx="6260184" cy="1029030"/>
          </a:xfrm>
        </p:spPr>
        <p:txBody>
          <a:bodyPr>
            <a:normAutofit/>
          </a:bodyPr>
          <a:lstStyle/>
          <a:p>
            <a:r>
              <a:rPr lang="en-US" sz="3200" dirty="0"/>
              <a:t>Structure of NN</a:t>
            </a:r>
            <a:endParaRPr lang="en-CH" sz="3200" dirty="0"/>
          </a:p>
        </p:txBody>
      </p:sp>
      <p:sp>
        <p:nvSpPr>
          <p:cNvPr id="3" name="Content Placeholder 2">
            <a:extLst>
              <a:ext uri="{FF2B5EF4-FFF2-40B4-BE49-F238E27FC236}">
                <a16:creationId xmlns:a16="http://schemas.microsoft.com/office/drawing/2014/main" id="{84A617DD-62F8-33A5-B283-65431ADA5BEF}"/>
              </a:ext>
            </a:extLst>
          </p:cNvPr>
          <p:cNvSpPr>
            <a:spLocks noGrp="1"/>
          </p:cNvSpPr>
          <p:nvPr>
            <p:ph idx="1"/>
          </p:nvPr>
        </p:nvSpPr>
        <p:spPr>
          <a:xfrm>
            <a:off x="91406" y="1415394"/>
            <a:ext cx="6505280" cy="4351338"/>
          </a:xfrm>
        </p:spPr>
        <p:txBody>
          <a:bodyPr>
            <a:normAutofit/>
          </a:bodyPr>
          <a:lstStyle/>
          <a:p>
            <a:r>
              <a:rPr lang="en-US" sz="1600" dirty="0"/>
              <a:t>Datapoints are not aligned (not the same values of wavenumber are measured each time) </a:t>
            </a:r>
            <a:r>
              <a:rPr lang="en-US" sz="1400" dirty="0"/>
              <a:t>-&gt;work on “joining the points with a line and then taking the value of that line for fixed points”</a:t>
            </a:r>
          </a:p>
          <a:p>
            <a:endParaRPr lang="en-US" sz="1400" dirty="0"/>
          </a:p>
          <a:p>
            <a:r>
              <a:rPr lang="en-US" sz="1400" dirty="0"/>
              <a:t>Convolutional first layer is necessary to capture (local steep up (or down), local peak at X intensity value, local noise at points of no interest)</a:t>
            </a:r>
          </a:p>
          <a:p>
            <a:endParaRPr lang="en-US" sz="1400" dirty="0"/>
          </a:p>
          <a:p>
            <a:r>
              <a:rPr lang="en-US" sz="1400" dirty="0"/>
              <a:t>Macro feature layers will be able to activate one or more nodes of the output layer so samples containing multiple plastics will be detected.</a:t>
            </a:r>
          </a:p>
          <a:p>
            <a:pPr marL="0" indent="0">
              <a:buNone/>
            </a:pPr>
            <a:endParaRPr lang="en-US" sz="1200" dirty="0"/>
          </a:p>
          <a:p>
            <a:pPr marL="0" indent="0">
              <a:buNone/>
            </a:pPr>
            <a:endParaRPr lang="en-US" sz="1200" dirty="0"/>
          </a:p>
          <a:p>
            <a:pPr marL="0" indent="0">
              <a:buNone/>
            </a:pPr>
            <a:r>
              <a:rPr lang="en-US" sz="1200" dirty="0"/>
              <a:t>-&gt; I will understand what macro features layers identify only during the training process</a:t>
            </a:r>
            <a:endParaRPr lang="en-US" sz="1100" dirty="0"/>
          </a:p>
          <a:p>
            <a:endParaRPr lang="en-US" sz="1100" dirty="0"/>
          </a:p>
          <a:p>
            <a:pPr marL="0" indent="0">
              <a:buNone/>
            </a:pPr>
            <a:r>
              <a:rPr lang="en-US" sz="1100" dirty="0"/>
              <a:t>-&gt; I will be trying any combination of layers, regressors, validations, etc. </a:t>
            </a:r>
            <a:endParaRPr lang="en-CH" sz="1200" dirty="0"/>
          </a:p>
        </p:txBody>
      </p:sp>
      <p:pic>
        <p:nvPicPr>
          <p:cNvPr id="5" name="Picture 4">
            <a:extLst>
              <a:ext uri="{FF2B5EF4-FFF2-40B4-BE49-F238E27FC236}">
                <a16:creationId xmlns:a16="http://schemas.microsoft.com/office/drawing/2014/main" id="{D6262436-9280-E02E-9A41-30925C324024}"/>
              </a:ext>
            </a:extLst>
          </p:cNvPr>
          <p:cNvPicPr>
            <a:picLocks noChangeAspect="1"/>
          </p:cNvPicPr>
          <p:nvPr/>
        </p:nvPicPr>
        <p:blipFill>
          <a:blip r:embed="rId2"/>
          <a:stretch>
            <a:fillRect/>
          </a:stretch>
        </p:blipFill>
        <p:spPr>
          <a:xfrm>
            <a:off x="8129134" y="2082406"/>
            <a:ext cx="3663798" cy="4670487"/>
          </a:xfrm>
          <a:prstGeom prst="rect">
            <a:avLst/>
          </a:prstGeom>
        </p:spPr>
      </p:pic>
      <p:cxnSp>
        <p:nvCxnSpPr>
          <p:cNvPr id="7" name="Straight Arrow Connector 6">
            <a:extLst>
              <a:ext uri="{FF2B5EF4-FFF2-40B4-BE49-F238E27FC236}">
                <a16:creationId xmlns:a16="http://schemas.microsoft.com/office/drawing/2014/main" id="{B4F4C7F9-687D-51E1-EBDC-4ECC717DB521}"/>
              </a:ext>
            </a:extLst>
          </p:cNvPr>
          <p:cNvCxnSpPr>
            <a:cxnSpLocks/>
          </p:cNvCxnSpPr>
          <p:nvPr/>
        </p:nvCxnSpPr>
        <p:spPr>
          <a:xfrm>
            <a:off x="8550111" y="1437646"/>
            <a:ext cx="197963" cy="5231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BB1834C3-FAA5-BCF7-237B-7A323A6A260F}"/>
              </a:ext>
            </a:extLst>
          </p:cNvPr>
          <p:cNvSpPr txBox="1"/>
          <p:nvPr/>
        </p:nvSpPr>
        <p:spPr>
          <a:xfrm>
            <a:off x="7854247" y="870935"/>
            <a:ext cx="1391728" cy="523220"/>
          </a:xfrm>
          <a:prstGeom prst="rect">
            <a:avLst/>
          </a:prstGeom>
          <a:noFill/>
        </p:spPr>
        <p:txBody>
          <a:bodyPr wrap="none" rtlCol="0">
            <a:spAutoFit/>
          </a:bodyPr>
          <a:lstStyle/>
          <a:p>
            <a:pPr algn="ctr"/>
            <a:r>
              <a:rPr lang="en-US" sz="1400" dirty="0"/>
              <a:t>Datapoints</a:t>
            </a:r>
          </a:p>
          <a:p>
            <a:pPr algn="ctr"/>
            <a:r>
              <a:rPr lang="en-US" sz="1100" dirty="0"/>
              <a:t>(~3000 per sample)</a:t>
            </a:r>
            <a:r>
              <a:rPr lang="en-US" sz="1400" dirty="0"/>
              <a:t> </a:t>
            </a:r>
            <a:endParaRPr lang="en-CH" sz="1400" dirty="0"/>
          </a:p>
        </p:txBody>
      </p:sp>
      <p:sp>
        <p:nvSpPr>
          <p:cNvPr id="12" name="TextBox 11">
            <a:extLst>
              <a:ext uri="{FF2B5EF4-FFF2-40B4-BE49-F238E27FC236}">
                <a16:creationId xmlns:a16="http://schemas.microsoft.com/office/drawing/2014/main" id="{19A84ADA-11D1-7F41-EC9F-59FCB40A73E4}"/>
              </a:ext>
            </a:extLst>
          </p:cNvPr>
          <p:cNvSpPr txBox="1"/>
          <p:nvPr/>
        </p:nvSpPr>
        <p:spPr>
          <a:xfrm>
            <a:off x="8710925" y="1478054"/>
            <a:ext cx="1591559" cy="438582"/>
          </a:xfrm>
          <a:prstGeom prst="rect">
            <a:avLst/>
          </a:prstGeom>
          <a:noFill/>
        </p:spPr>
        <p:txBody>
          <a:bodyPr wrap="square" rtlCol="0">
            <a:spAutoFit/>
          </a:bodyPr>
          <a:lstStyle/>
          <a:p>
            <a:pPr algn="ctr"/>
            <a:r>
              <a:rPr lang="en-US" sz="1200" dirty="0"/>
              <a:t>Vicinity features layer </a:t>
            </a:r>
            <a:r>
              <a:rPr lang="en-US" sz="1050" dirty="0"/>
              <a:t>(convolutional) </a:t>
            </a:r>
            <a:endParaRPr lang="en-CH" sz="1200" dirty="0"/>
          </a:p>
        </p:txBody>
      </p:sp>
      <p:cxnSp>
        <p:nvCxnSpPr>
          <p:cNvPr id="13" name="Straight Arrow Connector 12">
            <a:extLst>
              <a:ext uri="{FF2B5EF4-FFF2-40B4-BE49-F238E27FC236}">
                <a16:creationId xmlns:a16="http://schemas.microsoft.com/office/drawing/2014/main" id="{17956BAC-4728-99FA-FF95-108F1640EFA0}"/>
              </a:ext>
            </a:extLst>
          </p:cNvPr>
          <p:cNvCxnSpPr>
            <a:cxnSpLocks/>
          </p:cNvCxnSpPr>
          <p:nvPr/>
        </p:nvCxnSpPr>
        <p:spPr>
          <a:xfrm>
            <a:off x="9506705" y="1960775"/>
            <a:ext cx="0" cy="7803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A34C3F70-DFE9-73E1-BC49-B082D061558D}"/>
              </a:ext>
            </a:extLst>
          </p:cNvPr>
          <p:cNvSpPr txBox="1"/>
          <p:nvPr/>
        </p:nvSpPr>
        <p:spPr>
          <a:xfrm>
            <a:off x="9666611" y="1977451"/>
            <a:ext cx="1197452" cy="830997"/>
          </a:xfrm>
          <a:prstGeom prst="rect">
            <a:avLst/>
          </a:prstGeom>
          <a:noFill/>
        </p:spPr>
        <p:txBody>
          <a:bodyPr wrap="square" rtlCol="0">
            <a:spAutoFit/>
          </a:bodyPr>
          <a:lstStyle/>
          <a:p>
            <a:pPr algn="ctr"/>
            <a:r>
              <a:rPr lang="en-US" sz="1200" dirty="0"/>
              <a:t>Other macro features layers (as many as necessary)</a:t>
            </a:r>
            <a:endParaRPr lang="en-CH" sz="1200" dirty="0"/>
          </a:p>
        </p:txBody>
      </p:sp>
      <p:cxnSp>
        <p:nvCxnSpPr>
          <p:cNvPr id="16" name="Straight Arrow Connector 15">
            <a:extLst>
              <a:ext uri="{FF2B5EF4-FFF2-40B4-BE49-F238E27FC236}">
                <a16:creationId xmlns:a16="http://schemas.microsoft.com/office/drawing/2014/main" id="{E33E788A-ACF4-500F-A98D-DAAE79FC318F}"/>
              </a:ext>
            </a:extLst>
          </p:cNvPr>
          <p:cNvCxnSpPr>
            <a:cxnSpLocks/>
          </p:cNvCxnSpPr>
          <p:nvPr/>
        </p:nvCxnSpPr>
        <p:spPr>
          <a:xfrm>
            <a:off x="10265337" y="2808448"/>
            <a:ext cx="0" cy="7803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28FA4D6-F2FB-D8F2-EB92-E698155F7B56}"/>
              </a:ext>
            </a:extLst>
          </p:cNvPr>
          <p:cNvCxnSpPr>
            <a:cxnSpLocks/>
          </p:cNvCxnSpPr>
          <p:nvPr/>
        </p:nvCxnSpPr>
        <p:spPr>
          <a:xfrm flipH="1">
            <a:off x="10950577" y="2234153"/>
            <a:ext cx="371015" cy="7347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FFE81F37-7D48-79D4-2498-72C9A3686BF0}"/>
              </a:ext>
            </a:extLst>
          </p:cNvPr>
          <p:cNvSpPr txBox="1"/>
          <p:nvPr/>
        </p:nvSpPr>
        <p:spPr>
          <a:xfrm>
            <a:off x="10755073" y="1207394"/>
            <a:ext cx="1235815" cy="830997"/>
          </a:xfrm>
          <a:prstGeom prst="rect">
            <a:avLst/>
          </a:prstGeom>
          <a:noFill/>
        </p:spPr>
        <p:txBody>
          <a:bodyPr wrap="square" rtlCol="0">
            <a:spAutoFit/>
          </a:bodyPr>
          <a:lstStyle/>
          <a:p>
            <a:pPr algn="ctr"/>
            <a:r>
              <a:rPr lang="en-US" sz="1200" dirty="0"/>
              <a:t>Output, microplastics or singular train spectra</a:t>
            </a:r>
            <a:endParaRPr lang="en-CH" sz="1200" dirty="0"/>
          </a:p>
        </p:txBody>
      </p:sp>
    </p:spTree>
    <p:extLst>
      <p:ext uri="{BB962C8B-B14F-4D97-AF65-F5344CB8AC3E}">
        <p14:creationId xmlns:p14="http://schemas.microsoft.com/office/powerpoint/2010/main" val="4183032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D437-4EE7-BBBA-D74C-BDD5B79C04C5}"/>
              </a:ext>
            </a:extLst>
          </p:cNvPr>
          <p:cNvSpPr>
            <a:spLocks noGrp="1"/>
          </p:cNvSpPr>
          <p:nvPr>
            <p:ph type="title"/>
          </p:nvPr>
        </p:nvSpPr>
        <p:spPr>
          <a:xfrm>
            <a:off x="0" y="-291367"/>
            <a:ext cx="10515600" cy="1325563"/>
          </a:xfrm>
        </p:spPr>
        <p:txBody>
          <a:bodyPr>
            <a:normAutofit/>
          </a:bodyPr>
          <a:lstStyle/>
          <a:p>
            <a:r>
              <a:rPr lang="en-US" sz="3600" dirty="0" err="1"/>
              <a:t>Pytorch</a:t>
            </a:r>
            <a:endParaRPr lang="en-CH" sz="3600" dirty="0"/>
          </a:p>
        </p:txBody>
      </p:sp>
      <p:sp>
        <p:nvSpPr>
          <p:cNvPr id="3" name="Content Placeholder 2">
            <a:extLst>
              <a:ext uri="{FF2B5EF4-FFF2-40B4-BE49-F238E27FC236}">
                <a16:creationId xmlns:a16="http://schemas.microsoft.com/office/drawing/2014/main" id="{C6316E40-4547-D9AB-25F3-79DB5647C4BC}"/>
              </a:ext>
            </a:extLst>
          </p:cNvPr>
          <p:cNvSpPr>
            <a:spLocks noGrp="1"/>
          </p:cNvSpPr>
          <p:nvPr>
            <p:ph idx="1"/>
          </p:nvPr>
        </p:nvSpPr>
        <p:spPr>
          <a:xfrm>
            <a:off x="7116117" y="340518"/>
            <a:ext cx="4609158" cy="6176963"/>
          </a:xfrm>
        </p:spPr>
        <p:txBody>
          <a:bodyPr>
            <a:normAutofit/>
          </a:bodyPr>
          <a:lstStyle/>
          <a:p>
            <a:pPr marL="0" indent="0">
              <a:buNone/>
            </a:pPr>
            <a:r>
              <a:rPr lang="fr-CH" sz="1600" dirty="0"/>
              <a:t>-&gt; </a:t>
            </a:r>
            <a:r>
              <a:rPr lang="fr-CH" sz="1600" dirty="0" err="1"/>
              <a:t>I’m</a:t>
            </a:r>
            <a:r>
              <a:rPr lang="fr-CH" sz="1600" dirty="0"/>
              <a:t> not sure of </a:t>
            </a:r>
            <a:r>
              <a:rPr lang="fr-CH" sz="1600" dirty="0" err="1"/>
              <a:t>any</a:t>
            </a:r>
            <a:r>
              <a:rPr lang="fr-CH" sz="1600" dirty="0"/>
              <a:t> of the </a:t>
            </a:r>
            <a:r>
              <a:rPr lang="fr-CH" sz="1600" dirty="0" err="1"/>
              <a:t>layers</a:t>
            </a:r>
            <a:r>
              <a:rPr lang="fr-CH" sz="1600" dirty="0"/>
              <a:t> in the middle</a:t>
            </a:r>
          </a:p>
          <a:p>
            <a:pPr marL="0" indent="0">
              <a:buNone/>
            </a:pPr>
            <a:r>
              <a:rPr lang="fr-CH" sz="1600" dirty="0"/>
              <a:t>-&gt; Dense </a:t>
            </a:r>
            <a:r>
              <a:rPr lang="fr-CH" sz="1600" dirty="0" err="1"/>
              <a:t>fully</a:t>
            </a:r>
            <a:r>
              <a:rPr lang="fr-CH" sz="1600" dirty="0"/>
              <a:t> </a:t>
            </a:r>
            <a:r>
              <a:rPr lang="fr-CH" sz="1600" dirty="0" err="1"/>
              <a:t>connected</a:t>
            </a:r>
            <a:r>
              <a:rPr lang="fr-CH" sz="1600" dirty="0"/>
              <a:t> </a:t>
            </a:r>
            <a:r>
              <a:rPr lang="fr-CH" sz="1600" dirty="0" err="1"/>
              <a:t>layers</a:t>
            </a:r>
            <a:r>
              <a:rPr lang="fr-CH" sz="1600" dirty="0"/>
              <a:t> at the end </a:t>
            </a:r>
            <a:r>
              <a:rPr lang="fr-CH" sz="1600" dirty="0" err="1"/>
              <a:t>because</a:t>
            </a:r>
            <a:r>
              <a:rPr lang="fr-CH" sz="1600" dirty="0"/>
              <a:t> </a:t>
            </a:r>
            <a:r>
              <a:rPr lang="fr-CH" sz="1600" dirty="0" err="1"/>
              <a:t>peaks</a:t>
            </a:r>
            <a:r>
              <a:rPr lang="fr-CH" sz="1600" dirty="0"/>
              <a:t> -&gt; plastic(s)</a:t>
            </a:r>
            <a:endParaRPr lang="en-CH" sz="1600" dirty="0"/>
          </a:p>
        </p:txBody>
      </p:sp>
      <p:pic>
        <p:nvPicPr>
          <p:cNvPr id="6" name="Picture 5">
            <a:extLst>
              <a:ext uri="{FF2B5EF4-FFF2-40B4-BE49-F238E27FC236}">
                <a16:creationId xmlns:a16="http://schemas.microsoft.com/office/drawing/2014/main" id="{3E24C554-B967-725E-1C95-6D43CDACDFEA}"/>
              </a:ext>
            </a:extLst>
          </p:cNvPr>
          <p:cNvPicPr>
            <a:picLocks noChangeAspect="1"/>
          </p:cNvPicPr>
          <p:nvPr/>
        </p:nvPicPr>
        <p:blipFill>
          <a:blip r:embed="rId2"/>
          <a:stretch>
            <a:fillRect/>
          </a:stretch>
        </p:blipFill>
        <p:spPr>
          <a:xfrm>
            <a:off x="185738" y="990258"/>
            <a:ext cx="6744641" cy="4877481"/>
          </a:xfrm>
          <a:prstGeom prst="rect">
            <a:avLst/>
          </a:prstGeom>
        </p:spPr>
      </p:pic>
    </p:spTree>
    <p:extLst>
      <p:ext uri="{BB962C8B-B14F-4D97-AF65-F5344CB8AC3E}">
        <p14:creationId xmlns:p14="http://schemas.microsoft.com/office/powerpoint/2010/main" val="83851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47A58-D5AA-CF38-B086-95D01E2B35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748108-4169-790D-C3E5-EF12976B8C5E}"/>
              </a:ext>
            </a:extLst>
          </p:cNvPr>
          <p:cNvSpPr>
            <a:spLocks noGrp="1"/>
          </p:cNvSpPr>
          <p:nvPr>
            <p:ph idx="1"/>
          </p:nvPr>
        </p:nvSpPr>
        <p:spPr/>
        <p:txBody>
          <a:bodyPr>
            <a:normAutofit/>
          </a:bodyPr>
          <a:lstStyle/>
          <a:p>
            <a:pPr marL="0" indent="0">
              <a:buNone/>
            </a:pPr>
            <a:r>
              <a:rPr lang="en-US" sz="1800" dirty="0"/>
              <a:t>Problems to solve</a:t>
            </a:r>
          </a:p>
          <a:p>
            <a:pPr marL="0" indent="0">
              <a:buNone/>
            </a:pPr>
            <a:r>
              <a:rPr lang="en-US" sz="1800" dirty="0"/>
              <a:t>Database structure: how to feed all the samples to the network (separate the samples by sample ID)</a:t>
            </a:r>
          </a:p>
          <a:p>
            <a:pPr marL="0" indent="0">
              <a:buNone/>
            </a:pPr>
            <a:endParaRPr lang="en-US" sz="1800" dirty="0"/>
          </a:p>
        </p:txBody>
      </p:sp>
    </p:spTree>
    <p:extLst>
      <p:ext uri="{BB962C8B-B14F-4D97-AF65-F5344CB8AC3E}">
        <p14:creationId xmlns:p14="http://schemas.microsoft.com/office/powerpoint/2010/main" val="2822131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37AE-5DCD-9900-F778-DD45A29B1226}"/>
              </a:ext>
            </a:extLst>
          </p:cNvPr>
          <p:cNvSpPr>
            <a:spLocks noGrp="1"/>
          </p:cNvSpPr>
          <p:nvPr>
            <p:ph type="title"/>
          </p:nvPr>
        </p:nvSpPr>
        <p:spPr>
          <a:xfrm>
            <a:off x="6096000" y="1523413"/>
            <a:ext cx="5612876" cy="2422421"/>
          </a:xfrm>
        </p:spPr>
        <p:txBody>
          <a:bodyPr>
            <a:normAutofit/>
          </a:bodyPr>
          <a:lstStyle/>
          <a:p>
            <a:r>
              <a:rPr lang="en-US" sz="1800" dirty="0"/>
              <a:t>Added drop-down menu.</a:t>
            </a:r>
            <a:br>
              <a:rPr lang="en-US" sz="1400" dirty="0"/>
            </a:br>
            <a:r>
              <a:rPr lang="en-US" sz="1400" dirty="0"/>
              <a:t>Possibility for user to choose the layers and customize. -&gt; do we want this ?</a:t>
            </a:r>
            <a:br>
              <a:rPr lang="en-US" sz="1400" dirty="0"/>
            </a:br>
            <a:r>
              <a:rPr lang="en-US" sz="1400" dirty="0"/>
              <a:t>Do we keep model versions ?</a:t>
            </a:r>
            <a:br>
              <a:rPr lang="en-US" sz="1400" dirty="0"/>
            </a:br>
            <a:br>
              <a:rPr lang="en-US" sz="1400" dirty="0"/>
            </a:br>
            <a:r>
              <a:rPr lang="en-US" sz="1400" dirty="0"/>
              <a:t>In that case we should store 1 model cache per each possibility of model.</a:t>
            </a:r>
            <a:br>
              <a:rPr lang="en-US" sz="1400" dirty="0"/>
            </a:br>
            <a:br>
              <a:rPr lang="en-US" sz="1400" dirty="0"/>
            </a:br>
            <a:br>
              <a:rPr lang="en-US" sz="1400" dirty="0"/>
            </a:br>
            <a:br>
              <a:rPr lang="en-US" sz="1400" dirty="0"/>
            </a:br>
            <a:br>
              <a:rPr lang="en-US" sz="1400" dirty="0"/>
            </a:br>
            <a:endParaRPr lang="en-CH" sz="1600" dirty="0"/>
          </a:p>
        </p:txBody>
      </p:sp>
      <p:pic>
        <p:nvPicPr>
          <p:cNvPr id="11" name="Picture 10">
            <a:extLst>
              <a:ext uri="{FF2B5EF4-FFF2-40B4-BE49-F238E27FC236}">
                <a16:creationId xmlns:a16="http://schemas.microsoft.com/office/drawing/2014/main" id="{6903FED2-E9A3-46FE-3222-339FC45A23EB}"/>
              </a:ext>
            </a:extLst>
          </p:cNvPr>
          <p:cNvPicPr>
            <a:picLocks noChangeAspect="1"/>
          </p:cNvPicPr>
          <p:nvPr/>
        </p:nvPicPr>
        <p:blipFill>
          <a:blip r:embed="rId2"/>
          <a:stretch>
            <a:fillRect/>
          </a:stretch>
        </p:blipFill>
        <p:spPr>
          <a:xfrm>
            <a:off x="168965" y="210849"/>
            <a:ext cx="5363323" cy="4667901"/>
          </a:xfrm>
          <a:prstGeom prst="rect">
            <a:avLst/>
          </a:prstGeom>
        </p:spPr>
      </p:pic>
      <p:pic>
        <p:nvPicPr>
          <p:cNvPr id="12" name="Picture 11">
            <a:extLst>
              <a:ext uri="{FF2B5EF4-FFF2-40B4-BE49-F238E27FC236}">
                <a16:creationId xmlns:a16="http://schemas.microsoft.com/office/drawing/2014/main" id="{F7F269AA-3DFE-04C5-34E9-71E5B0C02A6D}"/>
              </a:ext>
            </a:extLst>
          </p:cNvPr>
          <p:cNvPicPr>
            <a:picLocks noChangeAspect="1"/>
          </p:cNvPicPr>
          <p:nvPr/>
        </p:nvPicPr>
        <p:blipFill>
          <a:blip r:embed="rId2"/>
          <a:stretch>
            <a:fillRect/>
          </a:stretch>
        </p:blipFill>
        <p:spPr>
          <a:xfrm>
            <a:off x="79512" y="81640"/>
            <a:ext cx="5363323" cy="4667901"/>
          </a:xfrm>
          <a:prstGeom prst="rect">
            <a:avLst/>
          </a:prstGeom>
        </p:spPr>
      </p:pic>
    </p:spTree>
    <p:extLst>
      <p:ext uri="{BB962C8B-B14F-4D97-AF65-F5344CB8AC3E}">
        <p14:creationId xmlns:p14="http://schemas.microsoft.com/office/powerpoint/2010/main" val="3972903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34D73C-3B25-FF42-CCEB-FFEF1244076B}"/>
              </a:ext>
            </a:extLst>
          </p:cNvPr>
          <p:cNvSpPr>
            <a:spLocks noGrp="1"/>
          </p:cNvSpPr>
          <p:nvPr>
            <p:ph idx="1"/>
          </p:nvPr>
        </p:nvSpPr>
        <p:spPr>
          <a:xfrm>
            <a:off x="142461" y="573294"/>
            <a:ext cx="8883034" cy="5618784"/>
          </a:xfrm>
        </p:spPr>
        <p:txBody>
          <a:bodyPr>
            <a:normAutofit/>
          </a:bodyPr>
          <a:lstStyle/>
          <a:p>
            <a:pPr marL="0" indent="0">
              <a:buNone/>
            </a:pPr>
            <a:r>
              <a:rPr lang="en-US" sz="2000" dirty="0"/>
              <a:t>The final model cache should take about ~ 180 MB of space (estimate)</a:t>
            </a:r>
          </a:p>
          <a:p>
            <a:pPr marL="0" indent="0">
              <a:buNone/>
            </a:pPr>
            <a:r>
              <a:rPr lang="en-US" sz="1600" dirty="0"/>
              <a:t>I tried training with one sample only using </a:t>
            </a:r>
            <a:r>
              <a:rPr lang="en-US" sz="1600" dirty="0" err="1"/>
              <a:t>get_spectrum</a:t>
            </a:r>
            <a:r>
              <a:rPr lang="en-US" sz="1600" dirty="0"/>
              <a:t>(</a:t>
            </a:r>
            <a:r>
              <a:rPr lang="en-US" sz="1600" dirty="0" err="1"/>
              <a:t>material_id</a:t>
            </a:r>
            <a:r>
              <a:rPr lang="en-US" sz="1600" dirty="0"/>
              <a:t>). It works for now  (the weights get created). Still need to make a function that only feeds the wavelengths to the NN, and ignores plots.</a:t>
            </a:r>
          </a:p>
          <a:p>
            <a:pPr marL="0" indent="0">
              <a:buNone/>
            </a:pPr>
            <a:endParaRPr lang="en-US" sz="1600" dirty="0"/>
          </a:p>
          <a:p>
            <a:pPr marL="0" indent="0">
              <a:buNone/>
            </a:pPr>
            <a:endParaRPr lang="en-US" sz="1600" dirty="0"/>
          </a:p>
          <a:p>
            <a:pPr marL="0" indent="0">
              <a:buNone/>
            </a:pPr>
            <a:r>
              <a:rPr lang="en-US" sz="1600" dirty="0"/>
              <a:t>Same problem for last week about the wavelengths, some samples are integer wavelengths (3025.0 , 3024.0, ….), but some have decimals. So for the NN training  I will design a function that connects the datapoints and gives out the same values. Hopefully there is no need to make a new DB but I can integrate this at the end of the </a:t>
            </a:r>
            <a:r>
              <a:rPr lang="en-US" sz="1600" dirty="0" err="1"/>
              <a:t>get_spectrum</a:t>
            </a:r>
            <a:r>
              <a:rPr lang="en-US" sz="1600" dirty="0"/>
              <a:t> function and do it each time the sample gets called.</a:t>
            </a:r>
          </a:p>
          <a:p>
            <a:pPr marL="0" indent="0">
              <a:buNone/>
            </a:pPr>
            <a:r>
              <a:rPr lang="en-US" sz="1600" dirty="0"/>
              <a:t>^ This is needed for training with all samples (I only trained one). -&gt; We won’t have this problem anymore when we build our own dataset (we will sample always at given wavelengths)</a:t>
            </a:r>
          </a:p>
          <a:p>
            <a:pPr marL="0" indent="0">
              <a:buNone/>
            </a:pPr>
            <a:r>
              <a:rPr lang="en-US" sz="1600" dirty="0"/>
              <a:t>^ Although, I would like to first try some modules that are already made for this and don’t require resampling.</a:t>
            </a:r>
          </a:p>
        </p:txBody>
      </p:sp>
      <p:pic>
        <p:nvPicPr>
          <p:cNvPr id="5" name="Picture 4">
            <a:extLst>
              <a:ext uri="{FF2B5EF4-FFF2-40B4-BE49-F238E27FC236}">
                <a16:creationId xmlns:a16="http://schemas.microsoft.com/office/drawing/2014/main" id="{FDF9649C-F38D-0A7F-4458-36A84DAFE9AB}"/>
              </a:ext>
            </a:extLst>
          </p:cNvPr>
          <p:cNvPicPr>
            <a:picLocks noChangeAspect="1"/>
          </p:cNvPicPr>
          <p:nvPr/>
        </p:nvPicPr>
        <p:blipFill>
          <a:blip r:embed="rId2"/>
          <a:stretch>
            <a:fillRect/>
          </a:stretch>
        </p:blipFill>
        <p:spPr>
          <a:xfrm>
            <a:off x="9025495" y="0"/>
            <a:ext cx="3166505" cy="3742233"/>
          </a:xfrm>
          <a:prstGeom prst="rect">
            <a:avLst/>
          </a:prstGeom>
        </p:spPr>
      </p:pic>
    </p:spTree>
    <p:extLst>
      <p:ext uri="{BB962C8B-B14F-4D97-AF65-F5344CB8AC3E}">
        <p14:creationId xmlns:p14="http://schemas.microsoft.com/office/powerpoint/2010/main" val="4083268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D437-4EE7-BBBA-D74C-BDD5B79C04C5}"/>
              </a:ext>
            </a:extLst>
          </p:cNvPr>
          <p:cNvSpPr>
            <a:spLocks noGrp="1"/>
          </p:cNvSpPr>
          <p:nvPr>
            <p:ph type="title"/>
          </p:nvPr>
        </p:nvSpPr>
        <p:spPr>
          <a:xfrm>
            <a:off x="399809" y="2709731"/>
            <a:ext cx="5537165" cy="3682099"/>
          </a:xfrm>
        </p:spPr>
        <p:txBody>
          <a:bodyPr>
            <a:normAutofit/>
          </a:bodyPr>
          <a:lstStyle/>
          <a:p>
            <a:r>
              <a:rPr lang="en-US" sz="1600" dirty="0"/>
              <a:t>I kept the same module architecture as last week but sometimes removed a layer for training.</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200" dirty="0"/>
            </a:br>
            <a:r>
              <a:rPr lang="en-US" sz="1200" dirty="0"/>
              <a:t>Idea : design a user friendly way of customizing the model, training it (on a computer) and then exporting just the cache to the </a:t>
            </a:r>
            <a:r>
              <a:rPr lang="en-US" sz="1200" dirty="0" err="1"/>
              <a:t>raspberryPI</a:t>
            </a:r>
            <a:r>
              <a:rPr lang="en-US" sz="1200" dirty="0"/>
              <a:t>.</a:t>
            </a:r>
            <a:br>
              <a:rPr lang="en-US" sz="1200" dirty="0"/>
            </a:br>
            <a:r>
              <a:rPr lang="en-US" sz="1200" dirty="0"/>
              <a:t>In my opinion it’s pointless, the model should already work. But can be cool for user.</a:t>
            </a:r>
            <a:endParaRPr lang="en-CH" sz="1600" dirty="0"/>
          </a:p>
        </p:txBody>
      </p:sp>
      <p:pic>
        <p:nvPicPr>
          <p:cNvPr id="4" name="Picture 3">
            <a:extLst>
              <a:ext uri="{FF2B5EF4-FFF2-40B4-BE49-F238E27FC236}">
                <a16:creationId xmlns:a16="http://schemas.microsoft.com/office/drawing/2014/main" id="{BED1EB57-DAE2-2DE0-CCE8-919FAFBDDA3E}"/>
              </a:ext>
            </a:extLst>
          </p:cNvPr>
          <p:cNvPicPr>
            <a:picLocks noChangeAspect="1"/>
          </p:cNvPicPr>
          <p:nvPr/>
        </p:nvPicPr>
        <p:blipFill>
          <a:blip r:embed="rId2"/>
          <a:stretch>
            <a:fillRect/>
          </a:stretch>
        </p:blipFill>
        <p:spPr>
          <a:xfrm>
            <a:off x="6455722" y="2709731"/>
            <a:ext cx="5736278" cy="4148269"/>
          </a:xfrm>
          <a:prstGeom prst="rect">
            <a:avLst/>
          </a:prstGeom>
        </p:spPr>
      </p:pic>
    </p:spTree>
    <p:extLst>
      <p:ext uri="{BB962C8B-B14F-4D97-AF65-F5344CB8AC3E}">
        <p14:creationId xmlns:p14="http://schemas.microsoft.com/office/powerpoint/2010/main" val="397846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2F2E-6AD2-B2A1-7A19-C67B5981C433}"/>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048C24EC-C632-61A9-7FF8-38D0599C1ACC}"/>
              </a:ext>
            </a:extLst>
          </p:cNvPr>
          <p:cNvSpPr>
            <a:spLocks noGrp="1"/>
          </p:cNvSpPr>
          <p:nvPr>
            <p:ph idx="1"/>
          </p:nvPr>
        </p:nvSpPr>
        <p:spPr/>
        <p:txBody>
          <a:bodyPr/>
          <a:lstStyle/>
          <a:p>
            <a:endParaRPr lang="en-CH"/>
          </a:p>
        </p:txBody>
      </p:sp>
    </p:spTree>
    <p:extLst>
      <p:ext uri="{BB962C8B-B14F-4D97-AF65-F5344CB8AC3E}">
        <p14:creationId xmlns:p14="http://schemas.microsoft.com/office/powerpoint/2010/main" val="2328679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EF6C7-A0B9-2E2C-A3A2-60AA7C224BDB}"/>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389834F5-CA28-7174-4963-8ECAEC18024F}"/>
              </a:ext>
            </a:extLst>
          </p:cNvPr>
          <p:cNvSpPr>
            <a:spLocks noGrp="1"/>
          </p:cNvSpPr>
          <p:nvPr>
            <p:ph idx="1"/>
          </p:nvPr>
        </p:nvSpPr>
        <p:spPr/>
        <p:txBody>
          <a:bodyPr/>
          <a:lstStyle/>
          <a:p>
            <a:endParaRPr lang="en-CH"/>
          </a:p>
        </p:txBody>
      </p:sp>
    </p:spTree>
    <p:extLst>
      <p:ext uri="{BB962C8B-B14F-4D97-AF65-F5344CB8AC3E}">
        <p14:creationId xmlns:p14="http://schemas.microsoft.com/office/powerpoint/2010/main" val="3312458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420</TotalTime>
  <Words>871</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Architecture pipeline</vt:lpstr>
      <vt:lpstr>Structure of NN</vt:lpstr>
      <vt:lpstr>Pytorch</vt:lpstr>
      <vt:lpstr>PowerPoint Presentation</vt:lpstr>
      <vt:lpstr>Added drop-down menu. Possibility for user to choose the layers and customize. -&gt; do we want this ? Do we keep model versions ?  In that case we should store 1 model cache per each possibility of model.     </vt:lpstr>
      <vt:lpstr>PowerPoint Presentation</vt:lpstr>
      <vt:lpstr>I kept the same module architecture as last week but sometimes removed a layer for training.           Idea : design a user friendly way of customizing the model, training it (on a computer) and then exporting just the cache to the raspberryPI. In my opinion it’s pointless, the model should already work. But can be cool for user.</vt:lpstr>
      <vt:lpstr>PowerPoint Presentation</vt:lpstr>
      <vt:lpstr>PowerPoint Presentation</vt:lpstr>
      <vt:lpstr>PowerPoint Presentation</vt:lpstr>
      <vt:lpstr>Spent some time debugging the HTML files. (mainly problems between communication of backend to frontend)  I realized there is a global value for peak threshold 0.25 and added a field for the user to customize this.     Ideally it would be nice to remove the plot files and be able to plot them each time. This would: - remove space in the repository (16MB) - allow to plot samples with customized peak threshold.  -&gt; I will not focus on this for now (don’t discard work already done) but I will keep in mind this for when I understand better the code for making the plots and how Francesco stored the plots.  For now, the user can fill the field, and the value is correctly passed to the function back-end, but it is not used.</vt:lpstr>
      <vt:lpstr>This field can have a default (such as UNKNOWN) so that the user can make tests even without being formal.  Since there is going to be a back-and-fourth between the user testing the different baselines algorithms and uploading test samples.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Antonio Del Priore Antunes</dc:creator>
  <cp:lastModifiedBy>Antonio Del Priore Antunes</cp:lastModifiedBy>
  <cp:revision>6</cp:revision>
  <dcterms:created xsi:type="dcterms:W3CDTF">2025-10-09T20:24:01Z</dcterms:created>
  <dcterms:modified xsi:type="dcterms:W3CDTF">2025-10-31T09:22:33Z</dcterms:modified>
</cp:coreProperties>
</file>