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y="751679" x="457200"/>
            <a:ext cy="40127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955189" x="457200"/>
            <a:ext cy="1643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y="5875079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35" name="Shape 35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reativecommons.org/licenses/by/4.0/" Type="http://schemas.openxmlformats.org/officeDocument/2006/relationships/hyperlink" TargetMode="External" Id="rId4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reativecommons.org/licenses/by/4.0/" Type="http://schemas.openxmlformats.org/officeDocument/2006/relationships/hyperlink" TargetMode="External" Id="rId4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reativecommons.org/licenses/by/4.0/" Type="http://schemas.openxmlformats.org/officeDocument/2006/relationships/hyperlink" TargetMode="External" Id="rId4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y="751666" x="301325"/>
            <a:ext cy="4012799" cx="838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GB">
                <a:latin typeface="Montserrat"/>
                <a:ea typeface="Montserrat"/>
                <a:cs typeface="Montserrat"/>
                <a:sym typeface="Montserrat"/>
              </a:rPr>
              <a:t>Software and Programming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y="4955200" x="353300"/>
            <a:ext cy="1643700" cx="858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-GB">
                <a:solidFill>
                  <a:srgbClr val="637052"/>
                </a:solidFill>
                <a:latin typeface="Georgia"/>
                <a:ea typeface="Georgia"/>
                <a:cs typeface="Georgia"/>
                <a:sym typeface="Georgia"/>
              </a:rPr>
              <a:t>machine code, programming languages and 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3" x="332500"/>
            <a:ext cy="1143299" cx="8354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-GB">
                <a:latin typeface="Montserrat"/>
                <a:ea typeface="Montserrat"/>
                <a:cs typeface="Montserrat"/>
                <a:sym typeface="Montserrat"/>
              </a:rPr>
              <a:t>Machine Code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280200"/>
            <a:ext cy="4967700" cx="8354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Lowest level of programming.​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Very simple instructions.​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Everything is machine code eventually.​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Programs referred to as binaries, executables.​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Different for different CPU architectures (e.g., x86, x86-64, ARM).​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Inefficient and impractical to write.​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Not human-readable.​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633" x="384475"/>
            <a:ext cy="1143299" cx="8302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-GB">
                <a:latin typeface="Montserrat"/>
                <a:ea typeface="Montserrat"/>
                <a:cs typeface="Montserrat"/>
                <a:sym typeface="Montserrat"/>
              </a:rPr>
              <a:t>Assembly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600200" x="280200"/>
            <a:ext cy="4967700" cx="8354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Similar to machine code.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Unique to CPU architecture.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Partially human-readable.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Must still be compiled.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Useful for porting to new architectures.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Often used for programming microcontrollers in home appliances.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3" x="332275"/>
            <a:ext cy="1143299" cx="8354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-GB">
                <a:latin typeface="Montserrat"/>
                <a:ea typeface="Montserrat"/>
                <a:cs typeface="Montserrat"/>
                <a:sym typeface="Montserrat"/>
              </a:rPr>
              <a:t>Compilers and Interpreters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600200" x="280200"/>
            <a:ext cy="4967700" cx="8354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Compilers convert source code to machine code, on the developer’s computer.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Machine code cannot realistically be converted back, meaning source code is closed/proprietary.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Interpreted languages generally simpler.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Interpreted languages notoriously slow.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Just-in-time (JIT) and semi- compiled languages.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3" x="332500"/>
            <a:ext cy="1143299" cx="8354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GB">
                <a:latin typeface="Montserrat"/>
                <a:ea typeface="Montserrat"/>
                <a:cs typeface="Montserrat"/>
                <a:sym typeface="Montserrat"/>
              </a:rPr>
              <a:t>Compiled, High-Level Languages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600200" x="280200"/>
            <a:ext cy="4967700" cx="8354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 and derivatives C++, C#, Objective-C.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Google’s </a:t>
            </a:r>
            <a:r>
              <a:rPr sz="2000" lang="en-GB" i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Go</a:t>
            </a: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sz="2000" lang="en-GB" i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Golang</a:t>
            </a: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Python (e.g.) </a:t>
            </a:r>
            <a:r>
              <a:rPr sz="2000" lang="en-GB" i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can</a:t>
            </a: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be compiled.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More control, but more responsibility (memory management, …).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Typically “closer” to the hardware.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Performance gain from pre-computation.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710400" x="4686400"/>
            <a:ext cy="2857500" cx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y="6304711" x="3640378"/>
            <a:ext cy="324599" cx="106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b="1" lang="en-GB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CC BY 4.0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3" x="332500"/>
            <a:ext cy="1143299" cx="8354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-GB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JIT/Semi-Compiled Languages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280200"/>
            <a:ext cy="4967700" cx="8354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Just-in-time compilation from bytecode.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Semi-compiled/packaged languages.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Portable across operating systems/platforms.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Popular examples include Java, .NET, PHP (7+).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710400" x="2590900"/>
            <a:ext cy="2857500" cx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y="3511375" x="281525"/>
            <a:ext cy="1187100" cx="24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Average performance.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4509409" x="7704600"/>
            <a:ext cy="324599" cx="106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b="1" lang="en-GB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CC BY 4.0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3" x="332500"/>
            <a:ext cy="1143299" cx="8354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-GB">
                <a:latin typeface="Montserrat"/>
                <a:ea typeface="Montserrat"/>
                <a:cs typeface="Montserrat"/>
                <a:sym typeface="Montserrat"/>
              </a:rPr>
              <a:t>Interpreted, High-Level Languages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280200"/>
            <a:ext cy="4967700" cx="8354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Python, Ruby, JavaScript, ActionScript, Perl.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Markup languages like HTML, Markdown, CSS.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Slower to run.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Converted to machine code at runtime, at client-side.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Portable across operating systems/platforms.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Interpreter must be available.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Source visibly  open.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Faster and easier to develop.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Interactive debugging.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66450" x="4686400"/>
            <a:ext cy="2286000" cx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y="3941847" x="7704600"/>
            <a:ext cy="324599" cx="106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b="1" lang="en-GB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CC BY 4.0</a:t>
            </a:r>
          </a:p>
        </p:txBody>
      </p:sp>
      <p:sp>
        <p:nvSpPr>
          <p:cNvPr id="89" name="Shape 89"/>
          <p:cNvSpPr/>
          <p:nvPr/>
        </p:nvSpPr>
        <p:spPr>
          <a:xfrm>
            <a:off y="4931600" x="5382925"/>
            <a:ext cy="121199" cx="385199"/>
          </a:xfrm>
          <a:prstGeom prst="rect">
            <a:avLst/>
          </a:prstGeom>
          <a:solidFill>
            <a:srgbClr val="D376A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3" x="384475"/>
            <a:ext cy="1143299" cx="8302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-GB">
                <a:latin typeface="Montserrat"/>
                <a:ea typeface="Montserrat"/>
                <a:cs typeface="Montserrat"/>
                <a:sym typeface="Montserrat"/>
              </a:rPr>
              <a:t>Applications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280200"/>
            <a:ext cy="4967700" cx="8354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Built for an operating system such as Windows, OS X, Linux, iOS, Xbox OS.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Frameworks/SDKs used, including .NET, Cocoa, GTK+, Cocoa Touch.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Libraries used, such as OpenSSL, jQuery, Modernizr.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Built for an environment or compiled for an architecture.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Georgia"/>
              <a:buChar char="●"/>
            </a:pPr>
            <a:r>
              <a:rPr sz="2000" lang="en-GB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Development tracked with source control.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y="751666" x="353300"/>
            <a:ext cy="4012799" cx="833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-GB">
                <a:latin typeface="Montserrat"/>
                <a:ea typeface="Montserrat"/>
                <a:cs typeface="Montserrat"/>
                <a:sym typeface="Montserrat"/>
              </a:rPr>
              <a:t>Thank-you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y="4955200" x="353300"/>
            <a:ext cy="1643700" cx="858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637052"/>
                </a:solidFill>
                <a:latin typeface="Georgia"/>
                <a:ea typeface="Georgia"/>
                <a:cs typeface="Georgia"/>
                <a:sym typeface="Georgia"/>
              </a:rPr>
              <a:t>feel free to ask any questions you have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