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329" r:id="rId3"/>
    <p:sldId id="302" r:id="rId4"/>
    <p:sldId id="322" r:id="rId5"/>
    <p:sldId id="332" r:id="rId6"/>
    <p:sldId id="315" r:id="rId7"/>
    <p:sldId id="342" r:id="rId8"/>
    <p:sldId id="316" r:id="rId9"/>
    <p:sldId id="309" r:id="rId10"/>
    <p:sldId id="345" r:id="rId11"/>
    <p:sldId id="310" r:id="rId12"/>
    <p:sldId id="333" r:id="rId13"/>
    <p:sldId id="344" r:id="rId14"/>
    <p:sldId id="334" r:id="rId15"/>
    <p:sldId id="312" r:id="rId16"/>
  </p:sldIdLst>
  <p:sldSz cx="9144000" cy="5143500" type="screen16x9"/>
  <p:notesSz cx="6858000" cy="9144000"/>
  <p:custDataLst>
    <p:tags r:id="rId1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56" autoAdjust="0"/>
  </p:normalViewPr>
  <p:slideViewPr>
    <p:cSldViewPr snapToGrid="0" showGuides="1">
      <p:cViewPr varScale="1">
        <p:scale>
          <a:sx n="116" d="100"/>
          <a:sy n="116" d="100"/>
        </p:scale>
        <p:origin x="276" y="63"/>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6071EB-4DA8-49B8-8B4E-7B0F1E5DFAB7}" type="slidenum">
              <a:rPr lang="zh-CN" altLang="en-US" smtClean="0"/>
              <a:t>10</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2022/2/1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4000" b="1" dirty="0">
                <a:solidFill>
                  <a:schemeClr val="accent1"/>
                </a:solidFill>
                <a:latin typeface="+mj-ea"/>
                <a:ea typeface="+mj-ea"/>
                <a:sym typeface="Calibri" panose="020F0502020204030204" pitchFamily="34" charset="0"/>
              </a:rPr>
              <a:t>PBFT</a:t>
            </a:r>
            <a:r>
              <a:rPr lang="zh-CN" altLang="en-US" sz="4000" b="1" dirty="0">
                <a:solidFill>
                  <a:schemeClr val="accent1"/>
                </a:solidFill>
                <a:latin typeface="+mj-ea"/>
                <a:ea typeface="+mj-ea"/>
                <a:sym typeface="Calibri" panose="020F0502020204030204" pitchFamily="34" charset="0"/>
              </a:rPr>
              <a:t>算法读书报告</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2022.1.31</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答辩人：赵研</a:t>
            </a: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1265411"/>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zh-CN" sz="1050" dirty="0"/>
              <a:t>当一个</a:t>
            </a:r>
            <a:r>
              <a:rPr lang="en-US" altLang="zh-CN" sz="1050" dirty="0"/>
              <a:t>sequence number</a:t>
            </a:r>
            <a:r>
              <a:rPr lang="zh-CN" altLang="zh-CN" sz="1050" dirty="0"/>
              <a:t>的</a:t>
            </a:r>
            <a:r>
              <a:rPr lang="en-US" altLang="zh-CN" sz="1050" dirty="0"/>
              <a:t>request</a:t>
            </a:r>
            <a:r>
              <a:rPr lang="zh-CN" altLang="zh-CN" sz="1050" dirty="0"/>
              <a:t>被执行完成后，我们将会产生一个</a:t>
            </a:r>
            <a:r>
              <a:rPr lang="en-US" altLang="zh-CN" sz="1050" dirty="0"/>
              <a:t>checkpoints</a:t>
            </a:r>
            <a:r>
              <a:rPr lang="zh-CN" altLang="zh-CN" sz="1050" dirty="0"/>
              <a:t>对这个</a:t>
            </a:r>
            <a:r>
              <a:rPr lang="en-US" altLang="zh-CN" sz="1050" dirty="0"/>
              <a:t>request</a:t>
            </a:r>
            <a:r>
              <a:rPr lang="zh-CN" altLang="zh-CN" sz="1050" dirty="0"/>
              <a:t>，同时当一个</a:t>
            </a:r>
            <a:r>
              <a:rPr lang="en-US" altLang="zh-CN" sz="1050" dirty="0"/>
              <a:t>checkpoint</a:t>
            </a:r>
            <a:r>
              <a:rPr lang="zh-CN" altLang="zh-CN" sz="1050" dirty="0"/>
              <a:t>被证明后，我们称这个</a:t>
            </a:r>
            <a:r>
              <a:rPr lang="en-US" altLang="zh-CN" sz="1050" dirty="0"/>
              <a:t>checkpoint</a:t>
            </a:r>
            <a:r>
              <a:rPr lang="zh-CN" altLang="zh-CN" sz="1050" dirty="0"/>
              <a:t>为</a:t>
            </a:r>
            <a:r>
              <a:rPr lang="en-US" altLang="zh-CN" sz="1050" dirty="0"/>
              <a:t>stable checkpoint</a:t>
            </a:r>
            <a:r>
              <a:rPr lang="zh-CN" altLang="zh-CN" sz="1050" dirty="0"/>
              <a:t>。</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554035" cy="166936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zh-CN" sz="1050" dirty="0"/>
              <a:t>为</a:t>
            </a:r>
            <a:r>
              <a:rPr lang="en-US" altLang="zh-CN" sz="1050" dirty="0"/>
              <a:t>checkpoint</a:t>
            </a:r>
            <a:r>
              <a:rPr lang="zh-CN" altLang="zh-CN" sz="1050" dirty="0"/>
              <a:t>生成</a:t>
            </a:r>
            <a:r>
              <a:rPr lang="en-US" altLang="zh-CN" sz="1050" dirty="0"/>
              <a:t>proof</a:t>
            </a:r>
            <a:r>
              <a:rPr lang="zh-CN" altLang="zh-CN" sz="1050" dirty="0"/>
              <a:t>的流程如下：当</a:t>
            </a:r>
            <a:r>
              <a:rPr lang="en-US" altLang="zh-CN" sz="1050" dirty="0"/>
              <a:t>replica </a:t>
            </a:r>
            <a:r>
              <a:rPr lang="en-US" altLang="zh-CN" sz="1050" dirty="0" err="1"/>
              <a:t>i</a:t>
            </a:r>
            <a:r>
              <a:rPr lang="en-US" altLang="zh-CN" sz="1050" dirty="0"/>
              <a:t> </a:t>
            </a:r>
            <a:r>
              <a:rPr lang="zh-CN" altLang="zh-CN" sz="1050" dirty="0"/>
              <a:t>生成一个</a:t>
            </a:r>
            <a:r>
              <a:rPr lang="en-US" altLang="zh-CN" sz="1050" dirty="0"/>
              <a:t>checkpoint</a:t>
            </a:r>
            <a:r>
              <a:rPr lang="zh-CN" altLang="zh-CN" sz="1050" dirty="0"/>
              <a:t>，他会向其他</a:t>
            </a:r>
            <a:r>
              <a:rPr lang="en-US" altLang="zh-CN" sz="1050" dirty="0"/>
              <a:t>replica</a:t>
            </a:r>
            <a:r>
              <a:rPr lang="zh-CN" altLang="zh-CN" sz="1050" dirty="0"/>
              <a:t>发送</a:t>
            </a:r>
            <a:r>
              <a:rPr lang="en-US" altLang="zh-CN" sz="1050" dirty="0"/>
              <a:t>&lt;</a:t>
            </a:r>
            <a:r>
              <a:rPr lang="en-US" altLang="zh-CN" sz="1050" dirty="0" err="1"/>
              <a:t>CHECKPOINT,n,d,i</a:t>
            </a:r>
            <a:r>
              <a:rPr lang="en-US" altLang="zh-CN" sz="1050" dirty="0"/>
              <a:t>&gt;</a:t>
            </a:r>
            <a:r>
              <a:rPr lang="zh-CN" altLang="zh-CN" sz="1050" dirty="0"/>
              <a:t>，</a:t>
            </a:r>
            <a:r>
              <a:rPr lang="en-US" altLang="zh-CN" sz="1050" dirty="0"/>
              <a:t>n</a:t>
            </a:r>
            <a:r>
              <a:rPr lang="zh-CN" altLang="zh-CN" sz="1050" dirty="0"/>
              <a:t>是最后一个请求的</a:t>
            </a:r>
            <a:r>
              <a:rPr lang="en-US" altLang="zh-CN" sz="1050" dirty="0"/>
              <a:t>sequence number</a:t>
            </a:r>
            <a:r>
              <a:rPr lang="zh-CN" altLang="zh-CN" sz="1050" dirty="0"/>
              <a:t>，这个请求已经被执行完毕并且已经改变了</a:t>
            </a:r>
            <a:r>
              <a:rPr lang="en-US" altLang="zh-CN" sz="1050" dirty="0"/>
              <a:t>replica</a:t>
            </a:r>
            <a:r>
              <a:rPr lang="zh-CN" altLang="zh-CN" sz="1050" dirty="0"/>
              <a:t>的状态，</a:t>
            </a:r>
            <a:r>
              <a:rPr lang="en-US" altLang="zh-CN" sz="1050" dirty="0"/>
              <a:t>d</a:t>
            </a:r>
            <a:r>
              <a:rPr lang="zh-CN" altLang="zh-CN" sz="1050" dirty="0"/>
              <a:t>是这个状态的摘要。</a:t>
            </a:r>
            <a:r>
              <a:rPr lang="en-US" altLang="zh-CN" sz="1050" dirty="0"/>
              <a:t>Replica</a:t>
            </a:r>
            <a:r>
              <a:rPr lang="zh-CN" altLang="zh-CN" sz="1050" dirty="0"/>
              <a:t>维持这个</a:t>
            </a:r>
            <a:r>
              <a:rPr lang="en-US" altLang="zh-CN" sz="1050" dirty="0"/>
              <a:t>checkpoint</a:t>
            </a:r>
            <a:r>
              <a:rPr lang="zh-CN" altLang="zh-CN" sz="1050" dirty="0"/>
              <a:t>的</a:t>
            </a:r>
            <a:r>
              <a:rPr lang="en-US" altLang="zh-CN" sz="1050" dirty="0"/>
              <a:t>log</a:t>
            </a:r>
            <a:r>
              <a:rPr lang="zh-CN" altLang="zh-CN" sz="1050" dirty="0"/>
              <a:t>直到超过</a:t>
            </a:r>
            <a:r>
              <a:rPr lang="en-US" altLang="zh-CN" sz="1050" dirty="0"/>
              <a:t>2f+1</a:t>
            </a:r>
            <a:r>
              <a:rPr lang="zh-CN" altLang="zh-CN" sz="1050" dirty="0"/>
              <a:t>个</a:t>
            </a:r>
            <a:r>
              <a:rPr lang="en-US" altLang="zh-CN" sz="1050" dirty="0"/>
              <a:t>replica</a:t>
            </a:r>
            <a:r>
              <a:rPr lang="zh-CN" altLang="zh-CN" sz="1050" dirty="0"/>
              <a:t>已经响应这个</a:t>
            </a:r>
            <a:r>
              <a:rPr lang="en-US" altLang="zh-CN" sz="1050" dirty="0"/>
              <a:t>checkpointed</a:t>
            </a:r>
            <a:r>
              <a:rPr lang="zh-CN" altLang="zh-CN" sz="1050" dirty="0"/>
              <a:t>消息。</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877163"/>
          </a:xfrm>
          <a:prstGeom prst="rect">
            <a:avLst/>
          </a:prstGeom>
          <a:noFill/>
        </p:spPr>
        <p:txBody>
          <a:bodyPr wrap="square" lIns="68580" tIns="34290" rIns="68580" bIns="34290" rtlCol="0">
            <a:spAutoFit/>
          </a:bodyPr>
          <a:lstStyle/>
          <a:p>
            <a:r>
              <a:rPr lang="zh-CN" altLang="zh-CN" sz="1050" dirty="0"/>
              <a:t>通过</a:t>
            </a:r>
            <a:r>
              <a:rPr lang="en-US" altLang="zh-CN" sz="1050" dirty="0"/>
              <a:t>log</a:t>
            </a:r>
            <a:r>
              <a:rPr lang="zh-CN" altLang="zh-CN" sz="1050" dirty="0"/>
              <a:t>计算</a:t>
            </a:r>
            <a:r>
              <a:rPr lang="en-US" altLang="zh-CN" sz="1050" dirty="0"/>
              <a:t>h</a:t>
            </a:r>
            <a:r>
              <a:rPr lang="zh-CN" altLang="zh-CN" sz="1050" dirty="0"/>
              <a:t>和</a:t>
            </a:r>
            <a:r>
              <a:rPr lang="en-US" altLang="zh-CN" sz="1050" dirty="0"/>
              <a:t>H</a:t>
            </a:r>
            <a:r>
              <a:rPr lang="zh-CN" altLang="zh-CN" sz="1050" dirty="0"/>
              <a:t>。</a:t>
            </a:r>
            <a:r>
              <a:rPr lang="en-US" altLang="zh-CN" sz="1050" dirty="0"/>
              <a:t>h</a:t>
            </a:r>
            <a:r>
              <a:rPr lang="zh-CN" altLang="zh-CN" sz="1050" dirty="0"/>
              <a:t>是最后一个</a:t>
            </a:r>
            <a:r>
              <a:rPr lang="en-US" altLang="zh-CN" sz="1050" dirty="0"/>
              <a:t>stable checkpoint</a:t>
            </a:r>
            <a:r>
              <a:rPr lang="zh-CN" altLang="zh-CN" sz="1050" dirty="0"/>
              <a:t>，</a:t>
            </a:r>
            <a:r>
              <a:rPr lang="en-US" altLang="zh-CN" sz="1050" dirty="0"/>
              <a:t>H</a:t>
            </a:r>
            <a:r>
              <a:rPr lang="zh-CN" altLang="zh-CN" sz="1050" dirty="0"/>
              <a:t>是</a:t>
            </a:r>
            <a:r>
              <a:rPr lang="en-US" altLang="zh-CN" sz="1050" dirty="0" err="1"/>
              <a:t>h+k</a:t>
            </a:r>
            <a:r>
              <a:rPr lang="zh-CN" altLang="zh-CN" sz="1050" dirty="0"/>
              <a:t>，通常</a:t>
            </a:r>
            <a:r>
              <a:rPr lang="en-US" altLang="zh-CN" sz="1050" dirty="0"/>
              <a:t>k</a:t>
            </a:r>
            <a:r>
              <a:rPr lang="zh-CN" altLang="zh-CN" sz="1050" dirty="0"/>
              <a:t>都比较大，例如每</a:t>
            </a:r>
            <a:r>
              <a:rPr lang="en-US" altLang="zh-CN" sz="1050" dirty="0"/>
              <a:t>100</a:t>
            </a:r>
            <a:r>
              <a:rPr lang="zh-CN" altLang="zh-CN" sz="1050" dirty="0"/>
              <a:t>个</a:t>
            </a:r>
            <a:r>
              <a:rPr lang="en-US" altLang="zh-CN" sz="1050" dirty="0"/>
              <a:t>request</a:t>
            </a:r>
            <a:r>
              <a:rPr lang="zh-CN" altLang="zh-CN" sz="1050" dirty="0"/>
              <a:t>采集一个</a:t>
            </a:r>
            <a:r>
              <a:rPr lang="en-US" altLang="zh-CN" sz="1050" dirty="0"/>
              <a:t>checkpoint</a:t>
            </a:r>
            <a:r>
              <a:rPr lang="zh-CN" altLang="zh-CN" sz="1050" dirty="0"/>
              <a:t>，那么</a:t>
            </a:r>
            <a:r>
              <a:rPr lang="en-US" altLang="zh-CN" sz="1050" dirty="0"/>
              <a:t>k</a:t>
            </a:r>
            <a:r>
              <a:rPr lang="zh-CN" altLang="zh-CN" sz="1050" dirty="0"/>
              <a:t>可能是</a:t>
            </a:r>
            <a:r>
              <a:rPr lang="en-US" altLang="zh-CN" sz="1050" dirty="0"/>
              <a:t>200</a:t>
            </a:r>
            <a:r>
              <a:rPr lang="zh-CN" altLang="zh-CN" sz="1050" dirty="0"/>
              <a:t>。</a:t>
            </a: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3828999"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垃圾回收</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1000"/>
                                        <p:tgtEl>
                                          <p:spTgt spid="52"/>
                                        </p:tgtEl>
                                      </p:cBhvr>
                                    </p:animEffect>
                                    <p:anim calcmode="lin" valueType="num">
                                      <p:cBhvr>
                                        <p:cTn id="25" dur="1000" fill="hold"/>
                                        <p:tgtEl>
                                          <p:spTgt spid="52"/>
                                        </p:tgtEl>
                                        <p:attrNameLst>
                                          <p:attrName>ppt_x</p:attrName>
                                        </p:attrNameLst>
                                      </p:cBhvr>
                                      <p:tavLst>
                                        <p:tav tm="0">
                                          <p:val>
                                            <p:strVal val="#ppt_x"/>
                                          </p:val>
                                        </p:tav>
                                        <p:tav tm="100000">
                                          <p:val>
                                            <p:strVal val="#ppt_x"/>
                                          </p:val>
                                        </p:tav>
                                      </p:tavLst>
                                    </p:anim>
                                    <p:anim calcmode="lin" valueType="num">
                                      <p:cBhvr>
                                        <p:cTn id="26" dur="1000" fill="hold"/>
                                        <p:tgtEl>
                                          <p:spTgt spid="5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1000"/>
                                        <p:tgtEl>
                                          <p:spTgt spid="50"/>
                                        </p:tgtEl>
                                      </p:cBhvr>
                                    </p:animEffect>
                                    <p:anim calcmode="lin" valueType="num">
                                      <p:cBhvr>
                                        <p:cTn id="30" dur="1000" fill="hold"/>
                                        <p:tgtEl>
                                          <p:spTgt spid="50"/>
                                        </p:tgtEl>
                                        <p:attrNameLst>
                                          <p:attrName>ppt_x</p:attrName>
                                        </p:attrNameLst>
                                      </p:cBhvr>
                                      <p:tavLst>
                                        <p:tav tm="0">
                                          <p:val>
                                            <p:strVal val="#ppt_x"/>
                                          </p:val>
                                        </p:tav>
                                        <p:tav tm="100000">
                                          <p:val>
                                            <p:strVal val="#ppt_x"/>
                                          </p:val>
                                        </p:tav>
                                      </p:tavLst>
                                    </p:anim>
                                    <p:anim calcmode="lin" valueType="num">
                                      <p:cBhvr>
                                        <p:cTn id="31" dur="1000" fill="hold"/>
                                        <p:tgtEl>
                                          <p:spTgt spid="5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1000"/>
                                        <p:tgtEl>
                                          <p:spTgt spid="51"/>
                                        </p:tgtEl>
                                      </p:cBhvr>
                                    </p:animEffect>
                                    <p:anim calcmode="lin" valueType="num">
                                      <p:cBhvr>
                                        <p:cTn id="35" dur="1000" fill="hold"/>
                                        <p:tgtEl>
                                          <p:spTgt spid="51"/>
                                        </p:tgtEl>
                                        <p:attrNameLst>
                                          <p:attrName>ppt_x</p:attrName>
                                        </p:attrNameLst>
                                      </p:cBhvr>
                                      <p:tavLst>
                                        <p:tav tm="0">
                                          <p:val>
                                            <p:strVal val="#ppt_x"/>
                                          </p:val>
                                        </p:tav>
                                        <p:tav tm="100000">
                                          <p:val>
                                            <p:strVal val="#ppt_x"/>
                                          </p:val>
                                        </p:tav>
                                      </p:tavLst>
                                    </p:anim>
                                    <p:anim calcmode="lin" valueType="num">
                                      <p:cBhvr>
                                        <p:cTn id="36" dur="1000" fill="hold"/>
                                        <p:tgtEl>
                                          <p:spTgt spid="5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1000"/>
                                        <p:tgtEl>
                                          <p:spTgt spid="64"/>
                                        </p:tgtEl>
                                      </p:cBhvr>
                                    </p:animEffect>
                                    <p:anim calcmode="lin" valueType="num">
                                      <p:cBhvr>
                                        <p:cTn id="55" dur="1000" fill="hold"/>
                                        <p:tgtEl>
                                          <p:spTgt spid="64"/>
                                        </p:tgtEl>
                                        <p:attrNameLst>
                                          <p:attrName>ppt_x</p:attrName>
                                        </p:attrNameLst>
                                      </p:cBhvr>
                                      <p:tavLst>
                                        <p:tav tm="0">
                                          <p:val>
                                            <p:strVal val="#ppt_x"/>
                                          </p:val>
                                        </p:tav>
                                        <p:tav tm="100000">
                                          <p:val>
                                            <p:strVal val="#ppt_x"/>
                                          </p:val>
                                        </p:tav>
                                      </p:tavLst>
                                    </p:anim>
                                    <p:anim calcmode="lin" valueType="num">
                                      <p:cBhvr>
                                        <p:cTn id="56" dur="1000" fill="hold"/>
                                        <p:tgtEl>
                                          <p:spTgt spid="6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1000"/>
                                        <p:tgtEl>
                                          <p:spTgt spid="65"/>
                                        </p:tgtEl>
                                      </p:cBhvr>
                                    </p:animEffect>
                                    <p:anim calcmode="lin" valueType="num">
                                      <p:cBhvr>
                                        <p:cTn id="60" dur="1000" fill="hold"/>
                                        <p:tgtEl>
                                          <p:spTgt spid="65"/>
                                        </p:tgtEl>
                                        <p:attrNameLst>
                                          <p:attrName>ppt_x</p:attrName>
                                        </p:attrNameLst>
                                      </p:cBhvr>
                                      <p:tavLst>
                                        <p:tav tm="0">
                                          <p:val>
                                            <p:strVal val="#ppt_x"/>
                                          </p:val>
                                        </p:tav>
                                        <p:tav tm="100000">
                                          <p:val>
                                            <p:strVal val="#ppt_x"/>
                                          </p:val>
                                        </p:tav>
                                      </p:tavLst>
                                    </p:anim>
                                    <p:anim calcmode="lin" valueType="num">
                                      <p:cBhvr>
                                        <p:cTn id="61" dur="1000" fill="hold"/>
                                        <p:tgtEl>
                                          <p:spTgt spid="6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1000"/>
                                        <p:tgtEl>
                                          <p:spTgt spid="54"/>
                                        </p:tgtEl>
                                      </p:cBhvr>
                                    </p:animEffect>
                                    <p:anim calcmode="lin" valueType="num">
                                      <p:cBhvr>
                                        <p:cTn id="70" dur="1000" fill="hold"/>
                                        <p:tgtEl>
                                          <p:spTgt spid="54"/>
                                        </p:tgtEl>
                                        <p:attrNameLst>
                                          <p:attrName>ppt_x</p:attrName>
                                        </p:attrNameLst>
                                      </p:cBhvr>
                                      <p:tavLst>
                                        <p:tav tm="0">
                                          <p:val>
                                            <p:strVal val="#ppt_x"/>
                                          </p:val>
                                        </p:tav>
                                        <p:tav tm="100000">
                                          <p:val>
                                            <p:strVal val="#ppt_x"/>
                                          </p:val>
                                        </p:tav>
                                      </p:tavLst>
                                    </p:anim>
                                    <p:anim calcmode="lin" valueType="num">
                                      <p:cBhvr>
                                        <p:cTn id="7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8" grpId="0" animBg="1"/>
      <p:bldP spid="52" grpId="0" animBg="1"/>
      <p:bldP spid="4" grpId="0" animBg="1"/>
      <p:bldP spid="50" grpId="0"/>
      <p:bldP spid="51" grpId="0"/>
      <p:bldP spid="57" grpId="0"/>
      <p:bldP spid="58" grpId="0"/>
      <p:bldP spid="64" grpId="0"/>
      <p:bldP spid="65" grpId="0"/>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246158" y="87313"/>
            <a:ext cx="2651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j-ea"/>
                <a:ea typeface="+mj-ea"/>
              </a:rPr>
              <a:t>View changes</a:t>
            </a:r>
            <a:endParaRPr lang="zh-CN" altLang="en-US" sz="2800" b="1" dirty="0">
              <a:solidFill>
                <a:schemeClr val="accent1"/>
              </a:solidFill>
              <a:latin typeface="+mj-ea"/>
              <a:ea typeface="+mj-ea"/>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sp>
        <p:nvSpPr>
          <p:cNvPr id="30" name="矩形 29">
            <a:extLst>
              <a:ext uri="{FF2B5EF4-FFF2-40B4-BE49-F238E27FC236}">
                <a16:creationId xmlns:a16="http://schemas.microsoft.com/office/drawing/2014/main" id="{FDE153CD-C225-4577-95F6-BA0FD90F3E0C}"/>
              </a:ext>
            </a:extLst>
          </p:cNvPr>
          <p:cNvSpPr/>
          <p:nvPr/>
        </p:nvSpPr>
        <p:spPr>
          <a:xfrm>
            <a:off x="178826" y="1314254"/>
            <a:ext cx="2078405" cy="2913260"/>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65558" y="1317384"/>
            <a:ext cx="2078405" cy="2906999"/>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1418305"/>
            <a:ext cx="1912270" cy="2092881"/>
          </a:xfrm>
          <a:prstGeom prst="rect">
            <a:avLst/>
          </a:prstGeom>
        </p:spPr>
        <p:txBody>
          <a:bodyPr wrap="square">
            <a:spAutoFit/>
          </a:bodyPr>
          <a:lstStyle/>
          <a:p>
            <a:r>
              <a:rPr lang="en-US" altLang="zh-CN" sz="1000" dirty="0">
                <a:solidFill>
                  <a:schemeClr val="bg1"/>
                </a:solidFill>
              </a:rPr>
              <a:t>View changes</a:t>
            </a:r>
            <a:r>
              <a:rPr lang="zh-CN" altLang="zh-CN" sz="1000" dirty="0">
                <a:solidFill>
                  <a:schemeClr val="bg1"/>
                </a:solidFill>
              </a:rPr>
              <a:t>协议保证了系统的可用性当</a:t>
            </a:r>
            <a:r>
              <a:rPr lang="en-US" altLang="zh-CN" sz="1000" dirty="0">
                <a:solidFill>
                  <a:schemeClr val="bg1"/>
                </a:solidFill>
              </a:rPr>
              <a:t>primary</a:t>
            </a:r>
            <a:r>
              <a:rPr lang="zh-CN" altLang="zh-CN" sz="1000" dirty="0">
                <a:solidFill>
                  <a:schemeClr val="bg1"/>
                </a:solidFill>
              </a:rPr>
              <a:t>出现异常的情况下。在超时的情况下会被触发，防止</a:t>
            </a:r>
            <a:r>
              <a:rPr lang="en-US" altLang="zh-CN" sz="1000" dirty="0">
                <a:solidFill>
                  <a:schemeClr val="bg1"/>
                </a:solidFill>
              </a:rPr>
              <a:t>replica</a:t>
            </a:r>
            <a:r>
              <a:rPr lang="zh-CN" altLang="zh-CN" sz="1000" dirty="0">
                <a:solidFill>
                  <a:schemeClr val="bg1"/>
                </a:solidFill>
              </a:rPr>
              <a:t>一直在等待执行。</a:t>
            </a:r>
            <a:r>
              <a:rPr lang="en-US" altLang="zh-CN" sz="1000" dirty="0">
                <a:solidFill>
                  <a:schemeClr val="bg1"/>
                </a:solidFill>
              </a:rPr>
              <a:t>Replica</a:t>
            </a:r>
            <a:r>
              <a:rPr lang="zh-CN" altLang="zh-CN" sz="1000" dirty="0">
                <a:solidFill>
                  <a:schemeClr val="bg1"/>
                </a:solidFill>
              </a:rPr>
              <a:t>等待</a:t>
            </a:r>
            <a:r>
              <a:rPr lang="en-US" altLang="zh-CN" sz="1000" dirty="0">
                <a:solidFill>
                  <a:schemeClr val="bg1"/>
                </a:solidFill>
              </a:rPr>
              <a:t>request</a:t>
            </a:r>
            <a:r>
              <a:rPr lang="zh-CN" altLang="zh-CN" sz="1000" dirty="0">
                <a:solidFill>
                  <a:schemeClr val="bg1"/>
                </a:solidFill>
              </a:rPr>
              <a:t>当且仅当它接收到了一个有效的</a:t>
            </a:r>
            <a:r>
              <a:rPr lang="en-US" altLang="zh-CN" sz="1000" dirty="0">
                <a:solidFill>
                  <a:schemeClr val="bg1"/>
                </a:solidFill>
              </a:rPr>
              <a:t>request</a:t>
            </a:r>
            <a:r>
              <a:rPr lang="zh-CN" altLang="zh-CN" sz="1000" dirty="0">
                <a:solidFill>
                  <a:schemeClr val="bg1"/>
                </a:solidFill>
              </a:rPr>
              <a:t>并且还没有进行执行。</a:t>
            </a:r>
            <a:r>
              <a:rPr lang="en-US" altLang="zh-CN" sz="1000" dirty="0">
                <a:solidFill>
                  <a:schemeClr val="bg1"/>
                </a:solidFill>
              </a:rPr>
              <a:t>Replica</a:t>
            </a:r>
            <a:r>
              <a:rPr lang="zh-CN" altLang="zh-CN" sz="1000" dirty="0">
                <a:solidFill>
                  <a:schemeClr val="bg1"/>
                </a:solidFill>
              </a:rPr>
              <a:t>会启动一个计时器当他接收到一个</a:t>
            </a:r>
            <a:r>
              <a:rPr lang="en-US" altLang="zh-CN" sz="1000" dirty="0">
                <a:solidFill>
                  <a:schemeClr val="bg1"/>
                </a:solidFill>
              </a:rPr>
              <a:t>request</a:t>
            </a:r>
            <a:r>
              <a:rPr lang="zh-CN" altLang="zh-CN" sz="1000" dirty="0">
                <a:solidFill>
                  <a:schemeClr val="bg1"/>
                </a:solidFill>
              </a:rPr>
              <a:t>并且计时器之前没有启动的情况下。它停止计时器当它不在执行</a:t>
            </a:r>
            <a:r>
              <a:rPr lang="en-US" altLang="zh-CN" sz="1000" dirty="0">
                <a:solidFill>
                  <a:schemeClr val="bg1"/>
                </a:solidFill>
              </a:rPr>
              <a:t>request</a:t>
            </a:r>
            <a:r>
              <a:rPr lang="zh-CN" altLang="zh-CN" sz="1000" dirty="0">
                <a:solidFill>
                  <a:schemeClr val="bg1"/>
                </a:solidFill>
              </a:rPr>
              <a:t>时，当他又开始执行其他的请求时又会重启计时器。</a:t>
            </a:r>
          </a:p>
        </p:txBody>
      </p:sp>
      <p:sp>
        <p:nvSpPr>
          <p:cNvPr id="39" name="矩形 38">
            <a:extLst>
              <a:ext uri="{FF2B5EF4-FFF2-40B4-BE49-F238E27FC236}">
                <a16:creationId xmlns:a16="http://schemas.microsoft.com/office/drawing/2014/main" id="{26F6026F-6651-44B5-A49B-91986BFA556B}"/>
              </a:ext>
            </a:extLst>
          </p:cNvPr>
          <p:cNvSpPr/>
          <p:nvPr/>
        </p:nvSpPr>
        <p:spPr>
          <a:xfrm>
            <a:off x="2506873" y="1457788"/>
            <a:ext cx="1912270" cy="2708434"/>
          </a:xfrm>
          <a:prstGeom prst="rect">
            <a:avLst/>
          </a:prstGeom>
        </p:spPr>
        <p:txBody>
          <a:bodyPr wrap="square">
            <a:spAutoFit/>
          </a:bodyPr>
          <a:lstStyle/>
          <a:p>
            <a:r>
              <a:rPr lang="zh-CN" altLang="zh-CN" sz="1000" dirty="0">
                <a:solidFill>
                  <a:schemeClr val="bg1"/>
                </a:solidFill>
              </a:rPr>
              <a:t>如果在代际为</a:t>
            </a:r>
            <a:r>
              <a:rPr lang="en-US" altLang="zh-CN" sz="1000" dirty="0">
                <a:solidFill>
                  <a:schemeClr val="bg1"/>
                </a:solidFill>
              </a:rPr>
              <a:t>view</a:t>
            </a:r>
            <a:r>
              <a:rPr lang="zh-CN" altLang="zh-CN" sz="1000" dirty="0">
                <a:solidFill>
                  <a:schemeClr val="bg1"/>
                </a:solidFill>
              </a:rPr>
              <a:t>时</a:t>
            </a:r>
            <a:r>
              <a:rPr lang="en-US" altLang="zh-CN" sz="1000" dirty="0" err="1">
                <a:solidFill>
                  <a:schemeClr val="bg1"/>
                </a:solidFill>
              </a:rPr>
              <a:t>repilca</a:t>
            </a:r>
            <a:r>
              <a:rPr lang="zh-CN" altLang="zh-CN" sz="1000" dirty="0">
                <a:solidFill>
                  <a:schemeClr val="bg1"/>
                </a:solidFill>
              </a:rPr>
              <a:t>发生了超时事件，首先将系统的代际调整为</a:t>
            </a:r>
            <a:r>
              <a:rPr lang="en-US" altLang="zh-CN" sz="1000" dirty="0">
                <a:solidFill>
                  <a:schemeClr val="bg1"/>
                </a:solidFill>
              </a:rPr>
              <a:t>view+1</a:t>
            </a:r>
            <a:r>
              <a:rPr lang="zh-CN" altLang="zh-CN" sz="1000" dirty="0">
                <a:solidFill>
                  <a:schemeClr val="bg1"/>
                </a:solidFill>
              </a:rPr>
              <a:t>。首先会停止对外服务，不再接收新的消息，同时发送消息</a:t>
            </a:r>
            <a:r>
              <a:rPr lang="en-US" altLang="zh-CN" sz="1000" dirty="0">
                <a:solidFill>
                  <a:schemeClr val="bg1"/>
                </a:solidFill>
              </a:rPr>
              <a:t>&lt;VIEW-CHANGE,v+1,n,C,P,i&gt;</a:t>
            </a:r>
            <a:r>
              <a:rPr lang="zh-CN" altLang="zh-CN" sz="1000" dirty="0">
                <a:solidFill>
                  <a:schemeClr val="bg1"/>
                </a:solidFill>
              </a:rPr>
              <a:t>消息到其他的</a:t>
            </a:r>
            <a:r>
              <a:rPr lang="en-US" altLang="zh-CN" sz="1000" dirty="0">
                <a:solidFill>
                  <a:schemeClr val="bg1"/>
                </a:solidFill>
              </a:rPr>
              <a:t>replica</a:t>
            </a:r>
            <a:r>
              <a:rPr lang="zh-CN" altLang="zh-CN" sz="1000" dirty="0">
                <a:solidFill>
                  <a:schemeClr val="bg1"/>
                </a:solidFill>
              </a:rPr>
              <a:t>上去，</a:t>
            </a:r>
            <a:r>
              <a:rPr lang="en-US" altLang="zh-CN" sz="1000" dirty="0">
                <a:solidFill>
                  <a:schemeClr val="bg1"/>
                </a:solidFill>
              </a:rPr>
              <a:t>n</a:t>
            </a:r>
            <a:r>
              <a:rPr lang="zh-CN" altLang="zh-CN" sz="1000" dirty="0">
                <a:solidFill>
                  <a:schemeClr val="bg1"/>
                </a:solidFill>
              </a:rPr>
              <a:t>是当前的</a:t>
            </a:r>
            <a:r>
              <a:rPr lang="en-US" altLang="zh-CN" sz="1000" dirty="0">
                <a:solidFill>
                  <a:schemeClr val="bg1"/>
                </a:solidFill>
              </a:rPr>
              <a:t>replica</a:t>
            </a:r>
            <a:r>
              <a:rPr lang="zh-CN" altLang="zh-CN" sz="1000" dirty="0">
                <a:solidFill>
                  <a:schemeClr val="bg1"/>
                </a:solidFill>
              </a:rPr>
              <a:t>知道的</a:t>
            </a:r>
            <a:r>
              <a:rPr lang="en-US" altLang="zh-CN" sz="1000" dirty="0">
                <a:solidFill>
                  <a:schemeClr val="bg1"/>
                </a:solidFill>
              </a:rPr>
              <a:t>replica </a:t>
            </a:r>
            <a:r>
              <a:rPr lang="en-US" altLang="zh-CN" sz="1000" dirty="0" err="1">
                <a:solidFill>
                  <a:schemeClr val="bg1"/>
                </a:solidFill>
              </a:rPr>
              <a:t>i</a:t>
            </a:r>
            <a:r>
              <a:rPr lang="en-US" altLang="zh-CN" sz="1000" dirty="0">
                <a:solidFill>
                  <a:schemeClr val="bg1"/>
                </a:solidFill>
              </a:rPr>
              <a:t> </a:t>
            </a:r>
            <a:r>
              <a:rPr lang="zh-CN" altLang="zh-CN" sz="1000" dirty="0">
                <a:solidFill>
                  <a:schemeClr val="bg1"/>
                </a:solidFill>
              </a:rPr>
              <a:t>的最后一个</a:t>
            </a:r>
            <a:r>
              <a:rPr lang="en-US" altLang="zh-CN" sz="1000" dirty="0">
                <a:solidFill>
                  <a:schemeClr val="bg1"/>
                </a:solidFill>
              </a:rPr>
              <a:t>stable checkpoint</a:t>
            </a:r>
            <a:r>
              <a:rPr lang="zh-CN" altLang="zh-CN" sz="1000" dirty="0">
                <a:solidFill>
                  <a:schemeClr val="bg1"/>
                </a:solidFill>
              </a:rPr>
              <a:t>，</a:t>
            </a:r>
            <a:r>
              <a:rPr lang="en-US" altLang="zh-CN" sz="1000" dirty="0">
                <a:solidFill>
                  <a:schemeClr val="bg1"/>
                </a:solidFill>
              </a:rPr>
              <a:t>C</a:t>
            </a:r>
            <a:r>
              <a:rPr lang="zh-CN" altLang="zh-CN" sz="1000" dirty="0">
                <a:solidFill>
                  <a:schemeClr val="bg1"/>
                </a:solidFill>
              </a:rPr>
              <a:t>是一个拥有</a:t>
            </a:r>
            <a:r>
              <a:rPr lang="en-US" altLang="zh-CN" sz="1000" dirty="0">
                <a:solidFill>
                  <a:schemeClr val="bg1"/>
                </a:solidFill>
              </a:rPr>
              <a:t>2f+1</a:t>
            </a:r>
            <a:r>
              <a:rPr lang="zh-CN" altLang="zh-CN" sz="1000" dirty="0">
                <a:solidFill>
                  <a:schemeClr val="bg1"/>
                </a:solidFill>
              </a:rPr>
              <a:t>个有效的</a:t>
            </a:r>
            <a:r>
              <a:rPr lang="en-US" altLang="zh-CN" sz="1000" dirty="0">
                <a:solidFill>
                  <a:schemeClr val="bg1"/>
                </a:solidFill>
              </a:rPr>
              <a:t>checkpoint</a:t>
            </a:r>
            <a:r>
              <a:rPr lang="zh-CN" altLang="zh-CN" sz="1000" dirty="0">
                <a:solidFill>
                  <a:schemeClr val="bg1"/>
                </a:solidFill>
              </a:rPr>
              <a:t>信息来证明</a:t>
            </a:r>
            <a:r>
              <a:rPr lang="en-US" altLang="zh-CN" sz="1000" dirty="0">
                <a:solidFill>
                  <a:schemeClr val="bg1"/>
                </a:solidFill>
              </a:rPr>
              <a:t>s</a:t>
            </a:r>
            <a:r>
              <a:rPr lang="zh-CN" altLang="zh-CN" sz="1000" dirty="0">
                <a:solidFill>
                  <a:schemeClr val="bg1"/>
                </a:solidFill>
              </a:rPr>
              <a:t>的正确性，</a:t>
            </a:r>
            <a:r>
              <a:rPr lang="en-US" altLang="zh-CN" sz="1000" dirty="0">
                <a:solidFill>
                  <a:schemeClr val="bg1"/>
                </a:solidFill>
              </a:rPr>
              <a:t>P</a:t>
            </a:r>
            <a:r>
              <a:rPr lang="zh-CN" altLang="zh-CN" sz="1000" dirty="0">
                <a:solidFill>
                  <a:schemeClr val="bg1"/>
                </a:solidFill>
              </a:rPr>
              <a:t>是</a:t>
            </a:r>
            <a:r>
              <a:rPr lang="en-US" altLang="zh-CN" sz="1000" dirty="0">
                <a:solidFill>
                  <a:schemeClr val="bg1"/>
                </a:solidFill>
              </a:rPr>
              <a:t>pm</a:t>
            </a:r>
            <a:r>
              <a:rPr lang="zh-CN" altLang="zh-CN" sz="1000" dirty="0">
                <a:solidFill>
                  <a:schemeClr val="bg1"/>
                </a:solidFill>
              </a:rPr>
              <a:t>的一个集合对于每一个</a:t>
            </a:r>
            <a:r>
              <a:rPr lang="en-US" altLang="zh-CN" sz="1000" dirty="0">
                <a:solidFill>
                  <a:schemeClr val="bg1"/>
                </a:solidFill>
              </a:rPr>
              <a:t>request m </a:t>
            </a:r>
            <a:r>
              <a:rPr lang="zh-CN" altLang="zh-CN" sz="1000" dirty="0">
                <a:solidFill>
                  <a:schemeClr val="bg1"/>
                </a:solidFill>
              </a:rPr>
              <a:t>对于</a:t>
            </a:r>
            <a:r>
              <a:rPr lang="en-US" altLang="zh-CN" sz="1000" dirty="0">
                <a:solidFill>
                  <a:schemeClr val="bg1"/>
                </a:solidFill>
              </a:rPr>
              <a:t>replica </a:t>
            </a:r>
            <a:r>
              <a:rPr lang="en-US" altLang="zh-CN" sz="1000" dirty="0" err="1">
                <a:solidFill>
                  <a:schemeClr val="bg1"/>
                </a:solidFill>
              </a:rPr>
              <a:t>i</a:t>
            </a:r>
            <a:r>
              <a:rPr lang="en-US" altLang="zh-CN" sz="1000" dirty="0">
                <a:solidFill>
                  <a:schemeClr val="bg1"/>
                </a:solidFill>
              </a:rPr>
              <a:t> </a:t>
            </a:r>
            <a:r>
              <a:rPr lang="zh-CN" altLang="zh-CN" sz="1000" dirty="0">
                <a:solidFill>
                  <a:schemeClr val="bg1"/>
                </a:solidFill>
              </a:rPr>
              <a:t>来说</a:t>
            </a:r>
            <a:r>
              <a:rPr lang="en-US" altLang="zh-CN" sz="1000" dirty="0">
                <a:solidFill>
                  <a:schemeClr val="bg1"/>
                </a:solidFill>
              </a:rPr>
              <a:t>m</a:t>
            </a:r>
            <a:r>
              <a:rPr lang="zh-CN" altLang="zh-CN" sz="1000" dirty="0">
                <a:solidFill>
                  <a:schemeClr val="bg1"/>
                </a:solidFill>
              </a:rPr>
              <a:t>的</a:t>
            </a:r>
            <a:r>
              <a:rPr lang="en-US" altLang="zh-CN" sz="1000" dirty="0">
                <a:solidFill>
                  <a:schemeClr val="bg1"/>
                </a:solidFill>
              </a:rPr>
              <a:t>sequence </a:t>
            </a:r>
            <a:r>
              <a:rPr lang="en-US" altLang="zh-CN" sz="1000" dirty="0" err="1">
                <a:solidFill>
                  <a:schemeClr val="bg1"/>
                </a:solidFill>
              </a:rPr>
              <a:t>numbe</a:t>
            </a:r>
            <a:r>
              <a:rPr lang="zh-CN" altLang="zh-CN" sz="1000" dirty="0">
                <a:solidFill>
                  <a:schemeClr val="bg1"/>
                </a:solidFill>
              </a:rPr>
              <a:t>要大于</a:t>
            </a:r>
            <a:r>
              <a:rPr lang="en-US" altLang="zh-CN" sz="1000" dirty="0">
                <a:solidFill>
                  <a:schemeClr val="bg1"/>
                </a:solidFill>
              </a:rPr>
              <a:t>n</a:t>
            </a:r>
            <a:r>
              <a:rPr lang="zh-CN" altLang="zh-CN" sz="1000" dirty="0">
                <a:solidFill>
                  <a:schemeClr val="bg1"/>
                </a:solidFill>
              </a:rPr>
              <a:t>才行。每一个</a:t>
            </a:r>
            <a:r>
              <a:rPr lang="en-US" altLang="zh-CN" sz="1000" dirty="0">
                <a:solidFill>
                  <a:schemeClr val="bg1"/>
                </a:solidFill>
              </a:rPr>
              <a:t>pm</a:t>
            </a:r>
            <a:r>
              <a:rPr lang="zh-CN" altLang="zh-CN" sz="1000" dirty="0">
                <a:solidFill>
                  <a:schemeClr val="bg1"/>
                </a:solidFill>
              </a:rPr>
              <a:t>包含一个有效的</a:t>
            </a:r>
            <a:r>
              <a:rPr lang="en-US" altLang="zh-CN" sz="1000" dirty="0">
                <a:solidFill>
                  <a:schemeClr val="bg1"/>
                </a:solidFill>
              </a:rPr>
              <a:t>pre-prepare message</a:t>
            </a:r>
            <a:r>
              <a:rPr lang="zh-CN" altLang="zh-CN" sz="1000" dirty="0">
                <a:solidFill>
                  <a:schemeClr val="bg1"/>
                </a:solidFill>
              </a:rPr>
              <a:t>并且要有</a:t>
            </a:r>
            <a:r>
              <a:rPr lang="en-US" altLang="zh-CN" sz="1000" dirty="0">
                <a:solidFill>
                  <a:schemeClr val="bg1"/>
                </a:solidFill>
              </a:rPr>
              <a:t>2f</a:t>
            </a:r>
            <a:r>
              <a:rPr lang="zh-CN" altLang="zh-CN" sz="1000" dirty="0">
                <a:solidFill>
                  <a:schemeClr val="bg1"/>
                </a:solidFill>
              </a:rPr>
              <a:t>个匹配，</a:t>
            </a:r>
            <a:r>
              <a:rPr lang="en-US" altLang="zh-CN" sz="1000" dirty="0">
                <a:solidFill>
                  <a:schemeClr val="bg1"/>
                </a:solidFill>
              </a:rPr>
              <a:t>prepare message</a:t>
            </a:r>
            <a:endParaRPr lang="zh-CN" altLang="zh-CN" sz="1000" dirty="0">
              <a:solidFill>
                <a:schemeClr val="bg1"/>
              </a:solidFill>
            </a:endParaRPr>
          </a:p>
        </p:txBody>
      </p:sp>
      <p:sp>
        <p:nvSpPr>
          <p:cNvPr id="35" name="矩形 34">
            <a:extLst>
              <a:ext uri="{FF2B5EF4-FFF2-40B4-BE49-F238E27FC236}">
                <a16:creationId xmlns:a16="http://schemas.microsoft.com/office/drawing/2014/main" id="{669D6E7D-3C31-4C61-B9E0-05ED24D1797E}"/>
              </a:ext>
            </a:extLst>
          </p:cNvPr>
          <p:cNvSpPr/>
          <p:nvPr/>
        </p:nvSpPr>
        <p:spPr>
          <a:xfrm>
            <a:off x="4710810" y="1314253"/>
            <a:ext cx="2078405" cy="2913260"/>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矩形 35">
            <a:extLst>
              <a:ext uri="{FF2B5EF4-FFF2-40B4-BE49-F238E27FC236}">
                <a16:creationId xmlns:a16="http://schemas.microsoft.com/office/drawing/2014/main" id="{8275168A-4F48-4E73-A93A-CC92C838725E}"/>
              </a:ext>
            </a:extLst>
          </p:cNvPr>
          <p:cNvSpPr/>
          <p:nvPr/>
        </p:nvSpPr>
        <p:spPr>
          <a:xfrm>
            <a:off x="4793878" y="1418304"/>
            <a:ext cx="1912270" cy="1938992"/>
          </a:xfrm>
          <a:prstGeom prst="rect">
            <a:avLst/>
          </a:prstGeom>
        </p:spPr>
        <p:txBody>
          <a:bodyPr wrap="square">
            <a:spAutoFit/>
          </a:bodyPr>
          <a:lstStyle/>
          <a:p>
            <a:r>
              <a:rPr lang="zh-CN" altLang="zh-CN" sz="1000" dirty="0">
                <a:solidFill>
                  <a:schemeClr val="bg1"/>
                </a:solidFill>
              </a:rPr>
              <a:t>当当前的</a:t>
            </a:r>
            <a:r>
              <a:rPr lang="en-US" altLang="zh-CN" sz="1000" dirty="0">
                <a:solidFill>
                  <a:schemeClr val="bg1"/>
                </a:solidFill>
              </a:rPr>
              <a:t>primary</a:t>
            </a:r>
            <a:r>
              <a:rPr lang="zh-CN" altLang="zh-CN" sz="1000" dirty="0">
                <a:solidFill>
                  <a:schemeClr val="bg1"/>
                </a:solidFill>
              </a:rPr>
              <a:t>收到来自不同</a:t>
            </a:r>
            <a:r>
              <a:rPr lang="en-US" altLang="zh-CN" sz="1000" dirty="0">
                <a:solidFill>
                  <a:schemeClr val="bg1"/>
                </a:solidFill>
              </a:rPr>
              <a:t>2f</a:t>
            </a:r>
            <a:r>
              <a:rPr lang="zh-CN" altLang="zh-CN" sz="1000" dirty="0">
                <a:solidFill>
                  <a:schemeClr val="bg1"/>
                </a:solidFill>
              </a:rPr>
              <a:t>个</a:t>
            </a:r>
            <a:r>
              <a:rPr lang="en-US" altLang="zh-CN" sz="1000" dirty="0">
                <a:solidFill>
                  <a:schemeClr val="bg1"/>
                </a:solidFill>
              </a:rPr>
              <a:t>replica</a:t>
            </a:r>
            <a:r>
              <a:rPr lang="zh-CN" altLang="zh-CN" sz="1000" dirty="0">
                <a:solidFill>
                  <a:schemeClr val="bg1"/>
                </a:solidFill>
              </a:rPr>
              <a:t>的有效的</a:t>
            </a:r>
            <a:r>
              <a:rPr lang="en-US" altLang="zh-CN" sz="1000" dirty="0">
                <a:solidFill>
                  <a:schemeClr val="bg1"/>
                </a:solidFill>
              </a:rPr>
              <a:t>view-change</a:t>
            </a:r>
            <a:r>
              <a:rPr lang="zh-CN" altLang="zh-CN" sz="1000" dirty="0">
                <a:solidFill>
                  <a:schemeClr val="bg1"/>
                </a:solidFill>
              </a:rPr>
              <a:t>的</a:t>
            </a:r>
            <a:r>
              <a:rPr lang="en-US" altLang="zh-CN" sz="1000" dirty="0">
                <a:solidFill>
                  <a:schemeClr val="bg1"/>
                </a:solidFill>
              </a:rPr>
              <a:t>v+1</a:t>
            </a:r>
            <a:r>
              <a:rPr lang="zh-CN" altLang="zh-CN" sz="1000" dirty="0">
                <a:solidFill>
                  <a:schemeClr val="bg1"/>
                </a:solidFill>
              </a:rPr>
              <a:t>的消息时，它广播消息</a:t>
            </a:r>
            <a:r>
              <a:rPr lang="en-US" altLang="zh-CN" sz="1000" dirty="0">
                <a:solidFill>
                  <a:schemeClr val="bg1"/>
                </a:solidFill>
              </a:rPr>
              <a:t>&lt;NEW-VIE sequence W,v+1,V,O&gt;</a:t>
            </a:r>
            <a:r>
              <a:rPr lang="zh-CN" altLang="zh-CN" sz="1000" dirty="0">
                <a:solidFill>
                  <a:schemeClr val="bg1"/>
                </a:solidFill>
              </a:rPr>
              <a:t>到所有的</a:t>
            </a:r>
            <a:r>
              <a:rPr lang="en-US" altLang="zh-CN" sz="1000" dirty="0">
                <a:solidFill>
                  <a:schemeClr val="bg1"/>
                </a:solidFill>
              </a:rPr>
              <a:t>replica</a:t>
            </a:r>
            <a:r>
              <a:rPr lang="zh-CN" altLang="zh-CN" sz="1000" dirty="0">
                <a:solidFill>
                  <a:schemeClr val="bg1"/>
                </a:solidFill>
              </a:rPr>
              <a:t>上去，</a:t>
            </a:r>
            <a:r>
              <a:rPr lang="en-US" altLang="zh-CN" sz="1000" dirty="0">
                <a:solidFill>
                  <a:schemeClr val="bg1"/>
                </a:solidFill>
              </a:rPr>
              <a:t>V</a:t>
            </a:r>
            <a:r>
              <a:rPr lang="zh-CN" altLang="zh-CN" sz="1000" dirty="0">
                <a:solidFill>
                  <a:schemeClr val="bg1"/>
                </a:solidFill>
              </a:rPr>
              <a:t>是一个</a:t>
            </a:r>
            <a:r>
              <a:rPr lang="en-US" altLang="zh-CN" sz="1000" dirty="0">
                <a:solidFill>
                  <a:schemeClr val="bg1"/>
                </a:solidFill>
              </a:rPr>
              <a:t>primary</a:t>
            </a:r>
            <a:r>
              <a:rPr lang="zh-CN" altLang="zh-CN" sz="1000" dirty="0">
                <a:solidFill>
                  <a:schemeClr val="bg1"/>
                </a:solidFill>
              </a:rPr>
              <a:t>收到的</a:t>
            </a:r>
            <a:r>
              <a:rPr lang="en-US" altLang="zh-CN" sz="1000" dirty="0">
                <a:solidFill>
                  <a:schemeClr val="bg1"/>
                </a:solidFill>
              </a:rPr>
              <a:t>2f</a:t>
            </a:r>
            <a:r>
              <a:rPr lang="zh-CN" altLang="zh-CN" sz="1000" dirty="0">
                <a:solidFill>
                  <a:schemeClr val="bg1"/>
                </a:solidFill>
              </a:rPr>
              <a:t>个</a:t>
            </a:r>
            <a:r>
              <a:rPr lang="en-US" altLang="zh-CN" sz="1000" dirty="0">
                <a:solidFill>
                  <a:schemeClr val="bg1"/>
                </a:solidFill>
              </a:rPr>
              <a:t>view-change</a:t>
            </a:r>
            <a:r>
              <a:rPr lang="zh-CN" altLang="zh-CN" sz="1000" dirty="0">
                <a:solidFill>
                  <a:schemeClr val="bg1"/>
                </a:solidFill>
              </a:rPr>
              <a:t>信息的集合和发送的</a:t>
            </a:r>
            <a:r>
              <a:rPr lang="en-US" altLang="zh-CN" sz="1000" dirty="0">
                <a:solidFill>
                  <a:schemeClr val="bg1"/>
                </a:solidFill>
              </a:rPr>
              <a:t>view+1</a:t>
            </a:r>
            <a:r>
              <a:rPr lang="zh-CN" altLang="zh-CN" sz="1000" dirty="0">
                <a:solidFill>
                  <a:schemeClr val="bg1"/>
                </a:solidFill>
              </a:rPr>
              <a:t>的</a:t>
            </a:r>
            <a:r>
              <a:rPr lang="en-US" altLang="zh-CN" sz="1000" dirty="0">
                <a:solidFill>
                  <a:schemeClr val="bg1"/>
                </a:solidFill>
              </a:rPr>
              <a:t>view-change</a:t>
            </a:r>
            <a:r>
              <a:rPr lang="zh-CN" altLang="zh-CN" sz="1000" dirty="0">
                <a:solidFill>
                  <a:schemeClr val="bg1"/>
                </a:solidFill>
              </a:rPr>
              <a:t>的集合的并集，也就是</a:t>
            </a:r>
            <a:r>
              <a:rPr lang="en-US" altLang="zh-CN" sz="1000" dirty="0">
                <a:solidFill>
                  <a:schemeClr val="bg1"/>
                </a:solidFill>
              </a:rPr>
              <a:t>2f+1</a:t>
            </a:r>
            <a:r>
              <a:rPr lang="zh-CN" altLang="zh-CN" sz="1000" dirty="0">
                <a:solidFill>
                  <a:schemeClr val="bg1"/>
                </a:solidFill>
              </a:rPr>
              <a:t>个</a:t>
            </a:r>
            <a:r>
              <a:rPr lang="en-US" altLang="zh-CN" sz="1000" dirty="0">
                <a:solidFill>
                  <a:schemeClr val="bg1"/>
                </a:solidFill>
              </a:rPr>
              <a:t>view-change</a:t>
            </a:r>
            <a:r>
              <a:rPr lang="zh-CN" altLang="zh-CN" sz="1000" dirty="0">
                <a:solidFill>
                  <a:schemeClr val="bg1"/>
                </a:solidFill>
              </a:rPr>
              <a:t>消息的集合。</a:t>
            </a:r>
            <a:r>
              <a:rPr lang="en-US" altLang="zh-CN" sz="1000" dirty="0">
                <a:solidFill>
                  <a:schemeClr val="bg1"/>
                </a:solidFill>
              </a:rPr>
              <a:t>O</a:t>
            </a:r>
            <a:r>
              <a:rPr lang="zh-CN" altLang="zh-CN" sz="1000" dirty="0">
                <a:solidFill>
                  <a:schemeClr val="bg1"/>
                </a:solidFill>
              </a:rPr>
              <a:t>是</a:t>
            </a:r>
            <a:r>
              <a:rPr lang="en-US" altLang="zh-CN" sz="1000" dirty="0">
                <a:solidFill>
                  <a:schemeClr val="bg1"/>
                </a:solidFill>
              </a:rPr>
              <a:t>pre-prepare message</a:t>
            </a:r>
            <a:r>
              <a:rPr lang="zh-CN" altLang="zh-CN" sz="1000" dirty="0">
                <a:solidFill>
                  <a:schemeClr val="bg1"/>
                </a:solidFill>
              </a:rPr>
              <a:t>的集合，</a:t>
            </a:r>
            <a:r>
              <a:rPr lang="en-US" altLang="zh-CN" sz="1000" dirty="0">
                <a:solidFill>
                  <a:schemeClr val="bg1"/>
                </a:solidFill>
              </a:rPr>
              <a:t>O</a:t>
            </a:r>
            <a:r>
              <a:rPr lang="zh-CN" altLang="zh-CN" sz="1000" dirty="0">
                <a:solidFill>
                  <a:schemeClr val="bg1"/>
                </a:solidFill>
              </a:rPr>
              <a:t>的计算过程如下：</a:t>
            </a:r>
          </a:p>
        </p:txBody>
      </p:sp>
      <p:sp>
        <p:nvSpPr>
          <p:cNvPr id="41" name="矩形 40">
            <a:extLst>
              <a:ext uri="{FF2B5EF4-FFF2-40B4-BE49-F238E27FC236}">
                <a16:creationId xmlns:a16="http://schemas.microsoft.com/office/drawing/2014/main" id="{AC07A0C3-DBDF-44CE-9AB7-F4CAB1B71D3D}"/>
              </a:ext>
            </a:extLst>
          </p:cNvPr>
          <p:cNvSpPr/>
          <p:nvPr/>
        </p:nvSpPr>
        <p:spPr>
          <a:xfrm>
            <a:off x="6909591" y="1311123"/>
            <a:ext cx="2078405" cy="2913260"/>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a:extLst>
              <a:ext uri="{FF2B5EF4-FFF2-40B4-BE49-F238E27FC236}">
                <a16:creationId xmlns:a16="http://schemas.microsoft.com/office/drawing/2014/main" id="{4C45E491-C3E2-4A56-BBA5-5D932FB68497}"/>
              </a:ext>
            </a:extLst>
          </p:cNvPr>
          <p:cNvSpPr/>
          <p:nvPr/>
        </p:nvSpPr>
        <p:spPr>
          <a:xfrm>
            <a:off x="6992659" y="1415174"/>
            <a:ext cx="1995337" cy="2862322"/>
          </a:xfrm>
          <a:prstGeom prst="rect">
            <a:avLst/>
          </a:prstGeom>
        </p:spPr>
        <p:txBody>
          <a:bodyPr wrap="square">
            <a:spAutoFit/>
          </a:bodyPr>
          <a:lstStyle/>
          <a:p>
            <a:pPr lvl="0"/>
            <a:r>
              <a:rPr lang="en-US" altLang="zh-CN" sz="1000" dirty="0">
                <a:solidFill>
                  <a:schemeClr val="bg1"/>
                </a:solidFill>
              </a:rPr>
              <a:t>primary</a:t>
            </a:r>
            <a:r>
              <a:rPr lang="zh-CN" altLang="zh-CN" sz="1000" dirty="0">
                <a:solidFill>
                  <a:schemeClr val="bg1"/>
                </a:solidFill>
              </a:rPr>
              <a:t>计算出最小的</a:t>
            </a:r>
            <a:r>
              <a:rPr lang="en-US" altLang="zh-CN" sz="1000" dirty="0">
                <a:solidFill>
                  <a:schemeClr val="bg1"/>
                </a:solidFill>
              </a:rPr>
              <a:t>sequence number</a:t>
            </a:r>
            <a:r>
              <a:rPr lang="zh-CN" altLang="zh-CN" sz="1000" dirty="0">
                <a:solidFill>
                  <a:schemeClr val="bg1"/>
                </a:solidFill>
              </a:rPr>
              <a:t>是集合</a:t>
            </a:r>
            <a:r>
              <a:rPr lang="en-US" altLang="zh-CN" sz="1000" dirty="0">
                <a:solidFill>
                  <a:schemeClr val="bg1"/>
                </a:solidFill>
              </a:rPr>
              <a:t>V</a:t>
            </a:r>
            <a:r>
              <a:rPr lang="zh-CN" altLang="zh-CN" sz="1000" dirty="0">
                <a:solidFill>
                  <a:schemeClr val="bg1"/>
                </a:solidFill>
              </a:rPr>
              <a:t>中的最小的</a:t>
            </a:r>
            <a:r>
              <a:rPr lang="en-US" altLang="zh-CN" sz="1000" dirty="0">
                <a:solidFill>
                  <a:schemeClr val="bg1"/>
                </a:solidFill>
              </a:rPr>
              <a:t>stable checkpoint</a:t>
            </a:r>
            <a:r>
              <a:rPr lang="zh-CN" altLang="zh-CN" sz="1000" dirty="0">
                <a:solidFill>
                  <a:schemeClr val="bg1"/>
                </a:solidFill>
              </a:rPr>
              <a:t>，最大的</a:t>
            </a:r>
            <a:r>
              <a:rPr lang="en-US" altLang="zh-CN" sz="1000" dirty="0">
                <a:solidFill>
                  <a:schemeClr val="bg1"/>
                </a:solidFill>
              </a:rPr>
              <a:t>sequence number </a:t>
            </a:r>
            <a:r>
              <a:rPr lang="zh-CN" altLang="zh-CN" sz="1000" dirty="0">
                <a:solidFill>
                  <a:schemeClr val="bg1"/>
                </a:solidFill>
              </a:rPr>
              <a:t>是集合</a:t>
            </a:r>
            <a:r>
              <a:rPr lang="en-US" altLang="zh-CN" sz="1000" dirty="0">
                <a:solidFill>
                  <a:schemeClr val="bg1"/>
                </a:solidFill>
              </a:rPr>
              <a:t>V</a:t>
            </a:r>
            <a:r>
              <a:rPr lang="zh-CN" altLang="zh-CN" sz="1000" dirty="0">
                <a:solidFill>
                  <a:schemeClr val="bg1"/>
                </a:solidFill>
              </a:rPr>
              <a:t>中</a:t>
            </a:r>
            <a:r>
              <a:rPr lang="en-US" altLang="zh-CN" sz="1000" dirty="0">
                <a:solidFill>
                  <a:schemeClr val="bg1"/>
                </a:solidFill>
              </a:rPr>
              <a:t>prepare message</a:t>
            </a:r>
            <a:r>
              <a:rPr lang="zh-CN" altLang="zh-CN" sz="1000" dirty="0">
                <a:solidFill>
                  <a:schemeClr val="bg1"/>
                </a:solidFill>
              </a:rPr>
              <a:t>的最大的</a:t>
            </a:r>
            <a:r>
              <a:rPr lang="en-US" altLang="zh-CN" sz="1000" dirty="0">
                <a:solidFill>
                  <a:schemeClr val="bg1"/>
                </a:solidFill>
              </a:rPr>
              <a:t>sequence number primary</a:t>
            </a:r>
            <a:r>
              <a:rPr lang="zh-CN" altLang="zh-CN" sz="1000" dirty="0">
                <a:solidFill>
                  <a:schemeClr val="bg1"/>
                </a:solidFill>
              </a:rPr>
              <a:t>为</a:t>
            </a:r>
            <a:r>
              <a:rPr lang="en-US" altLang="zh-CN" sz="1000" dirty="0">
                <a:solidFill>
                  <a:schemeClr val="bg1"/>
                </a:solidFill>
              </a:rPr>
              <a:t>min-s</a:t>
            </a:r>
            <a:r>
              <a:rPr lang="zh-CN" altLang="zh-CN" sz="1000" dirty="0">
                <a:solidFill>
                  <a:schemeClr val="bg1"/>
                </a:solidFill>
              </a:rPr>
              <a:t>到</a:t>
            </a:r>
            <a:r>
              <a:rPr lang="en-US" altLang="zh-CN" sz="1000" dirty="0">
                <a:solidFill>
                  <a:schemeClr val="bg1"/>
                </a:solidFill>
              </a:rPr>
              <a:t>max-s</a:t>
            </a:r>
            <a:r>
              <a:rPr lang="zh-CN" altLang="zh-CN" sz="1000" dirty="0">
                <a:solidFill>
                  <a:schemeClr val="bg1"/>
                </a:solidFill>
              </a:rPr>
              <a:t>中的每一个</a:t>
            </a:r>
            <a:r>
              <a:rPr lang="en-US" altLang="zh-CN" sz="1000" dirty="0">
                <a:solidFill>
                  <a:schemeClr val="bg1"/>
                </a:solidFill>
              </a:rPr>
              <a:t>sequence number</a:t>
            </a:r>
            <a:r>
              <a:rPr lang="zh-CN" altLang="zh-CN" sz="1000" dirty="0">
                <a:solidFill>
                  <a:schemeClr val="bg1"/>
                </a:solidFill>
              </a:rPr>
              <a:t>创造一个新的</a:t>
            </a:r>
            <a:r>
              <a:rPr lang="en-US" altLang="zh-CN" sz="1000" dirty="0">
                <a:solidFill>
                  <a:schemeClr val="bg1"/>
                </a:solidFill>
              </a:rPr>
              <a:t>pre-prepare message</a:t>
            </a:r>
            <a:r>
              <a:rPr lang="zh-CN" altLang="zh-CN" sz="1000" dirty="0">
                <a:solidFill>
                  <a:schemeClr val="bg1"/>
                </a:solidFill>
              </a:rPr>
              <a:t>，有两种情况：对于在这个高度上存在的</a:t>
            </a:r>
            <a:r>
              <a:rPr lang="en-US" altLang="zh-CN" sz="1000" dirty="0">
                <a:solidFill>
                  <a:schemeClr val="bg1"/>
                </a:solidFill>
              </a:rPr>
              <a:t>request</a:t>
            </a:r>
            <a:r>
              <a:rPr lang="zh-CN" altLang="zh-CN" sz="1000" dirty="0">
                <a:solidFill>
                  <a:schemeClr val="bg1"/>
                </a:solidFill>
              </a:rPr>
              <a:t>集合，选取</a:t>
            </a:r>
            <a:r>
              <a:rPr lang="en-US" altLang="zh-CN" sz="1000" dirty="0">
                <a:solidFill>
                  <a:schemeClr val="bg1"/>
                </a:solidFill>
              </a:rPr>
              <a:t>v</a:t>
            </a:r>
            <a:r>
              <a:rPr lang="zh-CN" altLang="zh-CN" sz="1000" dirty="0">
                <a:solidFill>
                  <a:schemeClr val="bg1"/>
                </a:solidFill>
              </a:rPr>
              <a:t>值最大的</a:t>
            </a:r>
            <a:r>
              <a:rPr lang="en-US" altLang="zh-CN" sz="1000" dirty="0">
                <a:solidFill>
                  <a:schemeClr val="bg1"/>
                </a:solidFill>
              </a:rPr>
              <a:t>request</a:t>
            </a:r>
            <a:r>
              <a:rPr lang="zh-CN" altLang="zh-CN" sz="1000" dirty="0">
                <a:solidFill>
                  <a:schemeClr val="bg1"/>
                </a:solidFill>
              </a:rPr>
              <a:t>，直接创建</a:t>
            </a:r>
            <a:r>
              <a:rPr lang="en-US" altLang="zh-CN" sz="1000" dirty="0">
                <a:solidFill>
                  <a:schemeClr val="bg1"/>
                </a:solidFill>
              </a:rPr>
              <a:t>&lt;pre-prepare,v+1,n,d&gt;</a:t>
            </a:r>
            <a:r>
              <a:rPr lang="zh-CN" altLang="zh-CN" sz="1000" dirty="0">
                <a:solidFill>
                  <a:schemeClr val="bg1"/>
                </a:solidFill>
              </a:rPr>
              <a:t>消息没有</a:t>
            </a:r>
            <a:r>
              <a:rPr lang="en-US" altLang="zh-CN" sz="1000" dirty="0">
                <a:solidFill>
                  <a:schemeClr val="bg1"/>
                </a:solidFill>
              </a:rPr>
              <a:t>a</a:t>
            </a:r>
            <a:r>
              <a:rPr lang="zh-CN" altLang="zh-CN" sz="1000" dirty="0">
                <a:solidFill>
                  <a:schemeClr val="bg1"/>
                </a:solidFill>
              </a:rPr>
              <a:t>情况的集合，</a:t>
            </a:r>
            <a:r>
              <a:rPr lang="en-US" altLang="zh-CN" sz="1000" dirty="0">
                <a:solidFill>
                  <a:schemeClr val="bg1"/>
                </a:solidFill>
              </a:rPr>
              <a:t>primary</a:t>
            </a:r>
            <a:r>
              <a:rPr lang="zh-CN" altLang="zh-CN" sz="1000" dirty="0">
                <a:solidFill>
                  <a:schemeClr val="bg1"/>
                </a:solidFill>
              </a:rPr>
              <a:t>创造一个新的</a:t>
            </a:r>
            <a:r>
              <a:rPr lang="en-US" altLang="zh-CN" sz="1000" dirty="0">
                <a:solidFill>
                  <a:schemeClr val="bg1"/>
                </a:solidFill>
              </a:rPr>
              <a:t>message&lt;PRE-PREPARE,v+1,n,d&gt;</a:t>
            </a:r>
            <a:r>
              <a:rPr lang="zh-CN" altLang="zh-CN" sz="1000" dirty="0">
                <a:solidFill>
                  <a:schemeClr val="bg1"/>
                </a:solidFill>
              </a:rPr>
              <a:t>，</a:t>
            </a:r>
            <a:r>
              <a:rPr lang="en-US" altLang="zh-CN" sz="1000" dirty="0">
                <a:solidFill>
                  <a:schemeClr val="bg1"/>
                </a:solidFill>
              </a:rPr>
              <a:t>d</a:t>
            </a:r>
            <a:r>
              <a:rPr lang="zh-CN" altLang="zh-CN" sz="1000" dirty="0">
                <a:solidFill>
                  <a:schemeClr val="bg1"/>
                </a:solidFill>
              </a:rPr>
              <a:t>是</a:t>
            </a:r>
            <a:r>
              <a:rPr lang="en-US" altLang="zh-CN" sz="1000" dirty="0">
                <a:solidFill>
                  <a:schemeClr val="bg1"/>
                </a:solidFill>
              </a:rPr>
              <a:t>pre-prepare</a:t>
            </a:r>
            <a:r>
              <a:rPr lang="zh-CN" altLang="zh-CN" sz="1000" dirty="0">
                <a:solidFill>
                  <a:schemeClr val="bg1"/>
                </a:solidFill>
              </a:rPr>
              <a:t>消息中的对于</a:t>
            </a:r>
            <a:r>
              <a:rPr lang="en-US" altLang="zh-CN" sz="1000" dirty="0">
                <a:solidFill>
                  <a:schemeClr val="bg1"/>
                </a:solidFill>
              </a:rPr>
              <a:t>V</a:t>
            </a:r>
            <a:r>
              <a:rPr lang="zh-CN" altLang="zh-CN" sz="1000" dirty="0">
                <a:solidFill>
                  <a:schemeClr val="bg1"/>
                </a:solidFill>
              </a:rPr>
              <a:t>中最高的</a:t>
            </a:r>
            <a:r>
              <a:rPr lang="en-US" altLang="zh-CN" sz="1000" dirty="0">
                <a:solidFill>
                  <a:schemeClr val="bg1"/>
                </a:solidFill>
              </a:rPr>
              <a:t>view</a:t>
            </a:r>
            <a:r>
              <a:rPr lang="zh-CN" altLang="zh-CN" sz="1000" dirty="0">
                <a:solidFill>
                  <a:schemeClr val="bg1"/>
                </a:solidFill>
              </a:rPr>
              <a:t>的</a:t>
            </a:r>
            <a:r>
              <a:rPr lang="en-US" altLang="zh-CN" sz="1000" dirty="0">
                <a:solidFill>
                  <a:schemeClr val="bg1"/>
                </a:solidFill>
              </a:rPr>
              <a:t>request</a:t>
            </a:r>
            <a:r>
              <a:rPr lang="zh-CN" altLang="zh-CN" sz="1000" dirty="0">
                <a:solidFill>
                  <a:schemeClr val="bg1"/>
                </a:solidFill>
              </a:rPr>
              <a:t>的摘要，其中</a:t>
            </a:r>
            <a:r>
              <a:rPr lang="en-US" altLang="zh-CN" sz="1000" dirty="0">
                <a:solidFill>
                  <a:schemeClr val="bg1"/>
                </a:solidFill>
              </a:rPr>
              <a:t>d</a:t>
            </a:r>
            <a:r>
              <a:rPr lang="zh-CN" altLang="zh-CN" sz="1000" dirty="0">
                <a:solidFill>
                  <a:schemeClr val="bg1"/>
                </a:solidFill>
              </a:rPr>
              <a:t>是一种空的</a:t>
            </a:r>
            <a:r>
              <a:rPr lang="en-US" altLang="zh-CN" sz="1000" dirty="0">
                <a:solidFill>
                  <a:schemeClr val="bg1"/>
                </a:solidFill>
              </a:rPr>
              <a:t>request</a:t>
            </a:r>
            <a:r>
              <a:rPr lang="zh-CN" altLang="zh-CN" sz="1000" dirty="0">
                <a:solidFill>
                  <a:schemeClr val="bg1"/>
                </a:solidFill>
              </a:rPr>
              <a:t>的摘要，与运行其他的协议一样。</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4" grpId="0"/>
      <p:bldP spid="39" grpId="0"/>
      <p:bldP spid="35" grpId="0" animBg="1"/>
      <p:bldP spid="36" grpId="0"/>
      <p:bldP spid="41" grpId="0" animBg="1"/>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4"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实现</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实现</a:t>
            </a:r>
          </a:p>
        </p:txBody>
      </p:sp>
      <p:sp>
        <p:nvSpPr>
          <p:cNvPr id="2" name="文本框 1">
            <a:extLst>
              <a:ext uri="{FF2B5EF4-FFF2-40B4-BE49-F238E27FC236}">
                <a16:creationId xmlns:a16="http://schemas.microsoft.com/office/drawing/2014/main" id="{A23FE489-EB0F-4543-9746-6A2B735F2749}"/>
              </a:ext>
            </a:extLst>
          </p:cNvPr>
          <p:cNvSpPr txBox="1"/>
          <p:nvPr/>
        </p:nvSpPr>
        <p:spPr>
          <a:xfrm>
            <a:off x="345989" y="959708"/>
            <a:ext cx="4740876" cy="3170099"/>
          </a:xfrm>
          <a:prstGeom prst="rect">
            <a:avLst/>
          </a:prstGeom>
          <a:noFill/>
        </p:spPr>
        <p:txBody>
          <a:bodyPr wrap="square" rtlCol="0">
            <a:spAutoFit/>
          </a:bodyPr>
          <a:lstStyle/>
          <a:p>
            <a:pPr indent="304800" algn="just"/>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复制库的客户端接口由一个过程</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invoke</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和一个参数组成，一个输入缓冲区包含调用状态机操作的请求。调用过程使用我们的协议在副本上执行所请求的操作，并从各个副本的应答中选择正确的应答。它返回一个指向包含操作结果的缓冲区的指针。</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在服务器端，复制代码对应用程序的服务器部分必须实现的过程进行大量向上调用。有程序执行请求</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(execute)</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、维护服务状态的检查点</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创建检查点、删除检查点</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、获取指定检查点的摘要</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(get digest)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、获取缺失信息</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(get checkpoint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set checkpoint)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。执行过程接收一个包含所请求操作的缓冲区作为输入，执行该操作，并将结果放在输出缓冲区中。其他程序将在第</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6.3</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6.4</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节中进一步讨论。查看操作结果。</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节点间的点对点通信使用</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UDP</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实现，副本组播使用</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UDP</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组播实现。每个服务都有一个</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多播组，它包含所有的副本。这些通信协议是不可靠的</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他们可能会复制或丢失消息，或者按顺序传递消息。</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该算法允许无序交付，拒绝重复交付。视图更改可以用于从丢失的消息中恢复，但这代价很高，因此执行重传非常重要。在正常操作期间，从丢失的消息中恢复是由接收方驱动的</a:t>
            </a:r>
            <a:r>
              <a:rPr lang="en-US"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000" kern="100" dirty="0">
                <a:effectLst/>
                <a:latin typeface="Times New Roman" panose="02020603050405020304" pitchFamily="18" charset="0"/>
                <a:ea typeface="宋体" panose="02010600030101010101" pitchFamily="2" charset="-122"/>
                <a:cs typeface="Times New Roman" panose="02020603050405020304" pitchFamily="18" charset="0"/>
              </a:rPr>
              <a:t>备份在消息过期时向主备份发送否定确认，主备份在长时间超时后重新发送预准备消息。对否定确认的回复可能包括稳定检查点的一部分和丢失的消息。在视图更改期间，副本会重新发送视图更改消息，直到它们收到匹配的新视图消息，或者转移到下一个视图。</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000" dirty="0"/>
          </a:p>
        </p:txBody>
      </p:sp>
      <p:pic>
        <p:nvPicPr>
          <p:cNvPr id="43" name="图片 42">
            <a:extLst>
              <a:ext uri="{FF2B5EF4-FFF2-40B4-BE49-F238E27FC236}">
                <a16:creationId xmlns:a16="http://schemas.microsoft.com/office/drawing/2014/main" id="{8CE9F039-7A22-4D7F-A87F-DFE539C7D403}"/>
              </a:ext>
            </a:extLst>
          </p:cNvPr>
          <p:cNvPicPr>
            <a:picLocks noChangeAspect="1"/>
          </p:cNvPicPr>
          <p:nvPr/>
        </p:nvPicPr>
        <p:blipFill>
          <a:blip r:embed="rId3"/>
          <a:stretch>
            <a:fillRect/>
          </a:stretch>
        </p:blipFill>
        <p:spPr>
          <a:xfrm>
            <a:off x="5168822" y="925950"/>
            <a:ext cx="3757295" cy="2871470"/>
          </a:xfrm>
          <a:prstGeom prst="rect">
            <a:avLst/>
          </a:prstGeom>
        </p:spPr>
      </p:pic>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464966" y="2503133"/>
            <a:ext cx="2214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Paper Summary</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Aenean</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15</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1384995"/>
          </a:xfrm>
          <a:prstGeom prst="rect">
            <a:avLst/>
          </a:prstGeom>
          <a:noFill/>
        </p:spPr>
        <p:txBody>
          <a:bodyPr wrap="square" lIns="27000" rIns="27000" rtlCol="0">
            <a:spAutoFit/>
          </a:bodyPr>
          <a:lstStyle/>
          <a:p>
            <a:pPr indent="304800" algn="just"/>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一些协议和共识算法可以容忍异步系统中的拜占庭错误。但是，它们并没有为状态机复制提供完整的解决方案，而且它们中的大多数旨在证明理论上的可行性，并且太慢而无法在实践中使用。</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我们在正常情况下运行的算法类似于拜占庭协议算法，但该算法无法在主要故障中幸存下来。</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2677656"/>
          </a:xfrm>
          <a:prstGeom prst="rect">
            <a:avLst/>
          </a:prstGeom>
          <a:noFill/>
        </p:spPr>
        <p:txBody>
          <a:bodyPr wrap="square" lIns="27000" rIns="27000" rtlCol="0">
            <a:spAutoFit/>
          </a:bodyPr>
          <a:lstStyle/>
          <a:p>
            <a:pPr indent="304800" algn="just"/>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Rampart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SecureRing</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都必须从组中排除故障副本以取得进展（例如，移除故障主节点并选择新主节点）并执行垃圾收集。</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他们依靠故障检测器来确定哪些副本有故障。</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但是，故障检测器在异步系统中并不准确，即它们可能会将副本错误分类为故障。</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由于正确性要求少于</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1 3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的组成员有错误，因此错误分类可能会通过从组中删除非错误副本来损害正确性。</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这开辟了一条攻击途径：攻击者获得了对单个副本的控制权，但不会以任何可检测的方式改变其行为；</a:t>
            </a:r>
            <a:r>
              <a:rPr lang="zh-CN" altLang="zh-CN" sz="12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然后它会减慢正确的副本或它们之间的通信，直到从组中排除足够多的副本。</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EEE021A-E427-4579-8679-65A98A016725}"/>
              </a:ext>
            </a:extLst>
          </p:cNvPr>
          <p:cNvGrpSpPr/>
          <p:nvPr/>
        </p:nvGrpSpPr>
        <p:grpSpPr>
          <a:xfrm>
            <a:off x="149235" y="598468"/>
            <a:ext cx="8851889" cy="3954390"/>
            <a:chOff x="149236" y="598468"/>
            <a:chExt cx="8834372" cy="3946565"/>
          </a:xfrm>
        </p:grpSpPr>
        <p:pic>
          <p:nvPicPr>
            <p:cNvPr id="22" name="图片 21">
              <a:extLst>
                <a:ext uri="{FF2B5EF4-FFF2-40B4-BE49-F238E27FC236}">
                  <a16:creationId xmlns:a16="http://schemas.microsoft.com/office/drawing/2014/main" id="{1054C4AE-57FA-4450-9218-53310CC86D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id="{3959FFA8-5A22-4884-B908-735426A4753B}"/>
              </a:ext>
            </a:extLst>
          </p:cNvPr>
          <p:cNvSpPr txBox="1">
            <a:spLocks noChangeArrowheads="1"/>
          </p:cNvSpPr>
          <p:nvPr/>
        </p:nvSpPr>
        <p:spPr bwMode="auto">
          <a:xfrm>
            <a:off x="913024" y="191172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简介</a:t>
            </a:r>
          </a:p>
        </p:txBody>
      </p:sp>
      <p:sp>
        <p:nvSpPr>
          <p:cNvPr id="83" name="椭圆 82">
            <a:extLst>
              <a:ext uri="{FF2B5EF4-FFF2-40B4-BE49-F238E27FC236}">
                <a16:creationId xmlns:a16="http://schemas.microsoft.com/office/drawing/2014/main" id="{FE3D8DD1-D8C4-49CE-B47B-7E70603875D2}"/>
              </a:ext>
            </a:extLst>
          </p:cNvPr>
          <p:cNvSpPr/>
          <p:nvPr/>
        </p:nvSpPr>
        <p:spPr>
          <a:xfrm>
            <a:off x="519742" y="1993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5" name="文本框 6">
            <a:extLst>
              <a:ext uri="{FF2B5EF4-FFF2-40B4-BE49-F238E27FC236}">
                <a16:creationId xmlns:a16="http://schemas.microsoft.com/office/drawing/2014/main" id="{61184507-C9F6-4FDB-B17E-E5A487B9531C}"/>
              </a:ext>
            </a:extLst>
          </p:cNvPr>
          <p:cNvSpPr txBox="1">
            <a:spLocks noChangeArrowheads="1"/>
          </p:cNvSpPr>
          <p:nvPr/>
        </p:nvSpPr>
        <p:spPr bwMode="auto">
          <a:xfrm>
            <a:off x="5348161" y="191288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算法详情</a:t>
            </a:r>
          </a:p>
        </p:txBody>
      </p:sp>
      <p:sp>
        <p:nvSpPr>
          <p:cNvPr id="87" name="椭圆 86">
            <a:extLst>
              <a:ext uri="{FF2B5EF4-FFF2-40B4-BE49-F238E27FC236}">
                <a16:creationId xmlns:a16="http://schemas.microsoft.com/office/drawing/2014/main" id="{13871200-F8FB-453F-A6A4-2CBEA7EF277D}"/>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89" name="文本框 6">
            <a:extLst>
              <a:ext uri="{FF2B5EF4-FFF2-40B4-BE49-F238E27FC236}">
                <a16:creationId xmlns:a16="http://schemas.microsoft.com/office/drawing/2014/main" id="{B5007828-FFEF-4D64-B1F0-9EA0FD791C91}"/>
              </a:ext>
            </a:extLst>
          </p:cNvPr>
          <p:cNvSpPr txBox="1">
            <a:spLocks noChangeArrowheads="1"/>
          </p:cNvSpPr>
          <p:nvPr/>
        </p:nvSpPr>
        <p:spPr bwMode="auto">
          <a:xfrm>
            <a:off x="913024"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系统实现</a:t>
            </a:r>
          </a:p>
        </p:txBody>
      </p:sp>
      <p:sp>
        <p:nvSpPr>
          <p:cNvPr id="91" name="椭圆 90">
            <a:extLst>
              <a:ext uri="{FF2B5EF4-FFF2-40B4-BE49-F238E27FC236}">
                <a16:creationId xmlns:a16="http://schemas.microsoft.com/office/drawing/2014/main" id="{7430155F-A8F4-41BE-A29D-FE3394CA894E}"/>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93" name="文本框 6">
            <a:extLst>
              <a:ext uri="{FF2B5EF4-FFF2-40B4-BE49-F238E27FC236}">
                <a16:creationId xmlns:a16="http://schemas.microsoft.com/office/drawing/2014/main" id="{E0ECE42C-09E8-42E7-9BB1-04B2D77DAA09}"/>
              </a:ext>
            </a:extLst>
          </p:cNvPr>
          <p:cNvSpPr txBox="1">
            <a:spLocks noChangeArrowheads="1"/>
          </p:cNvSpPr>
          <p:nvPr/>
        </p:nvSpPr>
        <p:spPr bwMode="auto">
          <a:xfrm>
            <a:off x="5348161" y="3159762"/>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总结</a:t>
            </a:r>
          </a:p>
        </p:txBody>
      </p:sp>
      <p:sp>
        <p:nvSpPr>
          <p:cNvPr id="95" name="椭圆 94">
            <a:extLst>
              <a:ext uri="{FF2B5EF4-FFF2-40B4-BE49-F238E27FC236}">
                <a16:creationId xmlns:a16="http://schemas.microsoft.com/office/drawing/2014/main" id="{9DD90895-C501-4657-BA08-133F6D252F6B}"/>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214560CB-900B-47C6-BFDC-0F00114D461E}"/>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a16="http://schemas.microsoft.com/office/drawing/2014/main"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85" grpId="0"/>
      <p:bldP spid="87" grpId="0" animBg="1"/>
      <p:bldP spid="89" grpId="0"/>
      <p:bldP spid="91" grpId="0" animBg="1"/>
      <p:bldP spid="93" grpId="0"/>
      <p:bldP spid="95" grpId="0" animBg="1"/>
      <p:bldP spid="97" grpId="0"/>
      <p:bldP spid="1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2"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简介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 and significance of the selected topic</a:t>
            </a: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Aenean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par>
                                <p:cTn id="14" presetID="13" presetClass="entr" presetSubtype="32"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plus(out)">
                                      <p:cBhvr>
                                        <p:cTn id="1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825098"/>
          </a:xfrm>
          <a:prstGeom prst="rect">
            <a:avLst/>
          </a:prstGeom>
        </p:spPr>
        <p:txBody>
          <a:bodyPr wrap="square">
            <a:spAutoFit/>
          </a:bodyPr>
          <a:lstStyle/>
          <a:p>
            <a:pPr>
              <a:lnSpc>
                <a:spcPct val="150000"/>
              </a:lnSpc>
            </a:pP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贡献了第一个在异步网络系统中的支持拜占庭容错的状态机复制协议</a:t>
            </a:r>
            <a:endParaRPr lang="zh-CN" altLang="en-US" sz="1100" dirty="0">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571182"/>
          </a:xfrm>
          <a:prstGeom prst="rect">
            <a:avLst/>
          </a:prstGeom>
        </p:spPr>
        <p:txBody>
          <a:bodyPr wrap="square">
            <a:spAutoFit/>
          </a:bodyPr>
          <a:lstStyle/>
          <a:p>
            <a:pPr>
              <a:lnSpc>
                <a:spcPct val="150000"/>
              </a:lnSpc>
            </a:pP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实现了支持拜占庭容错的分布式系统</a:t>
            </a:r>
            <a:endParaRPr lang="zh-CN" altLang="en-US" sz="1100" dirty="0">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923330"/>
          </a:xfrm>
          <a:prstGeom prst="rect">
            <a:avLst/>
          </a:prstGeom>
        </p:spPr>
        <p:txBody>
          <a:bodyPr wrap="square">
            <a:spAutoFit/>
          </a:bodyPr>
          <a:lstStyle/>
          <a:p>
            <a:pPr indent="304800" algn="just"/>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因为恶意攻击和软件错误会导致故障节点表现出拜占庭行为，所以拜占庭容错算法变得越来越重要。</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825098"/>
          </a:xfrm>
          <a:prstGeom prst="rect">
            <a:avLst/>
          </a:prstGeom>
        </p:spPr>
        <p:txBody>
          <a:bodyPr wrap="square">
            <a:spAutoFit/>
          </a:bodyPr>
          <a:lstStyle/>
          <a:p>
            <a:pPr>
              <a:lnSpc>
                <a:spcPct val="150000"/>
              </a:lnSpc>
            </a:pP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系统在不超过</a:t>
            </a:r>
            <a:r>
              <a:rPr lang="en-US" altLang="zh-CN" sz="1100" dirty="0">
                <a:effectLst/>
                <a:latin typeface="Times New Roman" panose="02020603050405020304" pitchFamily="18" charset="0"/>
                <a:ea typeface="宋体" panose="02010600030101010101" pitchFamily="2" charset="-122"/>
              </a:rPr>
              <a:t>(n-1)/3</a:t>
            </a:r>
            <a:r>
              <a:rPr lang="zh-CN" altLang="zh-CN" sz="1100" dirty="0">
                <a:effectLst/>
                <a:latin typeface="Times New Roman" panose="02020603050405020304" pitchFamily="18" charset="0"/>
                <a:ea typeface="宋体" panose="02010600030101010101" pitchFamily="2" charset="-122"/>
                <a:cs typeface="Times New Roman" panose="02020603050405020304" pitchFamily="18" charset="0"/>
              </a:rPr>
              <a:t>的故障节点的情况下可以维持自己的安全性和活性</a:t>
            </a:r>
            <a:endParaRPr lang="zh-CN" altLang="en-US" sz="1100" dirty="0">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094673" y="188806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算法实现过程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a:extLst>
              <a:ext uri="{FF2B5EF4-FFF2-40B4-BE49-F238E27FC236}">
                <a16:creationId xmlns:a16="http://schemas.microsoft.com/office/drawing/2014/main"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332094"/>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353560" y="3245708"/>
            <a:ext cx="1723491" cy="1081193"/>
          </a:xfrm>
          <a:prstGeom prst="rect">
            <a:avLst/>
          </a:prstGeom>
        </p:spPr>
        <p:txBody>
          <a:bodyPr wrap="square">
            <a:spAutoFit/>
          </a:bodyPr>
          <a:lstStyle/>
          <a:p>
            <a:pPr algn="ctr">
              <a:lnSpc>
                <a:spcPct val="150000"/>
              </a:lnSpc>
            </a:pPr>
            <a:r>
              <a:rPr lang="zh-CN" altLang="zh-CN" sz="1100" dirty="0">
                <a:solidFill>
                  <a:schemeClr val="bg1"/>
                </a:solidFill>
              </a:rPr>
              <a:t>们的算法是状态机的一种实现。每一个状态机都维护这一个服务状态和改变服务的操作。</a:t>
            </a:r>
            <a:endParaRPr lang="zh-CN" altLang="en-US" sz="1100" dirty="0">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1047631" y="2813694"/>
            <a:ext cx="335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bg1"/>
                </a:solidFill>
                <a:latin typeface="+mj-ea"/>
                <a:ea typeface="+mj-ea"/>
              </a:rPr>
              <a:t>1</a:t>
            </a:r>
            <a:endParaRPr lang="zh-CN" altLang="en-US" sz="2000" dirty="0">
              <a:solidFill>
                <a:schemeClr val="bg1"/>
              </a:solidFill>
              <a:latin typeface="+mj-ea"/>
              <a:ea typeface="+mj-ea"/>
            </a:endParaRP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2594115" y="3245708"/>
            <a:ext cx="1723491" cy="1036246"/>
          </a:xfrm>
          <a:prstGeom prst="rect">
            <a:avLst/>
          </a:prstGeom>
        </p:spPr>
        <p:txBody>
          <a:bodyPr wrap="square">
            <a:spAutoFit/>
          </a:bodyPr>
          <a:lstStyle/>
          <a:p>
            <a:pPr algn="ctr">
              <a:lnSpc>
                <a:spcPct val="150000"/>
              </a:lnSpc>
            </a:pPr>
            <a:r>
              <a:rPr lang="zh-CN" altLang="zh-CN" sz="1050" dirty="0">
                <a:solidFill>
                  <a:schemeClr val="bg1"/>
                </a:solidFill>
              </a:rPr>
              <a:t>我们假设有</a:t>
            </a:r>
            <a:r>
              <a:rPr lang="en-US" altLang="zh-CN" sz="1050" dirty="0">
                <a:solidFill>
                  <a:schemeClr val="bg1"/>
                </a:solidFill>
              </a:rPr>
              <a:t>R</a:t>
            </a:r>
            <a:r>
              <a:rPr lang="zh-CN" altLang="zh-CN" sz="1050" dirty="0">
                <a:solidFill>
                  <a:schemeClr val="bg1"/>
                </a:solidFill>
              </a:rPr>
              <a:t>个数目的节点，并且用</a:t>
            </a:r>
            <a:r>
              <a:rPr lang="en-US" altLang="zh-CN" sz="1050" dirty="0">
                <a:solidFill>
                  <a:schemeClr val="bg1"/>
                </a:solidFill>
              </a:rPr>
              <a:t>{0,1…R-1}</a:t>
            </a:r>
            <a:r>
              <a:rPr lang="zh-CN" altLang="zh-CN" sz="1050" dirty="0">
                <a:solidFill>
                  <a:schemeClr val="bg1"/>
                </a:solidFill>
              </a:rPr>
              <a:t>来标识这</a:t>
            </a:r>
            <a:r>
              <a:rPr lang="en-US" altLang="zh-CN" sz="1050" dirty="0">
                <a:solidFill>
                  <a:schemeClr val="bg1"/>
                </a:solidFill>
              </a:rPr>
              <a:t>R</a:t>
            </a:r>
            <a:r>
              <a:rPr lang="zh-CN" altLang="zh-CN" sz="1050" dirty="0">
                <a:solidFill>
                  <a:schemeClr val="bg1"/>
                </a:solidFill>
              </a:rPr>
              <a:t>个节点。为了简化标识，我们令</a:t>
            </a:r>
            <a:r>
              <a:rPr lang="en-US" altLang="zh-CN" sz="1050" dirty="0">
                <a:solidFill>
                  <a:schemeClr val="bg1"/>
                </a:solidFill>
              </a:rPr>
              <a:t>R=3f + 1</a:t>
            </a:r>
            <a:endParaRPr lang="zh-CN" altLang="en-US" dirty="0">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3288186" y="2813694"/>
            <a:ext cx="335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bg1"/>
                </a:solidFill>
                <a:latin typeface="+mj-ea"/>
                <a:ea typeface="+mj-ea"/>
              </a:rPr>
              <a:t>2</a:t>
            </a:r>
            <a:endParaRPr lang="zh-CN" altLang="en-US" sz="2000" dirty="0">
              <a:solidFill>
                <a:schemeClr val="bg1"/>
              </a:solidFill>
              <a:latin typeface="+mj-ea"/>
              <a:ea typeface="+mj-ea"/>
            </a:endParaRP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zh-CN" altLang="zh-CN" sz="1050" dirty="0">
                <a:solidFill>
                  <a:schemeClr val="bg1"/>
                </a:solidFill>
              </a:rPr>
              <a:t>其中</a:t>
            </a:r>
            <a:r>
              <a:rPr lang="en-US" altLang="zh-CN" sz="1050" dirty="0">
                <a:solidFill>
                  <a:schemeClr val="bg1"/>
                </a:solidFill>
              </a:rPr>
              <a:t>f</a:t>
            </a:r>
            <a:r>
              <a:rPr lang="zh-CN" altLang="zh-CN" sz="1050" dirty="0">
                <a:solidFill>
                  <a:schemeClr val="bg1"/>
                </a:solidFill>
              </a:rPr>
              <a:t>是系统允许的最大的故障节点数量。当然系统的节点数量也可以超过</a:t>
            </a:r>
            <a:r>
              <a:rPr lang="en-US" altLang="zh-CN" sz="1050" dirty="0">
                <a:solidFill>
                  <a:schemeClr val="bg1"/>
                </a:solidFill>
              </a:rPr>
              <a:t>3f+1</a:t>
            </a:r>
            <a:r>
              <a:rPr lang="zh-CN" altLang="zh-CN" sz="1050" dirty="0">
                <a:solidFill>
                  <a:schemeClr val="bg1"/>
                </a:solidFill>
              </a:rPr>
              <a:t>，以提供系统的弹性。</a:t>
            </a:r>
            <a:endParaRPr lang="zh-CN" altLang="en-US" dirty="0">
              <a:solidFill>
                <a:schemeClr val="bg1"/>
              </a:solidFill>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5532342" y="2813694"/>
            <a:ext cx="335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bg1"/>
                </a:solidFill>
                <a:latin typeface="+mj-ea"/>
                <a:ea typeface="+mj-ea"/>
              </a:rPr>
              <a:t>3</a:t>
            </a:r>
            <a:endParaRPr lang="zh-CN" altLang="en-US" sz="2000" dirty="0">
              <a:solidFill>
                <a:schemeClr val="bg1"/>
              </a:solidFill>
              <a:latin typeface="+mj-ea"/>
              <a:ea typeface="+mj-ea"/>
            </a:endParaRPr>
          </a:p>
        </p:txBody>
      </p:sp>
      <p:cxnSp>
        <p:nvCxnSpPr>
          <p:cNvPr id="49" name="直接连接符 48">
            <a:extLst>
              <a:ext uri="{FF2B5EF4-FFF2-40B4-BE49-F238E27FC236}">
                <a16:creationId xmlns:a16="http://schemas.microsoft.com/office/drawing/2014/main"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2B792DFF-B265-4D23-9724-D8F7F19289AD}"/>
              </a:ext>
            </a:extLst>
          </p:cNvPr>
          <p:cNvSpPr/>
          <p:nvPr/>
        </p:nvSpPr>
        <p:spPr>
          <a:xfrm>
            <a:off x="7090989" y="3245708"/>
            <a:ext cx="1723491" cy="1335109"/>
          </a:xfrm>
          <a:prstGeom prst="rect">
            <a:avLst/>
          </a:prstGeom>
        </p:spPr>
        <p:txBody>
          <a:bodyPr wrap="square">
            <a:spAutoFit/>
          </a:bodyPr>
          <a:lstStyle/>
          <a:p>
            <a:pPr algn="ctr">
              <a:lnSpc>
                <a:spcPct val="150000"/>
              </a:lnSpc>
            </a:pPr>
            <a:r>
              <a:rPr lang="zh-CN" altLang="zh-CN" sz="1100" dirty="0">
                <a:solidFill>
                  <a:schemeClr val="bg1"/>
                </a:solidFill>
              </a:rPr>
              <a:t>复制机通过</a:t>
            </a:r>
            <a:r>
              <a:rPr lang="en-US" altLang="zh-CN" sz="1100" dirty="0">
                <a:solidFill>
                  <a:schemeClr val="bg1"/>
                </a:solidFill>
              </a:rPr>
              <a:t>views</a:t>
            </a:r>
            <a:r>
              <a:rPr lang="zh-CN" altLang="zh-CN" sz="1100" dirty="0">
                <a:solidFill>
                  <a:schemeClr val="bg1"/>
                </a:solidFill>
              </a:rPr>
              <a:t>来区分不同的配置代际的信息。在整个系统中，一个节点是</a:t>
            </a:r>
            <a:r>
              <a:rPr lang="en-US" altLang="zh-CN" sz="1100" dirty="0">
                <a:solidFill>
                  <a:schemeClr val="bg1"/>
                </a:solidFill>
              </a:rPr>
              <a:t>primary</a:t>
            </a:r>
            <a:r>
              <a:rPr lang="zh-CN" altLang="zh-CN" sz="1100" dirty="0">
                <a:solidFill>
                  <a:schemeClr val="bg1"/>
                </a:solidFill>
              </a:rPr>
              <a:t>，其他的都是跟随节点</a:t>
            </a:r>
            <a:endParaRPr lang="zh-CN" altLang="en-US" sz="1100" dirty="0">
              <a:solidFill>
                <a:schemeClr val="bg1"/>
              </a:solidFill>
            </a:endParaRPr>
          </a:p>
        </p:txBody>
      </p:sp>
      <p:sp>
        <p:nvSpPr>
          <p:cNvPr id="51"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7785060" y="2813694"/>
            <a:ext cx="335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bg1"/>
                </a:solidFill>
                <a:latin typeface="+mj-ea"/>
                <a:ea typeface="+mj-ea"/>
              </a:rPr>
              <a:t>4</a:t>
            </a:r>
            <a:endParaRPr lang="zh-CN" altLang="en-US" sz="2000" dirty="0">
              <a:solidFill>
                <a:schemeClr val="bg1"/>
              </a:solidFill>
              <a:latin typeface="+mj-ea"/>
              <a:ea typeface="+mj-ea"/>
            </a:endParaRPr>
          </a:p>
        </p:txBody>
      </p:sp>
      <p:cxnSp>
        <p:nvCxnSpPr>
          <p:cNvPr id="52" name="直接连接符 51">
            <a:extLst>
              <a:ext uri="{FF2B5EF4-FFF2-40B4-BE49-F238E27FC236}">
                <a16:creationId xmlns:a16="http://schemas.microsoft.com/office/drawing/2014/main"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1485844"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系统流程</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2" name="0"/>
          <p:cNvSpPr txBox="1">
            <a:spLocks noChangeArrowheads="1"/>
          </p:cNvSpPr>
          <p:nvPr/>
        </p:nvSpPr>
        <p:spPr bwMode="auto">
          <a:xfrm>
            <a:off x="1709457" y="4201118"/>
            <a:ext cx="20754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a:r>
              <a:rPr lang="zh-CN" altLang="zh-CN" sz="1200" dirty="0"/>
              <a:t>客户端向</a:t>
            </a:r>
            <a:r>
              <a:rPr lang="en-US" altLang="zh-CN" sz="1200" dirty="0"/>
              <a:t>primary</a:t>
            </a:r>
            <a:r>
              <a:rPr lang="zh-CN" altLang="zh-CN" sz="1200" dirty="0"/>
              <a:t>发送一个请求</a:t>
            </a:r>
          </a:p>
        </p:txBody>
      </p:sp>
      <p:sp>
        <p:nvSpPr>
          <p:cNvPr id="234" name="0"/>
          <p:cNvSpPr txBox="1">
            <a:spLocks noChangeArrowheads="1"/>
          </p:cNvSpPr>
          <p:nvPr/>
        </p:nvSpPr>
        <p:spPr bwMode="auto">
          <a:xfrm>
            <a:off x="3339285" y="3745424"/>
            <a:ext cx="2075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a:r>
              <a:rPr lang="en-US" altLang="zh-CN" sz="1200" dirty="0"/>
              <a:t>Primary</a:t>
            </a:r>
            <a:r>
              <a:rPr lang="zh-CN" altLang="zh-CN" sz="1200" dirty="0"/>
              <a:t>节点将请求发送给其他的</a:t>
            </a:r>
            <a:r>
              <a:rPr lang="en-US" altLang="zh-CN" sz="1200" dirty="0"/>
              <a:t>replica</a:t>
            </a:r>
            <a:r>
              <a:rPr lang="zh-CN" altLang="zh-CN" sz="1200" dirty="0"/>
              <a:t>节点</a:t>
            </a:r>
          </a:p>
        </p:txBody>
      </p:sp>
      <p:sp>
        <p:nvSpPr>
          <p:cNvPr id="236" name="0"/>
          <p:cNvSpPr txBox="1">
            <a:spLocks noChangeArrowheads="1"/>
          </p:cNvSpPr>
          <p:nvPr/>
        </p:nvSpPr>
        <p:spPr bwMode="auto">
          <a:xfrm>
            <a:off x="4748018" y="3349347"/>
            <a:ext cx="2075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a:r>
              <a:rPr lang="en-US" altLang="zh-CN" sz="1200" dirty="0"/>
              <a:t>Replica</a:t>
            </a:r>
            <a:r>
              <a:rPr lang="zh-CN" altLang="zh-CN" sz="1200" dirty="0"/>
              <a:t>节点执行这些请求并且将他们返回给客户端</a:t>
            </a:r>
          </a:p>
        </p:txBody>
      </p:sp>
      <p:sp>
        <p:nvSpPr>
          <p:cNvPr id="238" name="0"/>
          <p:cNvSpPr txBox="1">
            <a:spLocks noChangeArrowheads="1"/>
          </p:cNvSpPr>
          <p:nvPr/>
        </p:nvSpPr>
        <p:spPr bwMode="auto">
          <a:xfrm>
            <a:off x="6472352" y="2745754"/>
            <a:ext cx="20754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lvl="0" algn="just"/>
            <a:r>
              <a:rPr lang="zh-CN" altLang="zh-CN" sz="1200" kern="100" dirty="0">
                <a:effectLst/>
                <a:latin typeface="+mj-ea"/>
                <a:ea typeface="+mj-ea"/>
                <a:cs typeface="Times New Roman" panose="02020603050405020304" pitchFamily="18" charset="0"/>
              </a:rPr>
              <a:t>如果客户端收到从</a:t>
            </a:r>
            <a:r>
              <a:rPr lang="en-US" altLang="zh-CN" sz="1200" kern="100" dirty="0">
                <a:effectLst/>
                <a:latin typeface="+mj-ea"/>
                <a:ea typeface="+mj-ea"/>
                <a:cs typeface="Times New Roman" panose="02020603050405020304" pitchFamily="18" charset="0"/>
              </a:rPr>
              <a:t>f+1</a:t>
            </a:r>
            <a:r>
              <a:rPr lang="zh-CN" altLang="zh-CN" sz="1200" kern="100" dirty="0">
                <a:effectLst/>
                <a:latin typeface="+mj-ea"/>
                <a:ea typeface="+mj-ea"/>
                <a:cs typeface="Times New Roman" panose="02020603050405020304" pitchFamily="18" charset="0"/>
              </a:rPr>
              <a:t>个不同节点的相同结果的话，则操作成功完成</a:t>
            </a: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2"/>
                                        </p:tgtEl>
                                        <p:attrNameLst>
                                          <p:attrName>style.visibility</p:attrName>
                                        </p:attrNameLst>
                                      </p:cBhvr>
                                      <p:to>
                                        <p:strVal val="visible"/>
                                      </p:to>
                                    </p:set>
                                    <p:animEffect transition="in" filter="fade">
                                      <p:cBhvr>
                                        <p:cTn id="85" dur="500"/>
                                        <p:tgtEl>
                                          <p:spTgt spid="2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4"/>
                                        </p:tgtEl>
                                        <p:attrNameLst>
                                          <p:attrName>style.visibility</p:attrName>
                                        </p:attrNameLst>
                                      </p:cBhvr>
                                      <p:to>
                                        <p:strVal val="visible"/>
                                      </p:to>
                                    </p:set>
                                    <p:animEffect transition="in" filter="fade">
                                      <p:cBhvr>
                                        <p:cTn id="88" dur="500"/>
                                        <p:tgtEl>
                                          <p:spTgt spid="23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6"/>
                                        </p:tgtEl>
                                        <p:attrNameLst>
                                          <p:attrName>style.visibility</p:attrName>
                                        </p:attrNameLst>
                                      </p:cBhvr>
                                      <p:to>
                                        <p:strVal val="visible"/>
                                      </p:to>
                                    </p:set>
                                    <p:animEffect transition="in" filter="fade">
                                      <p:cBhvr>
                                        <p:cTn id="91"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2" grpId="0"/>
      <p:bldP spid="234" grpId="0"/>
      <p:bldP spid="2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796192"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sz="1100" dirty="0"/>
              <a:t>客户端向</a:t>
            </a:r>
            <a:r>
              <a:rPr lang="en-US" altLang="zh-CN" sz="1100" dirty="0"/>
              <a:t>primary</a:t>
            </a:r>
            <a:r>
              <a:rPr lang="zh-CN" altLang="zh-CN" sz="1100" dirty="0"/>
              <a:t>节点发送请求</a:t>
            </a:r>
            <a:r>
              <a:rPr lang="en-US" altLang="zh-CN" sz="1100" dirty="0"/>
              <a:t>Request&lt;</a:t>
            </a:r>
            <a:r>
              <a:rPr lang="en-US" altLang="zh-CN" sz="1100" dirty="0" err="1"/>
              <a:t>Request,o,t,c</a:t>
            </a:r>
            <a:r>
              <a:rPr lang="en-US" altLang="zh-CN" sz="1100" dirty="0"/>
              <a:t>&gt;</a:t>
            </a:r>
            <a:r>
              <a:rPr lang="zh-CN" altLang="zh-CN" sz="1100" dirty="0"/>
              <a:t>，时间戳</a:t>
            </a:r>
            <a:r>
              <a:rPr lang="en-US" altLang="zh-CN" sz="1100" dirty="0"/>
              <a:t>Timestamp t</a:t>
            </a:r>
            <a:r>
              <a:rPr lang="zh-CN" altLang="zh-CN" sz="1100" dirty="0"/>
              <a:t>被用来保证</a:t>
            </a:r>
            <a:r>
              <a:rPr lang="en-US" altLang="zh-CN" sz="1100" dirty="0"/>
              <a:t>client</a:t>
            </a:r>
            <a:r>
              <a:rPr lang="zh-CN" altLang="zh-CN" sz="1100" dirty="0"/>
              <a:t>发送的请求按顺序被执行，因为后面的时间戳比前面的时间戳更大，从而确定一个顺序性。</a:t>
            </a: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96506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sz="1100" dirty="0"/>
              <a:t>每一条由</a:t>
            </a:r>
            <a:r>
              <a:rPr lang="en-US" altLang="zh-CN" sz="1100" dirty="0"/>
              <a:t>replica</a:t>
            </a:r>
            <a:r>
              <a:rPr lang="zh-CN" altLang="zh-CN" sz="1100" dirty="0"/>
              <a:t>返回给</a:t>
            </a:r>
            <a:r>
              <a:rPr lang="en-US" altLang="zh-CN" sz="1100" dirty="0"/>
              <a:t>client</a:t>
            </a:r>
            <a:r>
              <a:rPr lang="zh-CN" altLang="zh-CN" sz="1100" dirty="0"/>
              <a:t>的结果都包含当前的</a:t>
            </a:r>
            <a:r>
              <a:rPr lang="en-US" altLang="zh-CN" sz="1100" dirty="0"/>
              <a:t>view number</a:t>
            </a:r>
            <a:r>
              <a:rPr lang="zh-CN" altLang="zh-CN" sz="1100" dirty="0"/>
              <a:t>，客户端发送给他认为当前是</a:t>
            </a:r>
            <a:r>
              <a:rPr lang="en-US" altLang="zh-CN" sz="1100" dirty="0"/>
              <a:t>primary</a:t>
            </a:r>
            <a:r>
              <a:rPr lang="zh-CN" altLang="zh-CN" sz="1100" dirty="0"/>
              <a:t>的主节点，通过点对点的通信，然后</a:t>
            </a:r>
            <a:r>
              <a:rPr lang="en-US" altLang="zh-CN" sz="1100" dirty="0"/>
              <a:t>primary</a:t>
            </a:r>
            <a:r>
              <a:rPr lang="zh-CN" altLang="zh-CN" sz="1100" dirty="0"/>
              <a:t>将请求发送给所有的其他的节点</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8076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sz="1100" dirty="0"/>
              <a:t>最后</a:t>
            </a:r>
            <a:r>
              <a:rPr lang="en-US" altLang="zh-CN" sz="1100" dirty="0"/>
              <a:t>replica</a:t>
            </a:r>
            <a:r>
              <a:rPr lang="zh-CN" altLang="zh-CN" sz="1100" dirty="0"/>
              <a:t>将结果直接发送给</a:t>
            </a:r>
            <a:r>
              <a:rPr lang="en-US" altLang="zh-CN" sz="1100" dirty="0"/>
              <a:t>client</a:t>
            </a:r>
            <a:r>
              <a:rPr lang="zh-CN" altLang="zh-CN" sz="1100" dirty="0"/>
              <a:t>。结果的形式是</a:t>
            </a:r>
            <a:r>
              <a:rPr lang="en-US" altLang="zh-CN" sz="1100" dirty="0"/>
              <a:t>&lt;</a:t>
            </a:r>
            <a:r>
              <a:rPr lang="en-US" altLang="zh-CN" sz="1100" dirty="0" err="1"/>
              <a:t>Reply,v,t,c,i,r</a:t>
            </a:r>
            <a:r>
              <a:rPr lang="en-US" altLang="zh-CN" sz="1100" dirty="0"/>
              <a:t>&gt;</a:t>
            </a:r>
            <a:r>
              <a:rPr lang="zh-CN" altLang="zh-CN" sz="1100" dirty="0"/>
              <a:t>，其中</a:t>
            </a:r>
            <a:r>
              <a:rPr lang="en-US" altLang="zh-CN" sz="1100" dirty="0"/>
              <a:t>v</a:t>
            </a:r>
            <a:r>
              <a:rPr lang="zh-CN" altLang="zh-CN" sz="1100" dirty="0"/>
              <a:t>是当前的</a:t>
            </a:r>
            <a:r>
              <a:rPr lang="en-US" altLang="zh-CN" sz="1100" dirty="0"/>
              <a:t>view number</a:t>
            </a:r>
            <a:r>
              <a:rPr lang="zh-CN" altLang="zh-CN" sz="1100" dirty="0"/>
              <a:t>，</a:t>
            </a:r>
            <a:r>
              <a:rPr lang="en-US" altLang="zh-CN" sz="1100" dirty="0"/>
              <a:t>t</a:t>
            </a:r>
            <a:r>
              <a:rPr lang="zh-CN" altLang="zh-CN" sz="1100" dirty="0"/>
              <a:t>是</a:t>
            </a:r>
            <a:r>
              <a:rPr lang="en-US" altLang="zh-CN" sz="1100" dirty="0"/>
              <a:t>request</a:t>
            </a:r>
            <a:r>
              <a:rPr lang="zh-CN" altLang="zh-CN" sz="1100" dirty="0"/>
              <a:t>的时间戳，</a:t>
            </a:r>
            <a:r>
              <a:rPr lang="en-US" altLang="zh-CN" sz="1100" dirty="0" err="1"/>
              <a:t>i</a:t>
            </a:r>
            <a:r>
              <a:rPr lang="zh-CN" altLang="zh-CN" sz="1100" dirty="0"/>
              <a:t>是</a:t>
            </a:r>
            <a:r>
              <a:rPr lang="en-US" altLang="zh-CN" sz="1100" dirty="0"/>
              <a:t>replica</a:t>
            </a:r>
            <a:r>
              <a:rPr lang="zh-CN" altLang="zh-CN" sz="1100" dirty="0"/>
              <a:t>的编号，</a:t>
            </a:r>
            <a:r>
              <a:rPr lang="en-US" altLang="zh-CN" sz="1100" dirty="0"/>
              <a:t>r</a:t>
            </a:r>
            <a:r>
              <a:rPr lang="zh-CN" altLang="zh-CN" sz="1100" dirty="0"/>
              <a:t>是返回的结果。客户端等待</a:t>
            </a:r>
            <a:r>
              <a:rPr lang="en-US" altLang="zh-CN" sz="1100" dirty="0"/>
              <a:t>f+1</a:t>
            </a:r>
            <a:r>
              <a:rPr lang="zh-CN" altLang="zh-CN" sz="1100" dirty="0"/>
              <a:t>个不同</a:t>
            </a:r>
            <a:r>
              <a:rPr lang="en-US" altLang="zh-CN" sz="1100" dirty="0"/>
              <a:t>replica</a:t>
            </a:r>
            <a:r>
              <a:rPr lang="zh-CN" altLang="zh-CN" sz="1100" dirty="0"/>
              <a:t>的签名验证成功的一致的结果后，才能确定结果的正确性。</a:t>
            </a: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客户端逻辑</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3581986"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三阶段提交</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34563" y="1195768"/>
            <a:ext cx="2715471" cy="900246"/>
          </a:xfrm>
          <a:prstGeom prst="rect">
            <a:avLst/>
          </a:prstGeom>
          <a:noFill/>
        </p:spPr>
        <p:txBody>
          <a:bodyPr wrap="square" lIns="27000" rIns="27000" rtlCol="0">
            <a:spAutoFit/>
          </a:bodyPr>
          <a:lstStyle/>
          <a:p>
            <a:r>
              <a:rPr lang="zh-CN" altLang="zh-CN" sz="1050" dirty="0"/>
              <a:t>在</a:t>
            </a:r>
            <a:r>
              <a:rPr lang="en-US" altLang="zh-CN" sz="1050" dirty="0"/>
              <a:t>pre-prepare</a:t>
            </a:r>
            <a:r>
              <a:rPr lang="zh-CN" altLang="zh-CN" sz="1050" dirty="0"/>
              <a:t>阶段，</a:t>
            </a:r>
            <a:r>
              <a:rPr lang="en-US" altLang="zh-CN" sz="1050" dirty="0"/>
              <a:t>primary</a:t>
            </a:r>
            <a:r>
              <a:rPr lang="zh-CN" altLang="zh-CN" sz="1050" dirty="0"/>
              <a:t>分配了一个</a:t>
            </a:r>
            <a:r>
              <a:rPr lang="en-US" altLang="zh-CN" sz="1050" dirty="0"/>
              <a:t>sequence number</a:t>
            </a:r>
            <a:r>
              <a:rPr lang="zh-CN" altLang="zh-CN" sz="1050" dirty="0"/>
              <a:t>给</a:t>
            </a:r>
            <a:r>
              <a:rPr lang="en-US" altLang="zh-CN" sz="1050" dirty="0"/>
              <a:t>request</a:t>
            </a:r>
            <a:r>
              <a:rPr lang="zh-CN" altLang="zh-CN" sz="1050" dirty="0"/>
              <a:t>的</a:t>
            </a:r>
            <a:r>
              <a:rPr lang="en-US" altLang="zh-CN" sz="1050" dirty="0"/>
              <a:t>message</a:t>
            </a:r>
            <a:r>
              <a:rPr lang="zh-CN" altLang="zh-CN" sz="1050" dirty="0"/>
              <a:t>。</a:t>
            </a:r>
            <a:r>
              <a:rPr lang="en-US" altLang="zh-CN" sz="1050" dirty="0"/>
              <a:t>Message</a:t>
            </a:r>
            <a:r>
              <a:rPr lang="zh-CN" altLang="zh-CN" sz="1050" dirty="0"/>
              <a:t>的格式是</a:t>
            </a:r>
            <a:r>
              <a:rPr lang="en-US" altLang="zh-CN" sz="1050" dirty="0"/>
              <a:t>&lt;&lt;PRE-</a:t>
            </a:r>
            <a:r>
              <a:rPr lang="en-US" altLang="zh-CN" sz="1050" dirty="0" err="1"/>
              <a:t>PREPARE,v,n,d</a:t>
            </a:r>
            <a:r>
              <a:rPr lang="en-US" altLang="zh-CN" sz="1050" dirty="0"/>
              <a:t>&gt;</a:t>
            </a:r>
            <a:r>
              <a:rPr lang="en-US" altLang="zh-CN" sz="1050" dirty="0" err="1"/>
              <a:t>p,m</a:t>
            </a:r>
            <a:r>
              <a:rPr lang="en-US" altLang="zh-CN" sz="1050" dirty="0"/>
              <a:t>&gt;</a:t>
            </a:r>
            <a:r>
              <a:rPr lang="zh-CN" altLang="zh-CN" sz="1050" dirty="0"/>
              <a:t>，</a:t>
            </a:r>
            <a:r>
              <a:rPr lang="en-US" altLang="zh-CN" sz="1050" dirty="0"/>
              <a:t>v</a:t>
            </a:r>
            <a:r>
              <a:rPr lang="zh-CN" altLang="zh-CN" sz="1050" dirty="0"/>
              <a:t>是</a:t>
            </a:r>
            <a:r>
              <a:rPr lang="en-US" altLang="zh-CN" sz="1050" dirty="0"/>
              <a:t>message</a:t>
            </a:r>
            <a:r>
              <a:rPr lang="zh-CN" altLang="zh-CN" sz="1050" dirty="0"/>
              <a:t>被发送时系统的</a:t>
            </a:r>
            <a:r>
              <a:rPr lang="en-US" altLang="zh-CN" sz="1050" dirty="0"/>
              <a:t>views</a:t>
            </a:r>
            <a:r>
              <a:rPr lang="zh-CN" altLang="zh-CN" sz="1050" dirty="0"/>
              <a:t>，</a:t>
            </a:r>
            <a:r>
              <a:rPr lang="en-US" altLang="zh-CN" sz="1050" dirty="0"/>
              <a:t>m</a:t>
            </a:r>
            <a:r>
              <a:rPr lang="zh-CN" altLang="zh-CN" sz="1050" dirty="0"/>
              <a:t>是系统的具体的消息，</a:t>
            </a:r>
            <a:r>
              <a:rPr lang="en-US" altLang="zh-CN" sz="1050" dirty="0"/>
              <a:t>d</a:t>
            </a:r>
            <a:r>
              <a:rPr lang="zh-CN" altLang="zh-CN" sz="1050" dirty="0"/>
              <a:t>是消息的摘要。</a:t>
            </a:r>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50839" y="2902432"/>
            <a:ext cx="2715471" cy="1223412"/>
          </a:xfrm>
          <a:prstGeom prst="rect">
            <a:avLst/>
          </a:prstGeom>
          <a:noFill/>
        </p:spPr>
        <p:txBody>
          <a:bodyPr wrap="square" lIns="27000" rIns="27000" rtlCol="0">
            <a:spAutoFit/>
          </a:bodyPr>
          <a:lstStyle/>
          <a:p>
            <a:pPr marL="171450" lvl="0" indent="-171450">
              <a:buFont typeface="Arial" panose="020B0604020202020204" pitchFamily="34" charset="0"/>
              <a:buChar char="•"/>
            </a:pPr>
            <a:r>
              <a:rPr lang="zh-CN" altLang="zh-CN" sz="1050" dirty="0"/>
              <a:t>在</a:t>
            </a:r>
            <a:r>
              <a:rPr lang="en-US" altLang="zh-CN" sz="1050" dirty="0"/>
              <a:t>request</a:t>
            </a:r>
            <a:r>
              <a:rPr lang="zh-CN" altLang="zh-CN" sz="1050" dirty="0"/>
              <a:t>和</a:t>
            </a:r>
            <a:r>
              <a:rPr lang="en-US" altLang="zh-CN" sz="1050" dirty="0"/>
              <a:t>pre-prepare</a:t>
            </a:r>
            <a:r>
              <a:rPr lang="zh-CN" altLang="zh-CN" sz="1050" dirty="0"/>
              <a:t>的签名正确，通知</a:t>
            </a:r>
            <a:r>
              <a:rPr lang="en-US" altLang="zh-CN" sz="1050" dirty="0"/>
              <a:t>message</a:t>
            </a:r>
            <a:r>
              <a:rPr lang="zh-CN" altLang="zh-CN" sz="1050" dirty="0"/>
              <a:t>的摘要</a:t>
            </a:r>
            <a:r>
              <a:rPr lang="en-US" altLang="zh-CN" sz="1050" dirty="0"/>
              <a:t>m</a:t>
            </a:r>
            <a:r>
              <a:rPr lang="zh-CN" altLang="zh-CN" sz="1050" dirty="0"/>
              <a:t>也是正确的</a:t>
            </a:r>
            <a:endParaRPr lang="en-US" altLang="zh-CN" sz="1050" dirty="0"/>
          </a:p>
          <a:p>
            <a:pPr marL="171450" lvl="0" indent="-171450">
              <a:buFont typeface="Arial" panose="020B0604020202020204" pitchFamily="34" charset="0"/>
              <a:buChar char="•"/>
            </a:pPr>
            <a:r>
              <a:rPr lang="en-US" altLang="zh-CN" sz="1050" dirty="0"/>
              <a:t>View </a:t>
            </a:r>
            <a:r>
              <a:rPr lang="zh-CN" altLang="zh-CN" sz="1050" dirty="0"/>
              <a:t>是当前的</a:t>
            </a:r>
            <a:r>
              <a:rPr lang="en-US" altLang="zh-CN" sz="1050" dirty="0"/>
              <a:t>view</a:t>
            </a:r>
          </a:p>
          <a:p>
            <a:pPr marL="171450" lvl="0" indent="-171450">
              <a:buFont typeface="Arial" panose="020B0604020202020204" pitchFamily="34" charset="0"/>
              <a:buChar char="•"/>
            </a:pPr>
            <a:r>
              <a:rPr lang="zh-CN" altLang="zh-CN" sz="1050" dirty="0"/>
              <a:t>目前还没有接受到相同</a:t>
            </a:r>
            <a:r>
              <a:rPr lang="en-US" altLang="zh-CN" sz="1050" dirty="0"/>
              <a:t>sequence number </a:t>
            </a:r>
            <a:r>
              <a:rPr lang="zh-CN" altLang="zh-CN" sz="1050" dirty="0"/>
              <a:t>和</a:t>
            </a:r>
            <a:r>
              <a:rPr lang="en-US" altLang="zh-CN" sz="1050" dirty="0"/>
              <a:t> view </a:t>
            </a:r>
            <a:r>
              <a:rPr lang="zh-CN" altLang="zh-CN" sz="1050" dirty="0"/>
              <a:t>的不同摘要的消息</a:t>
            </a:r>
            <a:endParaRPr lang="en-US" altLang="zh-CN" sz="1050" dirty="0"/>
          </a:p>
          <a:p>
            <a:pPr marL="171450" lvl="0" indent="-171450">
              <a:buFont typeface="Arial" panose="020B0604020202020204" pitchFamily="34" charset="0"/>
              <a:buChar char="•"/>
            </a:pPr>
            <a:r>
              <a:rPr lang="zh-CN" altLang="zh-CN" sz="1050" dirty="0"/>
              <a:t>消息的</a:t>
            </a:r>
            <a:r>
              <a:rPr lang="en-US" altLang="zh-CN" sz="1050" dirty="0"/>
              <a:t>sequence number</a:t>
            </a:r>
            <a:r>
              <a:rPr lang="zh-CN" altLang="zh-CN" sz="1050" dirty="0"/>
              <a:t>在系统允许的范围内</a:t>
            </a:r>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77690" y="1139064"/>
            <a:ext cx="2715471" cy="1763368"/>
          </a:xfrm>
          <a:prstGeom prst="rect">
            <a:avLst/>
          </a:prstGeom>
          <a:noFill/>
        </p:spPr>
        <p:txBody>
          <a:bodyPr wrap="square" lIns="27000" rIns="27000" rtlCol="0">
            <a:spAutoFit/>
          </a:bodyPr>
          <a:lstStyle/>
          <a:p>
            <a:pPr algn="r" defTabSz="914400">
              <a:lnSpc>
                <a:spcPct val="150000"/>
              </a:lnSpc>
              <a:defRPr/>
            </a:pPr>
            <a:r>
              <a:rPr lang="zh-CN" altLang="zh-CN" sz="1050" dirty="0"/>
              <a:t>当</a:t>
            </a:r>
            <a:r>
              <a:rPr lang="en-US" altLang="zh-CN" sz="1050" dirty="0"/>
              <a:t>primary</a:t>
            </a:r>
            <a:r>
              <a:rPr lang="zh-CN" altLang="zh-CN" sz="1050" dirty="0"/>
              <a:t>节点，接收到来自客户端的请求时，开始了三阶段的提交流程。只要客户端提交的信息没有超过给定的信息上限的话，</a:t>
            </a:r>
            <a:r>
              <a:rPr lang="en-US" altLang="zh-CN" sz="1050" dirty="0"/>
              <a:t>primary</a:t>
            </a:r>
            <a:r>
              <a:rPr lang="zh-CN" altLang="zh-CN" sz="1050" dirty="0"/>
              <a:t>会立即执行协议。在这种情况下，</a:t>
            </a:r>
            <a:r>
              <a:rPr lang="en-US" altLang="zh-CN" sz="1050" dirty="0"/>
              <a:t>primary</a:t>
            </a:r>
            <a:r>
              <a:rPr lang="zh-CN" altLang="zh-CN" sz="1050" dirty="0"/>
              <a:t>会缓存请求，同时将请求分片发送给</a:t>
            </a:r>
            <a:r>
              <a:rPr lang="en-US" altLang="zh-CN" sz="1050" dirty="0"/>
              <a:t>replica</a:t>
            </a:r>
            <a:r>
              <a:rPr lang="zh-CN" altLang="zh-CN" sz="1050" dirty="0"/>
              <a:t>。这三阶段提交分别是</a:t>
            </a:r>
            <a:r>
              <a:rPr lang="en-US" altLang="zh-CN" sz="1050" dirty="0"/>
              <a:t>pre-prepare</a:t>
            </a:r>
            <a:r>
              <a:rPr lang="zh-CN" altLang="zh-CN" sz="1050" dirty="0"/>
              <a:t>，</a:t>
            </a:r>
            <a:r>
              <a:rPr lang="en-US" altLang="zh-CN" sz="1050" dirty="0"/>
              <a:t>prepare</a:t>
            </a:r>
            <a:r>
              <a:rPr lang="zh-CN" altLang="zh-CN" sz="1050" dirty="0"/>
              <a:t>和</a:t>
            </a:r>
            <a:r>
              <a:rPr lang="en-US" altLang="zh-CN" sz="1050" dirty="0"/>
              <a:t>commit</a:t>
            </a:r>
            <a:r>
              <a:rPr lang="zh-CN" altLang="zh-CN" sz="1050" dirty="0"/>
              <a:t>。</a:t>
            </a:r>
            <a:endParaRPr lang="en-US" altLang="zh-CN" sz="1050" kern="0" dirty="0">
              <a:solidFill>
                <a:schemeClr val="tx1">
                  <a:lumMod val="95000"/>
                  <a:lumOff val="5000"/>
                </a:schemeClr>
              </a:solidFill>
            </a:endParaRPr>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153105" y="2988766"/>
            <a:ext cx="2715471" cy="1708160"/>
          </a:xfrm>
          <a:prstGeom prst="rect">
            <a:avLst/>
          </a:prstGeom>
          <a:noFill/>
        </p:spPr>
        <p:txBody>
          <a:bodyPr wrap="square" lIns="27000" rIns="27000" rtlCol="0">
            <a:spAutoFit/>
          </a:bodyPr>
          <a:lstStyle/>
          <a:p>
            <a:r>
              <a:rPr lang="zh-CN" altLang="zh-CN" sz="1050" dirty="0"/>
              <a:t>最后</a:t>
            </a:r>
            <a:r>
              <a:rPr lang="en-US" altLang="zh-CN" sz="1050" dirty="0"/>
              <a:t>replica</a:t>
            </a:r>
            <a:r>
              <a:rPr lang="zh-CN" altLang="zh-CN" sz="1050" dirty="0"/>
              <a:t>广播</a:t>
            </a:r>
            <a:r>
              <a:rPr lang="en-US" altLang="zh-CN" sz="1050" dirty="0"/>
              <a:t>commit&lt;</a:t>
            </a:r>
            <a:r>
              <a:rPr lang="en-US" altLang="zh-CN" sz="1050" dirty="0" err="1"/>
              <a:t>commit,v,n,D</a:t>
            </a:r>
            <a:r>
              <a:rPr lang="en-US" altLang="zh-CN" sz="1050" dirty="0"/>
              <a:t>(m),</a:t>
            </a:r>
            <a:r>
              <a:rPr lang="en-US" altLang="zh-CN" sz="1050" dirty="0" err="1"/>
              <a:t>i</a:t>
            </a:r>
            <a:r>
              <a:rPr lang="en-US" altLang="zh-CN" sz="1050" dirty="0"/>
              <a:t>&gt;</a:t>
            </a:r>
            <a:r>
              <a:rPr lang="zh-CN" altLang="zh-CN" sz="1050" dirty="0"/>
              <a:t>给其他的</a:t>
            </a:r>
            <a:r>
              <a:rPr lang="en-US" altLang="zh-CN" sz="1050" dirty="0"/>
              <a:t>replica</a:t>
            </a:r>
            <a:r>
              <a:rPr lang="zh-CN" altLang="zh-CN" sz="1050" dirty="0"/>
              <a:t>节点当</a:t>
            </a:r>
            <a:r>
              <a:rPr lang="en-US" altLang="zh-CN" sz="1050" dirty="0"/>
              <a:t>prepare&lt;</a:t>
            </a:r>
            <a:r>
              <a:rPr lang="en-US" altLang="zh-CN" sz="1050" dirty="0" err="1"/>
              <a:t>m,v,n,i</a:t>
            </a:r>
            <a:r>
              <a:rPr lang="en-US" altLang="zh-CN" sz="1050" dirty="0"/>
              <a:t>&gt;</a:t>
            </a:r>
            <a:r>
              <a:rPr lang="zh-CN" altLang="zh-CN" sz="1050" dirty="0"/>
              <a:t>被证明是正确后，这将开启</a:t>
            </a:r>
            <a:r>
              <a:rPr lang="en-US" altLang="zh-CN" sz="1050" dirty="0"/>
              <a:t>commit</a:t>
            </a:r>
            <a:r>
              <a:rPr lang="zh-CN" altLang="zh-CN" sz="1050" dirty="0"/>
              <a:t>进程。</a:t>
            </a:r>
            <a:r>
              <a:rPr lang="en-US" altLang="zh-CN" sz="1050" dirty="0"/>
              <a:t>Replica</a:t>
            </a:r>
            <a:r>
              <a:rPr lang="zh-CN" altLang="zh-CN" sz="1050" dirty="0"/>
              <a:t>接收</a:t>
            </a:r>
            <a:r>
              <a:rPr lang="en-US" altLang="zh-CN" sz="1050" dirty="0"/>
              <a:t>commit</a:t>
            </a:r>
            <a:r>
              <a:rPr lang="zh-CN" altLang="zh-CN" sz="1050" dirty="0"/>
              <a:t>信息并把他添加到</a:t>
            </a:r>
            <a:r>
              <a:rPr lang="en-US" altLang="zh-CN" sz="1050" dirty="0"/>
              <a:t>log</a:t>
            </a:r>
            <a:r>
              <a:rPr lang="zh-CN" altLang="zh-CN" sz="1050" dirty="0"/>
              <a:t>中只要</a:t>
            </a:r>
            <a:r>
              <a:rPr lang="en-US" altLang="zh-CN" sz="1050" dirty="0"/>
              <a:t>commit</a:t>
            </a:r>
            <a:r>
              <a:rPr lang="zh-CN" altLang="zh-CN" sz="1050" dirty="0"/>
              <a:t>信息的签名正确。我们定义</a:t>
            </a:r>
            <a:r>
              <a:rPr lang="en-US" altLang="zh-CN" sz="1050" dirty="0" err="1"/>
              <a:t>commited</a:t>
            </a:r>
            <a:r>
              <a:rPr lang="zh-CN" altLang="zh-CN" sz="1050" dirty="0"/>
              <a:t>（</a:t>
            </a:r>
            <a:r>
              <a:rPr lang="en-US" altLang="zh-CN" sz="1050" dirty="0" err="1"/>
              <a:t>m,v,n</a:t>
            </a:r>
            <a:r>
              <a:rPr lang="zh-CN" altLang="zh-CN" sz="1050" dirty="0"/>
              <a:t>）是正确的当且仅当收到</a:t>
            </a:r>
            <a:r>
              <a:rPr lang="en-US" altLang="zh-CN" sz="1050" dirty="0"/>
              <a:t>f+1</a:t>
            </a:r>
            <a:r>
              <a:rPr lang="zh-CN" altLang="zh-CN" sz="1050" dirty="0"/>
              <a:t>个非异常</a:t>
            </a:r>
            <a:r>
              <a:rPr lang="en-US" altLang="zh-CN" sz="1050" dirty="0"/>
              <a:t>replica</a:t>
            </a:r>
            <a:r>
              <a:rPr lang="zh-CN" altLang="zh-CN" sz="1050" dirty="0"/>
              <a:t>的</a:t>
            </a:r>
            <a:r>
              <a:rPr lang="en-US" altLang="zh-CN" sz="1050" dirty="0"/>
              <a:t>commit</a:t>
            </a:r>
            <a:r>
              <a:rPr lang="zh-CN" altLang="zh-CN" sz="1050" dirty="0"/>
              <a:t>，同时</a:t>
            </a:r>
            <a:r>
              <a:rPr lang="en-US" altLang="zh-CN" sz="1050" dirty="0" err="1"/>
              <a:t>commited</a:t>
            </a:r>
            <a:r>
              <a:rPr lang="en-US" altLang="zh-CN" sz="1050" dirty="0"/>
              <a:t>-local</a:t>
            </a:r>
            <a:r>
              <a:rPr lang="zh-CN" altLang="zh-CN" sz="1050" dirty="0"/>
              <a:t>是正确的当</a:t>
            </a:r>
            <a:r>
              <a:rPr lang="en-US" altLang="zh-CN" sz="1050" dirty="0"/>
              <a:t>prepared</a:t>
            </a:r>
            <a:r>
              <a:rPr lang="zh-CN" altLang="zh-CN" sz="1050" dirty="0"/>
              <a:t>是正确的并且</a:t>
            </a:r>
            <a:r>
              <a:rPr lang="en-US" altLang="zh-CN" sz="1050" dirty="0"/>
              <a:t>replica </a:t>
            </a:r>
            <a:r>
              <a:rPr lang="en-US" altLang="zh-CN" sz="1050" dirty="0" err="1"/>
              <a:t>i</a:t>
            </a:r>
            <a:r>
              <a:rPr lang="zh-CN" altLang="zh-CN" sz="1050" dirty="0"/>
              <a:t>已经接收了来自不同的</a:t>
            </a:r>
            <a:r>
              <a:rPr lang="en-US" altLang="zh-CN" sz="1050" dirty="0"/>
              <a:t>replica</a:t>
            </a:r>
            <a:r>
              <a:rPr lang="zh-CN" altLang="zh-CN" sz="1050" dirty="0"/>
              <a:t>的</a:t>
            </a:r>
            <a:r>
              <a:rPr lang="en-US" altLang="zh-CN" sz="1050" dirty="0"/>
              <a:t>2f+1</a:t>
            </a:r>
            <a:r>
              <a:rPr lang="zh-CN" altLang="zh-CN" sz="1050" dirty="0"/>
              <a:t>个</a:t>
            </a:r>
            <a:r>
              <a:rPr lang="en-US" altLang="zh-CN" sz="1050" dirty="0"/>
              <a:t>commit</a:t>
            </a:r>
            <a:r>
              <a:rPr lang="zh-CN" altLang="zh-CN" sz="1050" dirty="0"/>
              <a:t>并且要对应</a:t>
            </a:r>
            <a:r>
              <a:rPr lang="en-US" altLang="zh-CN" sz="1050" dirty="0"/>
              <a:t>pre-prepare</a:t>
            </a:r>
            <a:r>
              <a:rPr lang="zh-CN" altLang="zh-CN" sz="1050" dirty="0"/>
              <a:t>的信息。</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500"/>
                                        <p:tgtEl>
                                          <p:spTgt spid="5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up)">
                                      <p:cBhvr>
                                        <p:cTn id="13" dur="500"/>
                                        <p:tgtEl>
                                          <p:spTgt spid="55"/>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up)">
                                      <p:cBhvr>
                                        <p:cTn id="28" dur="500"/>
                                        <p:tgtEl>
                                          <p:spTgt spid="5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 grpId="0"/>
      <p:bldP spid="55" grpId="0"/>
      <p:bldP spid="57" grpId="0"/>
      <p:bldP spid="5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TotalTime>
  <Words>2120</Words>
  <Application>Microsoft Office PowerPoint</Application>
  <PresentationFormat>全屏显示(16:9)</PresentationFormat>
  <Paragraphs>114</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Gill Sans</vt:lpstr>
      <vt:lpstr>等线</vt:lpstr>
      <vt:lpstr>方正准圆简体</vt:lpstr>
      <vt:lpstr>微软雅黑</vt:lpstr>
      <vt:lpstr>Arial</vt:lpstr>
      <vt:lpstr>Calibri</vt:lpstr>
      <vt:lpstr>Calibri Light</vt:lpstr>
      <vt:lpstr>Times New Roman</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赵 研</cp:lastModifiedBy>
  <cp:revision>353</cp:revision>
  <dcterms:created xsi:type="dcterms:W3CDTF">2017-06-30T01:20:51Z</dcterms:created>
  <dcterms:modified xsi:type="dcterms:W3CDTF">2022-02-01T13:50:21Z</dcterms:modified>
</cp:coreProperties>
</file>