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8" r:id="rId3"/>
    <p:sldId id="347" r:id="rId4"/>
    <p:sldId id="367" r:id="rId5"/>
    <p:sldId id="368" r:id="rId6"/>
    <p:sldId id="369" r:id="rId7"/>
    <p:sldId id="371" r:id="rId8"/>
    <p:sldId id="354" r:id="rId9"/>
    <p:sldId id="355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29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295"/>
    <a:srgbClr val="257CBD"/>
    <a:srgbClr val="1482AC"/>
    <a:srgbClr val="1E2B57"/>
    <a:srgbClr val="0A5985"/>
    <a:srgbClr val="102872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40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AD43C-5C62-42D3-A7AB-7CA0B87DEA68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2020-890B-4198-ABC0-DCFE55E7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62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9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29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9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86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8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30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8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3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9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5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4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2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0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3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4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E466-DC15-41F4-BF6F-ACAD90B77EA1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8AE2-1575-44A2-984E-FBE464D44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306944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32880" y="2423453"/>
            <a:ext cx="7280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k/v service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-MIT 6.824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9060577" y="5551056"/>
            <a:ext cx="2712554" cy="461641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22151174 </a:t>
            </a:r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秦清澳</a:t>
            </a:r>
          </a:p>
        </p:txBody>
      </p:sp>
    </p:spTree>
    <p:extLst>
      <p:ext uri="{BB962C8B-B14F-4D97-AF65-F5344CB8AC3E}">
        <p14:creationId xmlns:p14="http://schemas.microsoft.com/office/powerpoint/2010/main" val="40669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1"/>
    </mc:Choice>
    <mc:Fallback xmlns="">
      <p:transition spd="slow" advTm="172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9"/>
            <a:ext cx="531070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简介及实现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日志复制实现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9CF96-907A-4D91-BE03-98B4A3C21885}"/>
              </a:ext>
            </a:extLst>
          </p:cNvPr>
          <p:cNvSpPr txBox="1"/>
          <p:nvPr/>
        </p:nvSpPr>
        <p:spPr>
          <a:xfrm>
            <a:off x="467190" y="877753"/>
            <a:ext cx="11257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日志复制实现相关的重要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LogEntry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logType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AppendEntriesArgs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AppendEntriesReply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LogEntry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封装单个日志项，包括的提交该日志项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以及对应的状态机命令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logType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则包含了当前状态机包含的所有日志项数组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以及最好一个日志项的索引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LastIncludedIndex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和任期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LastIncludedTerm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AppendEntriesArgs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是添加日志项所用的参数，包括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的编号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LeaderID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、前一条日志项的索引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PrevLogIndex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和任期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PrevLogTerm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、要添加的所有日志项数组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已提交的最后一个日志项索引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LeaderCommit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AppendEntriesReply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是添加日志项返回信息的封装，包括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、成功与否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、冲突的日志项的任期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ConflictEntryTerm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、冲突的日志项的索引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ConflictTermFirstIndex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A618CF-A58E-4459-B776-70BB39C94C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766652"/>
            <a:ext cx="2504440" cy="1913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315FBC-FDC1-4F2C-ACBE-7AE75314EB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71532" y="3755479"/>
            <a:ext cx="2628265" cy="15233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5B9F8D-2CEE-4111-92AD-093FEBCE53F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03289" y="3874602"/>
            <a:ext cx="2523490" cy="118046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C0565D-A4C2-4914-81E2-DDDBAE36B1AA}"/>
              </a:ext>
            </a:extLst>
          </p:cNvPr>
          <p:cNvSpPr/>
          <p:nvPr/>
        </p:nvSpPr>
        <p:spPr>
          <a:xfrm>
            <a:off x="-1" y="6289129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9"/>
            <a:ext cx="531070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简介及实现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日志复制实现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9CF96-907A-4D91-BE03-98B4A3C21885}"/>
              </a:ext>
            </a:extLst>
          </p:cNvPr>
          <p:cNvSpPr txBox="1"/>
          <p:nvPr/>
        </p:nvSpPr>
        <p:spPr>
          <a:xfrm>
            <a:off x="581493" y="1125403"/>
            <a:ext cx="11257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日志复制实现相关的重要函数为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AppendEntries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k/v 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的相应操作做华为日志项并使用状态机执行相应命令。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AppendEntries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函数的参数包括添加日志项的相关信息参数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AppendEntriesArgs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、响应参数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AppendEntriesReply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的方式调用该函数来添加日志项，保证数据的一致性。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BA2B2E-B077-4AEF-A270-A0058B5E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36" y="2861940"/>
            <a:ext cx="5009524" cy="14952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86E030-4789-4688-82A6-108E12B4B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489" y="4772109"/>
            <a:ext cx="6247619" cy="135238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5A783EB-482E-4AF4-BDA1-0A72A1A19117}"/>
              </a:ext>
            </a:extLst>
          </p:cNvPr>
          <p:cNvSpPr/>
          <p:nvPr/>
        </p:nvSpPr>
        <p:spPr>
          <a:xfrm>
            <a:off x="-1" y="6289129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9"/>
            <a:ext cx="531070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简介及实现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9CF96-907A-4D91-BE03-98B4A3C21885}"/>
              </a:ext>
            </a:extLst>
          </p:cNvPr>
          <p:cNvSpPr txBox="1"/>
          <p:nvPr/>
        </p:nvSpPr>
        <p:spPr>
          <a:xfrm>
            <a:off x="581493" y="1363528"/>
            <a:ext cx="11257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持久化实现为简单的内存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持久化，通过一个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Persister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实例实现。相关的重要函数为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readPersist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函数负责将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协议的状态持久化。这里的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协议的状态主要包括当前领导者的任期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、最后一次投出得票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votedFor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、日志项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readPersist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函数负责将保存的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状态还原。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A783EB-482E-4AF4-BDA1-0A72A1A19117}"/>
              </a:ext>
            </a:extLst>
          </p:cNvPr>
          <p:cNvSpPr/>
          <p:nvPr/>
        </p:nvSpPr>
        <p:spPr>
          <a:xfrm>
            <a:off x="-1" y="6289129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F92361-1415-464C-9C9C-4B7CDBFF0F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457998"/>
            <a:ext cx="2914015" cy="16662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A59FA8-A980-47BF-8285-CD5B7FFC5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733" y="3429000"/>
            <a:ext cx="5866667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9"/>
            <a:ext cx="531070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简介及实现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日志压缩实现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9CF96-907A-4D91-BE03-98B4A3C21885}"/>
              </a:ext>
            </a:extLst>
          </p:cNvPr>
          <p:cNvSpPr txBox="1"/>
          <p:nvPr/>
        </p:nvSpPr>
        <p:spPr>
          <a:xfrm>
            <a:off x="467190" y="877753"/>
            <a:ext cx="11257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随着时间的增长，日志项会越来越多，所以有必要压缩日志。这里采用快照的思想。相关的重要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InstallSnapshotArgs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InstallSnapshotReply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。重要函数包括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Snapshot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CondInstallSnapshot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InstallSnapshot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InstallSnapshotArgs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Follwer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安装快照时传入的参数。主要包括任期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LeaderID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、快照包含的最后一个日志项索引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LastIncludedIndex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和任期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LastIncludedTerm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、持久化的数据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InstallSnapshotReply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作为返回值只包含了任期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Snapshot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是通过创建快照的方式压缩日志项，参数主要包括现在的最新的日志项索引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以及之前创建的快照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snapshot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CondInstallSnapshot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的参数包括最后的日志项任期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lastIncludedTerm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和索引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lastIncludedIndex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、之前的快照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snapshot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。该函数用来切换到最新快照。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InstallSnapshot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的参数包括要安装的快照信息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installSnapshotArgs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、用于返回的安装结果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installSnapshotReply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InstallSnapshot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函数来保证数据源一致性。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C0565D-A4C2-4914-81E2-DDDBAE36B1AA}"/>
              </a:ext>
            </a:extLst>
          </p:cNvPr>
          <p:cNvSpPr/>
          <p:nvPr/>
        </p:nvSpPr>
        <p:spPr>
          <a:xfrm>
            <a:off x="-1" y="6289129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AE8423-CFCC-47FD-9501-DE35A346F1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235" y="3429000"/>
            <a:ext cx="2771140" cy="21139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5D6C57-4AFC-4E4A-9FB2-80ACF9F0B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681" y="3429000"/>
            <a:ext cx="5095238" cy="7523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15B95C-1061-415E-BDFF-2B2AB8F1B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681" y="4273759"/>
            <a:ext cx="7723809" cy="6380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42D4082-074D-4985-B546-FC99A1F90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681" y="5053735"/>
            <a:ext cx="6723809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9"/>
            <a:ext cx="531070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k/v service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-Client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9CF96-907A-4D91-BE03-98B4A3C21885}"/>
              </a:ext>
            </a:extLst>
          </p:cNvPr>
          <p:cNvSpPr txBox="1"/>
          <p:nvPr/>
        </p:nvSpPr>
        <p:spPr>
          <a:xfrm>
            <a:off x="581493" y="1125403"/>
            <a:ext cx="11257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端实现相关的重要函数为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PutAppend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函数的参数只有一个关键字字符串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。该函数使得客户端通过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的方式请求服务器的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PutAppend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函数的参数包括关键字字符串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、具体操作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函数类似，客户端调用该函数通过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的方式请求服务器的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A783EB-482E-4AF4-BDA1-0A72A1A19117}"/>
              </a:ext>
            </a:extLst>
          </p:cNvPr>
          <p:cNvSpPr/>
          <p:nvPr/>
        </p:nvSpPr>
        <p:spPr>
          <a:xfrm>
            <a:off x="-1" y="6289129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1C931D-54E6-4865-9D9B-FDB1986EA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39" b="-3769"/>
          <a:stretch/>
        </p:blipFill>
        <p:spPr>
          <a:xfrm>
            <a:off x="581493" y="3006462"/>
            <a:ext cx="3323757" cy="7313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0F374C-6476-4B34-BFDB-36EDE79F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983" y="3006462"/>
            <a:ext cx="7609524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9"/>
            <a:ext cx="531070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k/v service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9CF96-907A-4D91-BE03-98B4A3C21885}"/>
              </a:ext>
            </a:extLst>
          </p:cNvPr>
          <p:cNvSpPr txBox="1"/>
          <p:nvPr/>
        </p:nvSpPr>
        <p:spPr>
          <a:xfrm>
            <a:off x="581493" y="1125403"/>
            <a:ext cx="11257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端实现相关的重要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KVServer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封装了客户端请求服务的相关操作信息，包括操作类型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、关键字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、版本号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、领导者编号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KV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的所有相关信息，主要包括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、通信通道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applyCh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maxraftstate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kvMap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、日志索引到处理结果的映射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pendingChannels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、日志索引到命令的映射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pendingMap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、客户端到版本号的映射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dupMap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、持久化对象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persister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A783EB-482E-4AF4-BDA1-0A72A1A19117}"/>
              </a:ext>
            </a:extLst>
          </p:cNvPr>
          <p:cNvSpPr/>
          <p:nvPr/>
        </p:nvSpPr>
        <p:spPr>
          <a:xfrm>
            <a:off x="-1" y="6289129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629C42-724A-42E7-9087-F1007ACC9E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1493" y="3668637"/>
            <a:ext cx="3790315" cy="1513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381F5A-4CD4-422F-B913-CF69A658B6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0375" y="3668637"/>
            <a:ext cx="5759450" cy="17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9"/>
            <a:ext cx="531070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k/v service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9CF96-907A-4D91-BE03-98B4A3C21885}"/>
              </a:ext>
            </a:extLst>
          </p:cNvPr>
          <p:cNvSpPr txBox="1"/>
          <p:nvPr/>
        </p:nvSpPr>
        <p:spPr>
          <a:xfrm>
            <a:off x="581493" y="1125403"/>
            <a:ext cx="11257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端实现相关的重要函数为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PutAppend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StartKVServer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applyListener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操作的相关参数信息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、用于返回结果的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。该函数的主要功能就是使服务器通过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操作，获得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，并改变状态机的状态，添加日志项。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PutAppend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操作的相关参数信息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、用于返回结果的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。该函数的主要功能就是使服务器通过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操作，改变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，并改变状态机的状态，添加日志项。要注意的是该函数实现了操作去重的功能、相同操作只会进行一次。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A783EB-482E-4AF4-BDA1-0A72A1A19117}"/>
              </a:ext>
            </a:extLst>
          </p:cNvPr>
          <p:cNvSpPr/>
          <p:nvPr/>
        </p:nvSpPr>
        <p:spPr>
          <a:xfrm>
            <a:off x="-1" y="6289129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80BE7F-0756-425C-8725-7ACE7AF6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3105788"/>
            <a:ext cx="4495238" cy="9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5987B3-56E2-4537-90CC-50AEA396F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352" y="3120525"/>
            <a:ext cx="5619048" cy="8476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58D9A7-D6C8-43B3-A457-42B2E3DE69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2" b="55181"/>
          <a:stretch/>
        </p:blipFill>
        <p:spPr>
          <a:xfrm>
            <a:off x="1159407" y="4430985"/>
            <a:ext cx="5339283" cy="5805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F5EAB91-78ED-45FC-BEE9-56814FCA5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380" y="5237144"/>
            <a:ext cx="8295238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3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9"/>
            <a:ext cx="531070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k/v service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9CF96-907A-4D91-BE03-98B4A3C21885}"/>
              </a:ext>
            </a:extLst>
          </p:cNvPr>
          <p:cNvSpPr txBox="1"/>
          <p:nvPr/>
        </p:nvSpPr>
        <p:spPr>
          <a:xfrm>
            <a:off x="581493" y="1173028"/>
            <a:ext cx="11257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StartKVServer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的参数包括其他服务器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、自己的编号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、持久化对象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persister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、允许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状态所占最大空间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maxraftstate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。该函数主要负责新建一个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KV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实例，并初始化相关参数以及新建相应的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实例。另外，还会从快照中读取最新的状态并开启监听器监听客户端的请求。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applyListener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函数主要负责监听客户端的请求并由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对其服务，另外该函数还进行了是否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判断、命令是否有效、快照操作。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A783EB-482E-4AF4-BDA1-0A72A1A19117}"/>
              </a:ext>
            </a:extLst>
          </p:cNvPr>
          <p:cNvSpPr/>
          <p:nvPr/>
        </p:nvSpPr>
        <p:spPr>
          <a:xfrm>
            <a:off x="-1" y="6289129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158D9A7-D6C8-43B3-A457-42B2E3DE6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28" b="55275"/>
          <a:stretch/>
        </p:blipFill>
        <p:spPr>
          <a:xfrm>
            <a:off x="4565916" y="4504632"/>
            <a:ext cx="3060168" cy="5792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F5EAB91-78ED-45FC-BEE9-56814FCA5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380" y="3235657"/>
            <a:ext cx="8295238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8279" y="2587112"/>
            <a:ext cx="4608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2044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"/>
    </mc:Choice>
    <mc:Fallback xmlns="">
      <p:transition spd="slow" advTm="22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47799" y="1311435"/>
            <a:ext cx="5244195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n-ea"/>
              </a:rPr>
              <a:t>分布式一致性</a:t>
            </a:r>
          </a:p>
        </p:txBody>
      </p:sp>
      <p:sp>
        <p:nvSpPr>
          <p:cNvPr id="9" name="椭圆 8"/>
          <p:cNvSpPr/>
          <p:nvPr/>
        </p:nvSpPr>
        <p:spPr>
          <a:xfrm>
            <a:off x="6607626" y="1311435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7800" y="2149635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n-ea"/>
              </a:rPr>
              <a:t>总体架构</a:t>
            </a:r>
          </a:p>
        </p:txBody>
      </p:sp>
      <p:sp>
        <p:nvSpPr>
          <p:cNvPr id="11" name="椭圆 10"/>
          <p:cNvSpPr/>
          <p:nvPr/>
        </p:nvSpPr>
        <p:spPr>
          <a:xfrm>
            <a:off x="6607626" y="2149635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7785" y="2987835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n-ea"/>
              </a:rPr>
              <a:t>整体设计</a:t>
            </a:r>
          </a:p>
        </p:txBody>
      </p:sp>
      <p:sp>
        <p:nvSpPr>
          <p:cNvPr id="13" name="椭圆 12"/>
          <p:cNvSpPr/>
          <p:nvPr/>
        </p:nvSpPr>
        <p:spPr>
          <a:xfrm>
            <a:off x="6607626" y="2987835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47795" y="3826035"/>
            <a:ext cx="5244199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</a:rPr>
              <a:t>Raft</a:t>
            </a:r>
            <a:r>
              <a:rPr lang="zh-CN" altLang="en-US" sz="3200" b="1" dirty="0">
                <a:latin typeface="+mn-ea"/>
              </a:rPr>
              <a:t>简介及实现</a:t>
            </a:r>
          </a:p>
        </p:txBody>
      </p:sp>
      <p:sp>
        <p:nvSpPr>
          <p:cNvPr id="15" name="椭圆 14"/>
          <p:cNvSpPr/>
          <p:nvPr/>
        </p:nvSpPr>
        <p:spPr>
          <a:xfrm>
            <a:off x="6607626" y="3826035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47801" y="4664235"/>
            <a:ext cx="5244199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</a:rPr>
              <a:t>k/v service</a:t>
            </a:r>
            <a:r>
              <a:rPr lang="zh-CN" altLang="en-US" sz="3200" b="1" dirty="0">
                <a:latin typeface="+mn-ea"/>
              </a:rPr>
              <a:t>实现</a:t>
            </a:r>
          </a:p>
        </p:txBody>
      </p:sp>
      <p:sp>
        <p:nvSpPr>
          <p:cNvPr id="17" name="椭圆 16"/>
          <p:cNvSpPr/>
          <p:nvPr/>
        </p:nvSpPr>
        <p:spPr>
          <a:xfrm>
            <a:off x="6607626" y="4664235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05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0"/>
    </mc:Choice>
    <mc:Fallback xmlns="">
      <p:transition spd="slow" advTm="65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分布式一致性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063786-3C87-4A52-A4AB-E24A7B0CC0E8}"/>
              </a:ext>
            </a:extLst>
          </p:cNvPr>
          <p:cNvSpPr txBox="1"/>
          <p:nvPr/>
        </p:nvSpPr>
        <p:spPr>
          <a:xfrm>
            <a:off x="1913743" y="1218799"/>
            <a:ext cx="8364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	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在计算机技术和互联网技术迅猛发展的今天，</a:t>
            </a:r>
            <a:r>
              <a:rPr lang="zh-CN" altLang="zh-CN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集中式架构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已经越来越不能满足当今</a:t>
            </a:r>
            <a:r>
              <a:rPr lang="zh-CN" altLang="zh-CN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计算机系统多样化的需求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。相对于集中式架构而言，计算机系统正在经历一场逐渐倾向于</a:t>
            </a:r>
            <a:r>
              <a:rPr lang="zh-CN" altLang="zh-CN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分布式架构的变革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分布式系统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，顾名思义</a:t>
            </a:r>
            <a:r>
              <a:rPr lang="zh-CN" altLang="en-US" dirty="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，就是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将一个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硬件或者软件组件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分布在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不同的网络节点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上，节点之间仅通过消息传递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等方式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来进行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通信和协调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，从而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共同协作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完成作业。在分布式系统中，为了使各自独立的集群节点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达成协作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，集群不可避免地需要在运行过程中对某些问题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达成一致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。只有在保证分布式一致性的前提下，系统的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并发性能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才能得到保证，因此一致性是分布式系统中的重要课题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3D1FA2-5BC9-4C2F-B8A4-64480B08A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80" y="3561264"/>
            <a:ext cx="4308774" cy="31136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A3B464-4396-41CB-937A-EAAB7152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11" y="3561264"/>
            <a:ext cx="3497071" cy="30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8"/>
    </mc:Choice>
    <mc:Fallback xmlns="">
      <p:transition spd="slow" advTm="283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系统总体架构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EF4B4E-0108-4CA9-9D0B-EF7F625AD7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6" y="2456830"/>
            <a:ext cx="6562726" cy="4057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18F345-0104-48BC-819E-BDFEEC7781E6}"/>
              </a:ext>
            </a:extLst>
          </p:cNvPr>
          <p:cNvSpPr txBox="1"/>
          <p:nvPr/>
        </p:nvSpPr>
        <p:spPr>
          <a:xfrm>
            <a:off x="981074" y="1009650"/>
            <a:ext cx="1022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系统的总体架构如图所示，由若干客户端和一个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KV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集群组成。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集群由一个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Follower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KV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集群向多个客户端提供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Get/Put/Append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集群中只有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会响应给客户端正确的服务。各个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协议从而保证数据一致性。</a:t>
            </a:r>
          </a:p>
        </p:txBody>
      </p:sp>
    </p:spTree>
    <p:extLst>
      <p:ext uri="{BB962C8B-B14F-4D97-AF65-F5344CB8AC3E}">
        <p14:creationId xmlns:p14="http://schemas.microsoft.com/office/powerpoint/2010/main" val="14235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8"/>
    </mc:Choice>
    <mc:Fallback xmlns="">
      <p:transition spd="slow" advTm="28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536785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整体设计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-KV Sever cluster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18F345-0104-48BC-819E-BDFEEC7781E6}"/>
              </a:ext>
            </a:extLst>
          </p:cNvPr>
          <p:cNvSpPr txBox="1"/>
          <p:nvPr/>
        </p:nvSpPr>
        <p:spPr>
          <a:xfrm>
            <a:off x="981074" y="1009650"/>
            <a:ext cx="1022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KV Server cluster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的设计如图所示，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Follwer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InstallSnapshot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AppendEntries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实现快照安装以及日志项复制保证分布式一致性。另外，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Follwer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之间还可以通过调用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RequesVote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发起投票从而实现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选举。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2313D7-CFBD-4423-8DBF-B325629716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209979"/>
            <a:ext cx="5480050" cy="4230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2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8"/>
    </mc:Choice>
    <mc:Fallback xmlns="">
      <p:transition spd="slow" advTm="283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536785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整体设计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-KV Sever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E78FB3-3E0C-4C75-BEF5-565FD881E1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217295"/>
            <a:ext cx="7296150" cy="52311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480BF4-286F-4053-A63A-90D59B43D09E}"/>
              </a:ext>
            </a:extLst>
          </p:cNvPr>
          <p:cNvSpPr txBox="1"/>
          <p:nvPr/>
        </p:nvSpPr>
        <p:spPr>
          <a:xfrm>
            <a:off x="7995890" y="1443841"/>
            <a:ext cx="38627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KV Server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的内部设计如图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所示，提供的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k/v 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三种，通过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State Machine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Persister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实例实现。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State Machine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实例下达执行日志项中的命令，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applyCh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通道响应命令执行情况。另外，节点通过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Snapshot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函数将当前状态机的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创建快照，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SaveStateAndSnapshot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、函数进行持久化，将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协议当前的状态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任期、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LeaderID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以及状态机的状态（日志项相关信息）保存到内存（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97140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8"/>
    </mc:Choice>
    <mc:Fallback xmlns="">
      <p:transition spd="slow" advTm="2839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536785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整体设计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-KV Sever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E78FB3-3E0C-4C75-BEF5-565FD881E1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217295"/>
            <a:ext cx="7296150" cy="52311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480BF4-286F-4053-A63A-90D59B43D09E}"/>
              </a:ext>
            </a:extLst>
          </p:cNvPr>
          <p:cNvSpPr txBox="1"/>
          <p:nvPr/>
        </p:nvSpPr>
        <p:spPr>
          <a:xfrm>
            <a:off x="7995890" y="1986200"/>
            <a:ext cx="3862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实例也可以通过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Persist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方法只进行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协议状态的持久化。如果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发生网络故障后重连，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实例可以调用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readPersist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函数读取当前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协议的状态。</a:t>
            </a:r>
          </a:p>
          <a:p>
            <a:pPr latinLnBrk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的方式远程调用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Follwer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CondInstallSnapshot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函数进行快照的安装，也是通过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applyCh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通道响应。状态机可以通过调用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ReadSnapshot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函数读取最新快照。而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层可以通过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ReadPersist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函数读取最新的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key/value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键值对。</a:t>
            </a:r>
          </a:p>
        </p:txBody>
      </p:sp>
    </p:spTree>
    <p:extLst>
      <p:ext uri="{BB962C8B-B14F-4D97-AF65-F5344CB8AC3E}">
        <p14:creationId xmlns:p14="http://schemas.microsoft.com/office/powerpoint/2010/main" val="601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8"/>
    </mc:Choice>
    <mc:Fallback xmlns="">
      <p:transition spd="slow" advTm="283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简介及实现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B1CE97-9304-4877-B06B-4865BDB13910}"/>
              </a:ext>
            </a:extLst>
          </p:cNvPr>
          <p:cNvSpPr/>
          <p:nvPr/>
        </p:nvSpPr>
        <p:spPr>
          <a:xfrm>
            <a:off x="0" y="608645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9804DC-8293-49E9-AE0D-B45205108F33}"/>
              </a:ext>
            </a:extLst>
          </p:cNvPr>
          <p:cNvSpPr txBox="1"/>
          <p:nvPr/>
        </p:nvSpPr>
        <p:spPr>
          <a:xfrm>
            <a:off x="857698" y="1166842"/>
            <a:ext cx="10476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实现困难、难以理解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的问题，斯坦福大学的两名学者设计了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算法具有和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Paxos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相似的功能和相近的性能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，但它是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基于领导者的设计模式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易于理解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更易于工业实现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逻辑分离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的方式使其比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Paxos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更容易理解，但它也被正式证明是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，并提供了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一些额外的功能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为了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达到易于理解的目标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做了很多努力，其中最主要是两件事情：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状态简化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问题分解是将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副本集中节点一致性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这个复杂的问题划分为数个可以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被独立解释、理解、解决的子问题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，子问题包括，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领导者选举（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leader election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），日志复制（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 replication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状态简化很好理解，就是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对算法做出一些限制，减少需要考虑的状态数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算法更加清晰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，从而具有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更少的不确定性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。比如，保证新选举出来的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会包含所有已成功提交日志项（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 entry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用一句话概括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算法的话，便是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先选举出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完全负责日志复制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replicated log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）的管理。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负责接受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所有客户端更新请求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，然后复制到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节点，并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在“安全”的时候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执行这些请求。如果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会重新选举出新的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2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9"/>
            <a:ext cx="5310708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简介及实现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领导者选举实现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19CF96-907A-4D91-BE03-98B4A3C21885}"/>
              </a:ext>
            </a:extLst>
          </p:cNvPr>
          <p:cNvSpPr txBox="1"/>
          <p:nvPr/>
        </p:nvSpPr>
        <p:spPr>
          <a:xfrm>
            <a:off x="467190" y="877753"/>
            <a:ext cx="11257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领导者选举涉及的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RequestVoteArgs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RequestVoteReply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，有关函数为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RequestVote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RequestVoteArgs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是进行领导者选举投票时传入的参数，包括当前节点保存的领导者的任期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、候选者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IDCandidateID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、最后一个日志项索引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LastLogIndex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以及最后一个日志项的任期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LastLogTerm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RequestVoteReply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用来封装节点投票的信息，包括当前节点保存的领导者的任期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，以及是否为发起者投票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VoteGranted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RequestVote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函数的参数包括请求投票的相关参数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RequestVoteArgs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、回应请求的相关参数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RequestVoteReply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。该函数主要用来响应发起投票的节点的选举请求。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EAF709-57E8-4CFB-B93D-21D5E52762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9828" y="3241166"/>
            <a:ext cx="2676208" cy="12603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6D193A-752B-4C33-9114-53C9CB3DDD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38814" y="3241166"/>
            <a:ext cx="2861945" cy="12603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AD3060-0470-432E-A44B-1B3300059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235" y="4501531"/>
            <a:ext cx="6409524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0"/>
    </mc:Choice>
    <mc:Fallback xmlns="">
      <p:transition spd="slow" advTm="234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AACCA0E-09BF-4206-BCB9-AF7ED09AC5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答辩-03"/>
</p:tagLst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</TotalTime>
  <Words>1923</Words>
  <Application>Microsoft Office PowerPoint</Application>
  <PresentationFormat>宽屏</PresentationFormat>
  <Paragraphs>97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更多精品：http://shop248912786.taobao.com</dc:title>
  <dc:subject>更多精品：http://shop248912786.taobao.com</dc:subject>
  <dc:creator>淘宝---解忧素材</dc:creator>
  <cp:keywords>更多精品：http:/shop248912786.taobao.com</cp:keywords>
  <cp:lastModifiedBy>秦 清澳</cp:lastModifiedBy>
  <cp:revision>468</cp:revision>
  <dcterms:created xsi:type="dcterms:W3CDTF">2016-09-15T10:02:33Z</dcterms:created>
  <dcterms:modified xsi:type="dcterms:W3CDTF">2022-01-15T02:53:09Z</dcterms:modified>
</cp:coreProperties>
</file>