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8" r:id="rId3"/>
    <p:sldId id="295" r:id="rId4"/>
    <p:sldId id="296" r:id="rId5"/>
    <p:sldId id="291" r:id="rId6"/>
    <p:sldId id="297" r:id="rId7"/>
    <p:sldId id="298" r:id="rId8"/>
    <p:sldId id="299" r:id="rId9"/>
    <p:sldId id="292" r:id="rId10"/>
    <p:sldId id="300" r:id="rId11"/>
    <p:sldId id="301" r:id="rId12"/>
    <p:sldId id="293" r:id="rId13"/>
    <p:sldId id="302" r:id="rId14"/>
    <p:sldId id="294" r:id="rId15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>
            <p:ph type="subTitle" idx="1"/>
          </p:nvPr>
        </p:nvSpPr>
        <p:spPr>
          <a:xfrm>
            <a:off x="1005664" y="2790704"/>
            <a:ext cx="5269177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>
            <p:ph type="ctrTitle"/>
          </p:nvPr>
        </p:nvSpPr>
        <p:spPr>
          <a:xfrm>
            <a:off x="1005664" y="2003555"/>
            <a:ext cx="5269177" cy="698591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1005664" y="3650046"/>
            <a:ext cx="526917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zh-CN" altLang="en-US" dirty="0"/>
              <a:t>小木</a:t>
            </a:r>
            <a:r>
              <a:rPr lang="en-US" altLang="zh-CN" dirty="0"/>
              <a:t>Arvin</a:t>
            </a:r>
            <a:endParaRPr lang="zh-CN" altLang="en-US" dirty="0"/>
          </a:p>
        </p:txBody>
      </p:sp>
      <p:sp>
        <p:nvSpPr>
          <p:cNvPr id="13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1005664" y="4021521"/>
            <a:ext cx="5269177" cy="37147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  <a:lvl2pPr marL="457166" indent="0">
              <a:buNone/>
              <a:defRPr/>
            </a:lvl2pPr>
            <a:lvl3pPr marL="914330" indent="0">
              <a:buNone/>
              <a:defRPr/>
            </a:lvl3pPr>
            <a:lvl4pPr marL="1371496" indent="0">
              <a:buNone/>
              <a:defRPr/>
            </a:lvl4pPr>
            <a:lvl5pPr marL="1828664" indent="0">
              <a:buNone/>
              <a:defRPr/>
            </a:lvl5pPr>
          </a:lstStyle>
          <a:p>
            <a:pPr lvl="0"/>
            <a:r>
              <a:rPr lang="zh-CN" altLang="en-US" dirty="0"/>
              <a:t>公众号 </a:t>
            </a:r>
            <a:r>
              <a:rPr lang="en-US" altLang="zh-CN" dirty="0"/>
              <a:t>| </a:t>
            </a:r>
            <a:r>
              <a:rPr lang="zh-CN" altLang="en-US" dirty="0"/>
              <a:t>跟我学个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220DC0EE-C0AD-4220-B332-0F38A87BB3D9}"/>
              </a:ext>
            </a:extLst>
          </p:cNvPr>
          <p:cNvSpPr/>
          <p:nvPr userDrawn="1"/>
        </p:nvSpPr>
        <p:spPr>
          <a:xfrm flipH="1">
            <a:off x="6490296" y="1117602"/>
            <a:ext cx="5701705" cy="5740401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13062C98-7559-4494-A284-FD65963D12E7}"/>
              </a:ext>
            </a:extLst>
          </p:cNvPr>
          <p:cNvSpPr/>
          <p:nvPr userDrawn="1"/>
        </p:nvSpPr>
        <p:spPr>
          <a:xfrm flipV="1">
            <a:off x="4641834" y="0"/>
            <a:ext cx="2908335" cy="139767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0931EB9-2331-4143-B942-25D468EC6E1C}"/>
              </a:ext>
            </a:extLst>
          </p:cNvPr>
          <p:cNvCxnSpPr/>
          <p:nvPr userDrawn="1"/>
        </p:nvCxnSpPr>
        <p:spPr>
          <a:xfrm flipV="1">
            <a:off x="3662287" y="2524860"/>
            <a:ext cx="4288219" cy="4333146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直角三角形 9">
            <a:extLst>
              <a:ext uri="{FF2B5EF4-FFF2-40B4-BE49-F238E27FC236}">
                <a16:creationId xmlns:a16="http://schemas.microsoft.com/office/drawing/2014/main" id="{DB41563A-426E-43B3-A3BE-451A609D56DB}"/>
              </a:ext>
            </a:extLst>
          </p:cNvPr>
          <p:cNvSpPr/>
          <p:nvPr userDrawn="1"/>
        </p:nvSpPr>
        <p:spPr>
          <a:xfrm rot="10800000" flipH="1">
            <a:off x="6332949" y="5188702"/>
            <a:ext cx="431640" cy="434569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1" name="直角三角形 10">
            <a:extLst>
              <a:ext uri="{FF2B5EF4-FFF2-40B4-BE49-F238E27FC236}">
                <a16:creationId xmlns:a16="http://schemas.microsoft.com/office/drawing/2014/main" id="{F2758481-B713-4584-994B-51B7C818EC33}"/>
              </a:ext>
            </a:extLst>
          </p:cNvPr>
          <p:cNvSpPr/>
          <p:nvPr userDrawn="1"/>
        </p:nvSpPr>
        <p:spPr>
          <a:xfrm rot="5400000" flipH="1">
            <a:off x="6061888" y="3678226"/>
            <a:ext cx="737565" cy="742571"/>
          </a:xfrm>
          <a:prstGeom prst="rt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4" name="直角三角形 13">
            <a:extLst>
              <a:ext uri="{FF2B5EF4-FFF2-40B4-BE49-F238E27FC236}">
                <a16:creationId xmlns:a16="http://schemas.microsoft.com/office/drawing/2014/main" id="{4B589757-1D66-4F46-A265-AD887DE9DD52}"/>
              </a:ext>
            </a:extLst>
          </p:cNvPr>
          <p:cNvSpPr/>
          <p:nvPr userDrawn="1"/>
        </p:nvSpPr>
        <p:spPr>
          <a:xfrm rot="10800000">
            <a:off x="7486662" y="3909799"/>
            <a:ext cx="309231" cy="31132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74CB76E-6D50-483E-93AF-99BA848254FC}"/>
              </a:ext>
            </a:extLst>
          </p:cNvPr>
          <p:cNvSpPr/>
          <p:nvPr userDrawn="1"/>
        </p:nvSpPr>
        <p:spPr>
          <a:xfrm flipV="1">
            <a:off x="1578358" y="1699315"/>
            <a:ext cx="3617759" cy="3118758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774566" y="2868999"/>
            <a:ext cx="6039972" cy="656792"/>
          </a:xfrm>
        </p:spPr>
        <p:txBody>
          <a:bodyPr anchor="ctr">
            <a:no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4774566" y="3525792"/>
            <a:ext cx="6039972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9BCA0DD-9033-48C3-A353-BADD15E03A24}"/>
              </a:ext>
            </a:extLst>
          </p:cNvPr>
          <p:cNvSpPr/>
          <p:nvPr userDrawn="1"/>
        </p:nvSpPr>
        <p:spPr>
          <a:xfrm flipV="1">
            <a:off x="9532449" y="4189777"/>
            <a:ext cx="772611" cy="6660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F506C4C-6D67-45A3-A311-E90F0F517B28}"/>
              </a:ext>
            </a:extLst>
          </p:cNvPr>
          <p:cNvSpPr/>
          <p:nvPr userDrawn="1"/>
        </p:nvSpPr>
        <p:spPr>
          <a:xfrm flipV="1">
            <a:off x="3600110" y="4324754"/>
            <a:ext cx="1028063" cy="88626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11CC002-8D2E-4534-AEA7-6E2242BED6C5}"/>
              </a:ext>
            </a:extLst>
          </p:cNvPr>
          <p:cNvSpPr/>
          <p:nvPr userDrawn="1"/>
        </p:nvSpPr>
        <p:spPr>
          <a:xfrm flipV="1">
            <a:off x="1521510" y="3258694"/>
            <a:ext cx="1852663" cy="15971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0676F5-1A2B-4D27-BC1A-6B2819EE7583}"/>
              </a:ext>
            </a:extLst>
          </p:cNvPr>
          <p:cNvSpPr txBox="1"/>
          <p:nvPr userDrawn="1"/>
        </p:nvSpPr>
        <p:spPr>
          <a:xfrm>
            <a:off x="1969491" y="2043875"/>
            <a:ext cx="30353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0" dirty="0">
                <a:solidFill>
                  <a:schemeClr val="bg1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01</a:t>
            </a:r>
            <a:endParaRPr lang="zh-CN" altLang="en-US" sz="11500" b="0" dirty="0">
              <a:solidFill>
                <a:schemeClr val="bg1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74CB76E-6D50-483E-93AF-99BA848254FC}"/>
              </a:ext>
            </a:extLst>
          </p:cNvPr>
          <p:cNvSpPr/>
          <p:nvPr userDrawn="1"/>
        </p:nvSpPr>
        <p:spPr>
          <a:xfrm flipV="1">
            <a:off x="1578358" y="1699315"/>
            <a:ext cx="3617759" cy="3118758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774566" y="2868999"/>
            <a:ext cx="6039972" cy="656792"/>
          </a:xfrm>
        </p:spPr>
        <p:txBody>
          <a:bodyPr anchor="ctr">
            <a:no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4774566" y="3525792"/>
            <a:ext cx="6039972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9BCA0DD-9033-48C3-A353-BADD15E03A24}"/>
              </a:ext>
            </a:extLst>
          </p:cNvPr>
          <p:cNvSpPr/>
          <p:nvPr userDrawn="1"/>
        </p:nvSpPr>
        <p:spPr>
          <a:xfrm flipV="1">
            <a:off x="9532449" y="4189777"/>
            <a:ext cx="772611" cy="6660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F506C4C-6D67-45A3-A311-E90F0F517B28}"/>
              </a:ext>
            </a:extLst>
          </p:cNvPr>
          <p:cNvSpPr/>
          <p:nvPr userDrawn="1"/>
        </p:nvSpPr>
        <p:spPr>
          <a:xfrm flipV="1">
            <a:off x="3600110" y="4324754"/>
            <a:ext cx="1028063" cy="88626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11CC002-8D2E-4534-AEA7-6E2242BED6C5}"/>
              </a:ext>
            </a:extLst>
          </p:cNvPr>
          <p:cNvSpPr/>
          <p:nvPr userDrawn="1"/>
        </p:nvSpPr>
        <p:spPr>
          <a:xfrm flipV="1">
            <a:off x="1521510" y="3258694"/>
            <a:ext cx="1852663" cy="15971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0676F5-1A2B-4D27-BC1A-6B2819EE7583}"/>
              </a:ext>
            </a:extLst>
          </p:cNvPr>
          <p:cNvSpPr txBox="1"/>
          <p:nvPr userDrawn="1"/>
        </p:nvSpPr>
        <p:spPr>
          <a:xfrm>
            <a:off x="1969491" y="2043875"/>
            <a:ext cx="30353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0" dirty="0">
                <a:solidFill>
                  <a:schemeClr val="bg1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02</a:t>
            </a:r>
            <a:endParaRPr lang="zh-CN" altLang="en-US" sz="11500" b="0" dirty="0">
              <a:solidFill>
                <a:schemeClr val="bg1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735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74CB76E-6D50-483E-93AF-99BA848254FC}"/>
              </a:ext>
            </a:extLst>
          </p:cNvPr>
          <p:cNvSpPr/>
          <p:nvPr userDrawn="1"/>
        </p:nvSpPr>
        <p:spPr>
          <a:xfrm flipV="1">
            <a:off x="1578358" y="1699315"/>
            <a:ext cx="3617759" cy="3118758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774566" y="2868999"/>
            <a:ext cx="6039972" cy="656792"/>
          </a:xfrm>
        </p:spPr>
        <p:txBody>
          <a:bodyPr anchor="ctr">
            <a:no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4774566" y="3525792"/>
            <a:ext cx="6039972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9BCA0DD-9033-48C3-A353-BADD15E03A24}"/>
              </a:ext>
            </a:extLst>
          </p:cNvPr>
          <p:cNvSpPr/>
          <p:nvPr userDrawn="1"/>
        </p:nvSpPr>
        <p:spPr>
          <a:xfrm flipV="1">
            <a:off x="9532449" y="4189777"/>
            <a:ext cx="772611" cy="6660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F506C4C-6D67-45A3-A311-E90F0F517B28}"/>
              </a:ext>
            </a:extLst>
          </p:cNvPr>
          <p:cNvSpPr/>
          <p:nvPr userDrawn="1"/>
        </p:nvSpPr>
        <p:spPr>
          <a:xfrm flipV="1">
            <a:off x="3600110" y="4324754"/>
            <a:ext cx="1028063" cy="88626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11CC002-8D2E-4534-AEA7-6E2242BED6C5}"/>
              </a:ext>
            </a:extLst>
          </p:cNvPr>
          <p:cNvSpPr/>
          <p:nvPr userDrawn="1"/>
        </p:nvSpPr>
        <p:spPr>
          <a:xfrm flipV="1">
            <a:off x="1521510" y="3258694"/>
            <a:ext cx="1852663" cy="15971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0676F5-1A2B-4D27-BC1A-6B2819EE7583}"/>
              </a:ext>
            </a:extLst>
          </p:cNvPr>
          <p:cNvSpPr txBox="1"/>
          <p:nvPr userDrawn="1"/>
        </p:nvSpPr>
        <p:spPr>
          <a:xfrm>
            <a:off x="1969491" y="2043875"/>
            <a:ext cx="30353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0" dirty="0">
                <a:solidFill>
                  <a:schemeClr val="bg1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03</a:t>
            </a:r>
            <a:endParaRPr lang="zh-CN" altLang="en-US" sz="11500" b="0" dirty="0">
              <a:solidFill>
                <a:schemeClr val="bg1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1021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74CB76E-6D50-483E-93AF-99BA848254FC}"/>
              </a:ext>
            </a:extLst>
          </p:cNvPr>
          <p:cNvSpPr/>
          <p:nvPr userDrawn="1"/>
        </p:nvSpPr>
        <p:spPr>
          <a:xfrm flipV="1">
            <a:off x="1578358" y="1699315"/>
            <a:ext cx="3617759" cy="3118758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4774566" y="2868999"/>
            <a:ext cx="6039972" cy="656792"/>
          </a:xfrm>
        </p:spPr>
        <p:txBody>
          <a:bodyPr anchor="ctr">
            <a:no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</a:p>
        </p:txBody>
      </p:sp>
      <p:sp>
        <p:nvSpPr>
          <p:cNvPr id="21" name="文本占位符 2"/>
          <p:cNvSpPr>
            <a:spLocks noGrp="1"/>
          </p:cNvSpPr>
          <p:nvPr>
            <p:ph type="body" idx="1"/>
          </p:nvPr>
        </p:nvSpPr>
        <p:spPr>
          <a:xfrm>
            <a:off x="4774566" y="3525792"/>
            <a:ext cx="6039972" cy="1015623"/>
          </a:xfrm>
        </p:spPr>
        <p:txBody>
          <a:bodyPr anchor="t"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1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9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59BCA0DD-9033-48C3-A353-BADD15E03A24}"/>
              </a:ext>
            </a:extLst>
          </p:cNvPr>
          <p:cNvSpPr/>
          <p:nvPr userDrawn="1"/>
        </p:nvSpPr>
        <p:spPr>
          <a:xfrm flipV="1">
            <a:off x="9532449" y="4189777"/>
            <a:ext cx="772611" cy="666043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7F506C4C-6D67-45A3-A311-E90F0F517B28}"/>
              </a:ext>
            </a:extLst>
          </p:cNvPr>
          <p:cNvSpPr/>
          <p:nvPr userDrawn="1"/>
        </p:nvSpPr>
        <p:spPr>
          <a:xfrm flipV="1">
            <a:off x="3600110" y="4324754"/>
            <a:ext cx="1028063" cy="88626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B11CC002-8D2E-4534-AEA7-6E2242BED6C5}"/>
              </a:ext>
            </a:extLst>
          </p:cNvPr>
          <p:cNvSpPr/>
          <p:nvPr userDrawn="1"/>
        </p:nvSpPr>
        <p:spPr>
          <a:xfrm flipV="1">
            <a:off x="1521510" y="3258694"/>
            <a:ext cx="1852663" cy="159712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40676F5-1A2B-4D27-BC1A-6B2819EE7583}"/>
              </a:ext>
            </a:extLst>
          </p:cNvPr>
          <p:cNvSpPr txBox="1"/>
          <p:nvPr userDrawn="1"/>
        </p:nvSpPr>
        <p:spPr>
          <a:xfrm>
            <a:off x="1969491" y="2043875"/>
            <a:ext cx="30353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b="0" dirty="0">
                <a:solidFill>
                  <a:schemeClr val="bg1"/>
                </a:solidFill>
                <a:latin typeface="Impact" panose="020B0806030902050204" pitchFamily="34" charset="0"/>
                <a:ea typeface="华文细黑" panose="02010600040101010101" pitchFamily="2" charset="-122"/>
              </a:rPr>
              <a:t>04</a:t>
            </a:r>
            <a:endParaRPr lang="zh-CN" altLang="en-US" sz="11500" b="0" dirty="0">
              <a:solidFill>
                <a:schemeClr val="bg1"/>
              </a:solidFill>
              <a:latin typeface="Impact" panose="020B0806030902050204" pitchFamily="34" charset="0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5210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5B319-C94F-4F12-9FA7-7170695D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27" y="3"/>
            <a:ext cx="9174161" cy="1028699"/>
          </a:xfrm>
        </p:spPr>
        <p:txBody>
          <a:bodyPr>
            <a:normAutofit/>
          </a:bodyPr>
          <a:lstStyle>
            <a:lvl1pPr>
              <a:defRPr lang="zh-CN" alt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322DF-2283-44D1-B363-645FB507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pPr/>
              <a:t>2021/12/25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9DA1AE6-175F-4DE9-9C9B-C6D1E8AB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 </a:t>
            </a:r>
            <a:r>
              <a:rPr lang="zh-CN" altLang="en-US"/>
              <a:t>「 让</a:t>
            </a:r>
            <a:r>
              <a:rPr lang="en-US" altLang="zh-CN"/>
              <a:t>PPT</a:t>
            </a:r>
            <a:r>
              <a:rPr lang="zh-CN" altLang="en-US"/>
              <a:t>设计简单起来！」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E9C0A0-0E68-4BF9-B390-6BEFBC41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1AF3793-B321-4171-9814-2FD7ED548CB0}"/>
              </a:ext>
            </a:extLst>
          </p:cNvPr>
          <p:cNvSpPr/>
          <p:nvPr userDrawn="1"/>
        </p:nvSpPr>
        <p:spPr>
          <a:xfrm>
            <a:off x="669925" y="562491"/>
            <a:ext cx="1348665" cy="466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33FCFC2-F639-4EAC-952A-E72CF091EB6C}"/>
              </a:ext>
            </a:extLst>
          </p:cNvPr>
          <p:cNvSpPr/>
          <p:nvPr userDrawn="1"/>
        </p:nvSpPr>
        <p:spPr>
          <a:xfrm>
            <a:off x="2018591" y="562491"/>
            <a:ext cx="327736" cy="466211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文本占位符 22">
            <a:extLst>
              <a:ext uri="{FF2B5EF4-FFF2-40B4-BE49-F238E27FC236}">
                <a16:creationId xmlns:a16="http://schemas.microsoft.com/office/drawing/2014/main" id="{4E95E0AD-FD14-4F95-82B3-15BD1BDBC1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573675"/>
            <a:ext cx="1871473" cy="466725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Part. 01</a:t>
            </a:r>
            <a:endParaRPr lang="zh-CN" altLang="en-US" dirty="0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2A21780-2C56-4C6C-B143-87E513CDB116}"/>
              </a:ext>
            </a:extLst>
          </p:cNvPr>
          <p:cNvCxnSpPr/>
          <p:nvPr userDrawn="1"/>
        </p:nvCxnSpPr>
        <p:spPr>
          <a:xfrm>
            <a:off x="669924" y="6240463"/>
            <a:ext cx="1085056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355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304904-4BEA-47B4-A57E-F3B49DDA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125EBF-39B4-4A42-80D3-38CA6B1F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4" y="1123950"/>
            <a:ext cx="10850563" cy="501967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D544553-D1E6-4094-B6E3-2FA592F7EE72}"/>
              </a:ext>
            </a:extLst>
          </p:cNvPr>
          <p:cNvGrpSpPr/>
          <p:nvPr userDrawn="1"/>
        </p:nvGrpSpPr>
        <p:grpSpPr>
          <a:xfrm>
            <a:off x="669924" y="1016000"/>
            <a:ext cx="10850563" cy="36000"/>
            <a:chOff x="564668" y="0"/>
            <a:chExt cx="27329872" cy="6858000"/>
          </a:xfrm>
        </p:grpSpPr>
        <p:sp>
          <p:nvSpPr>
            <p:cNvPr id="5" name="平行四边形 13">
              <a:extLst>
                <a:ext uri="{FF2B5EF4-FFF2-40B4-BE49-F238E27FC236}">
                  <a16:creationId xmlns:a16="http://schemas.microsoft.com/office/drawing/2014/main" id="{C094C76D-0D95-4374-8E5B-C1D4EC07EC85}"/>
                </a:ext>
              </a:extLst>
            </p:cNvPr>
            <p:cNvSpPr/>
            <p:nvPr/>
          </p:nvSpPr>
          <p:spPr>
            <a:xfrm flipH="1">
              <a:off x="664630" y="0"/>
              <a:ext cx="27229910" cy="6858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  <p:sp>
          <p:nvSpPr>
            <p:cNvPr id="6" name="平行四边形 14">
              <a:extLst>
                <a:ext uri="{FF2B5EF4-FFF2-40B4-BE49-F238E27FC236}">
                  <a16:creationId xmlns:a16="http://schemas.microsoft.com/office/drawing/2014/main" id="{03037897-3559-470E-9D10-82CA6C9B836A}"/>
                </a:ext>
              </a:extLst>
            </p:cNvPr>
            <p:cNvSpPr/>
            <p:nvPr/>
          </p:nvSpPr>
          <p:spPr>
            <a:xfrm flipH="1">
              <a:off x="564668" y="0"/>
              <a:ext cx="7183963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AC4D84AD-5A64-4503-A7B4-1BF7637E00B6}"/>
              </a:ext>
            </a:extLst>
          </p:cNvPr>
          <p:cNvSpPr/>
          <p:nvPr userDrawn="1"/>
        </p:nvSpPr>
        <p:spPr>
          <a:xfrm flipV="1">
            <a:off x="2844125" y="2439482"/>
            <a:ext cx="2862520" cy="246769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BEB0B5D3-69DF-4966-A6FE-4183620FB714}"/>
              </a:ext>
            </a:extLst>
          </p:cNvPr>
          <p:cNvSpPr/>
          <p:nvPr userDrawn="1"/>
        </p:nvSpPr>
        <p:spPr>
          <a:xfrm flipV="1">
            <a:off x="3321314" y="1281685"/>
            <a:ext cx="5589743" cy="4818743"/>
          </a:xfrm>
          <a:prstGeom prst="triangl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1B51FDC8-4D7F-4143-8052-45491B7D95E2}"/>
              </a:ext>
            </a:extLst>
          </p:cNvPr>
          <p:cNvSpPr/>
          <p:nvPr userDrawn="1"/>
        </p:nvSpPr>
        <p:spPr>
          <a:xfrm flipV="1">
            <a:off x="7226302" y="2887753"/>
            <a:ext cx="1849855" cy="159470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800"/>
          </a:p>
        </p:txBody>
      </p:sp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669925" y="2692495"/>
            <a:ext cx="10850563" cy="1646209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8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altLang="zh-CN" dirty="0"/>
              <a:t>THANKS</a:t>
            </a:r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669925" y="4186335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小木</a:t>
            </a:r>
            <a:r>
              <a:rPr lang="en-US" altLang="zh-CN" dirty="0"/>
              <a:t>Arvin</a:t>
            </a:r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69925" y="4501969"/>
            <a:ext cx="10850563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4" marR="0" lvl="0" indent="-228584" fontAlgn="auto">
              <a:spcAft>
                <a:spcPts val="0"/>
              </a:spcAft>
              <a:buClrTx/>
              <a:buSzTx/>
              <a:tabLst/>
            </a:pPr>
            <a:r>
              <a:rPr lang="zh-CN" altLang="en-US" dirty="0"/>
              <a:t>公众号 </a:t>
            </a:r>
            <a:r>
              <a:rPr lang="en-US" altLang="zh-CN" dirty="0"/>
              <a:t>| </a:t>
            </a:r>
            <a:r>
              <a:rPr lang="zh-CN" altLang="en-US" dirty="0"/>
              <a:t>跟我学个</a:t>
            </a:r>
            <a:r>
              <a:rPr lang="en-US" altLang="zh-CN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EE87-E84D-4794-AAE5-5EBFA06D5749}" type="datetimeFigureOut">
              <a:rPr lang="zh-CN" altLang="en-US" smtClean="0"/>
              <a:t>2021/12/25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D9163-3264-45B9-8805-38B3DB57BD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3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5" y="3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5" y="1123952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515102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2021/12/25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5" y="6515102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www.islide.cc </a:t>
            </a:r>
            <a:r>
              <a:rPr lang="zh-CN" altLang="en-US" dirty="0"/>
              <a:t>「 让</a:t>
            </a:r>
            <a:r>
              <a:rPr lang="en-US" altLang="zh-CN" dirty="0"/>
              <a:t>PPT</a:t>
            </a:r>
            <a:r>
              <a:rPr lang="zh-CN" altLang="en-US" dirty="0"/>
              <a:t>设计简单起来！」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515102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4" r:id="rId3"/>
    <p:sldLayoutId id="2147483665" r:id="rId4"/>
    <p:sldLayoutId id="2147483666" r:id="rId5"/>
    <p:sldLayoutId id="2147483662" r:id="rId6"/>
    <p:sldLayoutId id="2147483654" r:id="rId7"/>
    <p:sldLayoutId id="2147483661" r:id="rId8"/>
    <p:sldLayoutId id="2147483663" r:id="rId9"/>
  </p:sldLayoutIdLst>
  <p:hf hd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Relationship Id="rId4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05663" y="3129074"/>
            <a:ext cx="5269177" cy="558799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22151005 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滕燕斌</a:t>
            </a: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917199" y="1546169"/>
            <a:ext cx="10715282" cy="115597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关于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《</a:t>
            </a:r>
            <a:r>
              <a:rPr lang="en-US" altLang="zh-CN" sz="3200" dirty="0" err="1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PVNet</a:t>
            </a:r>
            <a:r>
              <a:rPr lang="en-US" altLang="zh-CN" sz="3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: Pixel-wise Voting Network for 6DoF Pose Estimation》</a:t>
            </a:r>
            <a:r>
              <a:rPr lang="zh-CN" altLang="en-US" sz="32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读书报告</a:t>
            </a:r>
          </a:p>
        </p:txBody>
      </p:sp>
      <p:sp>
        <p:nvSpPr>
          <p:cNvPr id="8" name="标题 3">
            <a:extLst>
              <a:ext uri="{FF2B5EF4-FFF2-40B4-BE49-F238E27FC236}">
                <a16:creationId xmlns:a16="http://schemas.microsoft.com/office/drawing/2014/main" id="{AE4581A3-09D6-4F7F-9E9F-4C1BE26845E7}"/>
              </a:ext>
            </a:extLst>
          </p:cNvPr>
          <p:cNvSpPr txBox="1">
            <a:spLocks/>
          </p:cNvSpPr>
          <p:nvPr/>
        </p:nvSpPr>
        <p:spPr>
          <a:xfrm>
            <a:off x="1005663" y="4114801"/>
            <a:ext cx="2123619" cy="8225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b="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2021</a:t>
            </a:r>
            <a:endParaRPr lang="zh-CN" altLang="en-US" sz="5400" b="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3758DAA5-4257-47C4-9112-E7672AA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创新与不足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B3A7-8A9D-4E34-AC88-66E6C7D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9A41CB1-2B34-4F0F-9EC1-4B2F12451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03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E7432A-7DE6-4E9A-95AB-141A7376BE33}"/>
              </a:ext>
            </a:extLst>
          </p:cNvPr>
          <p:cNvSpPr txBox="1"/>
          <p:nvPr/>
        </p:nvSpPr>
        <p:spPr>
          <a:xfrm>
            <a:off x="1379917" y="3641084"/>
            <a:ext cx="881165" cy="556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创新点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66C82D0F-006B-43E8-83DA-28D41E0D224F}"/>
              </a:ext>
            </a:extLst>
          </p:cNvPr>
          <p:cNvSpPr/>
          <p:nvPr/>
        </p:nvSpPr>
        <p:spPr>
          <a:xfrm>
            <a:off x="2432522" y="1904710"/>
            <a:ext cx="304800" cy="37964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9DE146-A3A2-4950-BD91-1DA7D16D9514}"/>
              </a:ext>
            </a:extLst>
          </p:cNvPr>
          <p:cNvSpPr txBox="1"/>
          <p:nvPr/>
        </p:nvSpPr>
        <p:spPr>
          <a:xfrm>
            <a:off x="3086099" y="2182424"/>
            <a:ext cx="571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使用像素级的投票网络</a:t>
            </a:r>
            <a:r>
              <a:rPr lang="en-US" altLang="zh-CN" dirty="0"/>
              <a:t>(</a:t>
            </a:r>
            <a:r>
              <a:rPr lang="en-US" altLang="zh-CN" dirty="0" err="1"/>
              <a:t>PVNet</a:t>
            </a:r>
            <a:r>
              <a:rPr lang="en-US" altLang="zh-CN" dirty="0"/>
              <a:t>)</a:t>
            </a:r>
            <a:r>
              <a:rPr lang="zh-CN" altLang="zh-CN" dirty="0"/>
              <a:t>以类似搜查的方式检测</a:t>
            </a:r>
            <a:r>
              <a:rPr lang="en-US" altLang="zh-CN" dirty="0"/>
              <a:t>2D</a:t>
            </a:r>
            <a:r>
              <a:rPr lang="zh-CN" altLang="zh-CN" dirty="0"/>
              <a:t>关键点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D7BA7D-F0E5-44D9-AC1D-174E316119DB}"/>
              </a:ext>
            </a:extLst>
          </p:cNvPr>
          <p:cNvSpPr txBox="1"/>
          <p:nvPr/>
        </p:nvSpPr>
        <p:spPr>
          <a:xfrm>
            <a:off x="3086099" y="4628810"/>
            <a:ext cx="571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基于</a:t>
            </a:r>
            <a:r>
              <a:rPr lang="en-US" altLang="zh-CN" dirty="0"/>
              <a:t>RANSAC</a:t>
            </a:r>
            <a:r>
              <a:rPr lang="zh-CN" altLang="en-US" dirty="0"/>
              <a:t>的投票机制，给出每个关键点的概率分布，使得可以用不确定驱动的</a:t>
            </a:r>
            <a:r>
              <a:rPr lang="en-US" altLang="zh-CN" dirty="0"/>
              <a:t>PnP</a:t>
            </a:r>
            <a:r>
              <a:rPr lang="zh-CN" altLang="en-US" dirty="0"/>
              <a:t>来估计</a:t>
            </a:r>
            <a:r>
              <a:rPr lang="en-US" altLang="zh-CN" dirty="0"/>
              <a:t>6D</a:t>
            </a:r>
            <a:r>
              <a:rPr lang="zh-CN" altLang="en-US" dirty="0"/>
              <a:t>的姿态。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0021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3758DAA5-4257-47C4-9112-E7672AA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创新与不足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B3A7-8A9D-4E34-AC88-66E6C7D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9A41CB1-2B34-4F0F-9EC1-4B2F12451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03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E4E7432A-7DE6-4E9A-95AB-141A7376BE33}"/>
              </a:ext>
            </a:extLst>
          </p:cNvPr>
          <p:cNvSpPr txBox="1"/>
          <p:nvPr/>
        </p:nvSpPr>
        <p:spPr>
          <a:xfrm>
            <a:off x="1165078" y="1429406"/>
            <a:ext cx="8811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不足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584CEB-CB0A-4255-8B65-A1BAD466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30" y="1798738"/>
            <a:ext cx="2474971" cy="42648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850CEE59-6B74-427D-80BB-D59C56573F94}"/>
              </a:ext>
            </a:extLst>
          </p:cNvPr>
          <p:cNvSpPr txBox="1"/>
          <p:nvPr/>
        </p:nvSpPr>
        <p:spPr>
          <a:xfrm>
            <a:off x="6211339" y="3429000"/>
            <a:ext cx="3476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+mn-ea"/>
                <a:cs typeface="Times New Roman" panose="02020603050405020304" pitchFamily="18" charset="0"/>
              </a:rPr>
              <a:t>对于部分可见的小物体，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PVNet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估计出的姿态会有较大的误差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1496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A303CB-16D2-4E12-8B91-EC329D54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</p:spTree>
    <p:extLst>
      <p:ext uri="{BB962C8B-B14F-4D97-AF65-F5344CB8AC3E}">
        <p14:creationId xmlns:p14="http://schemas.microsoft.com/office/powerpoint/2010/main" val="902035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3758DAA5-4257-47C4-9112-E7672AA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应用场景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B3A7-8A9D-4E34-AC88-66E6C7D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9A41CB1-2B34-4F0F-9EC1-4B2F12451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04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左大括号 8">
            <a:extLst>
              <a:ext uri="{FF2B5EF4-FFF2-40B4-BE49-F238E27FC236}">
                <a16:creationId xmlns:a16="http://schemas.microsoft.com/office/drawing/2014/main" id="{4F797802-65FD-4CE3-B9F4-C46229F35385}"/>
              </a:ext>
            </a:extLst>
          </p:cNvPr>
          <p:cNvSpPr/>
          <p:nvPr/>
        </p:nvSpPr>
        <p:spPr>
          <a:xfrm>
            <a:off x="1605661" y="1879772"/>
            <a:ext cx="304800" cy="379643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772684A-251E-4387-93D3-D53AE6C559C7}"/>
              </a:ext>
            </a:extLst>
          </p:cNvPr>
          <p:cNvSpPr txBox="1"/>
          <p:nvPr/>
        </p:nvSpPr>
        <p:spPr>
          <a:xfrm>
            <a:off x="2541398" y="2032795"/>
            <a:ext cx="1153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增强现实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AEB77CE-D25F-4401-9EB2-ECD5A1652B44}"/>
              </a:ext>
            </a:extLst>
          </p:cNvPr>
          <p:cNvSpPr txBox="1"/>
          <p:nvPr/>
        </p:nvSpPr>
        <p:spPr>
          <a:xfrm>
            <a:off x="2298142" y="3391152"/>
            <a:ext cx="1639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人体姿态估计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1EB8F1D-5CFD-4871-AC56-107B866C1C5E}"/>
              </a:ext>
            </a:extLst>
          </p:cNvPr>
          <p:cNvSpPr txBox="1"/>
          <p:nvPr/>
        </p:nvSpPr>
        <p:spPr>
          <a:xfrm>
            <a:off x="2991793" y="4752879"/>
            <a:ext cx="252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885EE3-A1C9-4CE2-98CA-2025D2197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535" y="1140045"/>
            <a:ext cx="2898400" cy="2154831"/>
          </a:xfrm>
          <a:prstGeom prst="rect">
            <a:avLst/>
          </a:prstGeom>
        </p:spPr>
      </p:pic>
      <p:pic>
        <p:nvPicPr>
          <p:cNvPr id="2050" name="Picture 2" descr="人体姿态估计 的图像结果">
            <a:extLst>
              <a:ext uri="{FF2B5EF4-FFF2-40B4-BE49-F238E27FC236}">
                <a16:creationId xmlns:a16="http://schemas.microsoft.com/office/drawing/2014/main" id="{C535CCBA-8671-46ED-AD38-A51A39F9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718" y="2894641"/>
            <a:ext cx="3407962" cy="197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006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THANKS</a:t>
            </a:r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7346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87926" y="2868999"/>
            <a:ext cx="6039972" cy="656792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背景介绍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3758DAA5-4257-47C4-9112-E7672AA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B3A7-8A9D-4E34-AC88-66E6C7D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9A41CB1-2B34-4F0F-9EC1-4B2F12451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01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26B5FDB-6E66-49D7-A252-5751889DE8A1}"/>
              </a:ext>
            </a:extLst>
          </p:cNvPr>
          <p:cNvSpPr txBox="1"/>
          <p:nvPr/>
        </p:nvSpPr>
        <p:spPr>
          <a:xfrm>
            <a:off x="1792329" y="21955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增强现实</a:t>
            </a:r>
          </a:p>
        </p:txBody>
      </p:sp>
      <p:pic>
        <p:nvPicPr>
          <p:cNvPr id="22" name="图形 21" descr="直箭头">
            <a:extLst>
              <a:ext uri="{FF2B5EF4-FFF2-40B4-BE49-F238E27FC236}">
                <a16:creationId xmlns:a16="http://schemas.microsoft.com/office/drawing/2014/main" id="{EF77CB91-095F-449A-9090-3FAC4A441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527814" y="3279160"/>
            <a:ext cx="533400" cy="533400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1B0A58C0-EBCB-46A8-A671-4BEBD26C0D08}"/>
              </a:ext>
            </a:extLst>
          </p:cNvPr>
          <p:cNvSpPr txBox="1"/>
          <p:nvPr/>
        </p:nvSpPr>
        <p:spPr>
          <a:xfrm>
            <a:off x="1792329" y="36136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自动驾驶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D9E9C61-B79B-4E6A-B968-3EBBEACD0FB7}"/>
              </a:ext>
            </a:extLst>
          </p:cNvPr>
          <p:cNvSpPr txBox="1"/>
          <p:nvPr/>
        </p:nvSpPr>
        <p:spPr>
          <a:xfrm>
            <a:off x="2220026" y="4587937"/>
            <a:ext cx="252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  <a:p>
            <a:r>
              <a:rPr lang="en-US" altLang="zh-CN" dirty="0"/>
              <a:t>.</a:t>
            </a: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4ED60B31-1708-4B26-B4B1-DB730BE99CC0}"/>
              </a:ext>
            </a:extLst>
          </p:cNvPr>
          <p:cNvSpPr/>
          <p:nvPr/>
        </p:nvSpPr>
        <p:spPr>
          <a:xfrm>
            <a:off x="5843398" y="2195524"/>
            <a:ext cx="252602" cy="2700672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6536FA-8319-4911-B43F-04B1BADE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23" y="1750489"/>
            <a:ext cx="2236643" cy="1259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C4697CF-F918-4D8D-907A-6B9DB1D8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123" y="3346967"/>
            <a:ext cx="2236643" cy="111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D579585-C7FB-4F59-A8E3-6D735758E03C}"/>
              </a:ext>
            </a:extLst>
          </p:cNvPr>
          <p:cNvSpPr txBox="1"/>
          <p:nvPr/>
        </p:nvSpPr>
        <p:spPr>
          <a:xfrm>
            <a:off x="7636257" y="3310654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物体六自由度位姿估计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391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3758DAA5-4257-47C4-9112-E7672AA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背景介绍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B3A7-8A9D-4E34-AC88-66E6C7D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9A41CB1-2B34-4F0F-9EC1-4B2F12451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01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左大括号 2">
            <a:extLst>
              <a:ext uri="{FF2B5EF4-FFF2-40B4-BE49-F238E27FC236}">
                <a16:creationId xmlns:a16="http://schemas.microsoft.com/office/drawing/2014/main" id="{D0AC02D4-7291-4369-957D-0E53A179E030}"/>
              </a:ext>
            </a:extLst>
          </p:cNvPr>
          <p:cNvSpPr/>
          <p:nvPr/>
        </p:nvSpPr>
        <p:spPr>
          <a:xfrm>
            <a:off x="1529542" y="2036618"/>
            <a:ext cx="332509" cy="382385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1BA2D7-DE30-45A8-8F7B-ABBBE00C833B}"/>
              </a:ext>
            </a:extLst>
          </p:cNvPr>
          <p:cNvSpPr txBox="1"/>
          <p:nvPr/>
        </p:nvSpPr>
        <p:spPr>
          <a:xfrm>
            <a:off x="2169254" y="1960293"/>
            <a:ext cx="3225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手工提取特征估计物体位姿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5BFA529-7B97-43A3-8E4C-96F0DDBBAECC}"/>
              </a:ext>
            </a:extLst>
          </p:cNvPr>
          <p:cNvSpPr txBox="1"/>
          <p:nvPr/>
        </p:nvSpPr>
        <p:spPr>
          <a:xfrm>
            <a:off x="2169254" y="3763879"/>
            <a:ext cx="322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深度学习方法提取特征估计物体位姿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F79018-4189-4F71-8F5C-733DE004BA04}"/>
              </a:ext>
            </a:extLst>
          </p:cNvPr>
          <p:cNvSpPr txBox="1"/>
          <p:nvPr/>
        </p:nvSpPr>
        <p:spPr>
          <a:xfrm>
            <a:off x="2235755" y="5332923"/>
            <a:ext cx="3225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CNN</a:t>
            </a:r>
            <a:r>
              <a:rPr lang="zh-CN" altLang="en-US" dirty="0"/>
              <a:t>去回归</a:t>
            </a:r>
            <a:r>
              <a:rPr lang="en-US" altLang="zh-CN" dirty="0"/>
              <a:t>2D</a:t>
            </a:r>
            <a:r>
              <a:rPr lang="zh-CN" altLang="en-US" dirty="0"/>
              <a:t>关键点，并使用</a:t>
            </a:r>
            <a:r>
              <a:rPr lang="en-US" altLang="zh-CN" dirty="0"/>
              <a:t>PnP</a:t>
            </a:r>
            <a:r>
              <a:rPr lang="zh-CN" altLang="en-US" dirty="0"/>
              <a:t>算法估计物体位姿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F4D982E9-51E5-449F-95AF-5C18D8B69FD5}"/>
              </a:ext>
            </a:extLst>
          </p:cNvPr>
          <p:cNvSpPr/>
          <p:nvPr/>
        </p:nvSpPr>
        <p:spPr>
          <a:xfrm>
            <a:off x="5976851" y="2036618"/>
            <a:ext cx="58189" cy="209480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形 18" descr="直箭头">
            <a:extLst>
              <a:ext uri="{FF2B5EF4-FFF2-40B4-BE49-F238E27FC236}">
                <a16:creationId xmlns:a16="http://schemas.microsoft.com/office/drawing/2014/main" id="{B38E1780-2367-4F49-AA3F-13D35F18BF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00007" y="2817321"/>
            <a:ext cx="533400" cy="533400"/>
          </a:xfrm>
          <a:prstGeom prst="rect">
            <a:avLst/>
          </a:prstGeom>
        </p:spPr>
      </p:pic>
      <p:pic>
        <p:nvPicPr>
          <p:cNvPr id="23" name="图形 22" descr="直箭头">
            <a:extLst>
              <a:ext uri="{FF2B5EF4-FFF2-40B4-BE49-F238E27FC236}">
                <a16:creationId xmlns:a16="http://schemas.microsoft.com/office/drawing/2014/main" id="{BE09275E-5C92-4BB5-A69F-EBF5744E2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00007" y="5401521"/>
            <a:ext cx="533400" cy="533400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139CEB5A-3CE7-4F22-9B3C-C058EA32C0B0}"/>
              </a:ext>
            </a:extLst>
          </p:cNvPr>
          <p:cNvSpPr txBox="1"/>
          <p:nvPr/>
        </p:nvSpPr>
        <p:spPr>
          <a:xfrm>
            <a:off x="7687688" y="2622356"/>
            <a:ext cx="353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</a:lstStyle>
          <a:p>
            <a:r>
              <a:rPr lang="zh-CN" altLang="en-US" dirty="0"/>
              <a:t>受</a:t>
            </a:r>
            <a:r>
              <a:rPr lang="zh-CN" altLang="zh-CN" dirty="0"/>
              <a:t>其他物体的遮挡、光照的变化、背景中非目标物体的干扰</a:t>
            </a:r>
            <a:r>
              <a:rPr lang="zh-CN" altLang="en-US" dirty="0"/>
              <a:t>较大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2F67DD1-7537-4400-AFFC-8305083FE992}"/>
              </a:ext>
            </a:extLst>
          </p:cNvPr>
          <p:cNvSpPr txBox="1"/>
          <p:nvPr/>
        </p:nvSpPr>
        <p:spPr>
          <a:xfrm>
            <a:off x="9023266" y="1309831"/>
            <a:ext cx="68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缺点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7E73AF1-79C1-431F-B394-1FBBB8978B84}"/>
              </a:ext>
            </a:extLst>
          </p:cNvPr>
          <p:cNvSpPr txBox="1"/>
          <p:nvPr/>
        </p:nvSpPr>
        <p:spPr>
          <a:xfrm>
            <a:off x="7687688" y="5214142"/>
            <a:ext cx="3534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效果不错，</a:t>
            </a:r>
            <a:r>
              <a:rPr lang="zh-CN" altLang="zh-CN" dirty="0"/>
              <a:t>但面对存在遮挡和截断的情况时，算法泛化能力较差。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5363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2B524A8-AC88-4710-B114-920A7846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</p:spTree>
    <p:extLst>
      <p:ext uri="{BB962C8B-B14F-4D97-AF65-F5344CB8AC3E}">
        <p14:creationId xmlns:p14="http://schemas.microsoft.com/office/powerpoint/2010/main" val="1211248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3758DAA5-4257-47C4-9112-E7672AA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B3A7-8A9D-4E34-AC88-66E6C7D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9A41CB1-2B34-4F0F-9EC1-4B2F12451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01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形 23" descr="直箭头">
            <a:extLst>
              <a:ext uri="{FF2B5EF4-FFF2-40B4-BE49-F238E27FC236}">
                <a16:creationId xmlns:a16="http://schemas.microsoft.com/office/drawing/2014/main" id="{BA5158B1-565A-42AF-ABB7-4EB2B1D04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627783" y="1608742"/>
            <a:ext cx="533400" cy="533400"/>
          </a:xfrm>
          <a:prstGeom prst="rect">
            <a:avLst/>
          </a:prstGeom>
        </p:spPr>
      </p:pic>
      <p:pic>
        <p:nvPicPr>
          <p:cNvPr id="26" name="图形 25" descr="直箭头">
            <a:extLst>
              <a:ext uri="{FF2B5EF4-FFF2-40B4-BE49-F238E27FC236}">
                <a16:creationId xmlns:a16="http://schemas.microsoft.com/office/drawing/2014/main" id="{9D834156-E2F5-4E25-BF71-0A67B4B1CB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943899" y="2490857"/>
            <a:ext cx="533400" cy="533400"/>
          </a:xfrm>
          <a:prstGeom prst="rect">
            <a:avLst/>
          </a:prstGeom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B8AD0DC5-F2B2-4855-82FD-5517CEC49DD2}"/>
              </a:ext>
            </a:extLst>
          </p:cNvPr>
          <p:cNvSpPr/>
          <p:nvPr/>
        </p:nvSpPr>
        <p:spPr>
          <a:xfrm>
            <a:off x="1111472" y="1424076"/>
            <a:ext cx="1276350" cy="9027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输入图片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12CE34DC-F482-49FD-A188-988795A67D6C}"/>
              </a:ext>
            </a:extLst>
          </p:cNvPr>
          <p:cNvSpPr/>
          <p:nvPr/>
        </p:nvSpPr>
        <p:spPr>
          <a:xfrm>
            <a:off x="3488498" y="1424076"/>
            <a:ext cx="1444202" cy="9027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PVNet</a:t>
            </a:r>
            <a:r>
              <a:rPr lang="zh-CN" altLang="en-US" dirty="0"/>
              <a:t>处理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5AA5243-2951-4877-84C0-51596CF826A7}"/>
              </a:ext>
            </a:extLst>
          </p:cNvPr>
          <p:cNvSpPr/>
          <p:nvPr/>
        </p:nvSpPr>
        <p:spPr>
          <a:xfrm>
            <a:off x="2849390" y="3268117"/>
            <a:ext cx="2722416" cy="9027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输出语义分割结果和指向物体关键点的向量场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E9AC4999-4787-4932-B418-7B0C835B6127}"/>
              </a:ext>
            </a:extLst>
          </p:cNvPr>
          <p:cNvSpPr/>
          <p:nvPr/>
        </p:nvSpPr>
        <p:spPr>
          <a:xfrm>
            <a:off x="3488497" y="5216996"/>
            <a:ext cx="1444202" cy="9027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计算出物体关键点</a:t>
            </a:r>
          </a:p>
        </p:txBody>
      </p:sp>
      <p:pic>
        <p:nvPicPr>
          <p:cNvPr id="33" name="图形 32" descr="直箭头">
            <a:extLst>
              <a:ext uri="{FF2B5EF4-FFF2-40B4-BE49-F238E27FC236}">
                <a16:creationId xmlns:a16="http://schemas.microsoft.com/office/drawing/2014/main" id="{901ECF96-57DD-441C-8F36-2DD1BD3C19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51775" y="5378690"/>
            <a:ext cx="533400" cy="533400"/>
          </a:xfrm>
          <a:prstGeom prst="rect">
            <a:avLst/>
          </a:prstGeom>
        </p:spPr>
      </p:pic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A30B06CC-CD0B-4B0A-8806-A8F16569B9F2}"/>
              </a:ext>
            </a:extLst>
          </p:cNvPr>
          <p:cNvSpPr/>
          <p:nvPr/>
        </p:nvSpPr>
        <p:spPr>
          <a:xfrm>
            <a:off x="823874" y="5216996"/>
            <a:ext cx="1824508" cy="90273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dirty="0"/>
              <a:t>同时</a:t>
            </a:r>
            <a:r>
              <a:rPr lang="en-US" altLang="zh-CN" dirty="0"/>
              <a:t>PnP</a:t>
            </a:r>
            <a:r>
              <a:rPr lang="zh-CN" altLang="en-US" dirty="0"/>
              <a:t>算法计算物体姿态</a:t>
            </a:r>
          </a:p>
        </p:txBody>
      </p:sp>
      <p:pic>
        <p:nvPicPr>
          <p:cNvPr id="35" name="图形 34" descr="直箭头">
            <a:extLst>
              <a:ext uri="{FF2B5EF4-FFF2-40B4-BE49-F238E27FC236}">
                <a16:creationId xmlns:a16="http://schemas.microsoft.com/office/drawing/2014/main" id="{036838C9-012C-4FFC-89B5-9B2575542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3943898" y="4414709"/>
            <a:ext cx="533400" cy="533400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AC60B857-366E-481B-87AA-8D16C87AD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7442" y="1902019"/>
            <a:ext cx="6106760" cy="37658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5707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3758DAA5-4257-47C4-9112-E7672AA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B3A7-8A9D-4E34-AC88-66E6C7D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9A41CB1-2B34-4F0F-9EC1-4B2F12451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01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>
            <a:extLst>
              <a:ext uri="{FF2B5EF4-FFF2-40B4-BE49-F238E27FC236}">
                <a16:creationId xmlns:a16="http://schemas.microsoft.com/office/drawing/2014/main" id="{5260BF07-F31D-4FA1-B3CC-813DAEA8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142" y="1150159"/>
            <a:ext cx="4609465" cy="204724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3D66684-59FB-417C-AB8A-F2EAF98A5180}"/>
              </a:ext>
            </a:extLst>
          </p:cNvPr>
          <p:cNvSpPr txBox="1"/>
          <p:nvPr/>
        </p:nvSpPr>
        <p:spPr>
          <a:xfrm>
            <a:off x="851837" y="1429406"/>
            <a:ext cx="2223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物体的关键点</a:t>
            </a:r>
            <a:r>
              <a:rPr lang="zh-CN" altLang="en-US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定位</a:t>
            </a:r>
            <a:endParaRPr lang="zh-CN" altLang="en-US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0E3F9F-25FA-4728-9687-7200BB0690A7}"/>
              </a:ext>
            </a:extLst>
          </p:cNvPr>
          <p:cNvSpPr txBox="1"/>
          <p:nvPr/>
        </p:nvSpPr>
        <p:spPr>
          <a:xfrm>
            <a:off x="6431973" y="3318856"/>
            <a:ext cx="4732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dk1"/>
                </a:solidFill>
              </a:rPr>
              <a:t>(a)</a:t>
            </a:r>
            <a:r>
              <a:rPr lang="zh-CN" altLang="zh-CN" dirty="0">
                <a:solidFill>
                  <a:schemeClr val="dk1"/>
                </a:solidFill>
              </a:rPr>
              <a:t>是一个三维对象模型及其三维包围盒。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en-US" altLang="zh-CN" dirty="0">
                <a:solidFill>
                  <a:schemeClr val="dk1"/>
                </a:solidFill>
              </a:rPr>
              <a:t>(b) </a:t>
            </a:r>
            <a:r>
              <a:rPr lang="zh-CN" altLang="zh-CN" dirty="0">
                <a:solidFill>
                  <a:schemeClr val="dk1"/>
                </a:solidFill>
              </a:rPr>
              <a:t>是</a:t>
            </a:r>
            <a:r>
              <a:rPr lang="en-US" altLang="zh-CN" dirty="0" err="1">
                <a:solidFill>
                  <a:schemeClr val="dk1"/>
                </a:solidFill>
              </a:rPr>
              <a:t>PVNet</a:t>
            </a:r>
            <a:r>
              <a:rPr lang="zh-CN" altLang="zh-CN" dirty="0">
                <a:solidFill>
                  <a:schemeClr val="dk1"/>
                </a:solidFill>
              </a:rPr>
              <a:t>对包围盒角的假设。</a:t>
            </a:r>
            <a:endParaRPr lang="en-US" altLang="zh-CN" dirty="0">
              <a:solidFill>
                <a:schemeClr val="dk1"/>
              </a:solidFill>
            </a:endParaRPr>
          </a:p>
          <a:p>
            <a:r>
              <a:rPr lang="en-US" altLang="zh-CN" dirty="0">
                <a:solidFill>
                  <a:schemeClr val="dk1"/>
                </a:solidFill>
              </a:rPr>
              <a:t>(c) </a:t>
            </a:r>
            <a:r>
              <a:rPr lang="zh-CN" altLang="zh-CN" dirty="0">
                <a:solidFill>
                  <a:schemeClr val="dk1"/>
                </a:solidFill>
              </a:rPr>
              <a:t>是</a:t>
            </a:r>
            <a:r>
              <a:rPr lang="en-US" altLang="zh-CN" dirty="0" err="1">
                <a:solidFill>
                  <a:schemeClr val="dk1"/>
                </a:solidFill>
              </a:rPr>
              <a:t>PVNet</a:t>
            </a:r>
            <a:r>
              <a:rPr lang="zh-CN" altLang="zh-CN" dirty="0">
                <a:solidFill>
                  <a:schemeClr val="dk1"/>
                </a:solidFill>
              </a:rPr>
              <a:t>对物体表面选定的一个关键点产生的假设。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2E816D4-E1AC-4670-80BC-1D8DF9F3F8B1}"/>
              </a:ext>
            </a:extLst>
          </p:cNvPr>
          <p:cNvSpPr txBox="1"/>
          <p:nvPr/>
        </p:nvSpPr>
        <p:spPr>
          <a:xfrm>
            <a:off x="851836" y="2505670"/>
            <a:ext cx="33627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dk1"/>
                </a:solidFill>
              </a:rPr>
              <a:t>使用</a:t>
            </a:r>
            <a:r>
              <a:rPr lang="en-US" altLang="zh-CN" dirty="0">
                <a:solidFill>
                  <a:schemeClr val="dk1"/>
                </a:solidFill>
              </a:rPr>
              <a:t>farthest point sampling</a:t>
            </a:r>
            <a:r>
              <a:rPr lang="zh-CN" altLang="zh-CN" dirty="0">
                <a:solidFill>
                  <a:schemeClr val="dk1"/>
                </a:solidFill>
              </a:rPr>
              <a:t>算法，生成物体表面的</a:t>
            </a:r>
            <a:r>
              <a:rPr lang="en-US" altLang="zh-CN" dirty="0">
                <a:solidFill>
                  <a:schemeClr val="dk1"/>
                </a:solidFill>
              </a:rPr>
              <a:t>8</a:t>
            </a:r>
            <a:r>
              <a:rPr lang="zh-CN" altLang="zh-CN" dirty="0">
                <a:solidFill>
                  <a:schemeClr val="dk1"/>
                </a:solidFill>
              </a:rPr>
              <a:t>个关键点。</a:t>
            </a:r>
            <a:endParaRPr lang="zh-CN" altLang="en-US" dirty="0">
              <a:solidFill>
                <a:schemeClr val="dk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8090B4-A927-44D4-B3DE-D2024B16B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997" y="4168954"/>
            <a:ext cx="2485714" cy="1209524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9D2A11C-86C0-4A3E-A31E-E1AFC98B6EC3}"/>
              </a:ext>
            </a:extLst>
          </p:cNvPr>
          <p:cNvCxnSpPr/>
          <p:nvPr/>
        </p:nvCxnSpPr>
        <p:spPr>
          <a:xfrm>
            <a:off x="5419898" y="958727"/>
            <a:ext cx="0" cy="4835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7" name="图形 26" descr="直箭头">
            <a:extLst>
              <a:ext uri="{FF2B5EF4-FFF2-40B4-BE49-F238E27FC236}">
                <a16:creationId xmlns:a16="http://schemas.microsoft.com/office/drawing/2014/main" id="{702C1C5A-8E35-4052-8F44-E7C6E5F6E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141154" y="3376229"/>
            <a:ext cx="533400" cy="533400"/>
          </a:xfrm>
          <a:prstGeom prst="rect">
            <a:avLst/>
          </a:prstGeom>
        </p:spPr>
      </p:pic>
      <p:pic>
        <p:nvPicPr>
          <p:cNvPr id="28" name="图形 27" descr="直箭头">
            <a:extLst>
              <a:ext uri="{FF2B5EF4-FFF2-40B4-BE49-F238E27FC236}">
                <a16:creationId xmlns:a16="http://schemas.microsoft.com/office/drawing/2014/main" id="{C2ADA912-D123-445C-95BD-C16821D2DC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8406174" y="4470691"/>
            <a:ext cx="533400" cy="533400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F547E4E3-C50E-4858-BB34-E10A47F49451}"/>
              </a:ext>
            </a:extLst>
          </p:cNvPr>
          <p:cNvSpPr txBox="1"/>
          <p:nvPr/>
        </p:nvSpPr>
        <p:spPr>
          <a:xfrm>
            <a:off x="6368142" y="5285909"/>
            <a:ext cx="4732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dk1"/>
                </a:solidFill>
              </a:rPr>
              <a:t>（</a:t>
            </a:r>
            <a:r>
              <a:rPr lang="en-US" altLang="zh-CN" dirty="0">
                <a:solidFill>
                  <a:schemeClr val="dk1"/>
                </a:solidFill>
              </a:rPr>
              <a:t>c</a:t>
            </a:r>
            <a:r>
              <a:rPr lang="zh-CN" altLang="zh-CN" dirty="0">
                <a:solidFill>
                  <a:schemeClr val="dk1"/>
                </a:solidFill>
              </a:rPr>
              <a:t>）所使用方法的关键点方差较小，说明该方法比边界框角更容易定位关键点。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71653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3758DAA5-4257-47C4-9112-E7672AAF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算法介绍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15B3A7-8A9D-4E34-AC88-66E6C7D4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29A41CB1-2B34-4F0F-9EC1-4B2F12451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Part. 01</a:t>
            </a:r>
            <a:endParaRPr lang="zh-CN" altLang="en-US" dirty="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BA73433-1AD3-4785-9F43-A1B626E38511}"/>
              </a:ext>
            </a:extLst>
          </p:cNvPr>
          <p:cNvCxnSpPr>
            <a:cxnSpLocks/>
          </p:cNvCxnSpPr>
          <p:nvPr/>
        </p:nvCxnSpPr>
        <p:spPr>
          <a:xfrm>
            <a:off x="7213600" y="806453"/>
            <a:ext cx="4306888" cy="0"/>
          </a:xfrm>
          <a:prstGeom prst="line">
            <a:avLst/>
          </a:prstGeom>
          <a:ln cap="rnd">
            <a:solidFill>
              <a:schemeClr val="tx1">
                <a:lumMod val="85000"/>
                <a:lumOff val="15000"/>
              </a:schemeClr>
            </a:solidFill>
            <a:round/>
            <a:headEnd type="oval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D15A2A0-270A-42BA-95DA-9829B38C0306}"/>
              </a:ext>
            </a:extLst>
          </p:cNvPr>
          <p:cNvSpPr txBox="1"/>
          <p:nvPr/>
        </p:nvSpPr>
        <p:spPr>
          <a:xfrm>
            <a:off x="669925" y="1717456"/>
            <a:ext cx="3044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b="1" dirty="0">
                <a:solidFill>
                  <a:schemeClr val="dk1"/>
                </a:solidFill>
              </a:rPr>
              <a:t>使用</a:t>
            </a:r>
            <a:r>
              <a:rPr lang="en-US" altLang="zh-CN" b="1" dirty="0">
                <a:solidFill>
                  <a:schemeClr val="dk1"/>
                </a:solidFill>
              </a:rPr>
              <a:t> PnP </a:t>
            </a:r>
            <a:r>
              <a:rPr lang="zh-CN" altLang="zh-CN" b="1" dirty="0">
                <a:solidFill>
                  <a:schemeClr val="dk1"/>
                </a:solidFill>
              </a:rPr>
              <a:t>算法求解</a:t>
            </a:r>
            <a:r>
              <a:rPr lang="en-US" altLang="zh-CN" b="1" dirty="0">
                <a:solidFill>
                  <a:schemeClr val="dk1"/>
                </a:solidFill>
              </a:rPr>
              <a:t>6D</a:t>
            </a:r>
            <a:r>
              <a:rPr lang="zh-CN" altLang="zh-CN" b="1" dirty="0">
                <a:solidFill>
                  <a:schemeClr val="dk1"/>
                </a:solidFill>
              </a:rPr>
              <a:t>姿态</a:t>
            </a:r>
            <a:endParaRPr lang="zh-CN" altLang="en-US" b="1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8115B67-9DA8-4643-90DA-49C2A3617762}"/>
                  </a:ext>
                </a:extLst>
              </p:cNvPr>
              <p:cNvSpPr txBox="1"/>
              <p:nvPr/>
            </p:nvSpPr>
            <p:spPr>
              <a:xfrm>
                <a:off x="191193" y="3034046"/>
                <a:ext cx="5336551" cy="2092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𝑚𝑖𝑛𝑖𝑚𝑖𝑧𝑒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zh-CN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zh-CN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800" i="1" kern="1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等线" panose="02010600030101010101" pitchFamily="2" charset="-122"/>
                                                  <a:cs typeface="Times New Roman" panose="02020603050405020304" pitchFamily="18" charset="0"/>
                                                </a:rPr>
                                                <m:t>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zh-CN" sz="1800" i="1" kern="100">
                                          <a:effectLst/>
                                          <a:latin typeface="Cambria Math" panose="02040503050406030204" pitchFamily="18" charset="0"/>
                                          <a:ea typeface="等线" panose="02010600030101010101" pitchFamily="2" charset="-122"/>
                                          <a:cs typeface="Times New Roman" panose="020206030504050203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i="1" kern="100">
                                              <a:effectLst/>
                                              <a:latin typeface="Cambria Math" panose="02040503050406030204" pitchFamily="18" charset="0"/>
                                              <a:ea typeface="等线" panose="02010600030101010101" pitchFamily="2" charset="-122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𝑅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zh-CN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代表关键点的</a:t>
                </a:r>
                <a:r>
                  <a:rPr lang="en-US" altLang="zh-CN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3D</a:t>
                </a:r>
                <a:r>
                  <a:rPr lang="zh-CN" altLang="zh-CN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坐标，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zh-CN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zh-CN" i="1" kern="1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的二维映射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8115B67-9DA8-4643-90DA-49C2A3617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93" y="3034046"/>
                <a:ext cx="5336551" cy="2092048"/>
              </a:xfrm>
              <a:prstGeom prst="rect">
                <a:avLst/>
              </a:prstGeom>
              <a:blipFill>
                <a:blip r:embed="rId3"/>
                <a:stretch>
                  <a:fillRect b="-3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F64B755F-A56F-471A-939F-A5F49A38CA15}"/>
              </a:ext>
            </a:extLst>
          </p:cNvPr>
          <p:cNvSpPr txBox="1"/>
          <p:nvPr/>
        </p:nvSpPr>
        <p:spPr>
          <a:xfrm>
            <a:off x="7046970" y="2219233"/>
            <a:ext cx="4277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effectLst/>
                <a:latin typeface="+mn-ea"/>
                <a:cs typeface="Times New Roman" panose="02020603050405020304" pitchFamily="18" charset="0"/>
              </a:rPr>
              <a:t>EPnP</a:t>
            </a: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算法根据四个关键点对参数</a:t>
            </a:r>
            <a:r>
              <a:rPr lang="en-US" altLang="zh-CN" sz="1800" dirty="0">
                <a:effectLst/>
                <a:latin typeface="+mn-ea"/>
                <a:cs typeface="Times New Roman" panose="02020603050405020304" pitchFamily="18" charset="0"/>
              </a:rPr>
              <a:t>R</a:t>
            </a: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en-US" altLang="zh-CN" sz="1800" dirty="0">
                <a:effectLst/>
                <a:latin typeface="+mn-ea"/>
                <a:cs typeface="Times New Roman" panose="02020603050405020304" pitchFamily="18" charset="0"/>
              </a:rPr>
              <a:t>t</a:t>
            </a:r>
            <a:r>
              <a:rPr lang="zh-CN" altLang="zh-CN" sz="1800" dirty="0">
                <a:effectLst/>
                <a:latin typeface="+mn-ea"/>
                <a:cs typeface="Times New Roman" panose="02020603050405020304" pitchFamily="18" charset="0"/>
              </a:rPr>
              <a:t>进行初始化，其协方差矩阵轨迹最小</a:t>
            </a:r>
            <a:endParaRPr lang="zh-CN" altLang="en-US" dirty="0">
              <a:latin typeface="+mn-ea"/>
            </a:endParaRPr>
          </a:p>
        </p:txBody>
      </p:sp>
      <p:pic>
        <p:nvPicPr>
          <p:cNvPr id="25" name="图形 24" descr="直箭头">
            <a:extLst>
              <a:ext uri="{FF2B5EF4-FFF2-40B4-BE49-F238E27FC236}">
                <a16:creationId xmlns:a16="http://schemas.microsoft.com/office/drawing/2014/main" id="{9B0BB74F-1D74-4BAA-A635-401FDF78D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805632" y="3530131"/>
            <a:ext cx="533400" cy="533400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F2A0A1B-0CB1-41E3-8C58-03FD74653A1D}"/>
              </a:ext>
            </a:extLst>
          </p:cNvPr>
          <p:cNvSpPr txBox="1"/>
          <p:nvPr/>
        </p:nvSpPr>
        <p:spPr>
          <a:xfrm>
            <a:off x="7046970" y="4702427"/>
            <a:ext cx="4050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dirty="0">
                <a:latin typeface="+mn-ea"/>
                <a:cs typeface="Times New Roman" panose="02020603050405020304" pitchFamily="18" charset="0"/>
              </a:rPr>
              <a:t>利用</a:t>
            </a:r>
            <a:r>
              <a:rPr lang="en-US" altLang="zh-CN" dirty="0" err="1">
                <a:latin typeface="+mn-ea"/>
                <a:cs typeface="Times New Roman" panose="02020603050405020304" pitchFamily="18" charset="0"/>
              </a:rPr>
              <a:t>LevenbergMarquardt</a:t>
            </a:r>
            <a:r>
              <a:rPr lang="zh-CN" altLang="zh-CN" dirty="0">
                <a:latin typeface="+mn-ea"/>
                <a:cs typeface="Times New Roman" panose="02020603050405020304" pitchFamily="18" charset="0"/>
              </a:rPr>
              <a:t>算法求解</a:t>
            </a:r>
            <a:endParaRPr lang="zh-CN" altLang="en-US" dirty="0">
              <a:latin typeface="+mn-ea"/>
              <a:cs typeface="Times New Roman" panose="02020603050405020304" pitchFamily="18" charset="0"/>
            </a:endParaRP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719A235-3F4C-4ADF-A84B-45187658F3F4}"/>
              </a:ext>
            </a:extLst>
          </p:cNvPr>
          <p:cNvCxnSpPr/>
          <p:nvPr/>
        </p:nvCxnSpPr>
        <p:spPr>
          <a:xfrm>
            <a:off x="6201295" y="1112628"/>
            <a:ext cx="0" cy="48350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54811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CF113D2-E0CF-4102-BE94-00A1AA38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创新与不足</a:t>
            </a:r>
          </a:p>
        </p:txBody>
      </p:sp>
    </p:spTree>
    <p:extLst>
      <p:ext uri="{BB962C8B-B14F-4D97-AF65-F5344CB8AC3E}">
        <p14:creationId xmlns:p14="http://schemas.microsoft.com/office/powerpoint/2010/main" val="405390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#18217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36174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36174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36174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36174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  <p:tag name="ISLIDE.ICON" val="#36174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https://www.islide.cc;"/>
</p:tagLst>
</file>

<file path=ppt/theme/theme1.xml><?xml version="1.0" encoding="utf-8"?>
<a:theme xmlns:a="http://schemas.openxmlformats.org/drawingml/2006/main" name="主题5">
  <a:themeElements>
    <a:clrScheme name="自定义 6">
      <a:dk1>
        <a:srgbClr val="000000"/>
      </a:dk1>
      <a:lt1>
        <a:srgbClr val="FFFFFF"/>
      </a:lt1>
      <a:dk2>
        <a:srgbClr val="34485E"/>
      </a:dk2>
      <a:lt2>
        <a:srgbClr val="DCE4EC"/>
      </a:lt2>
      <a:accent1>
        <a:srgbClr val="FFAE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zsc1zed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Override1.xml><?xml version="1.0" encoding="utf-8"?>
<a:themeOverride xmlns:a="http://schemas.openxmlformats.org/drawingml/2006/main">
  <a:clrScheme name="自定义 6">
    <a:dk1>
      <a:srgbClr val="000000"/>
    </a:dk1>
    <a:lt1>
      <a:srgbClr val="FFFFFF"/>
    </a:lt1>
    <a:dk2>
      <a:srgbClr val="34485E"/>
    </a:dk2>
    <a:lt2>
      <a:srgbClr val="DCE4EC"/>
    </a:lt2>
    <a:accent1>
      <a:srgbClr val="FFAE00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ppt/theme/themeOverride2.xml><?xml version="1.0" encoding="utf-8"?>
<a:themeOverride xmlns:a="http://schemas.openxmlformats.org/drawingml/2006/main">
  <a:clrScheme name="自定义 6">
    <a:dk1>
      <a:srgbClr val="000000"/>
    </a:dk1>
    <a:lt1>
      <a:srgbClr val="FFFFFF"/>
    </a:lt1>
    <a:dk2>
      <a:srgbClr val="34485E"/>
    </a:dk2>
    <a:lt2>
      <a:srgbClr val="DCE4EC"/>
    </a:lt2>
    <a:accent1>
      <a:srgbClr val="FFAE00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小木Arvin</Template>
  <TotalTime>204</TotalTime>
  <Words>394</Words>
  <Application>Microsoft Office PowerPoint</Application>
  <PresentationFormat>宽屏</PresentationFormat>
  <Paragraphs>73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等线</vt:lpstr>
      <vt:lpstr>微软雅黑</vt:lpstr>
      <vt:lpstr>Arial</vt:lpstr>
      <vt:lpstr>Cambria Math</vt:lpstr>
      <vt:lpstr>Impact</vt:lpstr>
      <vt:lpstr>主题5</vt:lpstr>
      <vt:lpstr>关于《PVNet: Pixel-wise Voting Network for 6DoF Pose Estimation》读书报告</vt:lpstr>
      <vt:lpstr>背景介绍</vt:lpstr>
      <vt:lpstr>背景介绍</vt:lpstr>
      <vt:lpstr>背景介绍</vt:lpstr>
      <vt:lpstr>算法介绍</vt:lpstr>
      <vt:lpstr>算法介绍</vt:lpstr>
      <vt:lpstr>算法介绍</vt:lpstr>
      <vt:lpstr>算法介绍</vt:lpstr>
      <vt:lpstr>创新与不足</vt:lpstr>
      <vt:lpstr>创新与不足</vt:lpstr>
      <vt:lpstr>创新与不足</vt:lpstr>
      <vt:lpstr>应用场景</vt:lpstr>
      <vt:lpstr>应用场景</vt:lpstr>
      <vt:lpstr>THANKS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小木Arvin</dc:creator>
  <cp:lastModifiedBy>滕 燕斌</cp:lastModifiedBy>
  <cp:revision>34</cp:revision>
  <cp:lastPrinted>2017-09-13T16:00:00Z</cp:lastPrinted>
  <dcterms:created xsi:type="dcterms:W3CDTF">2017-09-13T16:00:00Z</dcterms:created>
  <dcterms:modified xsi:type="dcterms:W3CDTF">2021-12-25T13:41:19Z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2cba6a05-fc88-485a-b586-3c16c0960896</vt:lpwstr>
  </property>
</Properties>
</file>