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961" r:id="rId4"/>
    <p:sldId id="291" r:id="rId5"/>
    <p:sldId id="963" r:id="rId6"/>
    <p:sldId id="964" r:id="rId7"/>
    <p:sldId id="965" r:id="rId9"/>
    <p:sldId id="966" r:id="rId10"/>
    <p:sldId id="967" r:id="rId11"/>
    <p:sldId id="968" r:id="rId12"/>
    <p:sldId id="969" r:id="rId13"/>
    <p:sldId id="970" r:id="rId14"/>
    <p:sldId id="971" r:id="rId15"/>
    <p:sldId id="972" r:id="rId16"/>
    <p:sldId id="973" r:id="rId17"/>
    <p:sldId id="974" r:id="rId18"/>
    <p:sldId id="975" r:id="rId19"/>
    <p:sldId id="976" r:id="rId20"/>
    <p:sldId id="977" r:id="rId21"/>
    <p:sldId id="978" r:id="rId2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083"/>
    <p:restoredTop sz="93681"/>
  </p:normalViewPr>
  <p:slideViewPr>
    <p:cSldViewPr snapToObjects="1" showGuides="1">
      <p:cViewPr varScale="1">
        <p:scale>
          <a:sx n="152" d="100"/>
          <a:sy n="152" d="100"/>
        </p:scale>
        <p:origin x="1932" y="144"/>
      </p:cViewPr>
      <p:guideLst>
        <p:guide orient="horz" pos="2224"/>
        <p:guide pos="2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7FE077-0011-4B5B-8C1C-D577C8C94B8F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/>
              <p:nvPr>
                <p:ph type="body" idx="3"/>
              </p:nvPr>
            </p:nvSpPr>
            <p:spPr/>
            <p:txBody>
              <a:bodyPr/>
              <a:p>
                <a:r>
                  <a:rPr lang="zh-CN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sym typeface="+mn-ea"/>
                  </a:rPr>
                  <a:t>（</a:t>
                </a:r>
                <a:r>
                  <a:rPr lang="en-US" altLang="zh-CN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sym typeface="+mn-ea"/>
                  </a:rPr>
                  <a:t>1</a:t>
                </a:r>
                <a:r>
                  <a:rPr lang="zh-CN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sym typeface="+mn-ea"/>
                  </a:rPr>
                  <a:t>）约束优化问题：</a:t>
                </a:r>
                <a:r>
                  <a:rPr lang="zh-CN" altLang="en-US"/>
                  <a:t>其中x表示由一组设计参数p描述的机械系统的平衡状态。状态x通过一组约束c耦合到设计参数p，要求x必须是p的平衡配置。虽然这些平衡约束的确切形式取决于问题，但在这项工作中关注静态和动态的力平衡。</a:t>
                </a:r>
                <a:endParaRPr lang="zh-CN" altLang="en-US"/>
              </a:p>
              <a:p>
                <a:r>
                  <a:rPr lang="zh-CN" altLang="en-US">
                    <a:sym typeface="+mn-ea"/>
                  </a:rPr>
                  <a:t>假设</a:t>
                </a:r>
                <a:r>
                  <a:rPr lang="en-US" altLang="zh-CN">
                    <a:sym typeface="+mn-ea"/>
                  </a:rPr>
                  <a:t>:</a:t>
                </a:r>
                <a:r>
                  <a:rPr lang="zh-CN" altLang="en-US"/>
                  <a:t>问题表现出与状态变量一样多的等式约束，即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altLang="zh-CN" baseline="-25000">
                        <a:latin typeface="Cambria Math" panose="02040503050406030204" charset="0"/>
                        <a:cs typeface="Cambria Math" panose="02040503050406030204" charset="0"/>
                      </a:rPr>
                      <m:t>c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altLang="zh-CN" baseline="-25000">
                        <a:latin typeface="Cambria Math" panose="02040503050406030204" charset="0"/>
                        <a:cs typeface="Cambria Math" panose="02040503050406030204" charset="0"/>
                      </a:rPr>
                      <m:t>x</m:t>
                    </m:r>
                    <m:r>
                      <a:rPr lang="en-US" altLang="zh-CN" baseline="-25000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zh-CN" altLang="en-US"/>
                  <a:t>；</a:t>
                </a:r>
                <a:r>
                  <a:rPr lang="zh-CN" altLang="en-US">
                    <a:sym typeface="+mn-ea"/>
                  </a:rPr>
                  <a:t>约</a:t>
                </a:r>
                <a:r>
                  <a:rPr lang="zh-CN" altLang="en-US"/>
                  <a:t>束Jacobian（雅可比）矩阵满秩。</a:t>
                </a:r>
                <a:endParaRPr lang="zh-CN" altLang="en-US"/>
              </a:p>
              <a:p>
                <a:r>
                  <a:rPr lang="zh-CN" altLang="en-US"/>
                  <a:t>在这些条件下，对p都唯一地确定了相应的平衡状态x，</a:t>
                </a:r>
                <a:r>
                  <a:rPr lang="en-US" altLang="zh-CN"/>
                  <a:t>x=x(p)</a:t>
                </a:r>
                <a:r>
                  <a:rPr lang="zh-CN" altLang="en-US"/>
                  <a:t>。给定满足平衡约束的状态参数对(x, p)，我们要求对设计参数的任何更改都会引起相应的状态变化，以便系统再次处于平衡状态。正式地，我们有：（</a:t>
                </a:r>
                <a:r>
                  <a:rPr lang="en-US" altLang="zh-CN"/>
                  <a:t>2</a:t>
                </a:r>
                <a:r>
                  <a:rPr lang="zh-CN" altLang="en-US"/>
                  <a:t>）</a:t>
                </a:r>
                <a:endParaRPr lang="zh-CN" altLang="en-US"/>
              </a:p>
            </p:txBody>
          </p:sp>
        </mc:Choice>
        <mc:Fallback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3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混凝土薄壳形状优化问题上，密集Gauss-Newton与稀疏公式的比较。左图：优化前（上）和后（下）的壳顶。右图：计算搜索方向的平均时间，分别使用稀疏Gauss-Newton、密集Gauss-Newton和共轭梯度（CG）方法作为设计参数（数量np）的函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/>
              <p:nvPr>
                <p:ph type="body" idx="3"/>
              </p:nvPr>
            </p:nvSpPr>
            <p:spPr/>
            <p:txBody>
              <a:bodyPr/>
              <a:p>
                <a:r>
                  <a:rPr noProof="0" dirty="0">
                    <a:ln>
                      <a:noFill/>
                    </a:ln>
                    <a:effectLst/>
                    <a:uLnTx/>
                    <a:uFillTx/>
                    <a:sym typeface="+mn-ea"/>
                  </a:rPr>
                  <a:t>优化的手柄运动会导致两次翻转，一次就位，另一次水平移动。 作为仿真模型，使用标准质量弹簧系统和隐式Euler进行时间积分。</a:t>
                </a:r>
                <a:endParaRPr noProof="0" dirty="0">
                  <a:ln>
                    <a:noFill/>
                  </a:ln>
                  <a:effectLst/>
                  <a:uLnTx/>
                  <a:uFillTx/>
                  <a:sym typeface="+mn-ea"/>
                </a:endParaRPr>
              </a:p>
              <a:p>
                <a:r>
                  <a:rPr lang="zh-CN" altLang="en-US"/>
                  <a:t>图：计算布料控制问题的搜索方向所需的时间。</a:t>
                </a:r>
                <a:endParaRPr lang="zh-CN" altLang="en-US"/>
              </a:p>
              <a:p>
                <a:r>
                  <a:rPr lang="zh-CN" altLang="en-US"/>
                  <a:t>右图：在保持网格分辨率不变的同时增加时间步数，这样问题的大小在状态变量和参数方面都会增加。密集解决方案策略在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8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/>
                  <a:t>时内存不足。</a:t>
                </a:r>
                <a:endParaRPr lang="zh-CN" altLang="en-US"/>
              </a:p>
            </p:txBody>
          </p:sp>
        </mc:Choice>
        <mc:Fallback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3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）中是</a:t>
            </a:r>
            <a:r>
              <a:rPr lang="en-US" altLang="zh-CN"/>
              <a:t>w</a:t>
            </a:r>
            <a:r>
              <a:rPr lang="zh-CN" altLang="en-US"/>
              <a:t>一个权值向量，</a:t>
            </a:r>
            <a:r>
              <a:rPr lang="en-US" altLang="zh-CN"/>
              <a:t>ri</a:t>
            </a:r>
            <a:r>
              <a:rPr lang="zh-CN" altLang="en-US"/>
              <a:t>是残差。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（</a:t>
            </a:r>
            <a:r>
              <a:rPr lang="en-US" altLang="zh-CN"/>
              <a:t>10</a:t>
            </a:r>
            <a:r>
              <a:rPr lang="zh-CN" altLang="en-US"/>
              <a:t>）第一行（9）式代入（8）式，第二行消除逆的</a:t>
            </a:r>
            <a:r>
              <a:rPr lang="zh-CN" altLang="en-US"/>
              <a:t>式。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/>
            </a:lvl1pPr>
          </a:lstStyle>
          <a:p>
            <a:pPr lvl="0"/>
            <a:r>
              <a:rPr lang="zh-CN" altLang="zh-CN" noProof="0"/>
              <a:t>单击此处编辑母版标题样式</a:t>
            </a:r>
            <a:endParaRPr lang="zh-CN" altLang="zh-CN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271588"/>
          </a:xfrm>
        </p:spPr>
        <p:txBody>
          <a:bodyPr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zh-CN" altLang="zh-CN" noProof="0"/>
              <a:t>单击此处编辑母版副标题样式</a:t>
            </a:r>
            <a:endParaRPr lang="zh-CN" altLang="zh-CN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Relationship Id="rId3" Type="http://schemas.openxmlformats.org/officeDocument/2006/relationships/image" Target="../media/image17.emf"/><Relationship Id="rId2" Type="http://schemas.openxmlformats.org/officeDocument/2006/relationships/image" Target="../media/image6.png"/><Relationship Id="rId1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1115" y="1988820"/>
            <a:ext cx="9112885" cy="192214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0" noProof="0">
                <a:ln>
                  <a:noFill/>
                </a:ln>
                <a:effectLst/>
                <a:uLnTx/>
                <a:uFillTx/>
                <a:sym typeface="+mn-ea"/>
              </a:rPr>
              <a:t>使用稀疏高斯-牛顿算法加速灵敏度分析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SGN: Sparse Gauss-Newton for Accelerated Sensitivity Analysis</a:t>
            </a:r>
            <a:b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lang="zh-CN" altLang="en-US" b="0" noProof="0">
                <a:ln>
                  <a:noFill/>
                </a:ln>
                <a:effectLst/>
                <a:uLnTx/>
                <a:uFillTx/>
                <a:sym typeface="+mn-ea"/>
              </a:rPr>
              <a:t>内容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汇报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76700"/>
            <a:ext cx="6400800" cy="191516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浙江大学软件学院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22151087-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唐璟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年冬季学期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论文解决问题的</a:t>
            </a:r>
            <a:r>
              <a:rPr 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方法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107315" y="1268730"/>
            <a:ext cx="8232140" cy="46716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稀疏Gauss-Newton</a:t>
            </a:r>
            <a:endParaRPr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1397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由于（3）式</a:t>
            </a:r>
            <a:r>
              <a:rPr lang="en-US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S</a:t>
            </a: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，约束 Jacobian矩阵的逆在H</a:t>
            </a:r>
            <a:r>
              <a:rPr sz="2400" baseline="-25000" noProof="0" dirty="0">
                <a:ln>
                  <a:noFill/>
                </a:ln>
                <a:effectLst/>
                <a:uLnTx/>
                <a:uFillTx/>
                <a:sym typeface="+mn-ea"/>
              </a:rPr>
              <a:t>GN</a:t>
            </a: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的定义中出现。</a:t>
            </a: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1397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1397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通过用附加变量</a:t>
            </a:r>
            <a:r>
              <a:rPr lang="en-US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                     </a:t>
            </a: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消除逆，</a:t>
            </a:r>
            <a:r>
              <a:rPr 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得到</a:t>
            </a: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：</a:t>
            </a: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15875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9525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再</a:t>
            </a: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（9）式代入（8）式</a:t>
            </a:r>
            <a:r>
              <a:rPr 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，得到：</a:t>
            </a: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lang="zh-CN" altLang="en-US" sz="2400" noProof="0" dirty="0">
              <a:ln>
                <a:noFill/>
              </a:ln>
              <a:effectLst/>
              <a:uLnTx/>
              <a:uFillTx/>
              <a:latin typeface="Cambria Math" panose="02040503050406030204" charset="0"/>
              <a:ea typeface="宋体" panose="02010600030101010101" pitchFamily="2" charset="-122"/>
              <a:cs typeface="Cambria Math" panose="02040503050406030204" charset="0"/>
              <a:sym typeface="+mn-ea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lang="zh-CN" altLang="en-US" sz="2400" noProof="0" dirty="0">
              <a:ln>
                <a:noFill/>
              </a:ln>
              <a:effectLst/>
              <a:uLnTx/>
              <a:uFillTx/>
              <a:latin typeface="Cambria Math" panose="02040503050406030204" charset="0"/>
              <a:ea typeface="宋体" panose="02010600030101010101" pitchFamily="2" charset="-122"/>
              <a:cs typeface="Cambria Math" panose="020405030504060302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41408" r="42107"/>
          <a:stretch>
            <a:fillRect/>
          </a:stretch>
        </p:blipFill>
        <p:spPr>
          <a:xfrm>
            <a:off x="2195195" y="2152015"/>
            <a:ext cx="2007235" cy="922020"/>
          </a:xfrm>
          <a:prstGeom prst="rect">
            <a:avLst/>
          </a:prstGeom>
        </p:spPr>
      </p:pic>
      <p:pic>
        <p:nvPicPr>
          <p:cNvPr id="6" name="图片 4"/>
          <p:cNvPicPr>
            <a:picLocks noChangeAspect="1"/>
          </p:cNvPicPr>
          <p:nvPr/>
        </p:nvPicPr>
        <p:blipFill>
          <a:blip r:embed="rId2"/>
          <a:srcRect r="44380"/>
          <a:stretch>
            <a:fillRect/>
          </a:stretch>
        </p:blipFill>
        <p:spPr>
          <a:xfrm>
            <a:off x="4859655" y="260350"/>
            <a:ext cx="3836670" cy="1231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l="37193" r="38217"/>
          <a:stretch>
            <a:fillRect/>
          </a:stretch>
        </p:blipFill>
        <p:spPr>
          <a:xfrm>
            <a:off x="5939790" y="2132330"/>
            <a:ext cx="3121660" cy="960755"/>
          </a:xfrm>
          <a:prstGeom prst="rect">
            <a:avLst/>
          </a:prstGeom>
        </p:spPr>
      </p:pic>
      <p:pic>
        <p:nvPicPr>
          <p:cNvPr id="12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44900"/>
            <a:ext cx="770255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1"/>
          <p:cNvPicPr>
            <a:picLocks noChangeAspect="1"/>
          </p:cNvPicPr>
          <p:nvPr/>
        </p:nvPicPr>
        <p:blipFill>
          <a:blip r:embed="rId5"/>
          <a:srcRect t="-13394" b="13394"/>
          <a:stretch>
            <a:fillRect/>
          </a:stretch>
        </p:blipFill>
        <p:spPr>
          <a:xfrm>
            <a:off x="107315" y="5611495"/>
            <a:ext cx="7678420" cy="126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9"/>
          <p:cNvPicPr>
            <a:picLocks noChangeAspect="1"/>
          </p:cNvPicPr>
          <p:nvPr/>
        </p:nvPicPr>
        <p:blipFill>
          <a:blip r:embed="rId6"/>
          <a:srcRect t="10531" b="12029"/>
          <a:stretch>
            <a:fillRect/>
          </a:stretch>
        </p:blipFill>
        <p:spPr>
          <a:xfrm>
            <a:off x="35560" y="4922520"/>
            <a:ext cx="6859270" cy="1017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论文解决问题的</a:t>
            </a:r>
            <a:r>
              <a:rPr 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方法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/>
              <p:cNvSpPr>
                <a:spLocks noGrp="1" noChangeArrowheads="1"/>
              </p:cNvSpPr>
              <p:nvPr/>
            </p:nvSpPr>
            <p:spPr>
              <a:xfrm>
                <a:off x="156845" y="1092835"/>
                <a:ext cx="8829675" cy="467169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defRPr/>
                </a:pPr>
                <a:r>
                  <a:rPr noProof="0" dirty="0">
                    <a:ln>
                      <a:noFill/>
                    </a:ln>
                    <a:effectLst/>
                    <a:uLnTx/>
                    <a:uFillTx/>
                    <a:sym typeface="+mn-ea"/>
                  </a:rPr>
                  <a:t>稀疏Gauss-Newton</a:t>
                </a:r>
                <a:endParaRPr noProof="0" dirty="0">
                  <a:ln>
                    <a:noFill/>
                  </a:ln>
                  <a:effectLst/>
                  <a:uLnTx/>
                  <a:uFillTx/>
                  <a:sym typeface="+mn-ea"/>
                </a:endParaRPr>
              </a:p>
              <a:p>
                <a:pPr marL="0" marR="0" lvl="0" indent="739775" algn="l" defTabSz="914400" rtl="0" eaLnBrk="1" fontAlgn="base" latinLnBrk="1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sz="2400" noProof="0" dirty="0">
                  <a:ln>
                    <a:noFill/>
                  </a:ln>
                  <a:effectLst/>
                  <a:uLnTx/>
                  <a:uFillTx/>
                  <a:sym typeface="+mn-ea"/>
                </a:endParaRPr>
              </a:p>
              <a:p>
                <a:pPr marL="0" marR="0" lvl="0" indent="739775" algn="l" defTabSz="914400" rtl="0" eaLnBrk="1" fontAlgn="base" latinLnBrk="1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sz="2400" noProof="0" dirty="0">
                  <a:ln>
                    <a:noFill/>
                  </a:ln>
                  <a:effectLst/>
                  <a:uLnTx/>
                  <a:uFillTx/>
                  <a:sym typeface="+mn-ea"/>
                </a:endParaRPr>
              </a:p>
              <a:p>
                <a:pPr marL="0" marR="0" lvl="0" indent="18415" algn="l" defTabSz="914400" rtl="0" eaLnBrk="1" fontAlgn="base" latinLnBrk="1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sz="2400" noProof="0" dirty="0">
                  <a:ln>
                    <a:noFill/>
                  </a:ln>
                  <a:effectLst/>
                  <a:uLnTx/>
                  <a:uFillTx/>
                  <a:sym typeface="+mn-ea"/>
                </a:endParaRPr>
              </a:p>
              <a:p>
                <a:pPr marL="0" marR="0" lvl="0" indent="18415" algn="l" defTabSz="914400" rtl="0" eaLnBrk="1" fontAlgn="base" latinLnBrk="1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sz="2400" noProof="0" dirty="0">
                  <a:ln>
                    <a:noFill/>
                  </a:ln>
                  <a:effectLst/>
                  <a:uLnTx/>
                  <a:uFillTx/>
                  <a:sym typeface="+mn-ea"/>
                </a:endParaRPr>
              </a:p>
              <a:p>
                <a:pPr marL="0" marR="0" lvl="0" indent="18415" algn="l" defTabSz="914400" rtl="0" eaLnBrk="1" fontAlgn="base" latinLnBrk="1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sz="2400" noProof="0" dirty="0">
                    <a:ln>
                      <a:noFill/>
                    </a:ln>
                    <a:effectLst/>
                    <a:uLnTx/>
                    <a:uFillTx/>
                    <a:sym typeface="+mn-ea"/>
                  </a:rPr>
                  <a:t>为了消除</a:t>
                </a:r>
                <a:r>
                  <a:rPr sz="2400" noProof="0" dirty="0">
                    <a:ln>
                      <a:noFill/>
                    </a:ln>
                    <a:effectLst/>
                    <a:uLnTx/>
                    <a:uFillTx/>
                    <a:sym typeface="+mn-ea"/>
                  </a:rPr>
                  <a:t>系统中着灵敏度矩阵的转置现象，引入附加变量</a:t>
                </a:r>
                <a14:m>
                  <m:oMath xmlns:m="http://schemas.openxmlformats.org/officeDocument/2006/math">
                    <m:r>
                      <a:rPr lang="en-US" sz="2400" i="1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𝛿</m:t>
                    </m:r>
                  </m:oMath>
                </a14:m>
                <a:r>
                  <a:rPr lang="en-US" sz="2400" noProof="0" dirty="0">
                    <a:ln>
                      <a:noFill/>
                    </a:ln>
                    <a:effectLst/>
                    <a:uLnTx/>
                    <a:uFillTx/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λ</a:t>
                </a:r>
                <a:r>
                  <a:rPr sz="2400" noProof="0" dirty="0">
                    <a:ln>
                      <a:noFill/>
                    </a:ln>
                    <a:effectLst/>
                    <a:uLnTx/>
                    <a:uFillTx/>
                    <a:sym typeface="+mn-ea"/>
                  </a:rPr>
                  <a:t>，定义为</a:t>
                </a:r>
                <a:r>
                  <a:rPr lang="zh-CN" sz="2400" noProof="0" dirty="0">
                    <a:ln>
                      <a:noFill/>
                    </a:ln>
                    <a:effectLst/>
                    <a:uLnTx/>
                    <a:uFillTx/>
                    <a:sym typeface="+mn-ea"/>
                  </a:rPr>
                  <a:t>：</a:t>
                </a:r>
                <a:endParaRPr lang="zh-CN" sz="2400" noProof="0" dirty="0">
                  <a:ln>
                    <a:noFill/>
                  </a:ln>
                  <a:effectLst/>
                  <a:uLnTx/>
                  <a:uFillTx/>
                  <a:sym typeface="+mn-ea"/>
                </a:endParaRPr>
              </a:p>
              <a:p>
                <a:pPr marL="0" marR="0" lvl="0" indent="13970" algn="l" defTabSz="914400" rtl="0" eaLnBrk="1" fontAlgn="base" latinLnBrk="1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zh-CN" sz="2400" noProof="0" dirty="0">
                  <a:ln>
                    <a:noFill/>
                  </a:ln>
                  <a:effectLst/>
                  <a:uLnTx/>
                  <a:uFillTx/>
                  <a:sym typeface="+mn-ea"/>
                </a:endParaRPr>
              </a:p>
              <a:p>
                <a:pPr marL="0" marR="0" lvl="0" indent="13970" algn="l" defTabSz="914400" rtl="0" eaLnBrk="1" fontAlgn="base" latinLnBrk="1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zh-CN" sz="2400" noProof="0" dirty="0">
                  <a:ln>
                    <a:noFill/>
                  </a:ln>
                  <a:effectLst/>
                  <a:uLnTx/>
                  <a:uFillTx/>
                  <a:sym typeface="+mn-ea"/>
                </a:endParaRPr>
              </a:p>
              <a:p>
                <a:pPr marL="0" marR="0" lvl="0" indent="13970" algn="l" defTabSz="914400" rtl="0" eaLnBrk="1" fontAlgn="base" latinLnBrk="1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sz="2400" noProof="0" dirty="0">
                    <a:ln>
                      <a:noFill/>
                    </a:ln>
                    <a:effectLst/>
                    <a:uLnTx/>
                    <a:uFillTx/>
                    <a:sym typeface="+mn-ea"/>
                  </a:rPr>
                  <a:t>并得到扩展的系统</a:t>
                </a:r>
                <a:r>
                  <a:rPr lang="zh-CN" sz="2400" noProof="0" dirty="0">
                    <a:ln>
                      <a:noFill/>
                    </a:ln>
                    <a:effectLst/>
                    <a:uLnTx/>
                    <a:uFillTx/>
                    <a:sym typeface="+mn-ea"/>
                  </a:rPr>
                  <a:t>：</a:t>
                </a:r>
                <a:endParaRPr lang="zh-CN" sz="2400" noProof="0" dirty="0">
                  <a:ln>
                    <a:noFill/>
                  </a:ln>
                  <a:effectLst/>
                  <a:uLnTx/>
                  <a:uFillTx/>
                  <a:sym typeface="+mn-ea"/>
                </a:endParaRPr>
              </a:p>
              <a:p>
                <a:pPr marL="0" marR="0" lvl="0" indent="13970" algn="l" defTabSz="914400" rtl="0" eaLnBrk="1" fontAlgn="base" latinLnBrk="1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sz="2400" noProof="0" dirty="0">
                  <a:ln>
                    <a:noFill/>
                  </a:ln>
                  <a:effectLst/>
                  <a:uLnTx/>
                  <a:uFillTx/>
                  <a:sym typeface="+mn-ea"/>
                </a:endParaRPr>
              </a:p>
              <a:p>
                <a:pPr marL="0" marR="0" lvl="0" indent="604520" algn="l" defTabSz="914400" rtl="0" eaLnBrk="1" fontAlgn="base" latinLnBrk="1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zh-CN" altLang="en-US" sz="2400" noProof="0" dirty="0">
                  <a:ln>
                    <a:noFill/>
                  </a:ln>
                  <a:effectLst/>
                  <a:uLnTx/>
                  <a:uFillTx/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5" y="1092835"/>
                <a:ext cx="8829675" cy="467169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4"/>
          <p:cNvPicPr>
            <a:picLocks noChangeAspect="1"/>
          </p:cNvPicPr>
          <p:nvPr/>
        </p:nvPicPr>
        <p:blipFill>
          <a:blip r:embed="rId2"/>
          <a:srcRect t="-1440" r="3774" b="15987"/>
          <a:stretch>
            <a:fillRect/>
          </a:stretch>
        </p:blipFill>
        <p:spPr>
          <a:xfrm>
            <a:off x="1115060" y="3356610"/>
            <a:ext cx="7916545" cy="11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70" y="4931410"/>
            <a:ext cx="7623175" cy="19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3"/>
          <p:cNvPicPr>
            <a:picLocks noChangeAspect="1"/>
          </p:cNvPicPr>
          <p:nvPr/>
        </p:nvPicPr>
        <p:blipFill>
          <a:blip r:embed="rId4"/>
          <a:srcRect t="-3893"/>
          <a:stretch>
            <a:fillRect/>
          </a:stretch>
        </p:blipFill>
        <p:spPr>
          <a:xfrm>
            <a:off x="323850" y="1556385"/>
            <a:ext cx="7702550" cy="13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论文解决问题的</a:t>
            </a:r>
            <a:r>
              <a:rPr 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方法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107315" y="1268730"/>
            <a:ext cx="8829675" cy="46716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稀疏Gauss-Newton</a:t>
            </a:r>
            <a:endParaRPr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扩展的系统</a:t>
            </a:r>
            <a:r>
              <a:rPr 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说明：第一行强制执行等式（11），而第二行是通过使用等式（10）第一行，代入等式（11）和（3）获得的，</a:t>
            </a:r>
            <a:r>
              <a:rPr 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如下：</a:t>
            </a:r>
            <a:endParaRPr lang="zh-CN"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1397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lang="zh-CN" altLang="en-US" sz="2400" noProof="0" dirty="0">
              <a:ln>
                <a:noFill/>
              </a:ln>
              <a:effectLst/>
              <a:uLnTx/>
              <a:uFillTx/>
              <a:latin typeface="Cambria Math" panose="02040503050406030204" charset="0"/>
              <a:ea typeface="宋体" panose="02010600030101010101" pitchFamily="2" charset="-122"/>
              <a:cs typeface="Cambria Math" panose="020405030504060302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5640" t="11370"/>
          <a:stretch>
            <a:fillRect/>
          </a:stretch>
        </p:blipFill>
        <p:spPr>
          <a:xfrm>
            <a:off x="107315" y="2492375"/>
            <a:ext cx="8935085" cy="4365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论文创新点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456565" y="1268730"/>
            <a:ext cx="8006715" cy="49841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优势</a:t>
            </a:r>
            <a:endParaRPr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提出了一种用于灵敏度分析的稀疏高斯-牛顿求解器</a:t>
            </a:r>
            <a:r>
              <a:rPr 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。</a:t>
            </a: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消除了密集公式的性能和缩放性不佳</a:t>
            </a:r>
            <a:r>
              <a:rPr 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。</a:t>
            </a: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几乎所有情况下，SGN比对应密集的渐近扩展得更好</a:t>
            </a:r>
            <a:r>
              <a:rPr 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。</a:t>
            </a: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SGN在许多示例中都优于现有的求解器来解决平衡约束优化问题。</a:t>
            </a: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SGN在优化每个元素的材料系数时通常会快得多。虽然确切的收支平衡点取决于问题，但实验表明，对于小到中等的</a:t>
            </a:r>
            <a:r>
              <a:rPr lang="en-US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n</a:t>
            </a:r>
            <a:r>
              <a:rPr lang="en-US" sz="2400" baseline="-25000" noProof="0" dirty="0">
                <a:ln>
                  <a:noFill/>
                </a:ln>
                <a:effectLst/>
                <a:uLnTx/>
                <a:uFillTx/>
                <a:sym typeface="+mn-ea"/>
              </a:rPr>
              <a:t>p</a:t>
            </a: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，SGN的表现优于DGN。</a:t>
            </a: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论文创新点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456565" y="1268730"/>
            <a:ext cx="7917815" cy="46716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短板</a:t>
            </a: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所有的性能测试都使用稀疏直接求解器，这对最大问题尺寸施加了一定的限制。</a:t>
            </a: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稀疏高斯-牛顿将密集的系统转换为稀疏系统</a:t>
            </a:r>
            <a:r>
              <a:rPr 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，</a:t>
            </a: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这种转换只有在参数数量足够大时才有好处。</a:t>
            </a: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例如，在优化均匀弹性固体的杨氏模量时，密集的</a:t>
            </a:r>
            <a:r>
              <a:rPr lang="en-US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1X1</a:t>
            </a: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Hessian总是比其</a:t>
            </a: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对应</a:t>
            </a: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稀疏</a:t>
            </a:r>
            <a:r>
              <a:rPr 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的</a:t>
            </a: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更快反转。</a:t>
            </a: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论文研究成果</a:t>
            </a: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的</a:t>
            </a:r>
            <a:r>
              <a:rPr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应用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456565" y="1268730"/>
            <a:ext cx="7917815" cy="46716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逆弹性设计</a:t>
            </a:r>
            <a:r>
              <a:rPr 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（</a:t>
            </a: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静态平衡问题</a:t>
            </a:r>
            <a:r>
              <a:rPr 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）</a:t>
            </a: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一个简单的弹性杆夹在一侧并受到重力补偿</a:t>
            </a:r>
            <a:r>
              <a:rPr 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。静止形状（绿色）和相应的变形状态（紫色）。</a:t>
            </a:r>
            <a:endParaRPr lang="zh-CN"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pic>
        <p:nvPicPr>
          <p:cNvPr id="22" name="图片 13"/>
          <p:cNvPicPr>
            <a:picLocks noChangeAspect="1"/>
          </p:cNvPicPr>
          <p:nvPr/>
        </p:nvPicPr>
        <p:blipFill>
          <a:blip r:embed="rId1"/>
          <a:srcRect b="54934"/>
          <a:stretch>
            <a:fillRect/>
          </a:stretch>
        </p:blipFill>
        <p:spPr>
          <a:xfrm>
            <a:off x="856615" y="2636520"/>
            <a:ext cx="7117715" cy="3376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论文研究成果</a:t>
            </a: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的</a:t>
            </a:r>
            <a:r>
              <a:rPr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应用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456565" y="1268730"/>
            <a:ext cx="7917815" cy="46716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壳形查找</a:t>
            </a:r>
            <a:r>
              <a:rPr 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（</a:t>
            </a: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静态平衡问题</a:t>
            </a:r>
            <a:r>
              <a:rPr 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）</a:t>
            </a: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50m×50m的混凝土壳屋顶的找形问题，使用离散壳对屋顶进行建模，设计任务包括寻找壳的静止形状，以便重力下的平衡状态以非线性最小二乘形式最小化应力目标。</a:t>
            </a:r>
            <a:endParaRPr lang="zh-CN"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pic>
        <p:nvPicPr>
          <p:cNvPr id="15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680" y="2924810"/>
            <a:ext cx="8110220" cy="383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论文研究成果</a:t>
            </a: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的</a:t>
            </a:r>
            <a:r>
              <a:rPr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应用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456565" y="1268730"/>
            <a:ext cx="7917815" cy="46716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杆圆顶（静态平衡问题）</a:t>
            </a: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由相互连接的弹性杆制成的半球形圆顶的逆向设计问题。设计参数是在连接点处规定并沿杆插入的杆的半径。</a:t>
            </a:r>
            <a:endParaRPr lang="zh-CN"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pic>
        <p:nvPicPr>
          <p:cNvPr id="23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2636520"/>
            <a:ext cx="7867015" cy="3725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论文研究成果</a:t>
            </a: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的</a:t>
            </a:r>
            <a:r>
              <a:rPr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应用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222250" y="1196340"/>
            <a:ext cx="8771890" cy="5394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汽车控制</a:t>
            </a:r>
            <a:r>
              <a:rPr 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（逆动力学问题）</a:t>
            </a: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行驶一个简单的自动驾驶汽车的问题，以便从给定的起始位置移动到规定的目标配置</a:t>
            </a:r>
            <a:r>
              <a:rPr 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。</a:t>
            </a:r>
            <a:endParaRPr lang="zh-CN"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lang="zh-CN"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lang="zh-CN"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lang="zh-CN"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lang="zh-CN"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lang="zh-CN"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lang="zh-CN"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lang="zh-CN"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lang="zh-CN"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lang="zh-CN"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lang="zh-CN"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使用5000个时间步长的汽车示例中不同求解器的性能比较。</a:t>
            </a:r>
            <a:endParaRPr lang="zh-CN"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pic>
        <p:nvPicPr>
          <p:cNvPr id="2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60" y="2492375"/>
            <a:ext cx="8386445" cy="3499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论文研究成果</a:t>
            </a: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的</a:t>
            </a:r>
            <a:r>
              <a:rPr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应用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251460" y="1124585"/>
            <a:ext cx="8771890" cy="5394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布料控制</a:t>
            </a:r>
            <a:r>
              <a:rPr 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（逆动力学问题）</a:t>
            </a: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1345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找到一块布的两个角的时变手柄位置，使其从给定的起始配置移动到具有指定位置的目标状态。</a:t>
            </a: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pic>
        <p:nvPicPr>
          <p:cNvPr id="30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2348865"/>
            <a:ext cx="8291195" cy="449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汇报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内容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772285"/>
            <a:ext cx="4932680" cy="379666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1、论文作者描述的问题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研究动机、提出问题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2、论文解决问题的</a:t>
            </a:r>
            <a:r>
              <a:rPr kumimoji="0" 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方法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算法、流程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3、论文创新点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优势、短板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4、论文研究成果</a:t>
            </a: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的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应用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论文作者描述的问题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485"/>
            <a:ext cx="8232140" cy="535813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sz="3200" noProof="0" dirty="0">
                <a:ln>
                  <a:noFill/>
                </a:ln>
                <a:effectLst/>
                <a:uLnTx/>
                <a:uFillTx/>
                <a:sym typeface="+mn-ea"/>
              </a:rPr>
              <a:t>研究动机</a:t>
            </a:r>
            <a:endParaRPr sz="32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452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工程中的许多设计任务都涉及到</a:t>
            </a:r>
            <a:r>
              <a:rPr b="1" noProof="0" dirty="0">
                <a:ln>
                  <a:noFill/>
                </a:ln>
                <a:effectLst/>
                <a:uLnTx/>
                <a:uFillTx/>
                <a:sym typeface="+mn-ea"/>
              </a:rPr>
              <a:t>逆问题</a:t>
            </a: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的求解，其目标是找到机械系统的</a:t>
            </a:r>
            <a:r>
              <a:rPr b="1" noProof="0" dirty="0">
                <a:ln>
                  <a:noFill/>
                </a:ln>
                <a:effectLst/>
                <a:uLnTx/>
                <a:uFillTx/>
                <a:sym typeface="+mn-ea"/>
              </a:rPr>
              <a:t>设计参数</a:t>
            </a: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，使相应的</a:t>
            </a:r>
            <a:r>
              <a:rPr b="1" noProof="0" dirty="0">
                <a:ln>
                  <a:noFill/>
                </a:ln>
                <a:effectLst/>
                <a:uLnTx/>
                <a:uFillTx/>
                <a:sym typeface="+mn-ea"/>
              </a:rPr>
              <a:t>平衡状态</a:t>
            </a: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对于给定的目标是最优的。</a:t>
            </a:r>
            <a:endParaRPr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452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作为传统非线性规划的替代方案，最近在视觉计算中越来越受到关注的一种方法是使用</a:t>
            </a:r>
            <a:r>
              <a:rPr b="1" noProof="0" dirty="0">
                <a:ln>
                  <a:noFill/>
                </a:ln>
                <a:effectLst/>
                <a:uLnTx/>
                <a:uFillTx/>
                <a:sym typeface="+mn-ea"/>
              </a:rPr>
              <a:t>灵敏度分析来消除平衡约束</a:t>
            </a: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。</a:t>
            </a:r>
            <a:endParaRPr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452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针对一般的逆问题，问题转换为具有</a:t>
            </a:r>
            <a:r>
              <a:rPr b="1" noProof="0" dirty="0">
                <a:ln>
                  <a:noFill/>
                </a:ln>
                <a:effectLst/>
                <a:uLnTx/>
                <a:uFillTx/>
                <a:sym typeface="+mn-ea"/>
              </a:rPr>
              <a:t>连续参数和状态变量的约束最小化问题</a:t>
            </a: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，这些参数和状态变量受到物理原理的等式约束</a:t>
            </a:r>
            <a:r>
              <a:rPr 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。灵敏度分析消除状态变量和约束，从而得到一个仅以设计参数为变量无约束的最小化问题。</a:t>
            </a: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论文作者描述的问题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454660" y="1484630"/>
            <a:ext cx="8232140" cy="4691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sz="3200" noProof="0" dirty="0">
                <a:ln>
                  <a:noFill/>
                </a:ln>
                <a:effectLst/>
                <a:uLnTx/>
                <a:uFillTx/>
                <a:sym typeface="+mn-ea"/>
              </a:rPr>
              <a:t>提出问题</a:t>
            </a:r>
            <a:endParaRPr 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0" 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研究</a:t>
            </a:r>
            <a:r>
              <a:rPr kumimoji="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进行灵敏度分析的方法</a:t>
            </a:r>
            <a:r>
              <a:rPr kumimoji="0" 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研究</a:t>
            </a:r>
            <a:r>
              <a:rPr kumimoji="0" 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用于灵敏度分析的稀疏Gauss-Newton公式求解器。</a:t>
            </a: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0" 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展示灵敏度分析和使用拉格朗日乘子的非线性规划之间的等价性，并用于特定的平衡约束优化问题。</a:t>
            </a: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论文解决问题的</a:t>
            </a:r>
            <a:r>
              <a:rPr 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方法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491490" y="1340485"/>
            <a:ext cx="8232140" cy="529082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算法</a:t>
            </a:r>
            <a:endParaRPr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452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基于</a:t>
            </a:r>
            <a:r>
              <a:rPr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灵敏度分析</a:t>
            </a:r>
            <a:r>
              <a:rPr 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、Gauss-Newton（高斯-牛顿）</a:t>
            </a:r>
            <a:r>
              <a:rPr 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提出</a:t>
            </a:r>
            <a:r>
              <a:rPr 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稀疏Gauss-Newton（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SGN</a:t>
            </a:r>
            <a:r>
              <a:rPr 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）</a:t>
            </a:r>
            <a:r>
              <a:rPr 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。</a:t>
            </a: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灵敏度分析</a:t>
            </a:r>
            <a:endParaRPr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考虑该形式的约束优化问题：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有约束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c</a:t>
            </a: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、参数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p</a:t>
            </a: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、状态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x</a:t>
            </a:r>
            <a:r>
              <a:rPr 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关系</a:t>
            </a:r>
            <a:r>
              <a:rPr 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如下：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5012690"/>
            <a:ext cx="5454015" cy="950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45" y="3428365"/>
            <a:ext cx="7052945" cy="10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论文解决问题的</a:t>
            </a:r>
            <a:r>
              <a:rPr 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方法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491490" y="1340485"/>
            <a:ext cx="8232140" cy="529082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灵敏度分析</a:t>
            </a:r>
            <a:endParaRPr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由关系（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2</a:t>
            </a:r>
            <a:r>
              <a:rPr 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）得到</a:t>
            </a: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（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3</a:t>
            </a: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）</a:t>
            </a:r>
            <a:r>
              <a:rPr 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灵敏度矩阵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S</a:t>
            </a:r>
            <a:r>
              <a:rPr 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：</a:t>
            </a:r>
            <a:endParaRPr lang="zh-CN"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同时得到目标函数相对于参数的</a:t>
            </a: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导数（梯度）为：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2241550"/>
            <a:ext cx="6396990" cy="1115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15" y="3356610"/>
            <a:ext cx="6898005" cy="1231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15" y="5205095"/>
            <a:ext cx="6889750" cy="1273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论文解决问题的</a:t>
            </a:r>
            <a:r>
              <a:rPr 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方法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491490" y="1340485"/>
            <a:ext cx="8232140" cy="529082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Gauss-Newton（高斯-牛顿）</a:t>
            </a:r>
            <a:endParaRPr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原始形式</a:t>
            </a:r>
            <a:r>
              <a:rPr 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，</a:t>
            </a: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非线性最小二乘形式的目标函数的最小化：</a:t>
            </a: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使用完整的 Hessian是这样：</a:t>
            </a: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1"/>
          <a:srcRect t="-4873" b="-609"/>
          <a:stretch>
            <a:fillRect/>
          </a:stretch>
        </p:blipFill>
        <p:spPr>
          <a:xfrm>
            <a:off x="1144905" y="2636520"/>
            <a:ext cx="695960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7"/>
          <p:cNvPicPr>
            <a:picLocks noChangeAspect="1"/>
          </p:cNvPicPr>
          <p:nvPr/>
        </p:nvPicPr>
        <p:blipFill>
          <a:blip r:embed="rId2"/>
          <a:srcRect t="11364" b="6765"/>
          <a:stretch>
            <a:fillRect/>
          </a:stretch>
        </p:blipFill>
        <p:spPr>
          <a:xfrm>
            <a:off x="1144905" y="4580890"/>
            <a:ext cx="6925310" cy="983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论文解决问题的</a:t>
            </a:r>
            <a:r>
              <a:rPr 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方法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42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4660" y="1196340"/>
                <a:ext cx="8232140" cy="4672330"/>
              </a:xfrm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defRPr/>
                </a:pPr>
                <a:r>
                  <a:rPr noProof="0" dirty="0">
                    <a:ln>
                      <a:noFill/>
                    </a:ln>
                    <a:effectLst/>
                    <a:uLnTx/>
                    <a:uFillTx/>
                    <a:sym typeface="+mn-ea"/>
                  </a:rPr>
                  <a:t>Gauss-Newton（高斯-牛顿）</a:t>
                </a:r>
                <a:endParaRPr noProof="0" dirty="0">
                  <a:ln>
                    <a:noFill/>
                  </a:ln>
                  <a:effectLst/>
                  <a:uLnTx/>
                  <a:uFillTx/>
                  <a:sym typeface="+mn-ea"/>
                </a:endParaRPr>
              </a:p>
              <a:p>
                <a:pPr marL="0" marR="0" lvl="0" indent="604520" algn="l" defTabSz="914400" rtl="0" eaLnBrk="1" fontAlgn="base" latinLnBrk="1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sz="2400" noProof="0" dirty="0">
                  <a:ln>
                    <a:noFill/>
                  </a:ln>
                  <a:effectLst/>
                  <a:uLnTx/>
                  <a:uFillTx/>
                  <a:sym typeface="+mn-ea"/>
                </a:endParaRPr>
              </a:p>
              <a:p>
                <a:pPr marL="0" marR="0" lvl="0" indent="604520" algn="l" defTabSz="914400" rtl="0" eaLnBrk="1" fontAlgn="base" latinLnBrk="1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sz="2400" noProof="0" dirty="0">
                  <a:ln>
                    <a:noFill/>
                  </a:ln>
                  <a:effectLst/>
                  <a:uLnTx/>
                  <a:uFillTx/>
                  <a:sym typeface="+mn-ea"/>
                </a:endParaRPr>
              </a:p>
              <a:p>
                <a:pPr marL="0" marR="0" lvl="0" indent="604520" algn="l" defTabSz="914400" rtl="0" eaLnBrk="1" fontAlgn="base" latinLnBrk="1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sz="2400" noProof="0" dirty="0">
                  <a:ln>
                    <a:noFill/>
                  </a:ln>
                  <a:effectLst/>
                  <a:uLnTx/>
                  <a:uFillTx/>
                  <a:sym typeface="+mn-ea"/>
                </a:endParaRPr>
              </a:p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sz="2400" noProof="0" dirty="0">
                    <a:ln>
                      <a:noFill/>
                    </a:ln>
                    <a:effectLst/>
                    <a:uLnTx/>
                    <a:uFillTx/>
                    <a:sym typeface="+mn-ea"/>
                  </a:rPr>
                  <a:t>Gauss-Newton去掉第二项</a:t>
                </a:r>
                <a:endParaRPr sz="2400" noProof="0" dirty="0">
                  <a:ln>
                    <a:noFill/>
                  </a:ln>
                  <a:effectLst/>
                  <a:uLnTx/>
                  <a:uFillTx/>
                  <a:sym typeface="+mn-ea"/>
                </a:endParaRPr>
              </a:p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sz="2400" noProof="0" dirty="0">
                    <a:ln>
                      <a:noFill/>
                    </a:ln>
                    <a:effectLst/>
                    <a:uLnTx/>
                    <a:uFillTx/>
                    <a:sym typeface="+mn-ea"/>
                  </a:rPr>
                  <a:t>来定义一个近似但正定的Hessian</a:t>
                </a:r>
                <a:r>
                  <a:rPr lang="zh-CN" sz="2400" noProof="0" dirty="0">
                    <a:ln>
                      <a:noFill/>
                    </a:ln>
                    <a:effectLst/>
                    <a:uLnTx/>
                    <a:uFillTx/>
                    <a:sym typeface="+mn-ea"/>
                  </a:rPr>
                  <a:t>，</a:t>
                </a:r>
                <a:r>
                  <a:rPr lang="zh-CN" sz="2400" noProof="0" dirty="0">
                    <a:ln>
                      <a:noFill/>
                    </a:ln>
                    <a:effectLst/>
                    <a:uLnTx/>
                    <a:uFillTx/>
                    <a:sym typeface="+mn-ea"/>
                  </a:rPr>
                  <a:t>并</a:t>
                </a:r>
                <a:r>
                  <a:rPr sz="2400" noProof="0" dirty="0">
                    <a:ln>
                      <a:noFill/>
                    </a:ln>
                    <a:effectLst/>
                    <a:uLnTx/>
                    <a:uFillTx/>
                    <a:sym typeface="+mn-ea"/>
                  </a:rPr>
                  <a:t>写出</a:t>
                </a:r>
                <a14:m>
                  <m:oMath xmlns:m="http://schemas.openxmlformats.org/officeDocument/2006/math">
                    <m:r>
                      <a:rPr lang="en-US" sz="2400" i="1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𝑑</m:t>
                    </m:r>
                    <m:sSub>
                      <m:sSubPr>
                        <m:ctrlPr>
                          <a:rPr lang="en-US" sz="2400" i="1" noProof="0" dirty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sz="2400" i="1" noProof="0" dirty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𝑟</m:t>
                        </m:r>
                      </m:e>
                      <m:sub>
                        <m:r>
                          <a:rPr lang="en-US" sz="2400" i="1" noProof="0" dirty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sz="2400" i="1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/</m:t>
                    </m:r>
                    <m:r>
                      <a:rPr lang="en-US" sz="2400" i="1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𝑑𝑝</m:t>
                    </m:r>
                  </m:oMath>
                </a14:m>
                <a:r>
                  <a:rPr lang="zh-CN" altLang="en-US" sz="2400" noProof="0" dirty="0">
                    <a:ln>
                      <a:noFill/>
                    </a:ln>
                    <a:effectLst/>
                    <a:uLnTx/>
                    <a:uFillTx/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：</a:t>
                </a:r>
                <a:endParaRPr lang="zh-CN" altLang="en-US" sz="2400" noProof="0" dirty="0">
                  <a:ln>
                    <a:noFill/>
                  </a:ln>
                  <a:effectLst/>
                  <a:uLnTx/>
                  <a:uFillTx/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marL="0" marR="0" lvl="0" indent="604520" algn="l" defTabSz="914400" rtl="0" eaLnBrk="1" fontAlgn="base" latinLnBrk="1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zh-CN" altLang="en-US" sz="2400" noProof="0" dirty="0">
                  <a:ln>
                    <a:noFill/>
                  </a:ln>
                  <a:effectLst/>
                  <a:uLnTx/>
                  <a:uFillTx/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marL="0" marR="0" lvl="0" indent="604520" algn="l" defTabSz="914400" rtl="0" eaLnBrk="1" fontAlgn="base" latinLnBrk="1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zh-CN" altLang="en-US" sz="2400" noProof="0" dirty="0">
                  <a:ln>
                    <a:noFill/>
                  </a:ln>
                  <a:effectLst/>
                  <a:uLnTx/>
                  <a:uFillTx/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marL="0" marR="0" lvl="0" indent="604520" algn="l" defTabSz="914400" rtl="0" eaLnBrk="1" fontAlgn="base" latinLnBrk="1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zh-CN" altLang="en-US" sz="2400" noProof="0" dirty="0">
                  <a:ln>
                    <a:noFill/>
                  </a:ln>
                  <a:effectLst/>
                  <a:uLnTx/>
                  <a:uFillTx/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marL="0" marR="0" lvl="0" indent="604520" algn="l" defTabSz="914400" rtl="0" eaLnBrk="1" fontAlgn="base" latinLnBrk="1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zh-CN" altLang="en-US" sz="2400" noProof="0" dirty="0">
                  <a:ln>
                    <a:noFill/>
                  </a:ln>
                  <a:effectLst/>
                  <a:uLnTx/>
                  <a:uFillTx/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sz="2400" noProof="0" dirty="0">
                    <a:ln>
                      <a:noFill/>
                    </a:ln>
                    <a:effectLst/>
                    <a:uLnTx/>
                    <a:uFillTx/>
                    <a:sym typeface="+mn-ea"/>
                  </a:rPr>
                  <a:t>通过求解线性方程组，可以计算出Gauss-Newton步长：</a:t>
                </a:r>
                <a:endParaRPr lang="zh-CN" altLang="en-US" sz="2400" noProof="0" dirty="0">
                  <a:ln>
                    <a:noFill/>
                  </a:ln>
                  <a:effectLst/>
                  <a:uLnTx/>
                  <a:uFillTx/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103427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660" y="1196340"/>
                <a:ext cx="8232140" cy="467233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7"/>
          <p:cNvPicPr>
            <a:picLocks noChangeAspect="1"/>
          </p:cNvPicPr>
          <p:nvPr/>
        </p:nvPicPr>
        <p:blipFill>
          <a:blip r:embed="rId2"/>
          <a:srcRect t="11364" b="6765"/>
          <a:stretch>
            <a:fillRect/>
          </a:stretch>
        </p:blipFill>
        <p:spPr>
          <a:xfrm>
            <a:off x="467360" y="1700530"/>
            <a:ext cx="6925310" cy="983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图片 1"/>
          <p:cNvPicPr>
            <a:picLocks noChangeAspect="1"/>
          </p:cNvPicPr>
          <p:nvPr/>
        </p:nvPicPr>
        <p:blipFill>
          <a:blip r:embed="rId3"/>
          <a:srcRect l="33330" t="14368" r="29512" b="40275"/>
          <a:stretch>
            <a:fillRect/>
          </a:stretch>
        </p:blipFill>
        <p:spPr>
          <a:xfrm>
            <a:off x="5571490" y="476250"/>
            <a:ext cx="3572510" cy="230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60" y="3500755"/>
            <a:ext cx="8420100" cy="1506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9"/>
          <p:cNvPicPr>
            <a:picLocks noChangeAspect="1"/>
          </p:cNvPicPr>
          <p:nvPr/>
        </p:nvPicPr>
        <p:blipFill>
          <a:blip r:embed="rId5"/>
          <a:srcRect t="10531" b="12029"/>
          <a:stretch>
            <a:fillRect/>
          </a:stretch>
        </p:blipFill>
        <p:spPr>
          <a:xfrm>
            <a:off x="539115" y="5372735"/>
            <a:ext cx="6859270" cy="1017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论文解决问题的</a:t>
            </a:r>
            <a:r>
              <a:rPr 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方法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417830" y="2636520"/>
            <a:ext cx="8232140" cy="22148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稀疏Gauss-Newton</a:t>
            </a:r>
            <a:endParaRPr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改写Gauss-Newton Hessian为：</a:t>
            </a:r>
            <a:endParaRPr lang="zh-CN" altLang="en-US" sz="2400" noProof="0" dirty="0">
              <a:ln>
                <a:noFill/>
              </a:ln>
              <a:effectLst/>
              <a:uLnTx/>
              <a:uFillTx/>
              <a:latin typeface="Cambria Math" panose="02040503050406030204" charset="0"/>
              <a:ea typeface="宋体" panose="02010600030101010101" pitchFamily="2" charset="-122"/>
              <a:cs typeface="Cambria Math" panose="02040503050406030204" charset="0"/>
              <a:sym typeface="+mn-ea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lang="zh-CN" altLang="en-US" sz="2400" noProof="0" dirty="0">
              <a:ln>
                <a:noFill/>
              </a:ln>
              <a:effectLst/>
              <a:uLnTx/>
              <a:uFillTx/>
              <a:latin typeface="Cambria Math" panose="02040503050406030204" charset="0"/>
              <a:ea typeface="宋体" panose="02010600030101010101" pitchFamily="2" charset="-122"/>
              <a:cs typeface="Cambria Math" panose="02040503050406030204" charset="0"/>
              <a:sym typeface="+mn-ea"/>
            </a:endParaRPr>
          </a:p>
          <a:p>
            <a:pPr marL="0" marR="0" lvl="0" indent="60452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lang="zh-CN" altLang="en-US" sz="2400" noProof="0" dirty="0">
              <a:ln>
                <a:noFill/>
              </a:ln>
              <a:effectLst/>
              <a:uLnTx/>
              <a:uFillTx/>
              <a:latin typeface="Cambria Math" panose="02040503050406030204" charset="0"/>
              <a:ea typeface="宋体" panose="02010600030101010101" pitchFamily="2" charset="-122"/>
              <a:cs typeface="Cambria Math" panose="02040503050406030204" charset="0"/>
              <a:sym typeface="+mn-ea"/>
            </a:endParaRPr>
          </a:p>
        </p:txBody>
      </p:sp>
      <p:pic>
        <p:nvPicPr>
          <p:cNvPr id="4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196340"/>
            <a:ext cx="8420100" cy="1506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3662045"/>
            <a:ext cx="7678420" cy="126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" y="4869180"/>
            <a:ext cx="9085580" cy="1306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曲线简约模板">
  <a:themeElements>
    <a:clrScheme name="曲线简约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曲线简约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曲线简约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曲线简约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曲线简约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曲线简约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曲线简约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曲线简约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曲线简约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曲线简约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曲线简约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曲线简约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曲线简约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曲线简约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1806</Words>
  <Application>WPS 演示</Application>
  <PresentationFormat>全屏显示(4:3)</PresentationFormat>
  <Paragraphs>190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Arial</vt:lpstr>
      <vt:lpstr>等线</vt:lpstr>
      <vt:lpstr>Arial Unicode MS</vt:lpstr>
      <vt:lpstr>Cambria Math</vt:lpstr>
      <vt:lpstr>MS Mincho</vt:lpstr>
      <vt:lpstr>Segoe Print</vt:lpstr>
      <vt:lpstr>Times New Roman</vt:lpstr>
      <vt:lpstr>曲线简约模板</vt:lpstr>
      <vt:lpstr>使用稀疏高斯-牛顿算法加速灵敏度分析SGN: Sparse Gauss-Newton for Accelerated Sensitivity Analysis 内容汇报</vt:lpstr>
      <vt:lpstr>汇报内容</vt:lpstr>
      <vt:lpstr>论文作者描述的问题</vt:lpstr>
      <vt:lpstr>论文作者描述的问题</vt:lpstr>
      <vt:lpstr>论文作者描述的问题</vt:lpstr>
      <vt:lpstr>论文解决问题的方法</vt:lpstr>
      <vt:lpstr>论文解决问题的方法</vt:lpstr>
      <vt:lpstr>论文解决问题的方法</vt:lpstr>
      <vt:lpstr>论文解决问题的方法</vt:lpstr>
      <vt:lpstr>论文解决问题的方法</vt:lpstr>
      <vt:lpstr>论文解决问题的方法</vt:lpstr>
      <vt:lpstr>论文解决问题的方法</vt:lpstr>
      <vt:lpstr>论文解决问题的方法</vt:lpstr>
      <vt:lpstr>论文创新点</vt:lpstr>
      <vt:lpstr>论文创新点</vt:lpstr>
      <vt:lpstr>论文研究成果的应用</vt:lpstr>
      <vt:lpstr>论文研究成果的应用</vt:lpstr>
      <vt:lpstr>论文研究成果的应用</vt:lpstr>
      <vt:lpstr>论文研究成果的应用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三维动画和交互设计 第六讲</dc:title>
  <dc:creator>李启雷</dc:creator>
  <cp:lastModifiedBy>唐璟</cp:lastModifiedBy>
  <cp:revision>80</cp:revision>
  <dcterms:created xsi:type="dcterms:W3CDTF">2017-03-31T05:23:00Z</dcterms:created>
  <dcterms:modified xsi:type="dcterms:W3CDTF">2021-12-20T14:13:00Z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4CE6271E47F04BB291046516AAF681CD</vt:lpwstr>
  </property>
</Properties>
</file>