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9" r:id="rId5"/>
    <p:sldId id="286" r:id="rId6"/>
    <p:sldId id="287" r:id="rId7"/>
    <p:sldId id="277" r:id="rId8"/>
    <p:sldId id="281" r:id="rId9"/>
    <p:sldId id="270" r:id="rId10"/>
    <p:sldId id="275" r:id="rId11"/>
    <p:sldId id="288" r:id="rId12"/>
    <p:sldId id="289" r:id="rId13"/>
    <p:sldId id="290" r:id="rId14"/>
    <p:sldId id="291" r:id="rId15"/>
    <p:sldId id="278" r:id="rId16"/>
    <p:sldId id="280" r:id="rId17"/>
    <p:sldId id="271" r:id="rId18"/>
    <p:sldId id="292" r:id="rId19"/>
    <p:sldId id="279" r:id="rId20"/>
    <p:sldId id="282" r:id="rId21"/>
    <p:sldId id="265" r:id="rId22"/>
    <p:sldId id="294"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49C"/>
    <a:srgbClr val="F7F7F7"/>
    <a:srgbClr val="799FDD"/>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5" autoAdjust="0"/>
    <p:restoredTop sz="93220" autoAdjust="0"/>
  </p:normalViewPr>
  <p:slideViewPr>
    <p:cSldViewPr snapToGrid="0">
      <p:cViewPr varScale="1">
        <p:scale>
          <a:sx n="83" d="100"/>
          <a:sy n="83" d="100"/>
        </p:scale>
        <p:origin x="720"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语义网概况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userDrawn="1"/>
        </p:nvSpPr>
        <p:spPr>
          <a:xfrm>
            <a:off x="648747" y="748760"/>
            <a:ext cx="1067921"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Semantic Web</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68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1026243"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RDF</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userDrawn="1"/>
        </p:nvSpPr>
        <p:spPr>
          <a:xfrm>
            <a:off x="648747" y="748760"/>
            <a:ext cx="954107" cy="246221"/>
          </a:xfrm>
          <a:prstGeom prst="rect">
            <a:avLst/>
          </a:prstGeom>
          <a:noFill/>
        </p:spPr>
        <p:txBody>
          <a:bodyPr wrap="none" rtlCol="0">
            <a:spAutoFit/>
          </a:bodyPr>
          <a:lstStyle/>
          <a:p>
            <a:r>
              <a:rPr lang="zh-CN" altLang="en-US" sz="1000" dirty="0" smtClean="0">
                <a:solidFill>
                  <a:schemeClr val="bg1"/>
                </a:solidFill>
                <a:latin typeface="微软雅黑" panose="020B0503020204020204" pitchFamily="34" charset="-122"/>
                <a:ea typeface="微软雅黑" panose="020B0503020204020204" pitchFamily="34" charset="-122"/>
              </a:rPr>
              <a:t>资源描述框架</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56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2124108"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Ontology</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userDrawn="1"/>
        </p:nvSpPr>
        <p:spPr>
          <a:xfrm>
            <a:off x="648747" y="748760"/>
            <a:ext cx="697627" cy="246221"/>
          </a:xfrm>
          <a:prstGeom prst="rect">
            <a:avLst/>
          </a:prstGeom>
          <a:noFill/>
        </p:spPr>
        <p:txBody>
          <a:bodyPr wrap="none" rtlCol="0">
            <a:spAutoFit/>
          </a:bodyPr>
          <a:lstStyle/>
          <a:p>
            <a:r>
              <a:rPr lang="zh-CN" altLang="en-US" sz="1000" dirty="0" smtClean="0">
                <a:solidFill>
                  <a:schemeClr val="bg1"/>
                </a:solidFill>
                <a:latin typeface="微软雅黑" panose="020B0503020204020204" pitchFamily="34" charset="-122"/>
                <a:ea typeface="微软雅黑" panose="020B0503020204020204" pitchFamily="34" charset="-122"/>
              </a:rPr>
              <a:t>本体工程</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500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1005403"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小结</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48747" y="748760"/>
            <a:ext cx="764953"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Summary</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PPT</a:t>
            </a:r>
            <a:r>
              <a:rPr lang="zh-CN" altLang="en-US" sz="3200" b="1" dirty="0" smtClean="0">
                <a:solidFill>
                  <a:schemeClr val="bg1"/>
                </a:solidFill>
                <a:latin typeface="微软雅黑" panose="020B0503020204020204" pitchFamily="34" charset="-122"/>
                <a:ea typeface="微软雅黑" panose="020B0503020204020204" pitchFamily="34" charset="-122"/>
              </a:rPr>
              <a:t>用到的主要元素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420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98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001294" y="1013125"/>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2624916" y="2865817"/>
            <a:ext cx="6843733"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初探</a:t>
            </a:r>
            <a:r>
              <a:rPr lang="en-US" altLang="zh-CN" sz="4800" b="1" dirty="0">
                <a:solidFill>
                  <a:schemeClr val="bg1"/>
                </a:solidFill>
                <a:latin typeface="微软雅黑" panose="020B0503020204020204" pitchFamily="34" charset="-122"/>
                <a:ea typeface="微软雅黑" panose="020B0503020204020204" pitchFamily="34" charset="-122"/>
              </a:rPr>
              <a:t>Web3.0</a:t>
            </a:r>
            <a:r>
              <a:rPr lang="zh-CN" altLang="en-US" sz="4800" b="1" dirty="0">
                <a:solidFill>
                  <a:schemeClr val="bg1"/>
                </a:solidFill>
                <a:latin typeface="微软雅黑" panose="020B0503020204020204" pitchFamily="34" charset="-122"/>
                <a:ea typeface="微软雅黑" panose="020B0503020204020204" pitchFamily="34" charset="-122"/>
              </a:rPr>
              <a:t>中的语义网</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6" name="组合 15"/>
          <p:cNvGrpSpPr/>
          <p:nvPr/>
        </p:nvGrpSpPr>
        <p:grpSpPr>
          <a:xfrm>
            <a:off x="286431" y="218436"/>
            <a:ext cx="835451" cy="749431"/>
            <a:chOff x="301911" y="148438"/>
            <a:chExt cx="835451" cy="749431"/>
          </a:xfrm>
        </p:grpSpPr>
        <p:sp>
          <p:nvSpPr>
            <p:cNvPr id="243" name="文本框 242"/>
            <p:cNvSpPr txBox="1"/>
            <p:nvPr/>
          </p:nvSpPr>
          <p:spPr>
            <a:xfrm>
              <a:off x="301911" y="294631"/>
              <a:ext cx="184731" cy="461665"/>
            </a:xfrm>
            <a:prstGeom prst="rect">
              <a:avLst/>
            </a:prstGeom>
            <a:noFill/>
          </p:spPr>
          <p:txBody>
            <a:bodyPr wrap="none" rtlCol="0">
              <a:spAutoFit/>
            </a:bodyPr>
            <a:lstStyle/>
            <a:p>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0" name="文本框 269"/>
          <p:cNvSpPr txBox="1"/>
          <p:nvPr/>
        </p:nvSpPr>
        <p:spPr>
          <a:xfrm>
            <a:off x="9699688" y="5442470"/>
            <a:ext cx="1045479"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杨威杰</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74" name="直接连接符 273"/>
          <p:cNvCxnSpPr/>
          <p:nvPr/>
        </p:nvCxnSpPr>
        <p:spPr>
          <a:xfrm flipV="1">
            <a:off x="9472925" y="5367410"/>
            <a:ext cx="1549431" cy="5459"/>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flipV="1">
            <a:off x="9520604" y="5868579"/>
            <a:ext cx="1501752" cy="5291"/>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flipV="1">
            <a:off x="9579983" y="5274006"/>
            <a:ext cx="0" cy="664409"/>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44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78445" y="2188464"/>
            <a:ext cx="4547793" cy="1677480"/>
            <a:chOff x="1378445" y="2188464"/>
            <a:chExt cx="4547793" cy="1677480"/>
          </a:xfrm>
        </p:grpSpPr>
        <p:cxnSp>
          <p:nvCxnSpPr>
            <p:cNvPr id="9" name="直接连接符 8"/>
            <p:cNvCxnSpPr/>
            <p:nvPr/>
          </p:nvCxnSpPr>
          <p:spPr>
            <a:xfrm>
              <a:off x="1378445" y="2299967"/>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87108" y="3611301"/>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79706" y="2299967"/>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186515" y="2188464"/>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stretch>
              <a:fillRect/>
            </a:stretch>
          </p:blipFill>
          <p:spPr>
            <a:xfrm>
              <a:off x="1487278" y="2318254"/>
              <a:ext cx="699237" cy="1286700"/>
            </a:xfrm>
            <a:prstGeom prst="rect">
              <a:avLst/>
            </a:prstGeom>
          </p:spPr>
        </p:pic>
        <p:sp>
          <p:nvSpPr>
            <p:cNvPr id="22" name="文本框 21"/>
            <p:cNvSpPr txBox="1"/>
            <p:nvPr/>
          </p:nvSpPr>
          <p:spPr>
            <a:xfrm>
              <a:off x="1534705" y="2324263"/>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资源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2140029" y="2846399"/>
              <a:ext cx="3657268" cy="652486"/>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对象 、“</a:t>
              </a:r>
              <a:r>
                <a:rPr lang="zh-CN" altLang="en-US" sz="1400" dirty="0">
                  <a:solidFill>
                    <a:schemeClr val="bg1"/>
                  </a:solidFill>
                  <a:latin typeface="微软雅黑" panose="020B0503020204020204" pitchFamily="34" charset="-122"/>
                  <a:ea typeface="微软雅黑" panose="020B0503020204020204" pitchFamily="34" charset="-122"/>
                </a:rPr>
                <a:t>事物</a:t>
              </a:r>
              <a:r>
                <a:rPr lang="zh-CN" altLang="en-US" sz="1400" dirty="0" smtClean="0">
                  <a:solidFill>
                    <a:schemeClr val="bg1"/>
                  </a:solidFill>
                  <a:latin typeface="微软雅黑" panose="020B0503020204020204" pitchFamily="34" charset="-122"/>
                  <a:ea typeface="微软雅黑" panose="020B0503020204020204" pitchFamily="34" charset="-122"/>
                </a:rPr>
                <a:t>”。可</a:t>
              </a:r>
              <a:r>
                <a:rPr lang="zh-CN" altLang="en-US" sz="1400" dirty="0">
                  <a:solidFill>
                    <a:schemeClr val="bg1"/>
                  </a:solidFill>
                  <a:latin typeface="微软雅黑" panose="020B0503020204020204" pitchFamily="34" charset="-122"/>
                  <a:ea typeface="微软雅黑" panose="020B0503020204020204" pitchFamily="34" charset="-122"/>
                </a:rPr>
                <a:t>以是作者、书</a:t>
              </a:r>
              <a:r>
                <a:rPr lang="zh-CN" altLang="en-US" sz="1400" dirty="0" smtClean="0">
                  <a:solidFill>
                    <a:schemeClr val="bg1"/>
                  </a:solidFill>
                  <a:latin typeface="微软雅黑" panose="020B0503020204020204" pitchFamily="34" charset="-122"/>
                  <a:ea typeface="微软雅黑" panose="020B0503020204020204" pitchFamily="34" charset="-122"/>
                </a:rPr>
                <a:t>籍等</a:t>
              </a:r>
              <a:r>
                <a:rPr lang="zh-CN" altLang="en-US" sz="1400" dirty="0">
                  <a:solidFill>
                    <a:schemeClr val="bg1"/>
                  </a:solidFill>
                  <a:latin typeface="微软雅黑" panose="020B0503020204020204" pitchFamily="34" charset="-122"/>
                  <a:ea typeface="微软雅黑" panose="020B0503020204020204" pitchFamily="34" charset="-122"/>
                </a:rPr>
                <a:t>等。每个资源都有一个通用资源标识符</a:t>
              </a:r>
              <a:r>
                <a:rPr lang="en-US" altLang="zh-CN" sz="1400" dirty="0">
                  <a:solidFill>
                    <a:schemeClr val="bg1"/>
                  </a:solidFill>
                  <a:latin typeface="微软雅黑" panose="020B0503020204020204" pitchFamily="34" charset="-122"/>
                  <a:ea typeface="微软雅黑" panose="020B0503020204020204" pitchFamily="34" charset="-122"/>
                </a:rPr>
                <a:t>URI</a:t>
              </a:r>
              <a:endParaRPr lang="zh-CN" altLang="en-US" sz="1400" dirty="0"/>
            </a:p>
          </p:txBody>
        </p:sp>
        <p:cxnSp>
          <p:nvCxnSpPr>
            <p:cNvPr id="24" name="直接连接符 23"/>
            <p:cNvCxnSpPr/>
            <p:nvPr/>
          </p:nvCxnSpPr>
          <p:spPr>
            <a:xfrm>
              <a:off x="2085165" y="273862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558797" y="2591757"/>
              <a:ext cx="564578" cy="830997"/>
            </a:xfrm>
            <a:prstGeom prst="rect">
              <a:avLst/>
            </a:prstGeom>
          </p:spPr>
          <p:txBody>
            <a:bodyPr wrap="non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dirty="0">
                <a:solidFill>
                  <a:schemeClr val="bg1"/>
                </a:solidFill>
              </a:endParaRPr>
            </a:p>
          </p:txBody>
        </p:sp>
      </p:grpSp>
      <p:grpSp>
        <p:nvGrpSpPr>
          <p:cNvPr id="4" name="组合 3"/>
          <p:cNvGrpSpPr/>
          <p:nvPr/>
        </p:nvGrpSpPr>
        <p:grpSpPr>
          <a:xfrm>
            <a:off x="1369782" y="4265069"/>
            <a:ext cx="4547793" cy="1677480"/>
            <a:chOff x="1369782" y="4265069"/>
            <a:chExt cx="4547793" cy="1677480"/>
          </a:xfrm>
        </p:grpSpPr>
        <p:cxnSp>
          <p:nvCxnSpPr>
            <p:cNvPr id="44" name="直接连接符 43"/>
            <p:cNvCxnSpPr/>
            <p:nvPr/>
          </p:nvCxnSpPr>
          <p:spPr>
            <a:xfrm>
              <a:off x="1369782" y="4376572"/>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378445" y="5687906"/>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471043" y="4376572"/>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177852" y="4265069"/>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2"/>
            <a:stretch>
              <a:fillRect/>
            </a:stretch>
          </p:blipFill>
          <p:spPr>
            <a:xfrm>
              <a:off x="1478615" y="4394859"/>
              <a:ext cx="699237" cy="1286700"/>
            </a:xfrm>
            <a:prstGeom prst="rect">
              <a:avLst/>
            </a:prstGeom>
          </p:spPr>
        </p:pic>
        <p:sp>
          <p:nvSpPr>
            <p:cNvPr id="49" name="文本框 48"/>
            <p:cNvSpPr txBox="1"/>
            <p:nvPr/>
          </p:nvSpPr>
          <p:spPr>
            <a:xfrm>
              <a:off x="1557041" y="4400868"/>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属性</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2131366" y="4923004"/>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资源之间的关系，如“由</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编写”、“年龄”、“头衔”等</a:t>
              </a:r>
              <a:r>
                <a:rPr lang="zh-CN" altLang="en-US" sz="1400" dirty="0" smtClean="0">
                  <a:solidFill>
                    <a:schemeClr val="bg1"/>
                  </a:solidFill>
                  <a:latin typeface="微软雅黑" panose="020B0503020204020204" pitchFamily="34" charset="-122"/>
                  <a:ea typeface="微软雅黑" panose="020B0503020204020204" pitchFamily="34" charset="-122"/>
                </a:rPr>
                <a:t>等。使用</a:t>
              </a:r>
              <a:r>
                <a:rPr lang="en-US" altLang="zh-CN" sz="1400" dirty="0" smtClean="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标</a:t>
              </a:r>
              <a:r>
                <a:rPr lang="zh-CN" altLang="en-US" sz="1400" dirty="0" smtClean="0">
                  <a:solidFill>
                    <a:schemeClr val="bg1"/>
                  </a:solidFill>
                  <a:latin typeface="微软雅黑" panose="020B0503020204020204" pitchFamily="34" charset="-122"/>
                  <a:ea typeface="微软雅黑" panose="020B0503020204020204" pitchFamily="34" charset="-122"/>
                </a:rPr>
                <a:t>识。</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2076502" y="4815231"/>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550134" y="462271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2</a:t>
              </a:r>
              <a:endParaRPr lang="zh-CN" altLang="en-US" sz="4800" dirty="0"/>
            </a:p>
          </p:txBody>
        </p:sp>
      </p:grpSp>
      <p:grpSp>
        <p:nvGrpSpPr>
          <p:cNvPr id="2" name="组合 1"/>
          <p:cNvGrpSpPr/>
          <p:nvPr/>
        </p:nvGrpSpPr>
        <p:grpSpPr>
          <a:xfrm>
            <a:off x="6504105" y="2184521"/>
            <a:ext cx="4547793" cy="1677480"/>
            <a:chOff x="6504105" y="2184521"/>
            <a:chExt cx="4547793" cy="1677480"/>
          </a:xfrm>
        </p:grpSpPr>
        <p:cxnSp>
          <p:nvCxnSpPr>
            <p:cNvPr id="52" name="直接连接符 51"/>
            <p:cNvCxnSpPr/>
            <p:nvPr/>
          </p:nvCxnSpPr>
          <p:spPr>
            <a:xfrm>
              <a:off x="6504105" y="2296024"/>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512768" y="3607358"/>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605366" y="2296024"/>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7312175" y="2184521"/>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56" name="图片 55"/>
            <p:cNvPicPr>
              <a:picLocks noChangeAspect="1"/>
            </p:cNvPicPr>
            <p:nvPr/>
          </p:nvPicPr>
          <p:blipFill>
            <a:blip r:embed="rId2"/>
            <a:stretch>
              <a:fillRect/>
            </a:stretch>
          </p:blipFill>
          <p:spPr>
            <a:xfrm>
              <a:off x="6612938" y="2314311"/>
              <a:ext cx="699237" cy="1286700"/>
            </a:xfrm>
            <a:prstGeom prst="rect">
              <a:avLst/>
            </a:prstGeom>
          </p:spPr>
        </p:pic>
        <p:sp>
          <p:nvSpPr>
            <p:cNvPr id="57" name="文本框 56"/>
            <p:cNvSpPr txBox="1"/>
            <p:nvPr/>
          </p:nvSpPr>
          <p:spPr>
            <a:xfrm>
              <a:off x="6675865" y="2320320"/>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陈述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265689" y="2842456"/>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用于描述资源所具有的的属性，一个陈述是“对象</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属性</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值”三元组</a:t>
              </a:r>
              <a:endParaRPr lang="zh-CN" altLang="en-US" sz="1400" dirty="0"/>
            </a:p>
          </p:txBody>
        </p:sp>
        <p:cxnSp>
          <p:nvCxnSpPr>
            <p:cNvPr id="59" name="直接连接符 58"/>
            <p:cNvCxnSpPr/>
            <p:nvPr/>
          </p:nvCxnSpPr>
          <p:spPr>
            <a:xfrm>
              <a:off x="7210825" y="2734683"/>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666214" y="2591757"/>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3</a:t>
              </a:r>
              <a:endParaRPr lang="zh-CN" altLang="en-US" sz="4800" dirty="0">
                <a:solidFill>
                  <a:schemeClr val="bg1"/>
                </a:solidFill>
              </a:endParaRPr>
            </a:p>
          </p:txBody>
        </p:sp>
      </p:grpSp>
    </p:spTree>
    <p:extLst>
      <p:ext uri="{BB962C8B-B14F-4D97-AF65-F5344CB8AC3E}">
        <p14:creationId xmlns:p14="http://schemas.microsoft.com/office/powerpoint/2010/main" val="1216332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7004436" y="2096417"/>
            <a:ext cx="4239674" cy="2221165"/>
            <a:chOff x="7307973" y="1549677"/>
            <a:chExt cx="5141329" cy="2414688"/>
          </a:xfrm>
        </p:grpSpPr>
        <p:sp>
          <p:nvSpPr>
            <p:cNvPr id="97" name="矩形 96"/>
            <p:cNvSpPr/>
            <p:nvPr/>
          </p:nvSpPr>
          <p:spPr>
            <a:xfrm>
              <a:off x="7307973" y="1725804"/>
              <a:ext cx="5141328" cy="2238561"/>
            </a:xfrm>
            <a:prstGeom prst="rect">
              <a:avLst/>
            </a:prstGeom>
          </p:spPr>
          <p:txBody>
            <a:bodyPr wrap="square">
              <a:spAutoFit/>
            </a:bodyPr>
            <a:lstStyle/>
            <a:p>
              <a:pPr latinLnBrk="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有一个人由</a:t>
              </a:r>
              <a:r>
                <a:rPr lang="en-US" altLang="zh-CN" sz="2000" dirty="0">
                  <a:solidFill>
                    <a:schemeClr val="bg1"/>
                  </a:solidFill>
                  <a:latin typeface="微软雅黑" panose="020B0503020204020204" pitchFamily="34" charset="-122"/>
                  <a:ea typeface="微软雅黑" panose="020B0503020204020204" pitchFamily="34" charset="-122"/>
                </a:rPr>
                <a:t>http://www.w3.org/People/EM/contact#me</a:t>
              </a:r>
              <a:r>
                <a:rPr lang="zh-CN" altLang="en-US" sz="2000" dirty="0">
                  <a:solidFill>
                    <a:schemeClr val="bg1"/>
                  </a:solidFill>
                  <a:latin typeface="微软雅黑" panose="020B0503020204020204" pitchFamily="34" charset="-122"/>
                  <a:ea typeface="微软雅黑" panose="020B0503020204020204" pitchFamily="34" charset="-122"/>
                </a:rPr>
                <a:t>资源标识，他的名字是</a:t>
              </a:r>
              <a:r>
                <a:rPr lang="en-US" altLang="zh-CN" sz="2000" dirty="0">
                  <a:solidFill>
                    <a:schemeClr val="bg1"/>
                  </a:solidFill>
                  <a:latin typeface="微软雅黑" panose="020B0503020204020204" pitchFamily="34" charset="-122"/>
                  <a:ea typeface="微软雅黑" panose="020B0503020204020204" pitchFamily="34" charset="-122"/>
                </a:rPr>
                <a:t>William Green</a:t>
              </a:r>
              <a:r>
                <a:rPr lang="zh-CN" altLang="en-US" sz="2000" dirty="0">
                  <a:solidFill>
                    <a:schemeClr val="bg1"/>
                  </a:solidFill>
                  <a:latin typeface="微软雅黑" panose="020B0503020204020204" pitchFamily="34" charset="-122"/>
                  <a:ea typeface="微软雅黑" panose="020B0503020204020204" pitchFamily="34" charset="-122"/>
                </a:rPr>
                <a:t>，他的电子邮件地址是</a:t>
              </a:r>
              <a:r>
                <a:rPr lang="en-US" altLang="zh-CN" sz="2000" dirty="0">
                  <a:solidFill>
                    <a:schemeClr val="bg1"/>
                  </a:solidFill>
                  <a:latin typeface="微软雅黑" panose="020B0503020204020204" pitchFamily="34" charset="-122"/>
                  <a:ea typeface="微软雅黑" panose="020B0503020204020204" pitchFamily="34" charset="-122"/>
                </a:rPr>
                <a:t>2165@zju.edu.cn</a:t>
              </a:r>
              <a:r>
                <a:rPr lang="zh-CN" altLang="en-US" sz="2000" dirty="0">
                  <a:solidFill>
                    <a:schemeClr val="bg1"/>
                  </a:solidFill>
                  <a:latin typeface="微软雅黑" panose="020B0503020204020204" pitchFamily="34" charset="-122"/>
                  <a:ea typeface="微软雅黑" panose="020B0503020204020204" pitchFamily="34" charset="-122"/>
                </a:rPr>
                <a:t>，他的头衔是</a:t>
              </a:r>
              <a:r>
                <a:rPr lang="en-US" altLang="zh-CN" sz="2000" dirty="0">
                  <a:solidFill>
                    <a:schemeClr val="bg1"/>
                  </a:solidFill>
                  <a:latin typeface="微软雅黑" panose="020B0503020204020204" pitchFamily="34" charset="-122"/>
                  <a:ea typeface="微软雅黑" panose="020B0503020204020204" pitchFamily="34" charset="-122"/>
                </a:rPr>
                <a:t>Dr.</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cxnSp>
          <p:nvCxnSpPr>
            <p:cNvPr id="98" name="直接连接符 97"/>
            <p:cNvCxnSpPr/>
            <p:nvPr/>
          </p:nvCxnSpPr>
          <p:spPr>
            <a:xfrm>
              <a:off x="7307973"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pic>
        <p:nvPicPr>
          <p:cNvPr id="2050" name="Picture 2" descr="sp170103_132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44" y="2103518"/>
            <a:ext cx="5461105" cy="41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文本框 101"/>
          <p:cNvSpPr txBox="1"/>
          <p:nvPr/>
        </p:nvSpPr>
        <p:spPr>
          <a:xfrm>
            <a:off x="2061648" y="1569845"/>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陈</a:t>
            </a:r>
            <a:r>
              <a:rPr lang="zh-CN" altLang="en-US" sz="2000" b="1" dirty="0" smtClean="0">
                <a:solidFill>
                  <a:schemeClr val="bg1"/>
                </a:solidFill>
                <a:latin typeface="微软雅黑" panose="020B0503020204020204" pitchFamily="34" charset="-122"/>
                <a:ea typeface="微软雅黑" panose="020B0503020204020204" pitchFamily="34" charset="-122"/>
              </a:rPr>
              <a:t>述 </a:t>
            </a:r>
            <a:r>
              <a:rPr lang="en-US" altLang="zh-CN" sz="2000" b="1" dirty="0" smtClean="0">
                <a:solidFill>
                  <a:schemeClr val="bg1"/>
                </a:solidFill>
                <a:latin typeface="微软雅黑" panose="020B0503020204020204" pitchFamily="34" charset="-122"/>
                <a:ea typeface="微软雅黑" panose="020B0503020204020204" pitchFamily="34" charset="-122"/>
              </a:rPr>
              <a:t>-&gt; </a:t>
            </a:r>
            <a:r>
              <a:rPr lang="zh-CN" altLang="en-US" sz="2000" b="1" dirty="0" smtClean="0">
                <a:solidFill>
                  <a:schemeClr val="bg1"/>
                </a:solidFill>
                <a:latin typeface="微软雅黑" panose="020B0503020204020204" pitchFamily="34" charset="-122"/>
                <a:ea typeface="微软雅黑" panose="020B0503020204020204" pitchFamily="34" charset="-122"/>
              </a:rPr>
              <a:t>图</a:t>
            </a:r>
            <a:r>
              <a:rPr lang="zh-CN" altLang="en-US"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a:off x="7032852" y="4821538"/>
            <a:ext cx="423967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35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1487039" y="2096417"/>
            <a:ext cx="9757071" cy="3855330"/>
            <a:chOff x="617187" y="1549677"/>
            <a:chExt cx="11832115" cy="4191232"/>
          </a:xfrm>
        </p:grpSpPr>
        <p:sp>
          <p:nvSpPr>
            <p:cNvPr id="97" name="矩形 96"/>
            <p:cNvSpPr/>
            <p:nvPr/>
          </p:nvSpPr>
          <p:spPr>
            <a:xfrm>
              <a:off x="712128" y="1725803"/>
              <a:ext cx="11737174" cy="4015106"/>
            </a:xfrm>
            <a:prstGeom prst="rect">
              <a:avLst/>
            </a:prstGeom>
          </p:spPr>
          <p:txBody>
            <a:bodyPr wrap="square">
              <a:spAutoFit/>
            </a:bodyPr>
            <a:lstStyle/>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&lt;?xml version="1.0"?&gt;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rdf:RDF</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xmlns:rdf</a:t>
              </a:r>
              <a:r>
                <a:rPr lang="en-US" altLang="zh-CN" sz="2000" dirty="0">
                  <a:solidFill>
                    <a:schemeClr val="bg1"/>
                  </a:solidFill>
                  <a:latin typeface="微软雅黑" panose="020B0503020204020204" pitchFamily="34" charset="-122"/>
                  <a:ea typeface="微软雅黑" panose="020B0503020204020204" pitchFamily="34" charset="-122"/>
                </a:rPr>
                <a:t>="http://www.w3.org/1999/02/22-rdf-syntax-ns#"</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xmlns:contact</a:t>
              </a:r>
              <a:r>
                <a:rPr lang="en-US" altLang="zh-CN" sz="2000" dirty="0">
                  <a:solidFill>
                    <a:schemeClr val="bg1"/>
                  </a:solidFill>
                  <a:latin typeface="微软雅黑" panose="020B0503020204020204" pitchFamily="34" charset="-122"/>
                  <a:ea typeface="微软雅黑" panose="020B0503020204020204" pitchFamily="34" charset="-122"/>
                </a:rPr>
                <a:t>="http://www.w3.org/People/EM/contact"&gt;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contact:Person</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rdf:about</a:t>
              </a:r>
              <a:r>
                <a:rPr lang="en-US" altLang="zh-CN" sz="2000" dirty="0">
                  <a:solidFill>
                    <a:schemeClr val="bg1"/>
                  </a:solidFill>
                  <a:latin typeface="微软雅黑" panose="020B0503020204020204" pitchFamily="34" charset="-122"/>
                  <a:ea typeface="微软雅黑" panose="020B0503020204020204" pitchFamily="34" charset="-122"/>
                </a:rPr>
                <a:t>="http://www.w3.org/People/EM/contact#me"&gt;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contact:fullName</a:t>
              </a:r>
              <a:r>
                <a:rPr lang="en-US" altLang="zh-CN" sz="2000" dirty="0">
                  <a:solidFill>
                    <a:schemeClr val="bg1"/>
                  </a:solidFill>
                  <a:latin typeface="微软雅黑" panose="020B0503020204020204" pitchFamily="34" charset="-122"/>
                  <a:ea typeface="微软雅黑" panose="020B0503020204020204" pitchFamily="34" charset="-122"/>
                </a:rPr>
                <a:t>&gt;William Green&lt;/</a:t>
              </a:r>
              <a:r>
                <a:rPr lang="en-US" altLang="zh-CN" sz="2000" dirty="0" err="1">
                  <a:solidFill>
                    <a:schemeClr val="bg1"/>
                  </a:solidFill>
                  <a:latin typeface="微软雅黑" panose="020B0503020204020204" pitchFamily="34" charset="-122"/>
                  <a:ea typeface="微软雅黑" panose="020B0503020204020204" pitchFamily="34" charset="-122"/>
                </a:rPr>
                <a:t>contact:fullName</a:t>
              </a:r>
              <a:r>
                <a:rPr lang="en-US" altLang="zh-CN" sz="2000" dirty="0">
                  <a:solidFill>
                    <a:schemeClr val="bg1"/>
                  </a:solidFill>
                  <a:latin typeface="微软雅黑" panose="020B0503020204020204" pitchFamily="34" charset="-122"/>
                  <a:ea typeface="微软雅黑" panose="020B0503020204020204" pitchFamily="34" charset="-122"/>
                </a:rPr>
                <a:t>&gt;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contact:mailbox</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rdf:resource</a:t>
              </a:r>
              <a:r>
                <a:rPr lang="en-US" altLang="zh-CN" sz="2000" dirty="0">
                  <a:solidFill>
                    <a:schemeClr val="bg1"/>
                  </a:solidFill>
                  <a:latin typeface="微软雅黑" panose="020B0503020204020204" pitchFamily="34" charset="-122"/>
                  <a:ea typeface="微软雅黑" panose="020B0503020204020204" pitchFamily="34" charset="-122"/>
                </a:rPr>
                <a:t>="2165@zju.edu.cn"/&gt;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contact:personalTitle</a:t>
              </a:r>
              <a:r>
                <a:rPr lang="en-US" altLang="zh-CN" sz="2000" dirty="0">
                  <a:solidFill>
                    <a:schemeClr val="bg1"/>
                  </a:solidFill>
                  <a:latin typeface="微软雅黑" panose="020B0503020204020204" pitchFamily="34" charset="-122"/>
                  <a:ea typeface="微软雅黑" panose="020B0503020204020204" pitchFamily="34" charset="-122"/>
                </a:rPr>
                <a:t>&gt;Dr.&lt;/</a:t>
              </a:r>
              <a:r>
                <a:rPr lang="en-US" altLang="zh-CN" sz="2000" dirty="0" err="1">
                  <a:solidFill>
                    <a:schemeClr val="bg1"/>
                  </a:solidFill>
                  <a:latin typeface="微软雅黑" panose="020B0503020204020204" pitchFamily="34" charset="-122"/>
                  <a:ea typeface="微软雅黑" panose="020B0503020204020204" pitchFamily="34" charset="-122"/>
                </a:rPr>
                <a:t>contact:personalTitle</a:t>
              </a:r>
              <a:r>
                <a:rPr lang="en-US" altLang="zh-CN" sz="2000" dirty="0">
                  <a:solidFill>
                    <a:schemeClr val="bg1"/>
                  </a:solidFill>
                  <a:latin typeface="微软雅黑" panose="020B0503020204020204" pitchFamily="34" charset="-122"/>
                  <a:ea typeface="微软雅黑" panose="020B0503020204020204" pitchFamily="34" charset="-122"/>
                </a:rPr>
                <a:t>&gt; </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contact:Person</a:t>
              </a:r>
              <a:r>
                <a:rPr lang="en-US" altLang="zh-CN" sz="2000" dirty="0">
                  <a:solidFill>
                    <a:schemeClr val="bg1"/>
                  </a:solidFill>
                  <a:latin typeface="微软雅黑" panose="020B0503020204020204" pitchFamily="34" charset="-122"/>
                  <a:ea typeface="微软雅黑" panose="020B0503020204020204" pitchFamily="34" charset="-122"/>
                </a:rPr>
                <a:t>&gt;</a:t>
              </a:r>
            </a:p>
            <a:p>
              <a:pPr latinLnBrk="1">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 &lt;/</a:t>
              </a:r>
              <a:r>
                <a:rPr lang="en-US" altLang="zh-CN" sz="2000" dirty="0" err="1">
                  <a:solidFill>
                    <a:schemeClr val="bg1"/>
                  </a:solidFill>
                  <a:latin typeface="微软雅黑" panose="020B0503020204020204" pitchFamily="34" charset="-122"/>
                  <a:ea typeface="微软雅黑" panose="020B0503020204020204" pitchFamily="34" charset="-122"/>
                </a:rPr>
                <a:t>rdf:RDF</a:t>
              </a:r>
              <a:r>
                <a:rPr lang="en-US" altLang="zh-CN" sz="2000" dirty="0">
                  <a:solidFill>
                    <a:schemeClr val="bg1"/>
                  </a:solidFill>
                  <a:latin typeface="微软雅黑" panose="020B0503020204020204" pitchFamily="34" charset="-122"/>
                  <a:ea typeface="微软雅黑" panose="020B0503020204020204" pitchFamily="34" charset="-122"/>
                </a:rPr>
                <a:t>&gt;</a:t>
              </a:r>
            </a:p>
          </p:txBody>
        </p:sp>
        <p:cxnSp>
          <p:nvCxnSpPr>
            <p:cNvPr id="98" name="直接连接符 97"/>
            <p:cNvCxnSpPr/>
            <p:nvPr/>
          </p:nvCxnSpPr>
          <p:spPr>
            <a:xfrm>
              <a:off x="617187"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102" name="文本框 101"/>
          <p:cNvSpPr txBox="1"/>
          <p:nvPr/>
        </p:nvSpPr>
        <p:spPr>
          <a:xfrm>
            <a:off x="1209241" y="1368367"/>
            <a:ext cx="2494854" cy="584775"/>
          </a:xfrm>
          <a:prstGeom prst="rect">
            <a:avLst/>
          </a:prstGeom>
          <a:noFill/>
        </p:spPr>
        <p:txBody>
          <a:bodyPr wrap="square" rtlCol="0">
            <a:spAutoFit/>
          </a:bodyPr>
          <a:lstStyle/>
          <a:p>
            <a:pPr algn="r"/>
            <a:r>
              <a:rPr lang="en-US" altLang="zh-CN" sz="3200" b="1" dirty="0" smtClean="0">
                <a:solidFill>
                  <a:schemeClr val="bg1"/>
                </a:solidFill>
                <a:latin typeface="微软雅黑" panose="020B0503020204020204" pitchFamily="34" charset="-122"/>
                <a:ea typeface="微软雅黑" panose="020B0503020204020204" pitchFamily="34" charset="-122"/>
              </a:rPr>
              <a:t>RDF/ XML</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a:off x="1468959" y="6092396"/>
            <a:ext cx="423967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15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30498" y="3055877"/>
            <a:ext cx="2149486" cy="2149486"/>
            <a:chOff x="330498" y="3055877"/>
            <a:chExt cx="2149486" cy="2149486"/>
          </a:xfrm>
        </p:grpSpPr>
        <p:grpSp>
          <p:nvGrpSpPr>
            <p:cNvPr id="34" name="组合 33"/>
            <p:cNvGrpSpPr/>
            <p:nvPr/>
          </p:nvGrpSpPr>
          <p:grpSpPr>
            <a:xfrm>
              <a:off x="330498" y="3055877"/>
              <a:ext cx="2149486" cy="2149486"/>
              <a:chOff x="3282050" y="1720501"/>
              <a:chExt cx="2902298" cy="2902298"/>
            </a:xfrm>
          </p:grpSpPr>
          <p:sp>
            <p:nvSpPr>
              <p:cNvPr id="36" name="椭圆 3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49" name="组合 48"/>
          <p:cNvGrpSpPr/>
          <p:nvPr/>
        </p:nvGrpSpPr>
        <p:grpSpPr>
          <a:xfrm>
            <a:off x="2708799" y="2005584"/>
            <a:ext cx="1460647" cy="1460647"/>
            <a:chOff x="2694974" y="1712976"/>
            <a:chExt cx="1460647" cy="1460647"/>
          </a:xfrm>
        </p:grpSpPr>
        <p:grpSp>
          <p:nvGrpSpPr>
            <p:cNvPr id="50" name="组合 49"/>
            <p:cNvGrpSpPr/>
            <p:nvPr/>
          </p:nvGrpSpPr>
          <p:grpSpPr>
            <a:xfrm>
              <a:off x="2694974" y="1712976"/>
              <a:ext cx="1460647" cy="1460647"/>
              <a:chOff x="8081716" y="1942953"/>
              <a:chExt cx="2268404" cy="2268404"/>
            </a:xfrm>
          </p:grpSpPr>
          <p:sp>
            <p:nvSpPr>
              <p:cNvPr id="52" name="椭圆 51"/>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1" name="图片 5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56" name="组合 55"/>
          <p:cNvGrpSpPr/>
          <p:nvPr/>
        </p:nvGrpSpPr>
        <p:grpSpPr>
          <a:xfrm>
            <a:off x="2708799" y="4151939"/>
            <a:ext cx="1460647" cy="1460647"/>
            <a:chOff x="2882263" y="4811583"/>
            <a:chExt cx="1460647" cy="1460647"/>
          </a:xfrm>
        </p:grpSpPr>
        <p:grpSp>
          <p:nvGrpSpPr>
            <p:cNvPr id="57" name="组合 56"/>
            <p:cNvGrpSpPr/>
            <p:nvPr/>
          </p:nvGrpSpPr>
          <p:grpSpPr>
            <a:xfrm>
              <a:off x="2882263" y="4811583"/>
              <a:ext cx="1460647" cy="1460647"/>
              <a:chOff x="8081716" y="1942953"/>
              <a:chExt cx="2268404" cy="2268404"/>
            </a:xfrm>
          </p:grpSpPr>
          <p:sp>
            <p:nvSpPr>
              <p:cNvPr id="59" name="椭圆 5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椭圆 5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椭圆 6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8" name="图片 5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63" name="文本框 62"/>
          <p:cNvSpPr txBox="1"/>
          <p:nvPr/>
        </p:nvSpPr>
        <p:spPr>
          <a:xfrm>
            <a:off x="4544567" y="2031021"/>
            <a:ext cx="3136393"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RDF Schema</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4544567" y="2628274"/>
            <a:ext cx="6370359" cy="2092881"/>
          </a:xfrm>
          <a:prstGeom prst="rect">
            <a:avLst/>
          </a:prstGeom>
        </p:spPr>
        <p:txBody>
          <a:bodyPr wrap="square">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RDF</a:t>
            </a:r>
            <a:r>
              <a:rPr lang="zh-CN" altLang="en-US" sz="2000" dirty="0">
                <a:solidFill>
                  <a:schemeClr val="bg1"/>
                </a:solidFill>
                <a:latin typeface="微软雅黑" panose="020B0503020204020204" pitchFamily="34" charset="-122"/>
                <a:ea typeface="微软雅黑" panose="020B0503020204020204" pitchFamily="34" charset="-122"/>
              </a:rPr>
              <a:t>本身并不能针对特定应用需求来定义一些类和特性</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RDF Schema</a:t>
            </a:r>
            <a:r>
              <a:rPr lang="zh-CN" altLang="en-US" sz="2000" dirty="0">
                <a:solidFill>
                  <a:schemeClr val="bg1"/>
                </a:solidFill>
                <a:latin typeface="微软雅黑" panose="020B0503020204020204" pitchFamily="34" charset="-122"/>
                <a:ea typeface="微软雅黑" panose="020B0503020204020204" pitchFamily="34" charset="-122"/>
              </a:rPr>
              <a:t>只是提供了描述一种这些类和特性的能力，并且可以暗示某些类和特性期望合在一起使用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97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988517" y="3993710"/>
            <a:ext cx="10960676" cy="2059153"/>
          </a:xfrm>
          <a:prstGeom prst="rect">
            <a:avLst/>
          </a:prstGeom>
        </p:spPr>
        <p:txBody>
          <a:bodyPr wrap="square">
            <a:spAutoFit/>
          </a:bodyPr>
          <a:lstStyle/>
          <a:p>
            <a:pPr latinLnBrk="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以下三元组可描述</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zh-CN" altLang="en-US" sz="2000" dirty="0">
                <a:solidFill>
                  <a:schemeClr val="bg1"/>
                </a:solidFill>
                <a:latin typeface="微软雅黑" panose="020B0503020204020204" pitchFamily="34" charset="-122"/>
                <a:ea typeface="微软雅黑" panose="020B0503020204020204" pitchFamily="34" charset="-122"/>
              </a:rPr>
              <a:t>是一个类，</a:t>
            </a:r>
            <a:r>
              <a:rPr lang="en-US" altLang="zh-CN" sz="2000" dirty="0" err="1">
                <a:solidFill>
                  <a:schemeClr val="bg1"/>
                </a:solidFill>
                <a:latin typeface="微软雅黑" panose="020B0503020204020204" pitchFamily="34" charset="-122"/>
                <a:ea typeface="微软雅黑" panose="020B0503020204020204" pitchFamily="34" charset="-122"/>
              </a:rPr>
              <a:t>exthings:companyCar</a:t>
            </a:r>
            <a:r>
              <a:rPr lang="zh-CN" altLang="en-US" sz="2000" dirty="0">
                <a:solidFill>
                  <a:schemeClr val="bg1"/>
                </a:solidFill>
                <a:latin typeface="微软雅黑" panose="020B0503020204020204" pitchFamily="34" charset="-122"/>
                <a:ea typeface="微软雅黑" panose="020B0503020204020204" pitchFamily="34" charset="-122"/>
              </a:rPr>
              <a:t>是一个</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zh-CN" altLang="en-US" sz="2000" dirty="0">
                <a:solidFill>
                  <a:schemeClr val="bg1"/>
                </a:solidFill>
                <a:latin typeface="微软雅黑" panose="020B0503020204020204" pitchFamily="34" charset="-122"/>
                <a:ea typeface="微软雅黑" panose="020B0503020204020204" pitchFamily="34" charset="-122"/>
              </a:rPr>
              <a:t>实例，</a:t>
            </a:r>
            <a:r>
              <a:rPr lang="en-US" altLang="zh-CN" sz="2000" dirty="0" err="1">
                <a:solidFill>
                  <a:schemeClr val="bg1"/>
                </a:solidFill>
                <a:latin typeface="微软雅黑" panose="020B0503020204020204" pitchFamily="34" charset="-122"/>
                <a:ea typeface="微软雅黑" panose="020B0503020204020204" pitchFamily="34" charset="-122"/>
              </a:rPr>
              <a:t>ex:Van</a:t>
            </a:r>
            <a:r>
              <a:rPr lang="zh-CN" altLang="en-US" sz="2000" dirty="0">
                <a:solidFill>
                  <a:schemeClr val="bg1"/>
                </a:solidFill>
                <a:latin typeface="微软雅黑" panose="020B0503020204020204" pitchFamily="34" charset="-122"/>
                <a:ea typeface="微软雅黑" panose="020B0503020204020204" pitchFamily="34" charset="-122"/>
              </a:rPr>
              <a:t>是</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zh-CN" altLang="en-US" sz="2000" dirty="0">
                <a:solidFill>
                  <a:schemeClr val="bg1"/>
                </a:solidFill>
                <a:latin typeface="微软雅黑" panose="020B0503020204020204" pitchFamily="34" charset="-122"/>
                <a:ea typeface="微软雅黑" panose="020B0503020204020204" pitchFamily="34" charset="-122"/>
              </a:rPr>
              <a:t>的子类（即某个资源是</a:t>
            </a:r>
            <a:r>
              <a:rPr lang="en-US" altLang="zh-CN" sz="2000" dirty="0" err="1">
                <a:solidFill>
                  <a:schemeClr val="bg1"/>
                </a:solidFill>
                <a:latin typeface="微软雅黑" panose="020B0503020204020204" pitchFamily="34" charset="-122"/>
                <a:ea typeface="微软雅黑" panose="020B0503020204020204" pitchFamily="34" charset="-122"/>
              </a:rPr>
              <a:t>ex:MiniVan</a:t>
            </a:r>
            <a:r>
              <a:rPr lang="zh-CN" altLang="en-US" sz="2000" dirty="0">
                <a:solidFill>
                  <a:schemeClr val="bg1"/>
                </a:solidFill>
                <a:latin typeface="微软雅黑" panose="020B0503020204020204" pitchFamily="34" charset="-122"/>
                <a:ea typeface="微软雅黑" panose="020B0503020204020204" pitchFamily="34" charset="-122"/>
              </a:rPr>
              <a:t>的实例，那么它同时也是</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zh-CN" altLang="en-US" sz="2000" dirty="0">
                <a:solidFill>
                  <a:schemeClr val="bg1"/>
                </a:solidFill>
                <a:latin typeface="微软雅黑" panose="020B0503020204020204" pitchFamily="34" charset="-122"/>
                <a:ea typeface="微软雅黑" panose="020B0503020204020204" pitchFamily="34" charset="-122"/>
              </a:rPr>
              <a:t>的实例</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latinLnBrk="1">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latinLnBrk="1">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其</a:t>
            </a:r>
            <a:r>
              <a:rPr lang="zh-CN" altLang="en-US" sz="2000" dirty="0">
                <a:solidFill>
                  <a:schemeClr val="bg1"/>
                </a:solidFill>
                <a:latin typeface="微软雅黑" panose="020B0503020204020204" pitchFamily="34" charset="-122"/>
                <a:ea typeface="微软雅黑" panose="020B0503020204020204" pitchFamily="34" charset="-122"/>
              </a:rPr>
              <a:t>中，前缀</a:t>
            </a:r>
            <a:r>
              <a:rPr lang="en-US" altLang="zh-CN" sz="2000" dirty="0">
                <a:solidFill>
                  <a:schemeClr val="bg1"/>
                </a:solidFill>
                <a:latin typeface="微软雅黑" panose="020B0503020204020204" pitchFamily="34" charset="-122"/>
                <a:ea typeface="微软雅黑" panose="020B0503020204020204" pitchFamily="34" charset="-122"/>
              </a:rPr>
              <a:t>ex: </a:t>
            </a:r>
            <a:r>
              <a:rPr lang="zh-CN" altLang="en-US" sz="2000" dirty="0">
                <a:solidFill>
                  <a:schemeClr val="bg1"/>
                </a:solidFill>
                <a:latin typeface="微软雅黑" panose="020B0503020204020204" pitchFamily="34" charset="-122"/>
                <a:ea typeface="微软雅黑" panose="020B0503020204020204" pitchFamily="34" charset="-122"/>
              </a:rPr>
              <a:t>代表</a:t>
            </a:r>
            <a:r>
              <a:rPr lang="en-US" altLang="zh-CN" sz="2000" dirty="0" err="1">
                <a:solidFill>
                  <a:schemeClr val="bg1"/>
                </a:solidFill>
                <a:latin typeface="微软雅黑" panose="020B0503020204020204" pitchFamily="34" charset="-122"/>
                <a:ea typeface="微软雅黑" panose="020B0503020204020204" pitchFamily="34" charset="-122"/>
              </a:rPr>
              <a:t>URIref</a:t>
            </a:r>
            <a:r>
              <a:rPr lang="en-US" altLang="zh-CN" sz="2000" dirty="0">
                <a:solidFill>
                  <a:schemeClr val="bg1"/>
                </a:solidFill>
                <a:latin typeface="微软雅黑" panose="020B0503020204020204" pitchFamily="34" charset="-122"/>
                <a:ea typeface="微软雅黑" panose="020B0503020204020204" pitchFamily="34" charset="-122"/>
              </a:rPr>
              <a:t> http://</a:t>
            </a:r>
            <a:r>
              <a:rPr lang="en-US" altLang="zh-CN" sz="2000" dirty="0" smtClean="0">
                <a:solidFill>
                  <a:schemeClr val="bg1"/>
                </a:solidFill>
                <a:latin typeface="微软雅黑" panose="020B0503020204020204" pitchFamily="34" charset="-122"/>
                <a:ea typeface="微软雅黑" panose="020B0503020204020204" pitchFamily="34" charset="-122"/>
              </a:rPr>
              <a:t>www.example.org/schemas/vehicles</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p>
        </p:txBody>
      </p:sp>
      <p:sp>
        <p:nvSpPr>
          <p:cNvPr id="102" name="文本框 101"/>
          <p:cNvSpPr txBox="1"/>
          <p:nvPr/>
        </p:nvSpPr>
        <p:spPr>
          <a:xfrm>
            <a:off x="976764" y="1569845"/>
            <a:ext cx="2727329" cy="1077218"/>
          </a:xfrm>
          <a:prstGeom prst="rect">
            <a:avLst/>
          </a:prstGeom>
          <a:noFill/>
        </p:spPr>
        <p:txBody>
          <a:bodyPr wrap="square" rtlCol="0">
            <a:spAutoFit/>
          </a:bodyPr>
          <a:lstStyle/>
          <a:p>
            <a:pPr algn="r"/>
            <a:r>
              <a:rPr lang="en-US" altLang="zh-CN" sz="3200" b="1" dirty="0">
                <a:solidFill>
                  <a:schemeClr val="bg1"/>
                </a:solidFill>
                <a:latin typeface="微软雅黑" panose="020B0503020204020204" pitchFamily="34" charset="-122"/>
                <a:ea typeface="微软雅黑" panose="020B0503020204020204" pitchFamily="34" charset="-122"/>
              </a:rPr>
              <a:t>RDF Schema</a:t>
            </a:r>
          </a:p>
          <a:p>
            <a:pPr algn="r"/>
            <a:r>
              <a:rPr lang="zh-CN" altLang="en-US" sz="3200" b="1" dirty="0" smtClean="0">
                <a:solidFill>
                  <a:schemeClr val="bg1"/>
                </a:solidFill>
                <a:latin typeface="微软雅黑" panose="020B0503020204020204" pitchFamily="34" charset="-122"/>
                <a:ea typeface="微软雅黑" panose="020B0503020204020204" pitchFamily="34" charset="-122"/>
              </a:rPr>
              <a:t> </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a:off x="1081500" y="6154393"/>
            <a:ext cx="423967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988517" y="2248817"/>
            <a:ext cx="6497164" cy="1454672"/>
            <a:chOff x="7214002" y="1549677"/>
            <a:chExt cx="7878922" cy="1581413"/>
          </a:xfrm>
        </p:grpSpPr>
        <p:sp>
          <p:nvSpPr>
            <p:cNvPr id="9" name="矩形 8"/>
            <p:cNvSpPr/>
            <p:nvPr/>
          </p:nvSpPr>
          <p:spPr>
            <a:xfrm>
              <a:off x="7214002" y="1725803"/>
              <a:ext cx="7878922" cy="1405287"/>
            </a:xfrm>
            <a:prstGeom prst="rect">
              <a:avLst/>
            </a:prstGeom>
          </p:spPr>
          <p:txBody>
            <a:bodyPr wrap="square">
              <a:spAutoFit/>
            </a:bodyPr>
            <a:lstStyle/>
            <a:p>
              <a:pPr latinLnBrk="1">
                <a:lnSpc>
                  <a:spcPct val="130000"/>
                </a:lnSpc>
              </a:pP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rdf:type</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rdfs:Class</a:t>
              </a:r>
              <a:r>
                <a:rPr lang="en-US" altLang="zh-CN" sz="2000" dirty="0">
                  <a:solidFill>
                    <a:schemeClr val="bg1"/>
                  </a:solidFill>
                  <a:latin typeface="微软雅黑" panose="020B0503020204020204" pitchFamily="34" charset="-122"/>
                  <a:ea typeface="微软雅黑" panose="020B0503020204020204" pitchFamily="34" charset="-122"/>
                </a:rPr>
                <a:t> .</a:t>
              </a:r>
            </a:p>
            <a:p>
              <a:pPr latinLnBrk="1">
                <a:lnSpc>
                  <a:spcPct val="130000"/>
                </a:lnSpc>
              </a:pPr>
              <a:r>
                <a:rPr lang="en-US" altLang="zh-CN" sz="2000" dirty="0" err="1">
                  <a:solidFill>
                    <a:schemeClr val="bg1"/>
                  </a:solidFill>
                  <a:latin typeface="微软雅黑" panose="020B0503020204020204" pitchFamily="34" charset="-122"/>
                  <a:ea typeface="微软雅黑" panose="020B0503020204020204" pitchFamily="34" charset="-122"/>
                </a:rPr>
                <a:t>exthings:companyCar</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rdf:type</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en-US" altLang="zh-CN" sz="2000" dirty="0">
                  <a:solidFill>
                    <a:schemeClr val="bg1"/>
                  </a:solidFill>
                  <a:latin typeface="微软雅黑" panose="020B0503020204020204" pitchFamily="34" charset="-122"/>
                  <a:ea typeface="微软雅黑" panose="020B0503020204020204" pitchFamily="34" charset="-122"/>
                </a:rPr>
                <a:t> .</a:t>
              </a:r>
            </a:p>
            <a:p>
              <a:pPr latinLnBrk="1">
                <a:lnSpc>
                  <a:spcPct val="130000"/>
                </a:lnSpc>
              </a:pPr>
              <a:r>
                <a:rPr lang="en-US" altLang="zh-CN" sz="2000" dirty="0" err="1">
                  <a:solidFill>
                    <a:schemeClr val="bg1"/>
                  </a:solidFill>
                  <a:latin typeface="微软雅黑" panose="020B0503020204020204" pitchFamily="34" charset="-122"/>
                  <a:ea typeface="微软雅黑" panose="020B0503020204020204" pitchFamily="34" charset="-122"/>
                </a:rPr>
                <a:t>ex:Van</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rdfs:subClassOf</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ex:MotorVehicle</a:t>
              </a:r>
              <a:r>
                <a:rPr lang="en-US" altLang="zh-CN" sz="2000" dirty="0">
                  <a:solidFill>
                    <a:schemeClr val="bg1"/>
                  </a:solidFill>
                  <a:latin typeface="微软雅黑" panose="020B0503020204020204" pitchFamily="34" charset="-122"/>
                  <a:ea typeface="微软雅黑" panose="020B0503020204020204" pitchFamily="34" charset="-122"/>
                </a:rPr>
                <a:t> .</a:t>
              </a:r>
            </a:p>
          </p:txBody>
        </p:sp>
        <p:cxnSp>
          <p:nvCxnSpPr>
            <p:cNvPr id="10" name="直接连接符 9"/>
            <p:cNvCxnSpPr/>
            <p:nvPr/>
          </p:nvCxnSpPr>
          <p:spPr>
            <a:xfrm>
              <a:off x="7307973"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1094424" y="3889055"/>
            <a:ext cx="423967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701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113465"/>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2576346"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1.</a:t>
            </a:r>
            <a:r>
              <a:rPr lang="zh-CN" altLang="en-US" sz="3200" dirty="0">
                <a:solidFill>
                  <a:schemeClr val="bg1"/>
                </a:solidFill>
                <a:latin typeface="微软雅黑" panose="020B0503020204020204" pitchFamily="34" charset="-122"/>
                <a:ea typeface="微软雅黑" panose="020B0503020204020204" pitchFamily="34" charset="-122"/>
              </a:rPr>
              <a:t>语义网概况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132279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2.RDF</a:t>
            </a:r>
          </a:p>
        </p:txBody>
      </p:sp>
      <p:sp>
        <p:nvSpPr>
          <p:cNvPr id="82" name="文本框 81"/>
          <p:cNvSpPr txBox="1"/>
          <p:nvPr/>
        </p:nvSpPr>
        <p:spPr>
          <a:xfrm>
            <a:off x="7085520" y="3427020"/>
            <a:ext cx="2494401"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3.Ontology</a:t>
            </a:r>
          </a:p>
        </p:txBody>
      </p:sp>
      <p:sp>
        <p:nvSpPr>
          <p:cNvPr id="83" name="文本框 82"/>
          <p:cNvSpPr txBox="1"/>
          <p:nvPr/>
        </p:nvSpPr>
        <p:spPr>
          <a:xfrm>
            <a:off x="7075360" y="4255710"/>
            <a:ext cx="134524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4.</a:t>
            </a:r>
            <a:r>
              <a:rPr lang="zh-CN" altLang="en-US" sz="3200" dirty="0">
                <a:solidFill>
                  <a:schemeClr val="bg1"/>
                </a:solidFill>
                <a:latin typeface="微软雅黑" panose="020B0503020204020204" pitchFamily="34" charset="-122"/>
                <a:ea typeface="微软雅黑" panose="020B0503020204020204" pitchFamily="34" charset="-122"/>
              </a:rPr>
              <a:t>小结</a:t>
            </a: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07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069366" y="2792287"/>
            <a:ext cx="3093026" cy="830997"/>
          </a:xfrm>
          <a:prstGeom prst="rect">
            <a:avLst/>
          </a:prstGeom>
          <a:noFill/>
        </p:spPr>
        <p:txBody>
          <a:bodyPr wrap="none" rtlCol="0">
            <a:spAutoFit/>
          </a:bodyPr>
          <a:lstStyle/>
          <a:p>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Ontology</a:t>
            </a:r>
            <a:endParaRPr lang="en-US" altLang="zh-CN"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8338674" y="2650850"/>
            <a:ext cx="723275"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本体工程</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160152" y="2464246"/>
            <a:ext cx="1529046"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305937" y="2322870"/>
            <a:ext cx="0" cy="813869"/>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8837" y="1997090"/>
            <a:ext cx="3243970" cy="2652620"/>
            <a:chOff x="2898837" y="1997090"/>
            <a:chExt cx="3243970" cy="2652620"/>
          </a:xfrm>
        </p:grpSpPr>
        <p:grpSp>
          <p:nvGrpSpPr>
            <p:cNvPr id="2" name="组合 1"/>
            <p:cNvGrpSpPr/>
            <p:nvPr/>
          </p:nvGrpSpPr>
          <p:grpSpPr>
            <a:xfrm>
              <a:off x="321488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16430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9883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4057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3838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330498" y="3055877"/>
            <a:ext cx="2149486" cy="2149486"/>
            <a:chOff x="330498" y="3055877"/>
            <a:chExt cx="2149486" cy="2149486"/>
          </a:xfrm>
        </p:grpSpPr>
        <p:grpSp>
          <p:nvGrpSpPr>
            <p:cNvPr id="74" name="组合 73"/>
            <p:cNvGrpSpPr/>
            <p:nvPr/>
          </p:nvGrpSpPr>
          <p:grpSpPr>
            <a:xfrm>
              <a:off x="330498" y="3055877"/>
              <a:ext cx="2149486" cy="2149486"/>
              <a:chOff x="3282050" y="1720501"/>
              <a:chExt cx="2902298" cy="2902298"/>
            </a:xfrm>
          </p:grpSpPr>
          <p:sp>
            <p:nvSpPr>
              <p:cNvPr id="76" name="椭圆 7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椭圆 79"/>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1" name="椭圆 8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5" name="图片 74"/>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89" name="组合 88"/>
          <p:cNvGrpSpPr/>
          <p:nvPr/>
        </p:nvGrpSpPr>
        <p:grpSpPr>
          <a:xfrm>
            <a:off x="2708799" y="2005584"/>
            <a:ext cx="1460647" cy="1460647"/>
            <a:chOff x="2694974" y="1712976"/>
            <a:chExt cx="1460647" cy="1460647"/>
          </a:xfrm>
        </p:grpSpPr>
        <p:grpSp>
          <p:nvGrpSpPr>
            <p:cNvPr id="90" name="组合 89"/>
            <p:cNvGrpSpPr/>
            <p:nvPr/>
          </p:nvGrpSpPr>
          <p:grpSpPr>
            <a:xfrm>
              <a:off x="2694974" y="1712976"/>
              <a:ext cx="1460647" cy="1460647"/>
              <a:chOff x="8081716" y="1942953"/>
              <a:chExt cx="2268404" cy="2268404"/>
            </a:xfrm>
          </p:grpSpPr>
          <p:sp>
            <p:nvSpPr>
              <p:cNvPr id="92" name="椭圆 91"/>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91" name="图片 9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96" name="组合 95"/>
          <p:cNvGrpSpPr/>
          <p:nvPr/>
        </p:nvGrpSpPr>
        <p:grpSpPr>
          <a:xfrm>
            <a:off x="2708799" y="4151939"/>
            <a:ext cx="1460647" cy="1460647"/>
            <a:chOff x="2882263" y="4811583"/>
            <a:chExt cx="1460647" cy="1460647"/>
          </a:xfrm>
        </p:grpSpPr>
        <p:grpSp>
          <p:nvGrpSpPr>
            <p:cNvPr id="97" name="组合 96"/>
            <p:cNvGrpSpPr/>
            <p:nvPr/>
          </p:nvGrpSpPr>
          <p:grpSpPr>
            <a:xfrm>
              <a:off x="2882263" y="4811583"/>
              <a:ext cx="1460647" cy="1460647"/>
              <a:chOff x="8081716" y="1942953"/>
              <a:chExt cx="2268404" cy="2268404"/>
            </a:xfrm>
          </p:grpSpPr>
          <p:sp>
            <p:nvSpPr>
              <p:cNvPr id="99" name="椭圆 9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椭圆 9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1" name="椭圆 10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椭圆 10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98" name="图片 9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03" name="文本框 102"/>
          <p:cNvSpPr txBox="1"/>
          <p:nvPr/>
        </p:nvSpPr>
        <p:spPr>
          <a:xfrm>
            <a:off x="4544567" y="2031021"/>
            <a:ext cx="3136393"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OWL</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04" name="矩形 103"/>
          <p:cNvSpPr/>
          <p:nvPr/>
        </p:nvSpPr>
        <p:spPr>
          <a:xfrm>
            <a:off x="4544567" y="2628274"/>
            <a:ext cx="6370359" cy="2092881"/>
          </a:xfrm>
          <a:prstGeom prst="rect">
            <a:avLst/>
          </a:prstGeom>
        </p:spPr>
        <p:txBody>
          <a:bodyPr wrap="square">
            <a:spAutoFit/>
          </a:bodyPr>
          <a:lstStyle/>
          <a:p>
            <a:pPr>
              <a:lnSpc>
                <a:spcPct val="130000"/>
              </a:lnSpc>
            </a:pPr>
            <a:r>
              <a:rPr lang="en-US" altLang="zh-CN" sz="2000" dirty="0">
                <a:solidFill>
                  <a:schemeClr val="bg1"/>
                </a:solidFill>
                <a:latin typeface="微软雅黑" panose="020B0503020204020204" pitchFamily="34" charset="-122"/>
                <a:ea typeface="微软雅黑" panose="020B0503020204020204" pitchFamily="34" charset="-122"/>
              </a:rPr>
              <a:t>RDF</a:t>
            </a:r>
            <a:r>
              <a:rPr lang="zh-CN" altLang="en-US" sz="2000" dirty="0">
                <a:solidFill>
                  <a:schemeClr val="bg1"/>
                </a:solidFill>
                <a:latin typeface="微软雅黑" panose="020B0503020204020204" pitchFamily="34" charset="-122"/>
                <a:ea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rPr>
              <a:t>RDF Schema</a:t>
            </a:r>
            <a:r>
              <a:rPr lang="zh-CN" altLang="en-US" sz="2000" dirty="0">
                <a:solidFill>
                  <a:schemeClr val="bg1"/>
                </a:solidFill>
                <a:latin typeface="微软雅黑" panose="020B0503020204020204" pitchFamily="34" charset="-122"/>
                <a:ea typeface="微软雅黑" panose="020B0503020204020204" pitchFamily="34" charset="-122"/>
              </a:rPr>
              <a:t>局限于二元，子类分层和属性分层，以及属性的定义域和值域限定，表达能力较为有</a:t>
            </a:r>
            <a:r>
              <a:rPr lang="zh-CN" altLang="en-US" sz="2000" dirty="0" smtClean="0">
                <a:solidFill>
                  <a:schemeClr val="bg1"/>
                </a:solidFill>
                <a:latin typeface="微软雅黑" panose="020B0503020204020204" pitchFamily="34" charset="-122"/>
                <a:ea typeface="微软雅黑" panose="020B0503020204020204" pitchFamily="34" charset="-122"/>
              </a:rPr>
              <a:t>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2000" dirty="0" smtClean="0">
                <a:solidFill>
                  <a:schemeClr val="bg1"/>
                </a:solidFill>
                <a:latin typeface="微软雅黑" panose="020B0503020204020204" pitchFamily="34" charset="-122"/>
                <a:ea typeface="微软雅黑" panose="020B0503020204020204" pitchFamily="34" charset="-122"/>
              </a:rPr>
              <a:t>OWL</a:t>
            </a:r>
            <a:r>
              <a:rPr lang="zh-CN" altLang="en-US" sz="2000" dirty="0" smtClean="0">
                <a:solidFill>
                  <a:schemeClr val="bg1"/>
                </a:solidFill>
                <a:latin typeface="微软雅黑" panose="020B0503020204020204" pitchFamily="34" charset="-122"/>
                <a:ea typeface="微软雅黑" panose="020B0503020204020204" pitchFamily="34" charset="-122"/>
              </a:rPr>
              <a:t>是</a:t>
            </a:r>
            <a:r>
              <a:rPr lang="en-US" altLang="zh-CN" sz="2000" dirty="0">
                <a:solidFill>
                  <a:schemeClr val="bg1"/>
                </a:solidFill>
                <a:latin typeface="微软雅黑" panose="020B0503020204020204" pitchFamily="34" charset="-122"/>
                <a:ea typeface="微软雅黑" panose="020B0503020204020204" pitchFamily="34" charset="-122"/>
              </a:rPr>
              <a:t>RDFS</a:t>
            </a:r>
            <a:r>
              <a:rPr lang="zh-CN" altLang="en-US" sz="2000" dirty="0">
                <a:solidFill>
                  <a:schemeClr val="bg1"/>
                </a:solidFill>
                <a:latin typeface="微软雅黑" panose="020B0503020204020204" pitchFamily="34" charset="-122"/>
                <a:ea typeface="微软雅黑" panose="020B0503020204020204" pitchFamily="34" charset="-122"/>
              </a:rPr>
              <a:t>的一个扩展，以便继续使用</a:t>
            </a:r>
            <a:r>
              <a:rPr lang="en-US" altLang="zh-CN" sz="2000" dirty="0">
                <a:solidFill>
                  <a:schemeClr val="bg1"/>
                </a:solidFill>
                <a:latin typeface="微软雅黑" panose="020B0503020204020204" pitchFamily="34" charset="-122"/>
                <a:ea typeface="微软雅黑" panose="020B0503020204020204" pitchFamily="34" charset="-122"/>
              </a:rPr>
              <a:t>RDFS</a:t>
            </a:r>
            <a:r>
              <a:rPr lang="zh-CN" altLang="en-US" sz="2000" dirty="0">
                <a:solidFill>
                  <a:schemeClr val="bg1"/>
                </a:solidFill>
                <a:latin typeface="微软雅黑" panose="020B0503020204020204" pitchFamily="34" charset="-122"/>
                <a:ea typeface="微软雅黑" panose="020B0503020204020204" pitchFamily="34" charset="-122"/>
              </a:rPr>
              <a:t>中类和属性的含义，并增加一些建模原语提供更强的表达能力</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cxnSp>
        <p:nvCxnSpPr>
          <p:cNvPr id="105" name="直接连接符 104"/>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195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240242" y="2188464"/>
            <a:ext cx="4685996" cy="1677480"/>
            <a:chOff x="1240242" y="2188464"/>
            <a:chExt cx="4685996" cy="1677480"/>
          </a:xfrm>
        </p:grpSpPr>
        <p:cxnSp>
          <p:nvCxnSpPr>
            <p:cNvPr id="36" name="直接连接符 35"/>
            <p:cNvCxnSpPr/>
            <p:nvPr/>
          </p:nvCxnSpPr>
          <p:spPr>
            <a:xfrm>
              <a:off x="1378445" y="2299967"/>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387108" y="3611301"/>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79706" y="2299967"/>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186515" y="2188464"/>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a:stretch>
              <a:fillRect/>
            </a:stretch>
          </p:blipFill>
          <p:spPr>
            <a:xfrm>
              <a:off x="1487278" y="2318254"/>
              <a:ext cx="699237" cy="1286700"/>
            </a:xfrm>
            <a:prstGeom prst="rect">
              <a:avLst/>
            </a:prstGeom>
          </p:spPr>
        </p:pic>
        <p:sp>
          <p:nvSpPr>
            <p:cNvPr id="41" name="文本框 40"/>
            <p:cNvSpPr txBox="1"/>
            <p:nvPr/>
          </p:nvSpPr>
          <p:spPr>
            <a:xfrm>
              <a:off x="1240242" y="2324263"/>
              <a:ext cx="2308875" cy="400110"/>
            </a:xfrm>
            <a:prstGeom prst="rect">
              <a:avLst/>
            </a:prstGeom>
            <a:noFill/>
          </p:spPr>
          <p:txBody>
            <a:bodyPr wrap="square" rtlCol="0">
              <a:spAutoFit/>
            </a:bodyPr>
            <a:lstStyle/>
            <a:p>
              <a:pPr algn="r"/>
              <a:r>
                <a:rPr lang="en-US" altLang="zh-CN" sz="2000" b="1" dirty="0" smtClean="0">
                  <a:solidFill>
                    <a:schemeClr val="bg1"/>
                  </a:solidFill>
                  <a:latin typeface="微软雅黑" panose="020B0503020204020204" pitchFamily="34" charset="-122"/>
                  <a:ea typeface="微软雅黑" panose="020B0503020204020204" pitchFamily="34" charset="-122"/>
                </a:rPr>
                <a:t>OWL </a:t>
              </a:r>
              <a:r>
                <a:rPr lang="en-US" altLang="zh-CN" sz="2000" b="1" dirty="0">
                  <a:solidFill>
                    <a:schemeClr val="bg1"/>
                  </a:solidFill>
                  <a:latin typeface="微软雅黑" panose="020B0503020204020204" pitchFamily="34" charset="-122"/>
                  <a:ea typeface="微软雅黑" panose="020B0503020204020204" pitchFamily="34" charset="-122"/>
                </a:rPr>
                <a:t>Full</a:t>
              </a:r>
              <a:r>
                <a:rPr lang="zh-CN" altLang="en-US"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140029" y="2846399"/>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完整的</a:t>
              </a:r>
              <a:r>
                <a:rPr lang="en-US" altLang="zh-CN" sz="1400" dirty="0">
                  <a:solidFill>
                    <a:schemeClr val="bg1"/>
                  </a:solidFill>
                  <a:latin typeface="微软雅黑" panose="020B0503020204020204" pitchFamily="34" charset="-122"/>
                  <a:ea typeface="微软雅黑" panose="020B0503020204020204" pitchFamily="34" charset="-122"/>
                </a:rPr>
                <a:t>OWL</a:t>
              </a:r>
              <a:r>
                <a:rPr lang="zh-CN" altLang="en-US" sz="1400" dirty="0">
                  <a:solidFill>
                    <a:schemeClr val="bg1"/>
                  </a:solidFill>
                  <a:latin typeface="微软雅黑" panose="020B0503020204020204" pitchFamily="34" charset="-122"/>
                  <a:ea typeface="微软雅黑" panose="020B0503020204020204" pitchFamily="34" charset="-122"/>
                </a:rPr>
                <a:t>语</a:t>
              </a:r>
              <a:r>
                <a:rPr lang="zh-CN" altLang="en-US" sz="1400" dirty="0" smtClean="0">
                  <a:solidFill>
                    <a:schemeClr val="bg1"/>
                  </a:solidFill>
                  <a:latin typeface="微软雅黑" panose="020B0503020204020204" pitchFamily="34" charset="-122"/>
                  <a:ea typeface="微软雅黑" panose="020B0503020204020204" pitchFamily="34" charset="-122"/>
                </a:rPr>
                <a:t>言。</a:t>
              </a:r>
              <a:endParaRPr lang="en-US" altLang="zh-CN" sz="1400" dirty="0"/>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在语法和语义上都相对于</a:t>
              </a:r>
              <a:r>
                <a:rPr lang="en-US" altLang="zh-CN" sz="1400" dirty="0">
                  <a:solidFill>
                    <a:schemeClr val="bg1"/>
                  </a:solidFill>
                  <a:latin typeface="微软雅黑" panose="020B0503020204020204" pitchFamily="34" charset="-122"/>
                  <a:ea typeface="微软雅黑" panose="020B0503020204020204" pitchFamily="34" charset="-122"/>
                </a:rPr>
                <a:t>RDF</a:t>
              </a:r>
              <a:r>
                <a:rPr lang="zh-CN" altLang="en-US" sz="1400" dirty="0">
                  <a:solidFill>
                    <a:schemeClr val="bg1"/>
                  </a:solidFill>
                  <a:latin typeface="微软雅黑" panose="020B0503020204020204" pitchFamily="34" charset="-122"/>
                  <a:ea typeface="微软雅黑" panose="020B0503020204020204" pitchFamily="34" charset="-122"/>
                </a:rPr>
                <a:t>完全向上兼容</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085165" y="273862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558797" y="2591757"/>
              <a:ext cx="564578" cy="830997"/>
            </a:xfrm>
            <a:prstGeom prst="rect">
              <a:avLst/>
            </a:prstGeom>
          </p:spPr>
          <p:txBody>
            <a:bodyPr wrap="non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dirty="0">
                <a:solidFill>
                  <a:schemeClr val="bg1"/>
                </a:solidFill>
              </a:endParaRPr>
            </a:p>
          </p:txBody>
        </p:sp>
      </p:grpSp>
      <p:grpSp>
        <p:nvGrpSpPr>
          <p:cNvPr id="45" name="组合 44"/>
          <p:cNvGrpSpPr/>
          <p:nvPr/>
        </p:nvGrpSpPr>
        <p:grpSpPr>
          <a:xfrm>
            <a:off x="1369782" y="4376572"/>
            <a:ext cx="4547793" cy="1574804"/>
            <a:chOff x="1369782" y="4376572"/>
            <a:chExt cx="4547793" cy="1574804"/>
          </a:xfrm>
        </p:grpSpPr>
        <p:cxnSp>
          <p:nvCxnSpPr>
            <p:cNvPr id="46" name="直接连接符 45"/>
            <p:cNvCxnSpPr/>
            <p:nvPr/>
          </p:nvCxnSpPr>
          <p:spPr>
            <a:xfrm>
              <a:off x="1369782" y="4376572"/>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78445" y="5951376"/>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471043" y="4376572"/>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177852" y="4451049"/>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50" name="图片 49"/>
            <p:cNvPicPr>
              <a:picLocks noChangeAspect="1"/>
            </p:cNvPicPr>
            <p:nvPr/>
          </p:nvPicPr>
          <p:blipFill>
            <a:blip r:embed="rId2"/>
            <a:stretch>
              <a:fillRect/>
            </a:stretch>
          </p:blipFill>
          <p:spPr>
            <a:xfrm>
              <a:off x="1478615" y="4487847"/>
              <a:ext cx="699237" cy="1286700"/>
            </a:xfrm>
            <a:prstGeom prst="rect">
              <a:avLst/>
            </a:prstGeom>
          </p:spPr>
        </p:pic>
        <p:sp>
          <p:nvSpPr>
            <p:cNvPr id="51" name="文本框 50"/>
            <p:cNvSpPr txBox="1"/>
            <p:nvPr/>
          </p:nvSpPr>
          <p:spPr>
            <a:xfrm>
              <a:off x="2052989" y="4400868"/>
              <a:ext cx="1415772" cy="400110"/>
            </a:xfrm>
            <a:prstGeom prst="rect">
              <a:avLst/>
            </a:prstGeom>
            <a:noFill/>
          </p:spPr>
          <p:txBody>
            <a:bodyPr wrap="square" rtlCol="0">
              <a:spAutoFit/>
            </a:bodyPr>
            <a:lstStyle/>
            <a:p>
              <a:pPr algn="r"/>
              <a:r>
                <a:rPr lang="en-US" altLang="zh-CN" sz="2000" b="1" dirty="0" smtClean="0">
                  <a:solidFill>
                    <a:schemeClr val="bg1"/>
                  </a:solidFill>
                  <a:latin typeface="微软雅黑" panose="020B0503020204020204" pitchFamily="34" charset="-122"/>
                  <a:ea typeface="微软雅黑" panose="020B0503020204020204" pitchFamily="34" charset="-122"/>
                </a:rPr>
                <a:t>OWL </a:t>
              </a:r>
              <a:r>
                <a:rPr lang="en-US" altLang="zh-CN" sz="2000" b="1" dirty="0">
                  <a:solidFill>
                    <a:schemeClr val="bg1"/>
                  </a:solidFill>
                  <a:latin typeface="微软雅黑" panose="020B0503020204020204" pitchFamily="34" charset="-122"/>
                  <a:ea typeface="微软雅黑" panose="020B0503020204020204" pitchFamily="34" charset="-122"/>
                </a:rPr>
                <a:t>DL</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2131366" y="4923004"/>
              <a:ext cx="3657268" cy="932563"/>
            </a:xfrm>
            <a:prstGeom prst="rect">
              <a:avLst/>
            </a:prstGeom>
          </p:spPr>
          <p:txBody>
            <a:bodyPr wrap="square">
              <a:spAutoFit/>
            </a:bodyPr>
            <a:lstStyle/>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OWL Full</a:t>
              </a:r>
              <a:r>
                <a:rPr lang="zh-CN" altLang="en-US" sz="1400" dirty="0">
                  <a:solidFill>
                    <a:schemeClr val="bg1"/>
                  </a:solidFill>
                  <a:latin typeface="微软雅黑" panose="020B0503020204020204" pitchFamily="34" charset="-122"/>
                  <a:ea typeface="微软雅黑" panose="020B0503020204020204" pitchFamily="34" charset="-122"/>
                </a:rPr>
                <a:t>的子语</a:t>
              </a:r>
              <a:r>
                <a:rPr lang="zh-CN" altLang="en-US" sz="1400" dirty="0" smtClean="0">
                  <a:solidFill>
                    <a:schemeClr val="bg1"/>
                  </a:solidFill>
                  <a:latin typeface="微软雅黑" panose="020B0503020204020204" pitchFamily="34" charset="-122"/>
                  <a:ea typeface="微软雅黑" panose="020B0503020204020204" pitchFamily="34" charset="-122"/>
                </a:rPr>
                <a:t>言。</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描</a:t>
              </a:r>
              <a:r>
                <a:rPr lang="zh-CN" altLang="en-US" sz="1400" dirty="0">
                  <a:solidFill>
                    <a:schemeClr val="bg1"/>
                  </a:solidFill>
                  <a:latin typeface="微软雅黑" panose="020B0503020204020204" pitchFamily="34" charset="-122"/>
                  <a:ea typeface="微软雅黑" panose="020B0503020204020204" pitchFamily="34" charset="-122"/>
                </a:rPr>
                <a:t>述逻辑（</a:t>
              </a:r>
              <a:r>
                <a:rPr lang="en-US" altLang="zh-CN" sz="1400" dirty="0">
                  <a:solidFill>
                    <a:schemeClr val="bg1"/>
                  </a:solidFill>
                  <a:latin typeface="微软雅黑" panose="020B0503020204020204" pitchFamily="34" charset="-122"/>
                  <a:ea typeface="微软雅黑" panose="020B0503020204020204" pitchFamily="34" charset="-122"/>
                </a:rPr>
                <a:t>Description Logic</a:t>
              </a:r>
              <a:r>
                <a:rPr lang="zh-CN" altLang="en-US" sz="1400" dirty="0">
                  <a:solidFill>
                    <a:schemeClr val="bg1"/>
                  </a:solidFill>
                  <a:latin typeface="微软雅黑" panose="020B0503020204020204" pitchFamily="34" charset="-122"/>
                  <a:ea typeface="微软雅黑" panose="020B0503020204020204" pitchFamily="34" charset="-122"/>
                </a:rPr>
                <a:t>），对</a:t>
              </a:r>
              <a:r>
                <a:rPr lang="en-US" altLang="zh-CN" sz="1400" dirty="0">
                  <a:solidFill>
                    <a:schemeClr val="bg1"/>
                  </a:solidFill>
                  <a:latin typeface="微软雅黑" panose="020B0503020204020204" pitchFamily="34" charset="-122"/>
                  <a:ea typeface="微软雅黑" panose="020B0503020204020204" pitchFamily="34" charset="-122"/>
                </a:rPr>
                <a:t>OWL</a:t>
              </a:r>
              <a:r>
                <a:rPr lang="zh-CN" altLang="en-US" sz="1400" dirty="0">
                  <a:solidFill>
                    <a:schemeClr val="bg1"/>
                  </a:solidFill>
                  <a:latin typeface="微软雅黑" panose="020B0503020204020204" pitchFamily="34" charset="-122"/>
                  <a:ea typeface="微软雅黑" panose="020B0503020204020204" pitchFamily="34" charset="-122"/>
                </a:rPr>
                <a:t>和</a:t>
              </a:r>
              <a:r>
                <a:rPr lang="en-US" altLang="zh-CN" sz="1400" dirty="0">
                  <a:solidFill>
                    <a:schemeClr val="bg1"/>
                  </a:solidFill>
                  <a:latin typeface="微软雅黑" panose="020B0503020204020204" pitchFamily="34" charset="-122"/>
                  <a:ea typeface="微软雅黑" panose="020B0503020204020204" pitchFamily="34" charset="-122"/>
                </a:rPr>
                <a:t>RDF</a:t>
              </a:r>
              <a:r>
                <a:rPr lang="zh-CN" altLang="en-US" sz="1400" dirty="0">
                  <a:solidFill>
                    <a:schemeClr val="bg1"/>
                  </a:solidFill>
                  <a:latin typeface="微软雅黑" panose="020B0503020204020204" pitchFamily="34" charset="-122"/>
                  <a:ea typeface="微软雅黑" panose="020B0503020204020204" pitchFamily="34" charset="-122"/>
                </a:rPr>
                <a:t>的构造和使用做了限制</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2076502" y="4815231"/>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550134" y="470020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2</a:t>
              </a:r>
              <a:endParaRPr lang="zh-CN" altLang="en-US" sz="4800" dirty="0"/>
            </a:p>
          </p:txBody>
        </p:sp>
      </p:grpSp>
      <p:grpSp>
        <p:nvGrpSpPr>
          <p:cNvPr id="55" name="组合 54"/>
          <p:cNvGrpSpPr/>
          <p:nvPr/>
        </p:nvGrpSpPr>
        <p:grpSpPr>
          <a:xfrm>
            <a:off x="6319406" y="2184521"/>
            <a:ext cx="4732492" cy="1677480"/>
            <a:chOff x="6319406" y="2184521"/>
            <a:chExt cx="4732492" cy="1677480"/>
          </a:xfrm>
        </p:grpSpPr>
        <p:cxnSp>
          <p:nvCxnSpPr>
            <p:cNvPr id="56" name="直接连接符 55"/>
            <p:cNvCxnSpPr/>
            <p:nvPr/>
          </p:nvCxnSpPr>
          <p:spPr>
            <a:xfrm>
              <a:off x="6504105" y="2296024"/>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12768" y="3607358"/>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05366" y="2296024"/>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7312175" y="2184521"/>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p:nvPicPr>
          <p:blipFill>
            <a:blip r:embed="rId2"/>
            <a:stretch>
              <a:fillRect/>
            </a:stretch>
          </p:blipFill>
          <p:spPr>
            <a:xfrm>
              <a:off x="6612938" y="2314311"/>
              <a:ext cx="699237" cy="1286700"/>
            </a:xfrm>
            <a:prstGeom prst="rect">
              <a:avLst/>
            </a:prstGeom>
          </p:spPr>
        </p:pic>
        <p:sp>
          <p:nvSpPr>
            <p:cNvPr id="61" name="文本框 60"/>
            <p:cNvSpPr txBox="1"/>
            <p:nvPr/>
          </p:nvSpPr>
          <p:spPr>
            <a:xfrm>
              <a:off x="6319406" y="2320320"/>
              <a:ext cx="2390643" cy="400110"/>
            </a:xfrm>
            <a:prstGeom prst="rect">
              <a:avLst/>
            </a:prstGeom>
            <a:noFill/>
          </p:spPr>
          <p:txBody>
            <a:bodyPr wrap="square" rtlCol="0">
              <a:spAutoFit/>
            </a:bodyPr>
            <a:lstStyle/>
            <a:p>
              <a:pPr algn="r"/>
              <a:r>
                <a:rPr lang="en-US" altLang="zh-CN" sz="2000" b="1" dirty="0" smtClean="0">
                  <a:solidFill>
                    <a:schemeClr val="bg1"/>
                  </a:solidFill>
                  <a:latin typeface="微软雅黑" panose="020B0503020204020204" pitchFamily="34" charset="-122"/>
                  <a:ea typeface="微软雅黑" panose="020B0503020204020204" pitchFamily="34" charset="-122"/>
                </a:rPr>
                <a:t>OWL </a:t>
              </a:r>
              <a:r>
                <a:rPr lang="en-US" altLang="zh-CN" sz="2000" b="1" dirty="0">
                  <a:solidFill>
                    <a:schemeClr val="bg1"/>
                  </a:solidFill>
                  <a:latin typeface="微软雅黑" panose="020B0503020204020204" pitchFamily="34" charset="-122"/>
                  <a:ea typeface="微软雅黑" panose="020B0503020204020204" pitchFamily="34" charset="-122"/>
                </a:rPr>
                <a:t>Lite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7265689" y="2842456"/>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对</a:t>
              </a:r>
              <a:r>
                <a:rPr lang="en-US" altLang="zh-CN" sz="1400" dirty="0">
                  <a:solidFill>
                    <a:schemeClr val="bg1"/>
                  </a:solidFill>
                  <a:latin typeface="微软雅黑" panose="020B0503020204020204" pitchFamily="34" charset="-122"/>
                  <a:ea typeface="微软雅黑" panose="020B0503020204020204" pitchFamily="34" charset="-122"/>
                </a:rPr>
                <a:t>OWL DL</a:t>
              </a:r>
              <a:r>
                <a:rPr lang="zh-CN" altLang="en-US" sz="1400" dirty="0">
                  <a:solidFill>
                    <a:schemeClr val="bg1"/>
                  </a:solidFill>
                  <a:latin typeface="微软雅黑" panose="020B0503020204020204" pitchFamily="34" charset="-122"/>
                  <a:ea typeface="微软雅黑" panose="020B0503020204020204" pitchFamily="34" charset="-122"/>
                </a:rPr>
                <a:t>的构造施加进一步限制的子语言，使得用户容易掌握且易于实现</a:t>
              </a:r>
              <a:endParaRPr lang="zh-CN" altLang="en-US" sz="1400" dirty="0"/>
            </a:p>
          </p:txBody>
        </p:sp>
        <p:cxnSp>
          <p:nvCxnSpPr>
            <p:cNvPr id="63" name="直接连接符 62"/>
            <p:cNvCxnSpPr/>
            <p:nvPr/>
          </p:nvCxnSpPr>
          <p:spPr>
            <a:xfrm>
              <a:off x="7210825" y="2734683"/>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666214" y="2591757"/>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3</a:t>
              </a:r>
              <a:endParaRPr lang="zh-CN" altLang="en-US" sz="4800" dirty="0">
                <a:solidFill>
                  <a:schemeClr val="bg1"/>
                </a:solidFill>
              </a:endParaRPr>
            </a:p>
          </p:txBody>
        </p:sp>
      </p:grpSp>
    </p:spTree>
    <p:extLst>
      <p:ext uri="{BB962C8B-B14F-4D97-AF65-F5344CB8AC3E}">
        <p14:creationId xmlns:p14="http://schemas.microsoft.com/office/powerpoint/2010/main" val="1162484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935267"/>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2576346"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1.</a:t>
            </a:r>
            <a:r>
              <a:rPr lang="zh-CN" altLang="en-US" sz="3200" dirty="0">
                <a:solidFill>
                  <a:schemeClr val="bg1"/>
                </a:solidFill>
                <a:latin typeface="微软雅黑" panose="020B0503020204020204" pitchFamily="34" charset="-122"/>
                <a:ea typeface="微软雅黑" panose="020B0503020204020204" pitchFamily="34" charset="-122"/>
              </a:rPr>
              <a:t>语义网概况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132279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2.RDF</a:t>
            </a:r>
          </a:p>
        </p:txBody>
      </p:sp>
      <p:sp>
        <p:nvSpPr>
          <p:cNvPr id="82" name="文本框 81"/>
          <p:cNvSpPr txBox="1"/>
          <p:nvPr/>
        </p:nvSpPr>
        <p:spPr>
          <a:xfrm>
            <a:off x="7085520" y="3427020"/>
            <a:ext cx="2374176"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3.Ontology</a:t>
            </a:r>
          </a:p>
        </p:txBody>
      </p:sp>
      <p:sp>
        <p:nvSpPr>
          <p:cNvPr id="83" name="文本框 82"/>
          <p:cNvSpPr txBox="1"/>
          <p:nvPr/>
        </p:nvSpPr>
        <p:spPr>
          <a:xfrm>
            <a:off x="7075360" y="4255710"/>
            <a:ext cx="1375698"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小结</a:t>
            </a: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3255045"/>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135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260680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r>
              <a:rPr lang="en-US" altLang="zh-CN"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语义网概况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1322798"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2.RDF</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2374176"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3.Ontology</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1345240"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a:t>
            </a:r>
            <a:r>
              <a:rPr lang="zh-CN" altLang="en-US" sz="3200" dirty="0" smtClean="0">
                <a:solidFill>
                  <a:schemeClr val="bg1"/>
                </a:solidFill>
                <a:latin typeface="微软雅黑" panose="020B0503020204020204" pitchFamily="34" charset="-122"/>
                <a:ea typeface="微软雅黑" panose="020B0503020204020204" pitchFamily="34" charset="-122"/>
              </a:rPr>
              <a:t>小结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308708"/>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268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1415772"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小结</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998106" y="2631000"/>
            <a:ext cx="79380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Summary</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998106" y="2449879"/>
            <a:ext cx="1053297"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67529" y="2265475"/>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96548" y="1997090"/>
            <a:ext cx="3243970" cy="2652620"/>
            <a:chOff x="3396548" y="1997090"/>
            <a:chExt cx="3243970" cy="26526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6"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3139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246886" y="2686238"/>
            <a:ext cx="5815834" cy="2893100"/>
          </a:xfrm>
          <a:prstGeom prst="rect">
            <a:avLst/>
          </a:prstGeom>
          <a:noFill/>
        </p:spPr>
        <p:txBody>
          <a:bodyPr wrap="square" rtlCol="0">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人们不停地询问</a:t>
            </a:r>
            <a:r>
              <a:rPr lang="en-US" altLang="zh-CN" sz="2000" dirty="0">
                <a:solidFill>
                  <a:schemeClr val="bg1"/>
                </a:solidFill>
                <a:latin typeface="微软雅黑" panose="020B0503020204020204" pitchFamily="34" charset="-122"/>
                <a:ea typeface="微软雅黑" panose="020B0503020204020204" pitchFamily="34" charset="-122"/>
              </a:rPr>
              <a:t>Web 3.0</a:t>
            </a:r>
            <a:r>
              <a:rPr lang="zh-CN" altLang="en-US" sz="2000" dirty="0">
                <a:solidFill>
                  <a:schemeClr val="bg1"/>
                </a:solidFill>
                <a:latin typeface="微软雅黑" panose="020B0503020204020204" pitchFamily="34" charset="-122"/>
                <a:ea typeface="微软雅黑" panose="020B0503020204020204" pitchFamily="34" charset="-122"/>
              </a:rPr>
              <a:t>是什么。我认为</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以及一整张语义网涵盖着大量的数据，你就可以访问这难以置信的数据资源</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30000"/>
              </a:lnSpc>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关</a:t>
            </a:r>
            <a:r>
              <a:rPr lang="zh-CN" altLang="en-US" sz="2000" dirty="0">
                <a:solidFill>
                  <a:schemeClr val="bg1"/>
                </a:solidFill>
                <a:latin typeface="微软雅黑" panose="020B0503020204020204" pitchFamily="34" charset="-122"/>
                <a:ea typeface="微软雅黑" panose="020B0503020204020204" pitchFamily="34" charset="-122"/>
              </a:rPr>
              <a:t>于</a:t>
            </a:r>
            <a:r>
              <a:rPr lang="en-US" altLang="zh-CN" sz="2000" dirty="0">
                <a:solidFill>
                  <a:schemeClr val="bg1"/>
                </a:solidFill>
                <a:latin typeface="微软雅黑" panose="020B0503020204020204" pitchFamily="34" charset="-122"/>
                <a:ea typeface="微软雅黑" panose="020B0503020204020204" pitchFamily="34" charset="-122"/>
              </a:rPr>
              <a:t>Web 3.0</a:t>
            </a:r>
            <a:r>
              <a:rPr lang="zh-CN" altLang="en-US" sz="2000" dirty="0">
                <a:solidFill>
                  <a:schemeClr val="bg1"/>
                </a:solidFill>
                <a:latin typeface="微软雅黑" panose="020B0503020204020204" pitchFamily="34" charset="-122"/>
                <a:ea typeface="微软雅黑" panose="020B0503020204020204" pitchFamily="34" charset="-122"/>
              </a:rPr>
              <a:t>，某个特征是语义网概念的实现和扩充。</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2303199" y="5776731"/>
            <a:ext cx="75856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272632" y="1884349"/>
            <a:ext cx="7646736" cy="579882"/>
            <a:chOff x="2272632" y="2515342"/>
            <a:chExt cx="7646736" cy="2209059"/>
          </a:xfrm>
        </p:grpSpPr>
        <p:cxnSp>
          <p:nvCxnSpPr>
            <p:cNvPr id="23" name="直接连接符 22"/>
            <p:cNvCxnSpPr/>
            <p:nvPr/>
          </p:nvCxnSpPr>
          <p:spPr>
            <a:xfrm>
              <a:off x="2674620" y="2545358"/>
              <a:ext cx="68427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72632" y="4724401"/>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82135" y="2515342"/>
              <a:ext cx="5680585" cy="2193558"/>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5013452" y="2946844"/>
              <a:ext cx="2165096" cy="1524218"/>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前景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792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98266" y="3033738"/>
            <a:ext cx="3717581" cy="2569780"/>
            <a:chOff x="1598266" y="3033738"/>
            <a:chExt cx="3717581" cy="2569780"/>
          </a:xfrm>
        </p:grpSpPr>
        <p:sp>
          <p:nvSpPr>
            <p:cNvPr id="19" name="矩形 18"/>
            <p:cNvSpPr/>
            <p:nvPr/>
          </p:nvSpPr>
          <p:spPr>
            <a:xfrm>
              <a:off x="2233481" y="3044297"/>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1984106" y="3033738"/>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98266" y="3622394"/>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973946" y="5603518"/>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994541" y="3056751"/>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应用场景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4"/>
            <a:stretch>
              <a:fillRect/>
            </a:stretch>
          </p:blipFill>
          <p:spPr>
            <a:xfrm>
              <a:off x="2740426" y="3179870"/>
              <a:ext cx="253068" cy="311328"/>
            </a:xfrm>
            <a:prstGeom prst="rect">
              <a:avLst/>
            </a:prstGeom>
          </p:spPr>
        </p:pic>
        <p:sp>
          <p:nvSpPr>
            <p:cNvPr id="25" name="文本框 24"/>
            <p:cNvSpPr txBox="1"/>
            <p:nvPr/>
          </p:nvSpPr>
          <p:spPr>
            <a:xfrm>
              <a:off x="2488557" y="3760763"/>
              <a:ext cx="2371704" cy="1492716"/>
            </a:xfrm>
            <a:prstGeom prst="rect">
              <a:avLst/>
            </a:prstGeom>
            <a:noFill/>
          </p:spPr>
          <p:txBody>
            <a:bodyPr wrap="squar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更高级且高效地管理知</a:t>
              </a:r>
              <a:r>
                <a:rPr lang="zh-CN" altLang="en-US" sz="1400" dirty="0" smtClean="0">
                  <a:solidFill>
                    <a:schemeClr val="bg1"/>
                  </a:solidFill>
                  <a:latin typeface="微软雅黑" panose="020B0503020204020204" pitchFamily="34" charset="-122"/>
                  <a:ea typeface="微软雅黑" panose="020B0503020204020204" pitchFamily="34" charset="-122"/>
                </a:rPr>
                <a:t>识</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2</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通过对产品信息和服务条款的解读进行购物代</a:t>
              </a:r>
              <a:r>
                <a:rPr lang="zh-CN" altLang="en-US" sz="1400" dirty="0" smtClean="0">
                  <a:solidFill>
                    <a:schemeClr val="bg1"/>
                  </a:solidFill>
                  <a:latin typeface="微软雅黑" panose="020B0503020204020204" pitchFamily="34" charset="-122"/>
                  <a:ea typeface="微软雅黑" panose="020B0503020204020204" pitchFamily="34" charset="-122"/>
                </a:rPr>
                <a:t>理</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通过消除术语差异促使企业间的合</a:t>
              </a:r>
              <a:r>
                <a:rPr lang="zh-CN" altLang="en-US" sz="1400" dirty="0" smtClean="0">
                  <a:solidFill>
                    <a:schemeClr val="bg1"/>
                  </a:solidFill>
                  <a:latin typeface="微软雅黑" panose="020B0503020204020204" pitchFamily="34" charset="-122"/>
                  <a:ea typeface="微软雅黑" panose="020B0503020204020204" pitchFamily="34" charset="-122"/>
                </a:rPr>
                <a:t>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圆角矩形 3"/>
            <p:cNvSpPr/>
            <p:nvPr/>
          </p:nvSpPr>
          <p:spPr>
            <a:xfrm flipH="1">
              <a:off x="5117421" y="3033738"/>
              <a:ext cx="198426"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549089" y="3029422"/>
            <a:ext cx="3700103" cy="2569780"/>
            <a:chOff x="6549089" y="3029422"/>
            <a:chExt cx="3700103" cy="2569780"/>
          </a:xfrm>
        </p:grpSpPr>
        <p:sp>
          <p:nvSpPr>
            <p:cNvPr id="28" name="矩形 27"/>
            <p:cNvSpPr/>
            <p:nvPr/>
          </p:nvSpPr>
          <p:spPr>
            <a:xfrm>
              <a:off x="6721192" y="3039981"/>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6721192" y="3029422"/>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721192" y="3618078"/>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21192" y="5599202"/>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482252" y="3052435"/>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挑战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stretch>
              <a:fillRect/>
            </a:stretch>
          </p:blipFill>
          <p:spPr>
            <a:xfrm>
              <a:off x="7228137" y="3175554"/>
              <a:ext cx="253068" cy="311328"/>
            </a:xfrm>
            <a:prstGeom prst="rect">
              <a:avLst/>
            </a:prstGeom>
          </p:spPr>
        </p:pic>
        <p:sp>
          <p:nvSpPr>
            <p:cNvPr id="34" name="文本框 33"/>
            <p:cNvSpPr txBox="1"/>
            <p:nvPr/>
          </p:nvSpPr>
          <p:spPr>
            <a:xfrm>
              <a:off x="7066961" y="3835563"/>
              <a:ext cx="2847254" cy="1212640"/>
            </a:xfrm>
            <a:prstGeom prst="rect">
              <a:avLst/>
            </a:prstGeom>
            <a:noFill/>
          </p:spPr>
          <p:txBody>
            <a:bodyPr wrap="non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内容的可获取</a:t>
              </a:r>
              <a:r>
                <a:rPr lang="zh-CN" altLang="en-US" sz="1400" dirty="0" smtClean="0">
                  <a:solidFill>
                    <a:schemeClr val="bg1"/>
                  </a:solidFill>
                  <a:latin typeface="微软雅黑" panose="020B0503020204020204" pitchFamily="34" charset="-122"/>
                  <a:ea typeface="微软雅黑" panose="020B0503020204020204" pitchFamily="34" charset="-122"/>
                </a:rPr>
                <a:t>性</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本体的演化与开发</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内容的可扩展性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4</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本体语言的标准化和多语种支</a:t>
              </a:r>
              <a:r>
                <a:rPr lang="zh-CN" altLang="en-US" sz="1400" dirty="0" smtClean="0">
                  <a:solidFill>
                    <a:schemeClr val="bg1"/>
                  </a:solidFill>
                  <a:latin typeface="微软雅黑" panose="020B0503020204020204" pitchFamily="34" charset="-122"/>
                  <a:ea typeface="微软雅黑" panose="020B0503020204020204" pitchFamily="34" charset="-122"/>
                </a:rPr>
                <a:t>持</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5" name="圆角矩形 3"/>
            <p:cNvSpPr/>
            <p:nvPr/>
          </p:nvSpPr>
          <p:spPr>
            <a:xfrm>
              <a:off x="6549089" y="3029422"/>
              <a:ext cx="199305"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4174405" y="1521883"/>
            <a:ext cx="3522473" cy="896256"/>
            <a:chOff x="4174405" y="1460923"/>
            <a:chExt cx="3522473" cy="896256"/>
          </a:xfrm>
        </p:grpSpPr>
        <p:sp>
          <p:nvSpPr>
            <p:cNvPr id="37" name="矩形 36"/>
            <p:cNvSpPr/>
            <p:nvPr/>
          </p:nvSpPr>
          <p:spPr>
            <a:xfrm>
              <a:off x="4386600" y="1465067"/>
              <a:ext cx="3118293" cy="627571"/>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
            <p:cNvSpPr/>
            <p:nvPr/>
          </p:nvSpPr>
          <p:spPr>
            <a:xfrm>
              <a:off x="4174405" y="1464892"/>
              <a:ext cx="198372"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4386600" y="1467415"/>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823677" y="1502522"/>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应用与挑战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860260" y="2110958"/>
              <a:ext cx="2186817"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APPLICATION AND  CHALLENGE</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a:stCxn id="38" idx="1"/>
              <a:endCxn id="38" idx="4"/>
            </p:cNvCxnSpPr>
            <p:nvPr/>
          </p:nvCxnSpPr>
          <p:spPr>
            <a:xfrm>
              <a:off x="4305664" y="1465836"/>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95667" y="2104680"/>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75932" y="2343253"/>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5" name="圆角矩形 3"/>
            <p:cNvSpPr/>
            <p:nvPr/>
          </p:nvSpPr>
          <p:spPr>
            <a:xfrm flipH="1">
              <a:off x="7517757" y="1464892"/>
              <a:ext cx="179121"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7577561" y="1460923"/>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488557" y="2856966"/>
            <a:ext cx="7436635" cy="1466"/>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11978" y="5775716"/>
            <a:ext cx="10499377" cy="0"/>
          </a:xfrm>
          <a:prstGeom prst="line">
            <a:avLst/>
          </a:prstGeom>
          <a:ln w="12700" cap="rnd" cmpd="sng">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454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rot="2517222">
            <a:off x="-652381" y="4523523"/>
            <a:ext cx="3608920" cy="2791003"/>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3201501" y="1354461"/>
            <a:ext cx="6045333" cy="3982512"/>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554686" y="926474"/>
            <a:ext cx="7293177" cy="4957389"/>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4405901" y="2838593"/>
            <a:ext cx="3414204" cy="830997"/>
          </a:xfrm>
          <a:prstGeom prst="rect">
            <a:avLst/>
          </a:prstGeom>
          <a:noFill/>
        </p:spPr>
        <p:txBody>
          <a:bodyPr wrap="non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Thank You</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38334" y="-181625"/>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140769" y="338032"/>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p:nvGrpSpPr>
        <p:grpSpPr>
          <a:xfrm>
            <a:off x="286431" y="218436"/>
            <a:ext cx="835451" cy="749431"/>
            <a:chOff x="301911" y="148438"/>
            <a:chExt cx="835451" cy="749431"/>
          </a:xfrm>
        </p:grpSpPr>
        <p:sp>
          <p:nvSpPr>
            <p:cNvPr id="243" name="文本框 242"/>
            <p:cNvSpPr txBox="1"/>
            <p:nvPr/>
          </p:nvSpPr>
          <p:spPr>
            <a:xfrm>
              <a:off x="301911" y="294631"/>
              <a:ext cx="184731" cy="461665"/>
            </a:xfrm>
            <a:prstGeom prst="rect">
              <a:avLst/>
            </a:prstGeom>
            <a:noFill/>
          </p:spPr>
          <p:txBody>
            <a:bodyPr wrap="none" rtlCol="0">
              <a:spAutoFit/>
            </a:bodyPr>
            <a:lstStyle/>
            <a:p>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2328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07245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86529" y="2792287"/>
            <a:ext cx="3262432"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语义网概况</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38852" y="2642438"/>
            <a:ext cx="107112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Sematic Web</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266842" y="2449879"/>
            <a:ext cx="1879776" cy="5955"/>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55954" y="2257063"/>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37925" y="1997090"/>
            <a:ext cx="1356517" cy="2652620"/>
            <a:chOff x="3337925" y="1997090"/>
            <a:chExt cx="1356517" cy="2652620"/>
          </a:xfrm>
        </p:grpSpPr>
        <p:grpSp>
          <p:nvGrpSpPr>
            <p:cNvPr id="2" name="组合 1"/>
            <p:cNvGrpSpPr/>
            <p:nvPr/>
          </p:nvGrpSpPr>
          <p:grpSpPr>
            <a:xfrm>
              <a:off x="338850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33792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1419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75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39" name="文本框 138"/>
          <p:cNvSpPr txBox="1"/>
          <p:nvPr/>
        </p:nvSpPr>
        <p:spPr>
          <a:xfrm>
            <a:off x="4544567" y="2031021"/>
            <a:ext cx="3136393"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Web2.0 </a:t>
            </a:r>
            <a:r>
              <a:rPr lang="zh-CN" altLang="en-US" sz="3200" b="1" dirty="0" smtClean="0">
                <a:solidFill>
                  <a:schemeClr val="bg1"/>
                </a:solidFill>
                <a:latin typeface="微软雅黑" panose="020B0503020204020204" pitchFamily="34" charset="-122"/>
                <a:ea typeface="微软雅黑" panose="020B0503020204020204" pitchFamily="34" charset="-122"/>
              </a:rPr>
              <a:t>缺陷一</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4544567" y="2628274"/>
            <a:ext cx="6370359" cy="892552"/>
          </a:xfrm>
          <a:prstGeom prst="rect">
            <a:avLst/>
          </a:prstGeom>
        </p:spPr>
        <p:txBody>
          <a:bodyPr wrap="square">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网络内容通常会丢弃原有的结构信息，较大程度上适合于人工处理</a:t>
            </a:r>
            <a:endParaRPr lang="zh-CN" altLang="en-US" sz="2000" dirty="0"/>
          </a:p>
        </p:txBody>
      </p:sp>
      <p:cxnSp>
        <p:nvCxnSpPr>
          <p:cNvPr id="141" name="直接连接符 140"/>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4518380" y="4010665"/>
            <a:ext cx="3162580"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Web2.0 </a:t>
            </a:r>
            <a:r>
              <a:rPr lang="zh-CN" altLang="en-US" sz="3200" b="1" dirty="0" smtClean="0">
                <a:solidFill>
                  <a:schemeClr val="bg1"/>
                </a:solidFill>
                <a:latin typeface="微软雅黑" panose="020B0503020204020204" pitchFamily="34" charset="-122"/>
                <a:ea typeface="微软雅黑" panose="020B0503020204020204" pitchFamily="34" charset="-122"/>
              </a:rPr>
              <a:t>缺陷二</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3" name="矩形 142"/>
          <p:cNvSpPr/>
          <p:nvPr/>
        </p:nvSpPr>
        <p:spPr>
          <a:xfrm>
            <a:off x="4518380" y="4607918"/>
            <a:ext cx="6396546" cy="1692771"/>
          </a:xfrm>
          <a:prstGeom prst="rect">
            <a:avLst/>
          </a:prstGeom>
        </p:spPr>
        <p:txBody>
          <a:bodyPr wrap="square">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搜索引擎而言，存在一些诸如高匹配、低精度、检索结果为单一网页、检索结果对词汇高度敏感等等问题。用户在检索到相应文档后还必须进行进一步的信息定位，即从中抽取所需的信息</a:t>
            </a:r>
            <a:endParaRPr lang="zh-CN" altLang="en-US" sz="2000" dirty="0"/>
          </a:p>
        </p:txBody>
      </p:sp>
      <p:cxnSp>
        <p:nvCxnSpPr>
          <p:cNvPr id="144" name="直接连接符 143"/>
          <p:cNvCxnSpPr/>
          <p:nvPr/>
        </p:nvCxnSpPr>
        <p:spPr>
          <a:xfrm>
            <a:off x="4598668" y="4595440"/>
            <a:ext cx="212725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652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39" name="文本框 138"/>
          <p:cNvSpPr txBox="1"/>
          <p:nvPr/>
        </p:nvSpPr>
        <p:spPr>
          <a:xfrm>
            <a:off x="4544567" y="2031021"/>
            <a:ext cx="3136393"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语义网</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4544567" y="2628274"/>
            <a:ext cx="6370359" cy="2092881"/>
          </a:xfrm>
          <a:prstGeom prst="rect">
            <a:avLst/>
          </a:prstGeom>
        </p:spPr>
        <p:txBody>
          <a:bodyPr wrap="square">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用更容易被机器处理的表示方法来描述网络上的内容</a:t>
            </a:r>
            <a:r>
              <a:rPr lang="zh-CN" altLang="en-US" sz="2000" dirty="0" smtClean="0">
                <a:solidFill>
                  <a:schemeClr val="bg1"/>
                </a:solidFill>
                <a:latin typeface="微软雅黑" panose="020B0503020204020204" pitchFamily="34" charset="-122"/>
                <a:ea typeface="微软雅黑" panose="020B0503020204020204" pitchFamily="34" charset="-122"/>
              </a:rPr>
              <a:t>，并</a:t>
            </a:r>
            <a:r>
              <a:rPr lang="zh-CN" altLang="en-US" sz="2000" dirty="0">
                <a:solidFill>
                  <a:schemeClr val="bg1"/>
                </a:solidFill>
                <a:latin typeface="微软雅黑" panose="020B0503020204020204" pitchFamily="34" charset="-122"/>
                <a:ea typeface="微软雅黑" panose="020B0503020204020204" pitchFamily="34" charset="-122"/>
              </a:rPr>
              <a:t>采取智能技术对这些内容进行利</a:t>
            </a:r>
            <a:r>
              <a:rPr lang="zh-CN" altLang="en-US" sz="2000" dirty="0" smtClean="0">
                <a:solidFill>
                  <a:schemeClr val="bg1"/>
                </a:solidFill>
                <a:latin typeface="微软雅黑" panose="020B0503020204020204" pitchFamily="34" charset="-122"/>
                <a:ea typeface="微软雅黑" panose="020B0503020204020204" pitchFamily="34" charset="-122"/>
              </a:rPr>
              <a:t>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语</a:t>
            </a:r>
            <a:r>
              <a:rPr lang="zh-CN" altLang="en-US" sz="2000" dirty="0">
                <a:solidFill>
                  <a:schemeClr val="bg1"/>
                </a:solidFill>
                <a:latin typeface="微软雅黑" panose="020B0503020204020204" pitchFamily="34" charset="-122"/>
                <a:ea typeface="微软雅黑" panose="020B0503020204020204" pitchFamily="34" charset="-122"/>
              </a:rPr>
              <a:t>义网将更利于计算机“理解与处理”，并将使计算机具有一定的判断、推理能力</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cxnSp>
        <p:nvCxnSpPr>
          <p:cNvPr id="141" name="直接连接符 140"/>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376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6541479" y="197159"/>
            <a:ext cx="4702626" cy="828532"/>
            <a:chOff x="6746562" y="1549677"/>
            <a:chExt cx="5702740" cy="1004737"/>
          </a:xfrm>
        </p:grpSpPr>
        <p:sp>
          <p:nvSpPr>
            <p:cNvPr id="194" name="椭圆 193"/>
            <p:cNvSpPr/>
            <p:nvPr/>
          </p:nvSpPr>
          <p:spPr>
            <a:xfrm>
              <a:off x="6799817" y="1549677"/>
              <a:ext cx="1004737" cy="1004737"/>
            </a:xfrm>
            <a:prstGeom prst="ellipse">
              <a:avLst/>
            </a:prstGeom>
            <a:blipFill>
              <a:blip r:embed="rId2"/>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文本框 194"/>
            <p:cNvSpPr txBox="1"/>
            <p:nvPr/>
          </p:nvSpPr>
          <p:spPr>
            <a:xfrm>
              <a:off x="6746562" y="1851991"/>
              <a:ext cx="1111250" cy="373232"/>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1</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96" name="矩形 195"/>
            <p:cNvSpPr/>
            <p:nvPr/>
          </p:nvSpPr>
          <p:spPr>
            <a:xfrm>
              <a:off x="7931222" y="1725803"/>
              <a:ext cx="4164705" cy="791251"/>
            </a:xfrm>
            <a:prstGeom prst="rect">
              <a:avLst/>
            </a:prstGeom>
          </p:spPr>
          <p:txBody>
            <a:bodyPr wrap="square">
              <a:spAutoFit/>
            </a:bodyPr>
            <a:lstStyle/>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Unicode</a:t>
              </a:r>
              <a:r>
                <a:rPr lang="zh-CN" altLang="en-US" sz="1400" dirty="0">
                  <a:solidFill>
                    <a:schemeClr val="bg1"/>
                  </a:solidFill>
                  <a:latin typeface="微软雅黑" panose="020B0503020204020204" pitchFamily="34" charset="-122"/>
                  <a:ea typeface="微软雅黑" panose="020B0503020204020204" pitchFamily="34" charset="-122"/>
                </a:rPr>
                <a:t>负责处理资源的编码，</a:t>
              </a: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负责资源的标识</a:t>
              </a:r>
              <a:endParaRPr lang="zh-CN" altLang="en-US" sz="1400" dirty="0"/>
            </a:p>
          </p:txBody>
        </p:sp>
        <p:cxnSp>
          <p:nvCxnSpPr>
            <p:cNvPr id="197" name="直接连接符 196"/>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2" name="组合 201"/>
          <p:cNvGrpSpPr/>
          <p:nvPr/>
        </p:nvGrpSpPr>
        <p:grpSpPr>
          <a:xfrm>
            <a:off x="6541476" y="1274986"/>
            <a:ext cx="4994032" cy="828532"/>
            <a:chOff x="6746558" y="1549677"/>
            <a:chExt cx="6056120" cy="1004737"/>
          </a:xfrm>
        </p:grpSpPr>
        <p:sp>
          <p:nvSpPr>
            <p:cNvPr id="204" name="椭圆 203"/>
            <p:cNvSpPr/>
            <p:nvPr/>
          </p:nvSpPr>
          <p:spPr>
            <a:xfrm>
              <a:off x="6799817" y="1549677"/>
              <a:ext cx="1004737" cy="1004737"/>
            </a:xfrm>
            <a:prstGeom prst="ellipse">
              <a:avLst/>
            </a:prstGeom>
            <a:blipFill>
              <a:blip r:embed="rId2"/>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9" name="文本框 208"/>
            <p:cNvSpPr txBox="1"/>
            <p:nvPr/>
          </p:nvSpPr>
          <p:spPr>
            <a:xfrm>
              <a:off x="6746558" y="1907244"/>
              <a:ext cx="1111250" cy="373232"/>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2</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16" name="矩形 215"/>
            <p:cNvSpPr/>
            <p:nvPr/>
          </p:nvSpPr>
          <p:spPr>
            <a:xfrm>
              <a:off x="7931221" y="1725803"/>
              <a:ext cx="4164705" cy="791251"/>
            </a:xfrm>
            <a:prstGeom prst="rect">
              <a:avLst/>
            </a:prstGeom>
          </p:spPr>
          <p:txBody>
            <a:bodyPr wrap="square">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XML</a:t>
              </a:r>
              <a:r>
                <a:rPr lang="zh-CN" altLang="en-US" sz="1400" dirty="0" smtClean="0">
                  <a:solidFill>
                    <a:schemeClr val="bg1"/>
                  </a:solidFill>
                  <a:latin typeface="微软雅黑" panose="020B0503020204020204" pitchFamily="34" charset="-122"/>
                  <a:ea typeface="微软雅黑" panose="020B0503020204020204" pitchFamily="34" charset="-122"/>
                </a:rPr>
                <a:t>根</a:t>
              </a:r>
              <a:r>
                <a:rPr lang="zh-CN" altLang="en-US" sz="1400" dirty="0">
                  <a:solidFill>
                    <a:schemeClr val="bg1"/>
                  </a:solidFill>
                  <a:latin typeface="微软雅黑" panose="020B0503020204020204" pitchFamily="34" charset="-122"/>
                  <a:ea typeface="微软雅黑" panose="020B0503020204020204" pitchFamily="34" charset="-122"/>
                </a:rPr>
                <a:t>据用户自定义的词汇表编写结构化网络文档的语言</a:t>
              </a:r>
              <a:endParaRPr lang="zh-CN" altLang="en-US" sz="1400" dirty="0"/>
            </a:p>
          </p:txBody>
        </p:sp>
        <p:cxnSp>
          <p:nvCxnSpPr>
            <p:cNvPr id="222" name="直接连接符 221"/>
            <p:cNvCxnSpPr/>
            <p:nvPr/>
          </p:nvCxnSpPr>
          <p:spPr>
            <a:xfrm>
              <a:off x="7307973" y="1549677"/>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7307973" y="2554414"/>
              <a:ext cx="5494705"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29" name="椭圆 228"/>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0" name="组合 229"/>
          <p:cNvGrpSpPr/>
          <p:nvPr/>
        </p:nvGrpSpPr>
        <p:grpSpPr>
          <a:xfrm>
            <a:off x="6549789" y="2301572"/>
            <a:ext cx="4694316" cy="828532"/>
            <a:chOff x="6756639" y="1549677"/>
            <a:chExt cx="5692663" cy="1004737"/>
          </a:xfrm>
        </p:grpSpPr>
        <p:sp>
          <p:nvSpPr>
            <p:cNvPr id="231" name="椭圆 230"/>
            <p:cNvSpPr/>
            <p:nvPr/>
          </p:nvSpPr>
          <p:spPr>
            <a:xfrm>
              <a:off x="6799817" y="1549677"/>
              <a:ext cx="1004737" cy="1004737"/>
            </a:xfrm>
            <a:prstGeom prst="ellipse">
              <a:avLst/>
            </a:prstGeom>
            <a:blipFill>
              <a:blip r:embed="rId2"/>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2" name="文本框 231"/>
            <p:cNvSpPr txBox="1"/>
            <p:nvPr/>
          </p:nvSpPr>
          <p:spPr>
            <a:xfrm>
              <a:off x="6756639" y="1876500"/>
              <a:ext cx="1111250" cy="373232"/>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3</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3" name="矩形 232"/>
            <p:cNvSpPr/>
            <p:nvPr/>
          </p:nvSpPr>
          <p:spPr>
            <a:xfrm>
              <a:off x="7931222" y="1725803"/>
              <a:ext cx="4164704" cy="791251"/>
            </a:xfrm>
            <a:prstGeom prst="rect">
              <a:avLst/>
            </a:prstGeom>
          </p:spPr>
          <p:txBody>
            <a:bodyPr wrap="square">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RDF</a:t>
              </a:r>
              <a:r>
                <a:rPr lang="zh-CN" altLang="en-US" sz="1400" dirty="0" smtClean="0">
                  <a:solidFill>
                    <a:schemeClr val="bg1"/>
                  </a:solidFill>
                  <a:latin typeface="微软雅黑" panose="020B0503020204020204" pitchFamily="34" charset="-122"/>
                  <a:ea typeface="微软雅黑" panose="020B0503020204020204" pitchFamily="34" charset="-122"/>
                </a:rPr>
                <a:t>编</a:t>
              </a:r>
              <a:r>
                <a:rPr lang="zh-CN" altLang="en-US" sz="1400" dirty="0">
                  <a:solidFill>
                    <a:schemeClr val="bg1"/>
                  </a:solidFill>
                  <a:latin typeface="微软雅黑" panose="020B0503020204020204" pitchFamily="34" charset="-122"/>
                  <a:ea typeface="微软雅黑" panose="020B0503020204020204" pitchFamily="34" charset="-122"/>
                </a:rPr>
                <a:t>写关于网络对象或资源的简单陈述句</a:t>
              </a:r>
              <a:endParaRPr lang="zh-CN" altLang="en-US" sz="1400" dirty="0"/>
            </a:p>
          </p:txBody>
        </p:sp>
        <p:cxnSp>
          <p:nvCxnSpPr>
            <p:cNvPr id="234" name="直接连接符 233"/>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7" name="组合 236"/>
          <p:cNvGrpSpPr/>
          <p:nvPr/>
        </p:nvGrpSpPr>
        <p:grpSpPr>
          <a:xfrm>
            <a:off x="6549788" y="3328158"/>
            <a:ext cx="5056058" cy="828532"/>
            <a:chOff x="6756638" y="1549677"/>
            <a:chExt cx="6131337" cy="1004737"/>
          </a:xfrm>
        </p:grpSpPr>
        <p:sp>
          <p:nvSpPr>
            <p:cNvPr id="238" name="椭圆 237"/>
            <p:cNvSpPr/>
            <p:nvPr/>
          </p:nvSpPr>
          <p:spPr>
            <a:xfrm>
              <a:off x="6799817" y="1549677"/>
              <a:ext cx="1004737" cy="1004737"/>
            </a:xfrm>
            <a:prstGeom prst="ellipse">
              <a:avLst/>
            </a:prstGeom>
            <a:blipFill>
              <a:blip r:embed="rId2"/>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文本框 238"/>
            <p:cNvSpPr txBox="1"/>
            <p:nvPr/>
          </p:nvSpPr>
          <p:spPr>
            <a:xfrm>
              <a:off x="6756638" y="1888102"/>
              <a:ext cx="1111250" cy="373232"/>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4</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0" name="矩形 239"/>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本体工程</a:t>
              </a:r>
              <a:r>
                <a:rPr lang="zh-CN" altLang="en-US" sz="1400" dirty="0" smtClean="0">
                  <a:solidFill>
                    <a:schemeClr val="bg1"/>
                  </a:solidFill>
                  <a:latin typeface="微软雅黑" panose="020B0503020204020204" pitchFamily="34" charset="-122"/>
                  <a:ea typeface="微软雅黑" panose="020B0503020204020204" pitchFamily="34" charset="-122"/>
                </a:rPr>
                <a:t>对</a:t>
              </a:r>
              <a:r>
                <a:rPr lang="zh-CN" altLang="en-US" sz="1400" dirty="0">
                  <a:solidFill>
                    <a:schemeClr val="bg1"/>
                  </a:solidFill>
                  <a:latin typeface="微软雅黑" panose="020B0503020204020204" pitchFamily="34" charset="-122"/>
                  <a:ea typeface="微软雅黑" panose="020B0503020204020204" pitchFamily="34" charset="-122"/>
                </a:rPr>
                <a:t>领域模型进行显式的形式化描述</a:t>
              </a:r>
              <a:endParaRPr lang="zh-CN" altLang="en-US" sz="1400" dirty="0"/>
            </a:p>
          </p:txBody>
        </p:sp>
        <p:cxnSp>
          <p:nvCxnSpPr>
            <p:cNvPr id="241" name="直接连接符 240"/>
            <p:cNvCxnSpPr/>
            <p:nvPr/>
          </p:nvCxnSpPr>
          <p:spPr>
            <a:xfrm>
              <a:off x="7307973" y="1549677"/>
              <a:ext cx="55800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7307973" y="2554414"/>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43" name="椭圆 242"/>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44" name="组合 243"/>
          <p:cNvGrpSpPr/>
          <p:nvPr/>
        </p:nvGrpSpPr>
        <p:grpSpPr>
          <a:xfrm>
            <a:off x="6541482" y="4359170"/>
            <a:ext cx="4702628" cy="2208450"/>
            <a:chOff x="6746562" y="1549677"/>
            <a:chExt cx="5702740" cy="2678119"/>
          </a:xfrm>
        </p:grpSpPr>
        <p:sp>
          <p:nvSpPr>
            <p:cNvPr id="245" name="椭圆 244"/>
            <p:cNvSpPr/>
            <p:nvPr/>
          </p:nvSpPr>
          <p:spPr>
            <a:xfrm>
              <a:off x="6799817" y="1549677"/>
              <a:ext cx="1004737" cy="1004737"/>
            </a:xfrm>
            <a:prstGeom prst="ellipse">
              <a:avLst/>
            </a:prstGeom>
            <a:blipFill>
              <a:blip r:embed="rId2"/>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6" name="文本框 245"/>
            <p:cNvSpPr txBox="1"/>
            <p:nvPr/>
          </p:nvSpPr>
          <p:spPr>
            <a:xfrm>
              <a:off x="6746562" y="1851991"/>
              <a:ext cx="1111250" cy="373232"/>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5 ~ 7</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7" name="矩形 246"/>
            <p:cNvSpPr/>
            <p:nvPr/>
          </p:nvSpPr>
          <p:spPr>
            <a:xfrm>
              <a:off x="7931222" y="1725803"/>
              <a:ext cx="4164704" cy="2460765"/>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逻辑层用于进一步增强本体语言的能力，以便表达应用相关的陈述性知识。证明层涉及实际的演绎过程、证明的网络语言表示以及证明的验证。信任层随着数字签名和其他种类知识的使用而出现，并以其他可信任的代理的推荐或其他机构以及顾客群体的排名和认证为基础。</a:t>
              </a:r>
              <a:endParaRPr lang="zh-CN" altLang="en-US" sz="1400" dirty="0"/>
            </a:p>
          </p:txBody>
        </p:sp>
        <p:cxnSp>
          <p:nvCxnSpPr>
            <p:cNvPr id="248" name="直接连接符 247"/>
            <p:cNvCxnSpPr/>
            <p:nvPr/>
          </p:nvCxnSpPr>
          <p:spPr>
            <a:xfrm>
              <a:off x="7307973"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8074109" y="4227796"/>
              <a:ext cx="378540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026" name="Picture 2" descr="sp170103_1320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04" y="1904125"/>
            <a:ext cx="5247228" cy="407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837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2199060"/>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2576346"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1.</a:t>
            </a:r>
            <a:r>
              <a:rPr lang="zh-CN" altLang="en-US" sz="3200" dirty="0">
                <a:solidFill>
                  <a:schemeClr val="bg1"/>
                </a:solidFill>
                <a:latin typeface="微软雅黑" panose="020B0503020204020204" pitchFamily="34" charset="-122"/>
                <a:ea typeface="微软雅黑" panose="020B0503020204020204" pitchFamily="34" charset="-122"/>
              </a:rPr>
              <a:t>语义网概况</a:t>
            </a:r>
          </a:p>
        </p:txBody>
      </p:sp>
      <p:sp>
        <p:nvSpPr>
          <p:cNvPr id="81" name="文本框 80"/>
          <p:cNvSpPr txBox="1"/>
          <p:nvPr/>
        </p:nvSpPr>
        <p:spPr>
          <a:xfrm>
            <a:off x="7085520" y="2505419"/>
            <a:ext cx="1396536"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2.RDF</a:t>
            </a:r>
          </a:p>
        </p:txBody>
      </p:sp>
      <p:sp>
        <p:nvSpPr>
          <p:cNvPr id="82" name="文本框 81"/>
          <p:cNvSpPr txBox="1"/>
          <p:nvPr/>
        </p:nvSpPr>
        <p:spPr>
          <a:xfrm>
            <a:off x="7085520" y="3427020"/>
            <a:ext cx="2374176"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3.Ontology</a:t>
            </a:r>
          </a:p>
        </p:txBody>
      </p:sp>
      <p:sp>
        <p:nvSpPr>
          <p:cNvPr id="83" name="文本框 82"/>
          <p:cNvSpPr txBox="1"/>
          <p:nvPr/>
        </p:nvSpPr>
        <p:spPr>
          <a:xfrm>
            <a:off x="7075360" y="4255710"/>
            <a:ext cx="134524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4.</a:t>
            </a:r>
            <a:r>
              <a:rPr lang="zh-CN" altLang="en-US" sz="3200" dirty="0">
                <a:solidFill>
                  <a:schemeClr val="bg1"/>
                </a:solidFill>
                <a:latin typeface="微软雅黑" panose="020B0503020204020204" pitchFamily="34" charset="-122"/>
                <a:ea typeface="微软雅黑" panose="020B0503020204020204" pitchFamily="34" charset="-122"/>
              </a:rPr>
              <a:t>小结</a:t>
            </a: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19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809141" y="2792287"/>
            <a:ext cx="1444626" cy="830997"/>
          </a:xfrm>
          <a:prstGeom prst="rect">
            <a:avLst/>
          </a:prstGeom>
          <a:noFill/>
        </p:spPr>
        <p:txBody>
          <a:bodyPr wrap="none" rtlCol="0">
            <a:spAutoFit/>
          </a:bodyPr>
          <a:lstStyle/>
          <a:p>
            <a:pPr algn="ctr"/>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RDF</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616824" y="2642438"/>
            <a:ext cx="992579" cy="253916"/>
          </a:xfrm>
          <a:prstGeom prst="rect">
            <a:avLst/>
          </a:prstGeom>
          <a:noFill/>
        </p:spPr>
        <p:txBody>
          <a:bodyPr wrap="none" rtlCol="0">
            <a:spAutoFit/>
          </a:bodyPr>
          <a:lstStyle/>
          <a:p>
            <a:r>
              <a:rPr lang="zh-CN" altLang="en-US" sz="1050" dirty="0" smtClean="0">
                <a:solidFill>
                  <a:schemeClr val="bg1"/>
                </a:solidFill>
                <a:latin typeface="微软雅黑" panose="020B0503020204020204" pitchFamily="34" charset="-122"/>
                <a:ea typeface="微软雅黑" panose="020B0503020204020204" pitchFamily="34" charset="-122"/>
              </a:rPr>
              <a:t>资源描述框架</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743463" y="2499403"/>
            <a:ext cx="1122745"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555012" y="2349615"/>
            <a:ext cx="0" cy="83502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396548" y="2199190"/>
            <a:ext cx="3243970" cy="2450520"/>
            <a:chOff x="3396548" y="2199190"/>
            <a:chExt cx="3243970" cy="2450520"/>
          </a:xfrm>
        </p:grpSpPr>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62017" y="2199190"/>
              <a:ext cx="1356516" cy="2450520"/>
              <a:chOff x="3662017" y="2199190"/>
              <a:chExt cx="1356516" cy="24505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7" y="2199190"/>
                <a:ext cx="18382" cy="24505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423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30498" y="3055877"/>
            <a:ext cx="2149486" cy="2149486"/>
            <a:chOff x="330498" y="3055877"/>
            <a:chExt cx="2149486" cy="2149486"/>
          </a:xfrm>
        </p:grpSpPr>
        <p:grpSp>
          <p:nvGrpSpPr>
            <p:cNvPr id="34" name="组合 33"/>
            <p:cNvGrpSpPr/>
            <p:nvPr/>
          </p:nvGrpSpPr>
          <p:grpSpPr>
            <a:xfrm>
              <a:off x="330498" y="3055877"/>
              <a:ext cx="2149486" cy="2149486"/>
              <a:chOff x="3282050" y="1720501"/>
              <a:chExt cx="2902298" cy="2902298"/>
            </a:xfrm>
          </p:grpSpPr>
          <p:sp>
            <p:nvSpPr>
              <p:cNvPr id="36" name="椭圆 3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49" name="组合 48"/>
          <p:cNvGrpSpPr/>
          <p:nvPr/>
        </p:nvGrpSpPr>
        <p:grpSpPr>
          <a:xfrm>
            <a:off x="2708799" y="2005584"/>
            <a:ext cx="1460647" cy="1460647"/>
            <a:chOff x="2694974" y="1712976"/>
            <a:chExt cx="1460647" cy="1460647"/>
          </a:xfrm>
        </p:grpSpPr>
        <p:grpSp>
          <p:nvGrpSpPr>
            <p:cNvPr id="50" name="组合 49"/>
            <p:cNvGrpSpPr/>
            <p:nvPr/>
          </p:nvGrpSpPr>
          <p:grpSpPr>
            <a:xfrm>
              <a:off x="2694974" y="1712976"/>
              <a:ext cx="1460647" cy="1460647"/>
              <a:chOff x="8081716" y="1942953"/>
              <a:chExt cx="2268404" cy="2268404"/>
            </a:xfrm>
          </p:grpSpPr>
          <p:sp>
            <p:nvSpPr>
              <p:cNvPr id="52" name="椭圆 51"/>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1" name="图片 5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56" name="组合 55"/>
          <p:cNvGrpSpPr/>
          <p:nvPr/>
        </p:nvGrpSpPr>
        <p:grpSpPr>
          <a:xfrm>
            <a:off x="2708799" y="4151939"/>
            <a:ext cx="1460647" cy="1460647"/>
            <a:chOff x="2882263" y="4811583"/>
            <a:chExt cx="1460647" cy="1460647"/>
          </a:xfrm>
        </p:grpSpPr>
        <p:grpSp>
          <p:nvGrpSpPr>
            <p:cNvPr id="57" name="组合 56"/>
            <p:cNvGrpSpPr/>
            <p:nvPr/>
          </p:nvGrpSpPr>
          <p:grpSpPr>
            <a:xfrm>
              <a:off x="2882263" y="4811583"/>
              <a:ext cx="1460647" cy="1460647"/>
              <a:chOff x="8081716" y="1942953"/>
              <a:chExt cx="2268404" cy="2268404"/>
            </a:xfrm>
          </p:grpSpPr>
          <p:sp>
            <p:nvSpPr>
              <p:cNvPr id="59" name="椭圆 5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椭圆 5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椭圆 6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8" name="图片 5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63" name="文本框 62"/>
          <p:cNvSpPr txBox="1"/>
          <p:nvPr/>
        </p:nvSpPr>
        <p:spPr>
          <a:xfrm>
            <a:off x="4544567" y="2031021"/>
            <a:ext cx="3136393"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RDF</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4544567" y="2628274"/>
            <a:ext cx="6370359" cy="453457"/>
          </a:xfrm>
          <a:prstGeom prst="rect">
            <a:avLst/>
          </a:prstGeom>
        </p:spPr>
        <p:txBody>
          <a:bodyPr wrap="square">
            <a:spAutoFit/>
          </a:bodyPr>
          <a:lstStyle/>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可</a:t>
            </a:r>
            <a:r>
              <a:rPr lang="zh-CN" altLang="en-US" sz="2000" dirty="0">
                <a:solidFill>
                  <a:schemeClr val="bg1"/>
                </a:solidFill>
                <a:latin typeface="微软雅黑" panose="020B0503020204020204" pitchFamily="34" charset="-122"/>
                <a:ea typeface="微软雅黑" panose="020B0503020204020204" pitchFamily="34" charset="-122"/>
              </a:rPr>
              <a:t>被用于表达关于任何可在</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上被标识的事物的信</a:t>
            </a:r>
            <a:r>
              <a:rPr lang="zh-CN" altLang="en-US" sz="2000" dirty="0" smtClean="0">
                <a:solidFill>
                  <a:schemeClr val="bg1"/>
                </a:solidFill>
                <a:latin typeface="微软雅黑" panose="020B0503020204020204" pitchFamily="34" charset="-122"/>
                <a:ea typeface="微软雅黑" panose="020B0503020204020204" pitchFamily="34" charset="-122"/>
              </a:rPr>
              <a:t>息</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149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1252</Words>
  <Application>Microsoft Office PowerPoint</Application>
  <PresentationFormat>宽屏</PresentationFormat>
  <Paragraphs>119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Weijie Yang</cp:lastModifiedBy>
  <cp:revision>106</cp:revision>
  <dcterms:created xsi:type="dcterms:W3CDTF">2015-11-30T07:24:09Z</dcterms:created>
  <dcterms:modified xsi:type="dcterms:W3CDTF">2017-01-03T07:17:18Z</dcterms:modified>
</cp:coreProperties>
</file>