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78" r:id="rId3"/>
    <p:sldId id="320" r:id="rId4"/>
    <p:sldId id="303" r:id="rId6"/>
    <p:sldId id="322" r:id="rId7"/>
    <p:sldId id="309" r:id="rId8"/>
    <p:sldId id="323" r:id="rId9"/>
    <p:sldId id="324" r:id="rId10"/>
    <p:sldId id="325" r:id="rId11"/>
    <p:sldId id="326" r:id="rId12"/>
    <p:sldId id="304" r:id="rId13"/>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22678E"/>
    <a:srgbClr val="48BFE0"/>
    <a:srgbClr val="79C8EF"/>
    <a:srgbClr val="BDD8E5"/>
    <a:srgbClr val="C3CFE5"/>
    <a:srgbClr val="00A0F0"/>
    <a:srgbClr val="577283"/>
    <a:srgbClr val="567284"/>
    <a:srgbClr val="0072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3" autoAdjust="0"/>
    <p:restoredTop sz="94660" autoAdjust="0"/>
  </p:normalViewPr>
  <p:slideViewPr>
    <p:cSldViewPr>
      <p:cViewPr varScale="1">
        <p:scale>
          <a:sx n="93" d="100"/>
          <a:sy n="93" d="100"/>
        </p:scale>
        <p:origin x="428" y="60"/>
      </p:cViewPr>
      <p:guideLst>
        <p:guide orient="horz" pos="1676"/>
        <p:guide pos="287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960120" y="1143000"/>
            <a:ext cx="493776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5"/>
            <a:ext cx="7772400" cy="1225021"/>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FE90A5C-9793-46EB-8BB9-1397BE05DB9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2FB000-D558-447E-9907-1BC8E46D7DB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E90A5C-9793-46EB-8BB9-1397BE05DB9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2FB000-D558-447E-9907-1BC8E46D7DB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90500"/>
            <a:ext cx="2057400" cy="4064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90500"/>
            <a:ext cx="6019800" cy="4064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E90A5C-9793-46EB-8BB9-1397BE05DB9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2FB000-D558-447E-9907-1BC8E46D7DB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E90A5C-9793-46EB-8BB9-1397BE05DB9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2FB000-D558-447E-9907-1BC8E46D7DB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FE90A5C-9793-46EB-8BB9-1397BE05DB9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2FB000-D558-447E-9907-1BC8E46D7DB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FE90A5C-9793-46EB-8BB9-1397BE05DB9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2FB000-D558-447E-9907-1BC8E46D7DB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FE90A5C-9793-46EB-8BB9-1397BE05DB9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E2FB000-D558-447E-9907-1BC8E46D7DB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FE90A5C-9793-46EB-8BB9-1397BE05DB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E2FB000-D558-447E-9907-1BC8E46D7DB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FE90A5C-9793-46EB-8BB9-1397BE05DB9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E2FB000-D558-447E-9907-1BC8E46D7DB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FE90A5C-9793-46EB-8BB9-1397BE05DB9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2FB000-D558-447E-9907-1BC8E46D7DB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FE90A5C-9793-46EB-8BB9-1397BE05DB9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2FB000-D558-447E-9907-1BC8E46D7DB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alpha val="5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5FE90A5C-9793-46EB-8BB9-1397BE05DB97}" type="datetimeFigureOut">
              <a:rPr lang="zh-CN" altLang="en-US" smtClean="0"/>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1E2FB000-D558-447E-9907-1BC8E46D7DB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hyperlink" Target="http://blog.csdn.net/u013252773/article/category/2193587&#13;" TargetMode="External"/><Relationship Id="rId1" Type="http://schemas.openxmlformats.org/officeDocument/2006/relationships/hyperlink" Target="https://tools.ietf.org/html/rfc6455"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hyperlink" Target="https://github.com/doctording/nodejs_socket.io_chatroom&#13;" TargetMode="External"/><Relationship Id="rId1" Type="http://schemas.openxmlformats.org/officeDocument/2006/relationships/hyperlink" Target="http://socket.i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68489" y="1231161"/>
            <a:ext cx="9158514" cy="1224136"/>
          </a:xfrm>
          <a:prstGeom prst="roundRect">
            <a:avLst>
              <a:gd name="adj" fmla="val 0"/>
            </a:avLst>
          </a:prstGeom>
          <a:gradFill>
            <a:gsLst>
              <a:gs pos="0">
                <a:srgbClr val="717171"/>
              </a:gs>
              <a:gs pos="50000">
                <a:srgbClr val="5B5B5B"/>
              </a:gs>
              <a:gs pos="100000">
                <a:srgbClr val="717171"/>
              </a:gs>
            </a:gsLst>
            <a:lin ang="5400000" scaled="0"/>
          </a:gradFill>
          <a:ln w="3175">
            <a:solidFill>
              <a:srgbClr val="5B5B5B"/>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pc="200" dirty="0">
                <a:latin typeface="微软雅黑" panose="020B0503020204020204" pitchFamily="34" charset="-122"/>
                <a:ea typeface="微软雅黑" panose="020B0503020204020204" pitchFamily="34" charset="-122"/>
              </a:rPr>
              <a:t>题目：</a:t>
            </a:r>
            <a:r>
              <a:rPr lang="en-US" altLang="zh-CN" sz="2800" spc="200" dirty="0">
                <a:latin typeface="微软雅黑" panose="020B0503020204020204" pitchFamily="34" charset="-122"/>
                <a:ea typeface="微软雅黑" panose="020B0503020204020204" pitchFamily="34" charset="-122"/>
              </a:rPr>
              <a:t>Websocket</a:t>
            </a:r>
            <a:r>
              <a:rPr lang="zh-CN" altLang="en-US" sz="2800" spc="200" dirty="0">
                <a:latin typeface="微软雅黑" panose="020B0503020204020204" pitchFamily="34" charset="-122"/>
                <a:ea typeface="微软雅黑" panose="020B0503020204020204" pitchFamily="34" charset="-122"/>
              </a:rPr>
              <a:t>的分析与应用</a:t>
            </a:r>
            <a:endParaRPr lang="zh-CN" altLang="en-US" sz="2800" spc="200" dirty="0" smtClean="0">
              <a:latin typeface="微软雅黑" panose="020B0503020204020204" pitchFamily="34" charset="-122"/>
              <a:ea typeface="微软雅黑" panose="020B0503020204020204" pitchFamily="34" charset="-122"/>
            </a:endParaRPr>
          </a:p>
        </p:txBody>
      </p:sp>
      <p:sp>
        <p:nvSpPr>
          <p:cNvPr id="7" name="圆角矩形 6"/>
          <p:cNvSpPr/>
          <p:nvPr/>
        </p:nvSpPr>
        <p:spPr>
          <a:xfrm>
            <a:off x="5364088" y="4249402"/>
            <a:ext cx="3672408" cy="115212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r"/>
            <a:r>
              <a:rPr lang="zh-CN" altLang="en-US" b="1" dirty="0" smtClean="0">
                <a:solidFill>
                  <a:srgbClr val="0070C0"/>
                </a:solidFill>
                <a:latin typeface="微软雅黑" panose="020B0503020204020204" pitchFamily="34" charset="-122"/>
                <a:ea typeface="微软雅黑" panose="020B0503020204020204" pitchFamily="34" charset="-122"/>
              </a:rPr>
              <a:t>浙江大学软件学院</a:t>
            </a:r>
            <a:endParaRPr lang="en-US" altLang="zh-CN" b="1" dirty="0" smtClean="0">
              <a:solidFill>
                <a:srgbClr val="0070C0"/>
              </a:solidFill>
              <a:latin typeface="微软雅黑" panose="020B0503020204020204" pitchFamily="34" charset="-122"/>
              <a:ea typeface="微软雅黑" panose="020B0503020204020204" pitchFamily="34" charset="-122"/>
            </a:endParaRPr>
          </a:p>
          <a:p>
            <a:pPr algn="r"/>
            <a:r>
              <a:rPr lang="zh-CN" altLang="en-US" b="1" dirty="0" smtClean="0">
                <a:solidFill>
                  <a:srgbClr val="0070C0"/>
                </a:solidFill>
                <a:latin typeface="微软雅黑" panose="020B0503020204020204" pitchFamily="34" charset="-122"/>
                <a:ea typeface="微软雅黑" panose="020B0503020204020204" pitchFamily="34" charset="-122"/>
              </a:rPr>
              <a:t>丁文龙</a:t>
            </a:r>
            <a:endParaRPr lang="zh-CN" altLang="en-US" b="1" dirty="0" smtClean="0">
              <a:solidFill>
                <a:srgbClr val="0070C0"/>
              </a:solidFill>
              <a:latin typeface="微软雅黑" panose="020B0503020204020204" pitchFamily="34" charset="-122"/>
              <a:ea typeface="微软雅黑" panose="020B0503020204020204" pitchFamily="34" charset="-122"/>
            </a:endParaRPr>
          </a:p>
          <a:p>
            <a:pPr algn="r"/>
            <a:r>
              <a:rPr lang="en-US" altLang="zh-CN" b="1" dirty="0" smtClean="0">
                <a:solidFill>
                  <a:srgbClr val="0070C0"/>
                </a:solidFill>
                <a:latin typeface="微软雅黑" panose="020B0503020204020204" pitchFamily="34" charset="-122"/>
                <a:ea typeface="微软雅黑" panose="020B0503020204020204" pitchFamily="34" charset="-122"/>
              </a:rPr>
              <a:t>Email</a:t>
            </a:r>
            <a:r>
              <a:rPr lang="zh-CN" altLang="en-US" b="1" dirty="0" smtClean="0">
                <a:solidFill>
                  <a:srgbClr val="0070C0"/>
                </a:solidFill>
                <a:latin typeface="微软雅黑" panose="020B0503020204020204" pitchFamily="34" charset="-122"/>
                <a:ea typeface="微软雅黑" panose="020B0503020204020204" pitchFamily="34" charset="-122"/>
              </a:rPr>
              <a:t>：</a:t>
            </a:r>
            <a:r>
              <a:rPr lang="en-US" altLang="zh-CN" b="1" dirty="0" smtClean="0">
                <a:solidFill>
                  <a:srgbClr val="0070C0"/>
                </a:solidFill>
                <a:latin typeface="微软雅黑" panose="020B0503020204020204" pitchFamily="34" charset="-122"/>
                <a:ea typeface="微软雅黑" panose="020B0503020204020204" pitchFamily="34" charset="-122"/>
              </a:rPr>
              <a:t>1270530306@qq.com</a:t>
            </a:r>
            <a:endParaRPr lang="en-US" altLang="zh-CN" b="1" dirty="0" smtClean="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1623" y="769268"/>
            <a:ext cx="8496944" cy="4608512"/>
          </a:xfrm>
          <a:prstGeom prst="rect">
            <a:avLst/>
          </a:prstGeom>
          <a:solidFill>
            <a:schemeClr val="bg1"/>
          </a:solidFill>
          <a:ln w="3175" cmpd="sng">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53" name="直接连接符 52"/>
          <p:cNvCxnSpPr/>
          <p:nvPr/>
        </p:nvCxnSpPr>
        <p:spPr>
          <a:xfrm>
            <a:off x="6415742" y="2651228"/>
            <a:ext cx="1382516" cy="0"/>
          </a:xfrm>
          <a:prstGeom prst="line">
            <a:avLst/>
          </a:prstGeom>
          <a:ln>
            <a:solidFill>
              <a:srgbClr val="FFFFFF">
                <a:alpha val="21961"/>
              </a:srgb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197418" y="2660383"/>
            <a:ext cx="1370478" cy="0"/>
          </a:xfrm>
          <a:prstGeom prst="line">
            <a:avLst/>
          </a:prstGeom>
          <a:ln>
            <a:solidFill>
              <a:srgbClr val="FFFFFF">
                <a:alpha val="36078"/>
              </a:srgbClr>
            </a:solidFill>
          </a:ln>
          <a:effectLst>
            <a:glow rad="25400">
              <a:schemeClr val="bg1">
                <a:alpha val="15000"/>
              </a:schemeClr>
            </a:glow>
            <a:softEdge rad="0"/>
          </a:effectLst>
        </p:spPr>
        <p:style>
          <a:lnRef idx="1">
            <a:schemeClr val="accent1"/>
          </a:lnRef>
          <a:fillRef idx="0">
            <a:schemeClr val="accent1"/>
          </a:fillRef>
          <a:effectRef idx="0">
            <a:schemeClr val="accent1"/>
          </a:effectRef>
          <a:fontRef idx="minor">
            <a:schemeClr val="tx1"/>
          </a:fontRef>
        </p:style>
      </p:cxnSp>
      <p:sp>
        <p:nvSpPr>
          <p:cNvPr id="30" name="圆角矩形 29"/>
          <p:cNvSpPr/>
          <p:nvPr/>
        </p:nvSpPr>
        <p:spPr>
          <a:xfrm>
            <a:off x="501452" y="193204"/>
            <a:ext cx="8136904" cy="492832"/>
          </a:xfrm>
          <a:prstGeom prst="roundRect">
            <a:avLst>
              <a:gd name="adj" fmla="val 9369"/>
            </a:avLst>
          </a:prstGeom>
          <a:gradFill>
            <a:gsLst>
              <a:gs pos="0">
                <a:srgbClr val="717171"/>
              </a:gs>
              <a:gs pos="50000">
                <a:srgbClr val="5B5B5B"/>
              </a:gs>
              <a:gs pos="100000">
                <a:srgbClr val="717171"/>
              </a:gs>
            </a:gsLst>
            <a:lin ang="5400000" scaled="0"/>
          </a:gradFill>
          <a:ln w="3175">
            <a:solidFill>
              <a:srgbClr val="5B5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a:solidFill>
                  <a:schemeClr val="bg1"/>
                </a:solidFill>
                <a:latin typeface="微软雅黑" panose="020B0503020204020204" pitchFamily="34" charset="-122"/>
                <a:ea typeface="微软雅黑" panose="020B0503020204020204" pitchFamily="34" charset="-122"/>
              </a:rPr>
              <a:t>The End</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
        <p:nvSpPr>
          <p:cNvPr id="3" name="内容占位符 2"/>
          <p:cNvSpPr/>
          <p:nvPr>
            <p:ph idx="1"/>
          </p:nvPr>
        </p:nvSpPr>
        <p:spPr>
          <a:xfrm>
            <a:off x="457200" y="920115"/>
            <a:ext cx="8229600" cy="4185285"/>
          </a:xfrm>
        </p:spPr>
        <p:txBody>
          <a:bodyPr/>
          <a:p>
            <a:endParaRPr lang="zh-CN" altLang="en-US"/>
          </a:p>
          <a:p>
            <a:pPr marL="457200" lvl="1" indent="0">
              <a:buNone/>
            </a:pPr>
            <a:endParaRPr lang="zh-CN" altLang="en-US"/>
          </a:p>
          <a:p>
            <a:endParaRPr lang="zh-CN" altLang="en-US"/>
          </a:p>
          <a:p>
            <a:pPr marL="457200" lvl="1" indent="0">
              <a:buNone/>
            </a:pPr>
            <a:r>
              <a:rPr lang="zh-CN" altLang="en-US"/>
              <a:t>                                   </a:t>
            </a:r>
            <a:r>
              <a:rPr lang="en-US" altLang="zh-CN"/>
              <a:t>protocol</a:t>
            </a:r>
            <a:r>
              <a:rPr lang="zh-CN" altLang="en-US"/>
              <a:t> </a:t>
            </a:r>
            <a:r>
              <a:rPr lang="en-US" altLang="zh-CN"/>
              <a:t>......</a:t>
            </a:r>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直接连接符 52"/>
          <p:cNvCxnSpPr/>
          <p:nvPr/>
        </p:nvCxnSpPr>
        <p:spPr>
          <a:xfrm>
            <a:off x="6415742" y="2651228"/>
            <a:ext cx="1382516" cy="0"/>
          </a:xfrm>
          <a:prstGeom prst="line">
            <a:avLst/>
          </a:prstGeom>
          <a:ln>
            <a:solidFill>
              <a:srgbClr val="FFFFFF">
                <a:alpha val="21961"/>
              </a:srgb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225993" y="2327643"/>
            <a:ext cx="1370478" cy="0"/>
          </a:xfrm>
          <a:prstGeom prst="line">
            <a:avLst/>
          </a:prstGeom>
          <a:ln>
            <a:solidFill>
              <a:srgbClr val="FFFFFF">
                <a:alpha val="36078"/>
              </a:srgbClr>
            </a:solidFill>
          </a:ln>
          <a:effectLst>
            <a:glow rad="25400">
              <a:schemeClr val="bg1">
                <a:alpha val="15000"/>
              </a:schemeClr>
            </a:glow>
            <a:softEdge rad="0"/>
          </a:effectLst>
        </p:spPr>
        <p:style>
          <a:lnRef idx="1">
            <a:schemeClr val="accent1"/>
          </a:lnRef>
          <a:fillRef idx="0">
            <a:schemeClr val="accent1"/>
          </a:fillRef>
          <a:effectRef idx="0">
            <a:schemeClr val="accent1"/>
          </a:effectRef>
          <a:fontRef idx="minor">
            <a:schemeClr val="tx1"/>
          </a:fontRef>
        </p:style>
      </p:cxnSp>
      <p:sp>
        <p:nvSpPr>
          <p:cNvPr id="30" name="圆角矩形 29"/>
          <p:cNvSpPr/>
          <p:nvPr/>
        </p:nvSpPr>
        <p:spPr>
          <a:xfrm>
            <a:off x="501452" y="193204"/>
            <a:ext cx="8136904" cy="492832"/>
          </a:xfrm>
          <a:prstGeom prst="roundRect">
            <a:avLst>
              <a:gd name="adj" fmla="val 9369"/>
            </a:avLst>
          </a:prstGeom>
          <a:gradFill>
            <a:gsLst>
              <a:gs pos="0">
                <a:srgbClr val="717171"/>
              </a:gs>
              <a:gs pos="50000">
                <a:srgbClr val="5B5B5B"/>
              </a:gs>
              <a:gs pos="100000">
                <a:srgbClr val="717171"/>
              </a:gs>
            </a:gsLst>
            <a:lin ang="5400000" scaled="0"/>
          </a:gradFill>
          <a:ln w="3175">
            <a:solidFill>
              <a:srgbClr val="5B5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a:solidFill>
                  <a:schemeClr val="bg1"/>
                </a:solidFill>
                <a:latin typeface="微软雅黑" panose="020B0503020204020204" pitchFamily="34" charset="-122"/>
                <a:ea typeface="微软雅黑" panose="020B0503020204020204" pitchFamily="34" charset="-122"/>
              </a:rPr>
              <a:t>传统的</a:t>
            </a:r>
            <a:r>
              <a:rPr lang="en-US" altLang="zh-CN" sz="3200" dirty="0">
                <a:solidFill>
                  <a:schemeClr val="bg1"/>
                </a:solidFill>
                <a:latin typeface="微软雅黑" panose="020B0503020204020204" pitchFamily="34" charset="-122"/>
                <a:ea typeface="微软雅黑" panose="020B0503020204020204" pitchFamily="34" charset="-122"/>
              </a:rPr>
              <a:t>web</a:t>
            </a:r>
            <a:r>
              <a:rPr lang="zh-CN" altLang="en-US" sz="3200" dirty="0">
                <a:solidFill>
                  <a:schemeClr val="bg1"/>
                </a:solidFill>
                <a:latin typeface="微软雅黑" panose="020B0503020204020204" pitchFamily="34" charset="-122"/>
                <a:ea typeface="微软雅黑" panose="020B0503020204020204" pitchFamily="34" charset="-122"/>
              </a:rPr>
              <a:t>应用</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2593340" y="2318385"/>
            <a:ext cx="3542665" cy="107823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altLang="zh-CN"/>
              <a:t>HTTP request</a:t>
            </a:r>
            <a:endParaRPr lang="en-US" altLang="zh-CN"/>
          </a:p>
          <a:p>
            <a:pPr algn="ctr"/>
            <a:r>
              <a:rPr lang="en-US" altLang="zh-CN" sz="2000">
                <a:solidFill>
                  <a:schemeClr val="bg1">
                    <a:lumMod val="65000"/>
                  </a:schemeClr>
                </a:solidFill>
              </a:rPr>
              <a:t>HTTP(s)  transport</a:t>
            </a:r>
            <a:endParaRPr lang="en-US" altLang="zh-CN" sz="2000">
              <a:solidFill>
                <a:schemeClr val="bg1">
                  <a:lumMod val="65000"/>
                </a:schemeClr>
              </a:solidFill>
            </a:endParaRPr>
          </a:p>
          <a:p>
            <a:pPr algn="r"/>
            <a:r>
              <a:rPr lang="en-US" altLang="zh-CN"/>
              <a:t>HTML+CSS data</a:t>
            </a:r>
            <a:endParaRPr lang="en-US" altLang="zh-CN"/>
          </a:p>
        </p:txBody>
      </p:sp>
      <p:sp>
        <p:nvSpPr>
          <p:cNvPr id="11" name="矩形 10"/>
          <p:cNvSpPr/>
          <p:nvPr/>
        </p:nvSpPr>
        <p:spPr>
          <a:xfrm>
            <a:off x="2252980" y="800735"/>
            <a:ext cx="4104640" cy="1220470"/>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00000"/>
              </a:lnSpc>
            </a:pPr>
            <a:endParaRPr lang="en-US" altLang="zh-CN"/>
          </a:p>
        </p:txBody>
      </p:sp>
      <p:sp>
        <p:nvSpPr>
          <p:cNvPr id="3" name="矩形 2"/>
          <p:cNvSpPr/>
          <p:nvPr/>
        </p:nvSpPr>
        <p:spPr>
          <a:xfrm>
            <a:off x="2962910" y="1298575"/>
            <a:ext cx="2952115" cy="4318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user interface</a:t>
            </a:r>
            <a:endParaRPr lang="en-US" altLang="zh-CN"/>
          </a:p>
        </p:txBody>
      </p:sp>
      <p:cxnSp>
        <p:nvCxnSpPr>
          <p:cNvPr id="7" name="直接箭头连接符 6"/>
          <p:cNvCxnSpPr/>
          <p:nvPr/>
        </p:nvCxnSpPr>
        <p:spPr>
          <a:xfrm flipH="1">
            <a:off x="3521075" y="1741170"/>
            <a:ext cx="21590" cy="5676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252980" y="3649980"/>
            <a:ext cx="4105910" cy="1918335"/>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00000"/>
              </a:lnSpc>
            </a:pPr>
            <a:endParaRPr lang="en-US" altLang="zh-CN"/>
          </a:p>
        </p:txBody>
      </p:sp>
      <p:sp>
        <p:nvSpPr>
          <p:cNvPr id="5" name="矩形 4"/>
          <p:cNvSpPr/>
          <p:nvPr/>
        </p:nvSpPr>
        <p:spPr>
          <a:xfrm>
            <a:off x="2888615" y="3749040"/>
            <a:ext cx="2952115" cy="4318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web server</a:t>
            </a:r>
            <a:endParaRPr lang="en-US" altLang="zh-CN"/>
          </a:p>
        </p:txBody>
      </p:sp>
      <p:sp>
        <p:nvSpPr>
          <p:cNvPr id="6" name="矩形 5"/>
          <p:cNvSpPr/>
          <p:nvPr/>
        </p:nvSpPr>
        <p:spPr>
          <a:xfrm>
            <a:off x="2665730" y="4387215"/>
            <a:ext cx="3397250" cy="64262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datastores,backend</a:t>
            </a:r>
            <a:endParaRPr lang="en-US" altLang="zh-CN"/>
          </a:p>
          <a:p>
            <a:pPr algn="ctr"/>
            <a:r>
              <a:rPr lang="en-US" altLang="zh-CN"/>
              <a:t>processing,legacy systems</a:t>
            </a:r>
            <a:endParaRPr lang="en-US" altLang="zh-CN"/>
          </a:p>
        </p:txBody>
      </p:sp>
      <p:cxnSp>
        <p:nvCxnSpPr>
          <p:cNvPr id="9" name="直接箭头连接符 8"/>
          <p:cNvCxnSpPr/>
          <p:nvPr/>
        </p:nvCxnSpPr>
        <p:spPr>
          <a:xfrm>
            <a:off x="3542665" y="4180840"/>
            <a:ext cx="0" cy="2159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3521075" y="3404870"/>
            <a:ext cx="0" cy="3441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5177155" y="4180840"/>
            <a:ext cx="0" cy="2159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177155" y="1732915"/>
            <a:ext cx="0" cy="5759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252980" y="800735"/>
            <a:ext cx="3129280" cy="460375"/>
          </a:xfrm>
          <a:prstGeom prst="rect">
            <a:avLst/>
          </a:prstGeom>
          <a:noFill/>
        </p:spPr>
        <p:txBody>
          <a:bodyPr wrap="square" rtlCol="0">
            <a:spAutoFit/>
          </a:bodyPr>
          <a:p>
            <a:r>
              <a:rPr lang="en-US" altLang="zh-CN" sz="2400">
                <a:solidFill>
                  <a:schemeClr val="tx1">
                    <a:lumMod val="75000"/>
                    <a:lumOff val="25000"/>
                  </a:schemeClr>
                </a:solidFill>
              </a:rPr>
              <a:t>Browser client</a:t>
            </a:r>
            <a:endParaRPr lang="en-US" altLang="zh-CN" sz="2400">
              <a:solidFill>
                <a:schemeClr val="tx1">
                  <a:lumMod val="75000"/>
                  <a:lumOff val="25000"/>
                </a:schemeClr>
              </a:solidFill>
            </a:endParaRPr>
          </a:p>
        </p:txBody>
      </p:sp>
      <p:sp>
        <p:nvSpPr>
          <p:cNvPr id="17" name="文本框 16"/>
          <p:cNvSpPr txBox="1"/>
          <p:nvPr/>
        </p:nvSpPr>
        <p:spPr>
          <a:xfrm>
            <a:off x="2252980" y="5107940"/>
            <a:ext cx="2732405" cy="460375"/>
          </a:xfrm>
          <a:prstGeom prst="rect">
            <a:avLst/>
          </a:prstGeom>
          <a:noFill/>
        </p:spPr>
        <p:txBody>
          <a:bodyPr wrap="square" rtlCol="0">
            <a:spAutoFit/>
          </a:bodyPr>
          <a:p>
            <a:r>
              <a:rPr lang="en-US" altLang="zh-CN" sz="2400"/>
              <a:t>Server-side Systems</a:t>
            </a:r>
            <a:endParaRPr lang="en-US" altLang="zh-CN" sz="2400"/>
          </a:p>
        </p:txBody>
      </p:sp>
      <p:cxnSp>
        <p:nvCxnSpPr>
          <p:cNvPr id="23" name="直接箭头连接符 22"/>
          <p:cNvCxnSpPr/>
          <p:nvPr/>
        </p:nvCxnSpPr>
        <p:spPr>
          <a:xfrm flipV="1">
            <a:off x="5162550" y="3404870"/>
            <a:ext cx="28575" cy="3600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直接连接符 52"/>
          <p:cNvCxnSpPr/>
          <p:nvPr/>
        </p:nvCxnSpPr>
        <p:spPr>
          <a:xfrm>
            <a:off x="6406217" y="2308328"/>
            <a:ext cx="1382516" cy="0"/>
          </a:xfrm>
          <a:prstGeom prst="line">
            <a:avLst/>
          </a:prstGeom>
          <a:ln>
            <a:solidFill>
              <a:srgbClr val="FFFFFF">
                <a:alpha val="21961"/>
              </a:srgb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797618" y="2307958"/>
            <a:ext cx="1370478" cy="0"/>
          </a:xfrm>
          <a:prstGeom prst="line">
            <a:avLst/>
          </a:prstGeom>
          <a:ln>
            <a:solidFill>
              <a:srgbClr val="FFFFFF">
                <a:alpha val="36078"/>
              </a:srgbClr>
            </a:solidFill>
          </a:ln>
          <a:effectLst>
            <a:glow rad="25400">
              <a:schemeClr val="bg1">
                <a:alpha val="15000"/>
              </a:schemeClr>
            </a:glow>
            <a:softEdge rad="0"/>
          </a:effectLst>
        </p:spPr>
        <p:style>
          <a:lnRef idx="1">
            <a:schemeClr val="accent1"/>
          </a:lnRef>
          <a:fillRef idx="0">
            <a:schemeClr val="accent1"/>
          </a:fillRef>
          <a:effectRef idx="0">
            <a:schemeClr val="accent1"/>
          </a:effectRef>
          <a:fontRef idx="minor">
            <a:schemeClr val="tx1"/>
          </a:fontRef>
        </p:style>
      </p:cxnSp>
      <p:sp>
        <p:nvSpPr>
          <p:cNvPr id="30" name="圆角矩形 29"/>
          <p:cNvSpPr/>
          <p:nvPr/>
        </p:nvSpPr>
        <p:spPr>
          <a:xfrm>
            <a:off x="501452" y="193204"/>
            <a:ext cx="8136904" cy="492832"/>
          </a:xfrm>
          <a:prstGeom prst="roundRect">
            <a:avLst>
              <a:gd name="adj" fmla="val 9369"/>
            </a:avLst>
          </a:prstGeom>
          <a:gradFill>
            <a:gsLst>
              <a:gs pos="0">
                <a:srgbClr val="717171"/>
              </a:gs>
              <a:gs pos="50000">
                <a:srgbClr val="5B5B5B"/>
              </a:gs>
              <a:gs pos="100000">
                <a:srgbClr val="717171"/>
              </a:gs>
            </a:gsLst>
            <a:lin ang="5400000" scaled="0"/>
          </a:gradFill>
          <a:ln w="3175">
            <a:solidFill>
              <a:srgbClr val="5B5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a:solidFill>
                  <a:schemeClr val="bg1"/>
                </a:solidFill>
                <a:latin typeface="微软雅黑" panose="020B0503020204020204" pitchFamily="34" charset="-122"/>
                <a:ea typeface="微软雅黑" panose="020B0503020204020204" pitchFamily="34" charset="-122"/>
              </a:rPr>
              <a:t>基于</a:t>
            </a:r>
            <a:r>
              <a:rPr lang="en-US" altLang="zh-CN" sz="3200" dirty="0">
                <a:solidFill>
                  <a:schemeClr val="bg1"/>
                </a:solidFill>
                <a:latin typeface="微软雅黑" panose="020B0503020204020204" pitchFamily="34" charset="-122"/>
                <a:ea typeface="微软雅黑" panose="020B0503020204020204" pitchFamily="34" charset="-122"/>
              </a:rPr>
              <a:t>Ajax</a:t>
            </a:r>
            <a:r>
              <a:rPr lang="zh-CN" altLang="en-US" sz="3200" dirty="0">
                <a:solidFill>
                  <a:schemeClr val="bg1"/>
                </a:solidFill>
                <a:latin typeface="微软雅黑" panose="020B0503020204020204" pitchFamily="34" charset="-122"/>
                <a:ea typeface="微软雅黑" panose="020B0503020204020204" pitchFamily="34" charset="-122"/>
              </a:rPr>
              <a:t>的</a:t>
            </a:r>
            <a:r>
              <a:rPr lang="en-US" altLang="zh-CN" sz="3200" dirty="0">
                <a:solidFill>
                  <a:schemeClr val="bg1"/>
                </a:solidFill>
                <a:latin typeface="微软雅黑" panose="020B0503020204020204" pitchFamily="34" charset="-122"/>
                <a:ea typeface="微软雅黑" panose="020B0503020204020204" pitchFamily="34" charset="-122"/>
              </a:rPr>
              <a:t>web</a:t>
            </a:r>
            <a:r>
              <a:rPr lang="zh-CN" altLang="en-US" sz="3200" dirty="0">
                <a:solidFill>
                  <a:schemeClr val="bg1"/>
                </a:solidFill>
                <a:latin typeface="微软雅黑" panose="020B0503020204020204" pitchFamily="34" charset="-122"/>
                <a:ea typeface="微软雅黑" panose="020B0503020204020204" pitchFamily="34" charset="-122"/>
              </a:rPr>
              <a:t>应用</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2364105" y="2689860"/>
            <a:ext cx="3446145" cy="7943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altLang="zh-CN"/>
              <a:t>HTTP request</a:t>
            </a:r>
            <a:endParaRPr lang="en-US" altLang="zh-CN"/>
          </a:p>
          <a:p>
            <a:pPr algn="ctr"/>
            <a:r>
              <a:rPr lang="en-US" altLang="zh-CN" sz="2000">
                <a:solidFill>
                  <a:schemeClr val="bg1">
                    <a:lumMod val="65000"/>
                  </a:schemeClr>
                </a:solidFill>
              </a:rPr>
              <a:t>HTTP(s) transport</a:t>
            </a:r>
            <a:endParaRPr lang="en-US" altLang="zh-CN" sz="2000">
              <a:solidFill>
                <a:schemeClr val="bg1">
                  <a:lumMod val="65000"/>
                </a:schemeClr>
              </a:solidFill>
            </a:endParaRPr>
          </a:p>
          <a:p>
            <a:pPr algn="r"/>
            <a:r>
              <a:rPr lang="en-US" altLang="zh-CN"/>
              <a:t>XML data</a:t>
            </a:r>
            <a:endParaRPr lang="en-US" altLang="zh-CN"/>
          </a:p>
        </p:txBody>
      </p:sp>
      <p:sp>
        <p:nvSpPr>
          <p:cNvPr id="11" name="矩形 10"/>
          <p:cNvSpPr/>
          <p:nvPr/>
        </p:nvSpPr>
        <p:spPr>
          <a:xfrm>
            <a:off x="2035175" y="749935"/>
            <a:ext cx="4104640" cy="1827530"/>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00000"/>
              </a:lnSpc>
            </a:pPr>
            <a:endParaRPr lang="en-US" altLang="zh-CN"/>
          </a:p>
        </p:txBody>
      </p:sp>
      <p:sp>
        <p:nvSpPr>
          <p:cNvPr id="3" name="矩形 2"/>
          <p:cNvSpPr/>
          <p:nvPr/>
        </p:nvSpPr>
        <p:spPr>
          <a:xfrm>
            <a:off x="2494280" y="1098550"/>
            <a:ext cx="2952115" cy="4318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user interface</a:t>
            </a:r>
            <a:endParaRPr lang="en-US" altLang="zh-CN"/>
          </a:p>
        </p:txBody>
      </p:sp>
      <p:cxnSp>
        <p:nvCxnSpPr>
          <p:cNvPr id="7" name="直接箭头连接符 6"/>
          <p:cNvCxnSpPr/>
          <p:nvPr/>
        </p:nvCxnSpPr>
        <p:spPr>
          <a:xfrm>
            <a:off x="3353435" y="2378075"/>
            <a:ext cx="0" cy="2882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037080" y="3653790"/>
            <a:ext cx="4105910" cy="1983105"/>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00000"/>
              </a:lnSpc>
            </a:pPr>
            <a:endParaRPr lang="en-US" altLang="zh-CN"/>
          </a:p>
        </p:txBody>
      </p:sp>
      <p:sp>
        <p:nvSpPr>
          <p:cNvPr id="5" name="矩形 4"/>
          <p:cNvSpPr/>
          <p:nvPr/>
        </p:nvSpPr>
        <p:spPr>
          <a:xfrm>
            <a:off x="2593340" y="3854450"/>
            <a:ext cx="2952115" cy="4318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web server</a:t>
            </a:r>
            <a:endParaRPr lang="en-US" altLang="zh-CN"/>
          </a:p>
        </p:txBody>
      </p:sp>
      <p:sp>
        <p:nvSpPr>
          <p:cNvPr id="6" name="矩形 5"/>
          <p:cNvSpPr/>
          <p:nvPr/>
        </p:nvSpPr>
        <p:spPr>
          <a:xfrm>
            <a:off x="2413000" y="4469130"/>
            <a:ext cx="3397250" cy="7073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datastores,backend</a:t>
            </a:r>
            <a:endParaRPr lang="en-US" altLang="zh-CN"/>
          </a:p>
          <a:p>
            <a:pPr algn="ctr"/>
            <a:r>
              <a:rPr lang="en-US" altLang="zh-CN"/>
              <a:t>processing,legacy systems</a:t>
            </a:r>
            <a:endParaRPr lang="en-US" altLang="zh-CN"/>
          </a:p>
        </p:txBody>
      </p:sp>
      <p:cxnSp>
        <p:nvCxnSpPr>
          <p:cNvPr id="9" name="直接箭头连接符 8"/>
          <p:cNvCxnSpPr/>
          <p:nvPr/>
        </p:nvCxnSpPr>
        <p:spPr>
          <a:xfrm>
            <a:off x="3353435" y="4253230"/>
            <a:ext cx="0" cy="2159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3353435" y="3484245"/>
            <a:ext cx="0" cy="3340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4796790" y="4253230"/>
            <a:ext cx="0" cy="2159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4793615" y="3529965"/>
            <a:ext cx="0" cy="2882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4793615" y="2378075"/>
            <a:ext cx="0" cy="2647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103755" y="685800"/>
            <a:ext cx="2915920" cy="460375"/>
          </a:xfrm>
          <a:prstGeom prst="rect">
            <a:avLst/>
          </a:prstGeom>
          <a:noFill/>
        </p:spPr>
        <p:txBody>
          <a:bodyPr wrap="square" rtlCol="0">
            <a:spAutoFit/>
          </a:bodyPr>
          <a:p>
            <a:r>
              <a:rPr lang="en-US" altLang="zh-CN" sz="2400">
                <a:solidFill>
                  <a:schemeClr val="tx1">
                    <a:lumMod val="75000"/>
                    <a:lumOff val="25000"/>
                  </a:schemeClr>
                </a:solidFill>
              </a:rPr>
              <a:t>Browser client</a:t>
            </a:r>
            <a:endParaRPr lang="en-US" altLang="zh-CN" sz="2400">
              <a:solidFill>
                <a:schemeClr val="tx1">
                  <a:lumMod val="75000"/>
                  <a:lumOff val="25000"/>
                </a:schemeClr>
              </a:solidFill>
            </a:endParaRPr>
          </a:p>
        </p:txBody>
      </p:sp>
      <p:sp>
        <p:nvSpPr>
          <p:cNvPr id="17" name="文本框 16"/>
          <p:cNvSpPr txBox="1"/>
          <p:nvPr/>
        </p:nvSpPr>
        <p:spPr>
          <a:xfrm>
            <a:off x="2061210" y="5176520"/>
            <a:ext cx="2732405" cy="460375"/>
          </a:xfrm>
          <a:prstGeom prst="rect">
            <a:avLst/>
          </a:prstGeom>
          <a:noFill/>
        </p:spPr>
        <p:txBody>
          <a:bodyPr wrap="square" rtlCol="0">
            <a:spAutoFit/>
          </a:bodyPr>
          <a:p>
            <a:r>
              <a:rPr lang="en-US" altLang="zh-CN" sz="2400"/>
              <a:t>Server-side Systems</a:t>
            </a:r>
            <a:endParaRPr lang="en-US" altLang="zh-CN" sz="2400"/>
          </a:p>
        </p:txBody>
      </p:sp>
      <p:sp>
        <p:nvSpPr>
          <p:cNvPr id="18" name="矩形 17"/>
          <p:cNvSpPr/>
          <p:nvPr/>
        </p:nvSpPr>
        <p:spPr>
          <a:xfrm>
            <a:off x="2494280" y="1946275"/>
            <a:ext cx="2952115" cy="4318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Ajax engine</a:t>
            </a:r>
            <a:endParaRPr lang="en-US" altLang="zh-CN"/>
          </a:p>
        </p:txBody>
      </p:sp>
      <p:cxnSp>
        <p:nvCxnSpPr>
          <p:cNvPr id="19" name="直接箭头连接符 18"/>
          <p:cNvCxnSpPr>
            <a:endCxn id="21" idx="2"/>
          </p:cNvCxnSpPr>
          <p:nvPr/>
        </p:nvCxnSpPr>
        <p:spPr>
          <a:xfrm>
            <a:off x="3344545" y="1475105"/>
            <a:ext cx="0" cy="471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flipV="1">
            <a:off x="4775200" y="1529715"/>
            <a:ext cx="18415" cy="4654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593340" y="1578610"/>
            <a:ext cx="1502410" cy="368300"/>
          </a:xfrm>
          <a:prstGeom prst="rect">
            <a:avLst/>
          </a:prstGeom>
          <a:noFill/>
        </p:spPr>
        <p:txBody>
          <a:bodyPr wrap="square" rtlCol="0">
            <a:spAutoFit/>
          </a:bodyPr>
          <a:p>
            <a:r>
              <a:rPr lang="en-US" altLang="zh-CN" b="1">
                <a:solidFill>
                  <a:schemeClr val="bg2">
                    <a:lumMod val="10000"/>
                  </a:schemeClr>
                </a:solidFill>
              </a:rPr>
              <a:t>JavaScript call</a:t>
            </a:r>
            <a:endParaRPr lang="en-US" altLang="zh-CN" b="1">
              <a:solidFill>
                <a:schemeClr val="bg2">
                  <a:lumMod val="10000"/>
                </a:schemeClr>
              </a:solidFill>
            </a:endParaRPr>
          </a:p>
        </p:txBody>
      </p:sp>
      <p:sp>
        <p:nvSpPr>
          <p:cNvPr id="22" name="文本框 21"/>
          <p:cNvSpPr txBox="1"/>
          <p:nvPr/>
        </p:nvSpPr>
        <p:spPr>
          <a:xfrm>
            <a:off x="4095750" y="1577975"/>
            <a:ext cx="1662430" cy="368300"/>
          </a:xfrm>
          <a:prstGeom prst="rect">
            <a:avLst/>
          </a:prstGeom>
          <a:noFill/>
        </p:spPr>
        <p:txBody>
          <a:bodyPr wrap="square" rtlCol="0">
            <a:spAutoFit/>
          </a:bodyPr>
          <a:p>
            <a:r>
              <a:rPr lang="en-US" altLang="zh-CN"/>
              <a:t>HTML CSS data</a:t>
            </a:r>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1623" y="686083"/>
            <a:ext cx="8496944" cy="4608512"/>
          </a:xfrm>
          <a:prstGeom prst="rect">
            <a:avLst/>
          </a:prstGeom>
          <a:solidFill>
            <a:schemeClr val="bg1"/>
          </a:solidFill>
          <a:ln w="3175" cmpd="sng">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53" name="直接连接符 52"/>
          <p:cNvCxnSpPr/>
          <p:nvPr/>
        </p:nvCxnSpPr>
        <p:spPr>
          <a:xfrm>
            <a:off x="6415742" y="2651228"/>
            <a:ext cx="1382516" cy="0"/>
          </a:xfrm>
          <a:prstGeom prst="line">
            <a:avLst/>
          </a:prstGeom>
          <a:ln>
            <a:solidFill>
              <a:srgbClr val="FFFFFF">
                <a:alpha val="21961"/>
              </a:srgb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197418" y="2660383"/>
            <a:ext cx="1370478" cy="0"/>
          </a:xfrm>
          <a:prstGeom prst="line">
            <a:avLst/>
          </a:prstGeom>
          <a:ln>
            <a:solidFill>
              <a:srgbClr val="FFFFFF">
                <a:alpha val="36078"/>
              </a:srgbClr>
            </a:solidFill>
          </a:ln>
          <a:effectLst>
            <a:glow rad="25400">
              <a:schemeClr val="bg1">
                <a:alpha val="15000"/>
              </a:schemeClr>
            </a:glow>
            <a:softEdge rad="0"/>
          </a:effectLst>
        </p:spPr>
        <p:style>
          <a:lnRef idx="1">
            <a:schemeClr val="accent1"/>
          </a:lnRef>
          <a:fillRef idx="0">
            <a:schemeClr val="accent1"/>
          </a:fillRef>
          <a:effectRef idx="0">
            <a:schemeClr val="accent1"/>
          </a:effectRef>
          <a:fontRef idx="minor">
            <a:schemeClr val="tx1"/>
          </a:fontRef>
        </p:style>
      </p:cxnSp>
      <p:sp>
        <p:nvSpPr>
          <p:cNvPr id="29" name="内容占位符 28"/>
          <p:cNvSpPr>
            <a:spLocks noGrp="1"/>
          </p:cNvSpPr>
          <p:nvPr>
            <p:ph idx="1"/>
          </p:nvPr>
        </p:nvSpPr>
        <p:spPr>
          <a:xfrm>
            <a:off x="323528" y="769268"/>
            <a:ext cx="8496944" cy="4608512"/>
          </a:xfrm>
        </p:spPr>
        <p:txBody>
          <a:bodyPr>
            <a:normAutofit lnSpcReduction="10000"/>
          </a:bodyPr>
          <a:lstStyle/>
          <a:p>
            <a:pPr marL="0" indent="0">
              <a:buNone/>
            </a:pPr>
            <a:endParaRPr lang="zh-CN" altLang="en-US"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Comet是一种用于web的推送技术，能使服务器实时地将更新的信息传送到客户端，而无须客户端发出请求，目前有两种实现方式，长轮询和iframe流</a:t>
            </a:r>
            <a:endParaRPr lang="zh-CN" altLang="en-US" sz="1400" dirty="0" smtClean="0">
              <a:latin typeface="微软雅黑" panose="020B0503020204020204" pitchFamily="34" charset="-122"/>
              <a:ea typeface="微软雅黑" panose="020B0503020204020204" pitchFamily="34" charset="-122"/>
            </a:endParaRPr>
          </a:p>
          <a:p>
            <a:endParaRPr lang="zh-CN" altLang="en-US"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长轮询就是客户端发起ajax请求，服务端会挂起该请求（通过循环），直到条件触发使服务器返回，在服务器返回前客户端一直处于pending，等待服务器返回</a:t>
            </a:r>
            <a:endParaRPr lang="zh-CN" altLang="en-US" sz="1400" dirty="0" smtClean="0">
              <a:latin typeface="微软雅黑" panose="020B0503020204020204" pitchFamily="34" charset="-122"/>
              <a:ea typeface="微软雅黑" panose="020B0503020204020204" pitchFamily="34" charset="-122"/>
            </a:endParaRPr>
          </a:p>
          <a:p>
            <a:endParaRPr lang="zh-CN" altLang="en-US"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iframe 是很早就存在的一种 HTML 标记， 通过在 HTML 页面里嵌入一个隐蔵帧，然后将这个隐蔵帧的 SRC 属性设为对一个长连接的请求，服务器端就能源源不断地往客户端输入数据。</a:t>
            </a:r>
            <a:endParaRPr lang="zh-CN" altLang="en-US" sz="1400" dirty="0" smtClean="0">
              <a:latin typeface="微软雅黑" panose="020B0503020204020204" pitchFamily="34" charset="-122"/>
              <a:ea typeface="微软雅黑" panose="020B0503020204020204" pitchFamily="34" charset="-122"/>
            </a:endParaRPr>
          </a:p>
          <a:p>
            <a:pPr marL="0" indent="0">
              <a:buNone/>
            </a:pPr>
            <a:r>
              <a:rPr lang="zh-CN" altLang="en-US" sz="1400" dirty="0" smtClean="0">
                <a:latin typeface="微软雅黑" panose="020B0503020204020204" pitchFamily="34" charset="-122"/>
                <a:ea typeface="微软雅黑" panose="020B0503020204020204" pitchFamily="34" charset="-122"/>
              </a:rPr>
              <a:t>      通过iframe里的内容进行长时间的请求，当需要传输内容时通过调用父页面js方法来实现页面展示，以此达到comet所需要的效果。</a:t>
            </a:r>
            <a:endParaRPr lang="zh-CN" altLang="en-US" sz="1400" dirty="0" smtClean="0">
              <a:latin typeface="微软雅黑" panose="020B0503020204020204" pitchFamily="34" charset="-122"/>
              <a:ea typeface="微软雅黑" panose="020B0503020204020204" pitchFamily="34" charset="-122"/>
            </a:endParaRPr>
          </a:p>
        </p:txBody>
      </p:sp>
      <p:sp>
        <p:nvSpPr>
          <p:cNvPr id="30" name="圆角矩形 29"/>
          <p:cNvSpPr/>
          <p:nvPr/>
        </p:nvSpPr>
        <p:spPr>
          <a:xfrm>
            <a:off x="501452" y="193204"/>
            <a:ext cx="8136904" cy="492832"/>
          </a:xfrm>
          <a:prstGeom prst="roundRect">
            <a:avLst>
              <a:gd name="adj" fmla="val 9369"/>
            </a:avLst>
          </a:prstGeom>
          <a:gradFill>
            <a:gsLst>
              <a:gs pos="0">
                <a:srgbClr val="717171"/>
              </a:gs>
              <a:gs pos="50000">
                <a:srgbClr val="5B5B5B"/>
              </a:gs>
              <a:gs pos="100000">
                <a:srgbClr val="717171"/>
              </a:gs>
            </a:gsLst>
            <a:lin ang="5400000" scaled="0"/>
          </a:gradFill>
          <a:ln w="3175">
            <a:solidFill>
              <a:srgbClr val="5B5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a:solidFill>
                  <a:schemeClr val="bg1"/>
                </a:solidFill>
                <a:latin typeface="微软雅黑" panose="020B0503020204020204" pitchFamily="34" charset="-122"/>
                <a:ea typeface="微软雅黑" panose="020B0503020204020204" pitchFamily="34" charset="-122"/>
              </a:rPr>
              <a:t>Comet</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p:cNvSpPr/>
          <p:nvPr/>
        </p:nvSpPr>
        <p:spPr>
          <a:xfrm>
            <a:off x="5328920" y="3063875"/>
            <a:ext cx="576580" cy="100838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53" name="直接连接符 52"/>
          <p:cNvCxnSpPr/>
          <p:nvPr/>
        </p:nvCxnSpPr>
        <p:spPr>
          <a:xfrm>
            <a:off x="6577667" y="2651228"/>
            <a:ext cx="1382516" cy="0"/>
          </a:xfrm>
          <a:prstGeom prst="line">
            <a:avLst/>
          </a:prstGeom>
          <a:ln>
            <a:solidFill>
              <a:srgbClr val="FFFFFF">
                <a:alpha val="21961"/>
              </a:srgb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589973" y="2650858"/>
            <a:ext cx="1370478" cy="0"/>
          </a:xfrm>
          <a:prstGeom prst="line">
            <a:avLst/>
          </a:prstGeom>
          <a:ln>
            <a:solidFill>
              <a:srgbClr val="FFFFFF">
                <a:alpha val="36078"/>
              </a:srgbClr>
            </a:solidFill>
          </a:ln>
          <a:effectLst>
            <a:glow rad="25400">
              <a:schemeClr val="bg1">
                <a:alpha val="15000"/>
              </a:schemeClr>
            </a:glow>
            <a:softEdge rad="0"/>
          </a:effectLst>
        </p:spPr>
        <p:style>
          <a:lnRef idx="1">
            <a:schemeClr val="accent1"/>
          </a:lnRef>
          <a:fillRef idx="0">
            <a:schemeClr val="accent1"/>
          </a:fillRef>
          <a:effectRef idx="0">
            <a:schemeClr val="accent1"/>
          </a:effectRef>
          <a:fontRef idx="minor">
            <a:schemeClr val="tx1"/>
          </a:fontRef>
        </p:style>
      </p:cxnSp>
      <p:sp>
        <p:nvSpPr>
          <p:cNvPr id="30" name="圆角矩形 29"/>
          <p:cNvSpPr/>
          <p:nvPr/>
        </p:nvSpPr>
        <p:spPr>
          <a:xfrm>
            <a:off x="503357" y="193204"/>
            <a:ext cx="8136904" cy="492832"/>
          </a:xfrm>
          <a:prstGeom prst="roundRect">
            <a:avLst>
              <a:gd name="adj" fmla="val 9369"/>
            </a:avLst>
          </a:prstGeom>
          <a:gradFill>
            <a:gsLst>
              <a:gs pos="0">
                <a:srgbClr val="717171"/>
              </a:gs>
              <a:gs pos="50000">
                <a:srgbClr val="5B5B5B"/>
              </a:gs>
              <a:gs pos="100000">
                <a:srgbClr val="717171"/>
              </a:gs>
            </a:gsLst>
            <a:lin ang="5400000" scaled="0"/>
          </a:gradFill>
          <a:ln w="3175">
            <a:solidFill>
              <a:srgbClr val="5B5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a:solidFill>
                  <a:schemeClr val="bg1"/>
                </a:solidFill>
                <a:latin typeface="微软雅黑" panose="020B0503020204020204" pitchFamily="34" charset="-122"/>
                <a:ea typeface="微软雅黑" panose="020B0503020204020204" pitchFamily="34" charset="-122"/>
              </a:rPr>
              <a:t>基于 AJAX 的长轮询（long-polling）方式</a:t>
            </a:r>
            <a:endParaRPr lang="en-US" altLang="zh-CN" sz="3200" dirty="0">
              <a:solidFill>
                <a:schemeClr val="bg1"/>
              </a:solidFill>
              <a:latin typeface="微软雅黑" panose="020B0503020204020204" pitchFamily="34" charset="-122"/>
              <a:ea typeface="微软雅黑" panose="020B0503020204020204" pitchFamily="34" charset="-122"/>
            </a:endParaRPr>
          </a:p>
        </p:txBody>
      </p:sp>
      <p:cxnSp>
        <p:nvCxnSpPr>
          <p:cNvPr id="4" name="直接箭头连接符 3"/>
          <p:cNvCxnSpPr/>
          <p:nvPr/>
        </p:nvCxnSpPr>
        <p:spPr>
          <a:xfrm flipH="1">
            <a:off x="2796540" y="944245"/>
            <a:ext cx="2540" cy="427990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5" name="直接箭头连接符 4"/>
          <p:cNvCxnSpPr/>
          <p:nvPr/>
        </p:nvCxnSpPr>
        <p:spPr>
          <a:xfrm>
            <a:off x="5594985" y="944245"/>
            <a:ext cx="44450" cy="427990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6" name="直接箭头连接符 5"/>
          <p:cNvCxnSpPr/>
          <p:nvPr/>
        </p:nvCxnSpPr>
        <p:spPr>
          <a:xfrm>
            <a:off x="2843530" y="1129030"/>
            <a:ext cx="2760980" cy="2787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a:off x="2825750" y="1715770"/>
            <a:ext cx="2769235" cy="2178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868295" y="2127885"/>
            <a:ext cx="273621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796540" y="2632075"/>
            <a:ext cx="2807970" cy="431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2796540" y="4072255"/>
            <a:ext cx="2807970" cy="1435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868295" y="4450715"/>
            <a:ext cx="2736215"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4" name="直接箭头连接符 13"/>
          <p:cNvCxnSpPr/>
          <p:nvPr/>
        </p:nvCxnSpPr>
        <p:spPr>
          <a:xfrm>
            <a:off x="2796540" y="4648200"/>
            <a:ext cx="2809875" cy="242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6028690" y="3257550"/>
            <a:ext cx="2322830" cy="916940"/>
          </a:xfrm>
          <a:prstGeom prst="rect">
            <a:avLst/>
          </a:prstGeom>
          <a:noFill/>
        </p:spPr>
        <p:txBody>
          <a:bodyPr wrap="square" rtlCol="0">
            <a:spAutoFit/>
          </a:bodyPr>
          <a:p>
            <a:r>
              <a:rPr lang="en-US" altLang="zh-CN"/>
              <a:t>Won‘t return until there is data or timeout</a:t>
            </a:r>
            <a:endParaRPr lang="en-US" altLang="zh-CN"/>
          </a:p>
        </p:txBody>
      </p:sp>
      <p:sp>
        <p:nvSpPr>
          <p:cNvPr id="17" name="文本框 16"/>
          <p:cNvSpPr txBox="1"/>
          <p:nvPr/>
        </p:nvSpPr>
        <p:spPr>
          <a:xfrm>
            <a:off x="3215640" y="1016635"/>
            <a:ext cx="1769745" cy="368300"/>
          </a:xfrm>
          <a:prstGeom prst="rect">
            <a:avLst/>
          </a:prstGeom>
          <a:noFill/>
        </p:spPr>
        <p:txBody>
          <a:bodyPr wrap="square" rtlCol="0">
            <a:spAutoFit/>
          </a:bodyPr>
          <a:p>
            <a:r>
              <a:rPr lang="en-US" altLang="zh-CN"/>
              <a:t>connetion open</a:t>
            </a:r>
            <a:endParaRPr lang="en-US" altLang="zh-CN"/>
          </a:p>
        </p:txBody>
      </p:sp>
      <p:sp>
        <p:nvSpPr>
          <p:cNvPr id="18" name="文本框 17"/>
          <p:cNvSpPr txBox="1"/>
          <p:nvPr/>
        </p:nvSpPr>
        <p:spPr>
          <a:xfrm>
            <a:off x="3248025" y="1666240"/>
            <a:ext cx="709930" cy="368300"/>
          </a:xfrm>
          <a:prstGeom prst="rect">
            <a:avLst/>
          </a:prstGeom>
          <a:noFill/>
        </p:spPr>
        <p:txBody>
          <a:bodyPr wrap="square" rtlCol="0">
            <a:spAutoFit/>
          </a:bodyPr>
          <a:p>
            <a:r>
              <a:rPr lang="en-US" altLang="zh-CN"/>
              <a:t>data</a:t>
            </a:r>
            <a:endParaRPr lang="en-US" altLang="zh-CN"/>
          </a:p>
        </p:txBody>
      </p:sp>
      <p:sp>
        <p:nvSpPr>
          <p:cNvPr id="19" name="文本框 18"/>
          <p:cNvSpPr txBox="1"/>
          <p:nvPr/>
        </p:nvSpPr>
        <p:spPr>
          <a:xfrm>
            <a:off x="3248025" y="2034540"/>
            <a:ext cx="1908175" cy="368300"/>
          </a:xfrm>
          <a:prstGeom prst="rect">
            <a:avLst/>
          </a:prstGeom>
          <a:noFill/>
        </p:spPr>
        <p:txBody>
          <a:bodyPr wrap="square" rtlCol="0">
            <a:spAutoFit/>
          </a:bodyPr>
          <a:p>
            <a:r>
              <a:rPr lang="en-US" altLang="zh-CN"/>
              <a:t>connection close</a:t>
            </a:r>
            <a:endParaRPr lang="en-US" altLang="zh-CN"/>
          </a:p>
        </p:txBody>
      </p:sp>
      <p:sp>
        <p:nvSpPr>
          <p:cNvPr id="20" name="文本框 19"/>
          <p:cNvSpPr txBox="1"/>
          <p:nvPr/>
        </p:nvSpPr>
        <p:spPr>
          <a:xfrm>
            <a:off x="3300730" y="4266565"/>
            <a:ext cx="1908175" cy="368300"/>
          </a:xfrm>
          <a:prstGeom prst="rect">
            <a:avLst/>
          </a:prstGeom>
          <a:noFill/>
        </p:spPr>
        <p:txBody>
          <a:bodyPr wrap="square" rtlCol="0">
            <a:spAutoFit/>
          </a:bodyPr>
          <a:p>
            <a:r>
              <a:rPr lang="en-US" altLang="zh-CN"/>
              <a:t>connection close</a:t>
            </a:r>
            <a:endParaRPr lang="en-US" altLang="zh-CN"/>
          </a:p>
        </p:txBody>
      </p:sp>
      <p:sp>
        <p:nvSpPr>
          <p:cNvPr id="21" name="文本框 20"/>
          <p:cNvSpPr txBox="1"/>
          <p:nvPr/>
        </p:nvSpPr>
        <p:spPr>
          <a:xfrm>
            <a:off x="3300730" y="3933825"/>
            <a:ext cx="709930" cy="368300"/>
          </a:xfrm>
          <a:prstGeom prst="rect">
            <a:avLst/>
          </a:prstGeom>
          <a:noFill/>
        </p:spPr>
        <p:txBody>
          <a:bodyPr wrap="square" rtlCol="0">
            <a:spAutoFit/>
          </a:bodyPr>
          <a:p>
            <a:r>
              <a:rPr lang="en-US" altLang="zh-CN"/>
              <a:t>data</a:t>
            </a:r>
            <a:endParaRPr lang="en-US" altLang="zh-CN"/>
          </a:p>
        </p:txBody>
      </p:sp>
      <p:sp>
        <p:nvSpPr>
          <p:cNvPr id="22" name="文本框 21"/>
          <p:cNvSpPr txBox="1"/>
          <p:nvPr/>
        </p:nvSpPr>
        <p:spPr>
          <a:xfrm>
            <a:off x="3248025" y="2641600"/>
            <a:ext cx="1769745" cy="368300"/>
          </a:xfrm>
          <a:prstGeom prst="rect">
            <a:avLst/>
          </a:prstGeom>
          <a:noFill/>
        </p:spPr>
        <p:txBody>
          <a:bodyPr wrap="square" rtlCol="0">
            <a:spAutoFit/>
          </a:bodyPr>
          <a:p>
            <a:r>
              <a:rPr lang="en-US" altLang="zh-CN"/>
              <a:t>connetion open</a:t>
            </a:r>
            <a:endParaRPr lang="en-US" altLang="zh-CN"/>
          </a:p>
        </p:txBody>
      </p:sp>
      <p:sp>
        <p:nvSpPr>
          <p:cNvPr id="23" name="文本框 22"/>
          <p:cNvSpPr txBox="1"/>
          <p:nvPr/>
        </p:nvSpPr>
        <p:spPr>
          <a:xfrm>
            <a:off x="3300730" y="4634865"/>
            <a:ext cx="1769745" cy="368300"/>
          </a:xfrm>
          <a:prstGeom prst="rect">
            <a:avLst/>
          </a:prstGeom>
          <a:noFill/>
        </p:spPr>
        <p:txBody>
          <a:bodyPr wrap="square" rtlCol="0">
            <a:spAutoFit/>
          </a:bodyPr>
          <a:p>
            <a:r>
              <a:rPr lang="en-US" altLang="zh-CN"/>
              <a:t>connetion open</a:t>
            </a:r>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下箭头 33"/>
          <p:cNvSpPr/>
          <p:nvPr/>
        </p:nvSpPr>
        <p:spPr>
          <a:xfrm>
            <a:off x="4247515" y="765175"/>
            <a:ext cx="188595" cy="4777105"/>
          </a:xfrm>
          <a:prstGeom prst="down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3" name="直接连接符 52"/>
          <p:cNvCxnSpPr/>
          <p:nvPr/>
        </p:nvCxnSpPr>
        <p:spPr>
          <a:xfrm>
            <a:off x="6415742" y="2651228"/>
            <a:ext cx="1382516" cy="0"/>
          </a:xfrm>
          <a:prstGeom prst="line">
            <a:avLst/>
          </a:prstGeom>
          <a:ln>
            <a:solidFill>
              <a:srgbClr val="FFFFFF">
                <a:alpha val="21961"/>
              </a:srgb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149793" y="2660383"/>
            <a:ext cx="1370478" cy="0"/>
          </a:xfrm>
          <a:prstGeom prst="line">
            <a:avLst/>
          </a:prstGeom>
          <a:ln>
            <a:solidFill>
              <a:srgbClr val="FFFFFF">
                <a:alpha val="36078"/>
              </a:srgbClr>
            </a:solidFill>
          </a:ln>
          <a:effectLst>
            <a:glow rad="25400">
              <a:schemeClr val="bg1">
                <a:alpha val="15000"/>
              </a:schemeClr>
            </a:glow>
            <a:softEdge rad="0"/>
          </a:effectLst>
        </p:spPr>
        <p:style>
          <a:lnRef idx="1">
            <a:schemeClr val="accent1"/>
          </a:lnRef>
          <a:fillRef idx="0">
            <a:schemeClr val="accent1"/>
          </a:fillRef>
          <a:effectRef idx="0">
            <a:schemeClr val="accent1"/>
          </a:effectRef>
          <a:fontRef idx="minor">
            <a:schemeClr val="tx1"/>
          </a:fontRef>
        </p:style>
      </p:cxnSp>
      <p:sp>
        <p:nvSpPr>
          <p:cNvPr id="30" name="圆角矩形 29"/>
          <p:cNvSpPr/>
          <p:nvPr/>
        </p:nvSpPr>
        <p:spPr>
          <a:xfrm>
            <a:off x="503357" y="193204"/>
            <a:ext cx="8136904" cy="492832"/>
          </a:xfrm>
          <a:prstGeom prst="roundRect">
            <a:avLst>
              <a:gd name="adj" fmla="val 9369"/>
            </a:avLst>
          </a:prstGeom>
          <a:gradFill>
            <a:gsLst>
              <a:gs pos="0">
                <a:srgbClr val="717171"/>
              </a:gs>
              <a:gs pos="50000">
                <a:srgbClr val="5B5B5B"/>
              </a:gs>
              <a:gs pos="100000">
                <a:srgbClr val="717171"/>
              </a:gs>
            </a:gsLst>
            <a:lin ang="5400000" scaled="0"/>
          </a:gradFill>
          <a:ln w="3175">
            <a:solidFill>
              <a:srgbClr val="5B5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a:solidFill>
                  <a:schemeClr val="bg1"/>
                </a:solidFill>
                <a:latin typeface="微软雅黑" panose="020B0503020204020204" pitchFamily="34" charset="-122"/>
                <a:ea typeface="微软雅黑" panose="020B0503020204020204" pitchFamily="34" charset="-122"/>
              </a:rPr>
              <a:t>基于流方式的服务器推模型</a:t>
            </a:r>
            <a:endParaRPr lang="en-US" altLang="zh-CN" sz="3200" dirty="0">
              <a:solidFill>
                <a:schemeClr val="bg1"/>
              </a:solidFill>
              <a:latin typeface="微软雅黑" panose="020B0503020204020204" pitchFamily="34" charset="-122"/>
              <a:ea typeface="微软雅黑" panose="020B0503020204020204" pitchFamily="34" charset="-122"/>
            </a:endParaRPr>
          </a:p>
        </p:txBody>
      </p:sp>
      <p:cxnSp>
        <p:nvCxnSpPr>
          <p:cNvPr id="4" name="直接箭头连接符 3"/>
          <p:cNvCxnSpPr/>
          <p:nvPr/>
        </p:nvCxnSpPr>
        <p:spPr>
          <a:xfrm flipH="1">
            <a:off x="2927985" y="906145"/>
            <a:ext cx="2540" cy="449580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5" name="直接箭头连接符 4"/>
          <p:cNvCxnSpPr/>
          <p:nvPr/>
        </p:nvCxnSpPr>
        <p:spPr>
          <a:xfrm>
            <a:off x="5726430" y="906145"/>
            <a:ext cx="9525" cy="449580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6" name="直接箭头连接符 5"/>
          <p:cNvCxnSpPr/>
          <p:nvPr/>
        </p:nvCxnSpPr>
        <p:spPr>
          <a:xfrm>
            <a:off x="2931160" y="1042670"/>
            <a:ext cx="2795270" cy="2400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a:off x="2957195" y="1703070"/>
            <a:ext cx="2769235" cy="2178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936875" y="3962400"/>
            <a:ext cx="2809875" cy="242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347085" y="978535"/>
            <a:ext cx="1769745" cy="368300"/>
          </a:xfrm>
          <a:prstGeom prst="rect">
            <a:avLst/>
          </a:prstGeom>
          <a:noFill/>
        </p:spPr>
        <p:txBody>
          <a:bodyPr wrap="square" rtlCol="0">
            <a:spAutoFit/>
          </a:bodyPr>
          <a:p>
            <a:r>
              <a:rPr lang="en-US" altLang="zh-CN"/>
              <a:t>connetion open</a:t>
            </a:r>
            <a:endParaRPr lang="en-US" altLang="zh-CN"/>
          </a:p>
        </p:txBody>
      </p:sp>
      <p:sp>
        <p:nvSpPr>
          <p:cNvPr id="18" name="文本框 17"/>
          <p:cNvSpPr txBox="1"/>
          <p:nvPr/>
        </p:nvSpPr>
        <p:spPr>
          <a:xfrm>
            <a:off x="3432175" y="1628140"/>
            <a:ext cx="709930" cy="368300"/>
          </a:xfrm>
          <a:prstGeom prst="rect">
            <a:avLst/>
          </a:prstGeom>
          <a:noFill/>
        </p:spPr>
        <p:txBody>
          <a:bodyPr wrap="square" rtlCol="0">
            <a:spAutoFit/>
          </a:bodyPr>
          <a:p>
            <a:r>
              <a:rPr lang="en-US" altLang="zh-CN"/>
              <a:t>data</a:t>
            </a:r>
            <a:endParaRPr lang="en-US" altLang="zh-CN"/>
          </a:p>
        </p:txBody>
      </p:sp>
      <p:sp>
        <p:nvSpPr>
          <p:cNvPr id="23" name="文本框 22"/>
          <p:cNvSpPr txBox="1"/>
          <p:nvPr/>
        </p:nvSpPr>
        <p:spPr>
          <a:xfrm>
            <a:off x="3347085" y="3836670"/>
            <a:ext cx="1769745" cy="368300"/>
          </a:xfrm>
          <a:prstGeom prst="rect">
            <a:avLst/>
          </a:prstGeom>
          <a:noFill/>
        </p:spPr>
        <p:txBody>
          <a:bodyPr wrap="square" rtlCol="0">
            <a:spAutoFit/>
          </a:bodyPr>
          <a:p>
            <a:r>
              <a:rPr lang="en-US" altLang="zh-CN"/>
              <a:t>connetion open</a:t>
            </a:r>
            <a:endParaRPr lang="en-US" altLang="zh-CN"/>
          </a:p>
        </p:txBody>
      </p:sp>
      <p:cxnSp>
        <p:nvCxnSpPr>
          <p:cNvPr id="2" name="直接箭头连接符 1"/>
          <p:cNvCxnSpPr/>
          <p:nvPr/>
        </p:nvCxnSpPr>
        <p:spPr>
          <a:xfrm flipH="1">
            <a:off x="2932430" y="2163445"/>
            <a:ext cx="2769235" cy="2178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432175" y="2087880"/>
            <a:ext cx="709930" cy="368300"/>
          </a:xfrm>
          <a:prstGeom prst="rect">
            <a:avLst/>
          </a:prstGeom>
          <a:noFill/>
        </p:spPr>
        <p:txBody>
          <a:bodyPr wrap="square" rtlCol="0">
            <a:spAutoFit/>
          </a:bodyPr>
          <a:p>
            <a:r>
              <a:rPr lang="en-US" altLang="zh-CN"/>
              <a:t>data</a:t>
            </a:r>
            <a:endParaRPr lang="en-US" altLang="zh-CN"/>
          </a:p>
        </p:txBody>
      </p:sp>
      <p:cxnSp>
        <p:nvCxnSpPr>
          <p:cNvPr id="7" name="直接连接符 6"/>
          <p:cNvCxnSpPr/>
          <p:nvPr/>
        </p:nvCxnSpPr>
        <p:spPr>
          <a:xfrm>
            <a:off x="2961005" y="3498850"/>
            <a:ext cx="2736215" cy="0"/>
          </a:xfrm>
          <a:prstGeom prst="line">
            <a:avLst/>
          </a:prstGeom>
        </p:spPr>
        <p:style>
          <a:lnRef idx="1">
            <a:schemeClr val="accent6"/>
          </a:lnRef>
          <a:fillRef idx="0">
            <a:schemeClr val="accent6"/>
          </a:fillRef>
          <a:effectRef idx="0">
            <a:schemeClr val="accent6"/>
          </a:effectRef>
          <a:fontRef idx="minor">
            <a:schemeClr val="tx1"/>
          </a:fontRef>
        </p:style>
      </p:cxnSp>
      <p:sp>
        <p:nvSpPr>
          <p:cNvPr id="9" name="文本框 8"/>
          <p:cNvSpPr txBox="1"/>
          <p:nvPr/>
        </p:nvSpPr>
        <p:spPr>
          <a:xfrm>
            <a:off x="3377565" y="3314700"/>
            <a:ext cx="1908175" cy="368300"/>
          </a:xfrm>
          <a:prstGeom prst="rect">
            <a:avLst/>
          </a:prstGeom>
          <a:noFill/>
        </p:spPr>
        <p:txBody>
          <a:bodyPr wrap="square" rtlCol="0">
            <a:spAutoFit/>
          </a:bodyPr>
          <a:p>
            <a:r>
              <a:rPr lang="en-US" altLang="zh-CN"/>
              <a:t>connection close</a:t>
            </a:r>
            <a:endParaRPr lang="en-US" altLang="zh-CN"/>
          </a:p>
        </p:txBody>
      </p:sp>
      <p:cxnSp>
        <p:nvCxnSpPr>
          <p:cNvPr id="24" name="直接箭头连接符 23"/>
          <p:cNvCxnSpPr/>
          <p:nvPr/>
        </p:nvCxnSpPr>
        <p:spPr>
          <a:xfrm flipH="1">
            <a:off x="2957195" y="2613025"/>
            <a:ext cx="2769235" cy="2178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3432175" y="2537460"/>
            <a:ext cx="709930" cy="368300"/>
          </a:xfrm>
          <a:prstGeom prst="rect">
            <a:avLst/>
          </a:prstGeom>
          <a:noFill/>
        </p:spPr>
        <p:txBody>
          <a:bodyPr wrap="square" rtlCol="0">
            <a:spAutoFit/>
          </a:bodyPr>
          <a:p>
            <a:r>
              <a:rPr lang="en-US" altLang="zh-CN"/>
              <a:t>data</a:t>
            </a:r>
            <a:endParaRPr lang="en-US" altLang="zh-CN"/>
          </a:p>
        </p:txBody>
      </p:sp>
      <p:cxnSp>
        <p:nvCxnSpPr>
          <p:cNvPr id="27" name="直接箭头连接符 26"/>
          <p:cNvCxnSpPr/>
          <p:nvPr/>
        </p:nvCxnSpPr>
        <p:spPr>
          <a:xfrm flipH="1">
            <a:off x="2927985" y="3096895"/>
            <a:ext cx="2769235" cy="2178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3432175" y="2946400"/>
            <a:ext cx="709930" cy="368300"/>
          </a:xfrm>
          <a:prstGeom prst="rect">
            <a:avLst/>
          </a:prstGeom>
          <a:noFill/>
        </p:spPr>
        <p:txBody>
          <a:bodyPr wrap="square" rtlCol="0">
            <a:spAutoFit/>
          </a:bodyPr>
          <a:p>
            <a:r>
              <a:rPr lang="en-US" altLang="zh-CN"/>
              <a:t>data</a:t>
            </a:r>
            <a:endParaRPr lang="en-US" altLang="zh-CN"/>
          </a:p>
        </p:txBody>
      </p:sp>
      <p:cxnSp>
        <p:nvCxnSpPr>
          <p:cNvPr id="29" name="直接箭头连接符 28"/>
          <p:cNvCxnSpPr/>
          <p:nvPr/>
        </p:nvCxnSpPr>
        <p:spPr>
          <a:xfrm flipH="1">
            <a:off x="2961005" y="4400550"/>
            <a:ext cx="2769235" cy="2178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432175" y="4325620"/>
            <a:ext cx="709930" cy="368300"/>
          </a:xfrm>
          <a:prstGeom prst="rect">
            <a:avLst/>
          </a:prstGeom>
          <a:noFill/>
        </p:spPr>
        <p:txBody>
          <a:bodyPr wrap="square" rtlCol="0">
            <a:spAutoFit/>
          </a:bodyPr>
          <a:p>
            <a:r>
              <a:rPr lang="en-US" altLang="zh-CN"/>
              <a:t>data</a:t>
            </a:r>
            <a:endParaRPr lang="en-US" altLang="zh-CN"/>
          </a:p>
        </p:txBody>
      </p:sp>
      <p:cxnSp>
        <p:nvCxnSpPr>
          <p:cNvPr id="32" name="直接箭头连接符 31"/>
          <p:cNvCxnSpPr/>
          <p:nvPr/>
        </p:nvCxnSpPr>
        <p:spPr>
          <a:xfrm flipH="1">
            <a:off x="2927985" y="4857750"/>
            <a:ext cx="2769235" cy="2178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3432175" y="4782185"/>
            <a:ext cx="709930" cy="368300"/>
          </a:xfrm>
          <a:prstGeom prst="rect">
            <a:avLst/>
          </a:prstGeom>
          <a:noFill/>
        </p:spPr>
        <p:txBody>
          <a:bodyPr wrap="square" rtlCol="0">
            <a:spAutoFit/>
          </a:bodyPr>
          <a:p>
            <a:r>
              <a:rPr lang="en-US" altLang="zh-CN"/>
              <a:t>data</a:t>
            </a:r>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1623" y="686083"/>
            <a:ext cx="8496944" cy="4608512"/>
          </a:xfrm>
          <a:prstGeom prst="rect">
            <a:avLst/>
          </a:prstGeom>
          <a:solidFill>
            <a:schemeClr val="bg1"/>
          </a:solidFill>
          <a:ln w="3175" cmpd="sng">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53" name="直接连接符 52"/>
          <p:cNvCxnSpPr/>
          <p:nvPr/>
        </p:nvCxnSpPr>
        <p:spPr>
          <a:xfrm>
            <a:off x="6415742" y="2651228"/>
            <a:ext cx="1382516" cy="0"/>
          </a:xfrm>
          <a:prstGeom prst="line">
            <a:avLst/>
          </a:prstGeom>
          <a:ln>
            <a:solidFill>
              <a:srgbClr val="FFFFFF">
                <a:alpha val="21961"/>
              </a:srgb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197418" y="2660383"/>
            <a:ext cx="1370478" cy="0"/>
          </a:xfrm>
          <a:prstGeom prst="line">
            <a:avLst/>
          </a:prstGeom>
          <a:ln>
            <a:solidFill>
              <a:srgbClr val="FFFFFF">
                <a:alpha val="36078"/>
              </a:srgbClr>
            </a:solidFill>
          </a:ln>
          <a:effectLst>
            <a:glow rad="25400">
              <a:schemeClr val="bg1">
                <a:alpha val="15000"/>
              </a:schemeClr>
            </a:glow>
            <a:softEdge rad="0"/>
          </a:effectLst>
        </p:spPr>
        <p:style>
          <a:lnRef idx="1">
            <a:schemeClr val="accent1"/>
          </a:lnRef>
          <a:fillRef idx="0">
            <a:schemeClr val="accent1"/>
          </a:fillRef>
          <a:effectRef idx="0">
            <a:schemeClr val="accent1"/>
          </a:effectRef>
          <a:fontRef idx="minor">
            <a:schemeClr val="tx1"/>
          </a:fontRef>
        </p:style>
      </p:cxnSp>
      <p:sp>
        <p:nvSpPr>
          <p:cNvPr id="29" name="内容占位符 28"/>
          <p:cNvSpPr>
            <a:spLocks noGrp="1"/>
          </p:cNvSpPr>
          <p:nvPr>
            <p:ph idx="1"/>
          </p:nvPr>
        </p:nvSpPr>
        <p:spPr>
          <a:xfrm>
            <a:off x="323528" y="769268"/>
            <a:ext cx="8496944" cy="4608512"/>
          </a:xfrm>
        </p:spPr>
        <p:txBody>
          <a:bodyPr>
            <a:normAutofit lnSpcReduction="10000"/>
          </a:bodyPr>
          <a:lstStyle/>
          <a:p>
            <a:endParaRPr lang="zh-CN" altLang="en-US"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握手</a:t>
            </a:r>
            <a:r>
              <a:rPr lang="en-US" altLang="zh-CN" sz="1400" dirty="0" smtClean="0">
                <a:latin typeface="微软雅黑" panose="020B0503020204020204" pitchFamily="34" charset="-122"/>
                <a:ea typeface="微软雅黑" panose="020B0503020204020204" pitchFamily="34" charset="-122"/>
              </a:rPr>
              <a:t>	</a:t>
            </a:r>
            <a:endParaRPr lang="en-US" altLang="zh-CN" sz="1400" dirty="0" smtClean="0">
              <a:latin typeface="微软雅黑" panose="020B0503020204020204" pitchFamily="34" charset="-122"/>
              <a:ea typeface="微软雅黑" panose="020B0503020204020204" pitchFamily="34" charset="-122"/>
            </a:endParaRPr>
          </a:p>
          <a:p>
            <a:pPr marL="0" indent="0">
              <a:buNone/>
            </a:pPr>
            <a:endParaRPr lang="en-US" altLang="zh-CN" sz="1400" dirty="0" smtClean="0">
              <a:latin typeface="微软雅黑" panose="020B0503020204020204" pitchFamily="34" charset="-122"/>
              <a:ea typeface="微软雅黑" panose="020B0503020204020204" pitchFamily="34" charset="-122"/>
            </a:endParaRPr>
          </a:p>
          <a:p>
            <a:pPr marL="0" indent="0">
              <a:buNone/>
            </a:pPr>
            <a:r>
              <a:rPr lang="en-US" altLang="zh-CN" sz="1400" dirty="0" smtClean="0">
                <a:latin typeface="微软雅黑" panose="020B0503020204020204" pitchFamily="34" charset="-122"/>
                <a:ea typeface="微软雅黑" panose="020B0503020204020204" pitchFamily="34" charset="-122"/>
              </a:rPr>
              <a:t>       websocket 是 独立的基于TCP的协议， 其跟http协议的关系仅仅是 WebSocket 的握手被http 服务器当做 Upgrade request http包处理。 websocket 有自己的握手处理。 TCP连接建立后，client 发送websocket 握手请求.</a:t>
            </a:r>
            <a:endParaRPr lang="en-US" altLang="zh-CN" sz="1400" dirty="0" smtClean="0">
              <a:latin typeface="微软雅黑" panose="020B0503020204020204" pitchFamily="34" charset="-122"/>
              <a:ea typeface="微软雅黑" panose="020B0503020204020204" pitchFamily="34" charset="-122"/>
            </a:endParaRPr>
          </a:p>
          <a:p>
            <a:pPr marL="0" indent="0">
              <a:buNone/>
            </a:pPr>
            <a:endParaRPr lang="en-US" altLang="zh-CN"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数据传输</a:t>
            </a:r>
            <a:endParaRPr lang="zh-CN" altLang="en-US" sz="1400" dirty="0" smtClean="0">
              <a:latin typeface="微软雅黑" panose="020B0503020204020204" pitchFamily="34" charset="-122"/>
              <a:ea typeface="微软雅黑" panose="020B0503020204020204" pitchFamily="34" charset="-122"/>
            </a:endParaRPr>
          </a:p>
          <a:p>
            <a:pPr marL="0" indent="0">
              <a:buNone/>
            </a:pPr>
            <a:endParaRPr lang="zh-CN" altLang="en-US" sz="1400" dirty="0" smtClean="0">
              <a:latin typeface="微软雅黑" panose="020B0503020204020204" pitchFamily="34" charset="-122"/>
              <a:ea typeface="微软雅黑" panose="020B0503020204020204" pitchFamily="34" charset="-122"/>
            </a:endParaRPr>
          </a:p>
          <a:p>
            <a:pPr marL="0" indent="0">
              <a:buNone/>
            </a:pPr>
            <a:r>
              <a:rPr lang="zh-CN" altLang="en-US" sz="1400" dirty="0" smtClean="0">
                <a:latin typeface="微软雅黑" panose="020B0503020204020204" pitchFamily="34" charset="-122"/>
                <a:ea typeface="微软雅黑" panose="020B0503020204020204" pitchFamily="34" charset="-122"/>
              </a:rPr>
              <a:t>       在WebSocket协议中，数据使用帧序列来传输。基本帧协议定义了带有操作码（opcode）的帧类型、负载长度、和用于“扩展数据”与“应用数据”及它们一起定义的“负载数据”的指定位置。某些字节和操作吗保留用于未来协议的扩展。</a:t>
            </a:r>
            <a:endParaRPr lang="zh-CN" altLang="en-US" sz="1400" dirty="0" smtClean="0">
              <a:latin typeface="微软雅黑" panose="020B0503020204020204" pitchFamily="34" charset="-122"/>
              <a:ea typeface="微软雅黑" panose="020B0503020204020204" pitchFamily="34" charset="-122"/>
            </a:endParaRPr>
          </a:p>
          <a:p>
            <a:pPr marL="0" indent="0">
              <a:buNone/>
            </a:pPr>
            <a:r>
              <a:rPr lang="en-US" altLang="zh-CN" sz="1400" dirty="0" smtClean="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分片，控制帧 。。。</a:t>
            </a:r>
            <a:endParaRPr lang="zh-CN" altLang="en-US" sz="1400" dirty="0" smtClean="0">
              <a:latin typeface="微软雅黑" panose="020B0503020204020204" pitchFamily="34" charset="-122"/>
              <a:ea typeface="微软雅黑" panose="020B0503020204020204" pitchFamily="34" charset="-122"/>
            </a:endParaRPr>
          </a:p>
        </p:txBody>
      </p:sp>
      <p:sp>
        <p:nvSpPr>
          <p:cNvPr id="30" name="圆角矩形 29"/>
          <p:cNvSpPr/>
          <p:nvPr/>
        </p:nvSpPr>
        <p:spPr>
          <a:xfrm>
            <a:off x="500817" y="193204"/>
            <a:ext cx="8136904" cy="492832"/>
          </a:xfrm>
          <a:prstGeom prst="roundRect">
            <a:avLst>
              <a:gd name="adj" fmla="val 9369"/>
            </a:avLst>
          </a:prstGeom>
          <a:gradFill>
            <a:gsLst>
              <a:gs pos="0">
                <a:srgbClr val="717171"/>
              </a:gs>
              <a:gs pos="50000">
                <a:srgbClr val="5B5B5B"/>
              </a:gs>
              <a:gs pos="100000">
                <a:srgbClr val="717171"/>
              </a:gs>
            </a:gsLst>
            <a:lin ang="5400000" scaled="0"/>
          </a:gradFill>
          <a:ln w="3175">
            <a:solidFill>
              <a:srgbClr val="5B5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a:solidFill>
                  <a:schemeClr val="bg1"/>
                </a:solidFill>
                <a:latin typeface="微软雅黑" panose="020B0503020204020204" pitchFamily="34" charset="-122"/>
                <a:ea typeface="微软雅黑" panose="020B0503020204020204" pitchFamily="34" charset="-122"/>
              </a:rPr>
              <a:t>Websocket</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116965" y="4131945"/>
            <a:ext cx="7520940" cy="916940"/>
          </a:xfrm>
          <a:prstGeom prst="rect">
            <a:avLst/>
          </a:prstGeom>
          <a:noFill/>
        </p:spPr>
        <p:txBody>
          <a:bodyPr wrap="square" rtlCol="0">
            <a:spAutoFit/>
          </a:bodyPr>
          <a:p>
            <a:r>
              <a:rPr lang="en-US" altLang="zh-CN"/>
              <a:t>websocket protocal rfc </a:t>
            </a:r>
            <a:r>
              <a:rPr lang="zh-CN" altLang="en-US"/>
              <a:t>文档：</a:t>
            </a:r>
            <a:r>
              <a:rPr lang="zh-CN" altLang="en-US">
                <a:hlinkClick r:id="rId1" action="ppaction://hlinkfile"/>
              </a:rPr>
              <a:t>https://tools.ietf.org/html/rfc6455</a:t>
            </a:r>
            <a:endParaRPr lang="zh-CN" altLang="en-US">
              <a:hlinkClick r:id="rId1" action="ppaction://hlinkfile"/>
            </a:endParaRPr>
          </a:p>
          <a:p>
            <a:r>
              <a:rPr lang="zh-CN" altLang="en-US"/>
              <a:t>中文翻译文档：</a:t>
            </a:r>
            <a:r>
              <a:rPr lang="zh-CN" altLang="en-US">
                <a:hlinkClick r:id="rId2"/>
              </a:rPr>
              <a:t>http://blog.csdn.net/u013252773/article/category/2193587</a:t>
            </a:r>
            <a:endParaRPr lang="zh-CN" altLang="en-US"/>
          </a:p>
          <a:p>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直接连接符 52"/>
          <p:cNvCxnSpPr/>
          <p:nvPr/>
        </p:nvCxnSpPr>
        <p:spPr>
          <a:xfrm>
            <a:off x="6415742" y="2651228"/>
            <a:ext cx="1382516" cy="0"/>
          </a:xfrm>
          <a:prstGeom prst="line">
            <a:avLst/>
          </a:prstGeom>
          <a:ln>
            <a:solidFill>
              <a:srgbClr val="FFFFFF">
                <a:alpha val="21961"/>
              </a:srgb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197418" y="2660383"/>
            <a:ext cx="1370478" cy="0"/>
          </a:xfrm>
          <a:prstGeom prst="line">
            <a:avLst/>
          </a:prstGeom>
          <a:ln>
            <a:solidFill>
              <a:srgbClr val="FFFFFF">
                <a:alpha val="36078"/>
              </a:srgbClr>
            </a:solidFill>
          </a:ln>
          <a:effectLst>
            <a:glow rad="25400">
              <a:schemeClr val="bg1">
                <a:alpha val="15000"/>
              </a:schemeClr>
            </a:glow>
            <a:softEdge rad="0"/>
          </a:effectLst>
        </p:spPr>
        <p:style>
          <a:lnRef idx="1">
            <a:schemeClr val="accent1"/>
          </a:lnRef>
          <a:fillRef idx="0">
            <a:schemeClr val="accent1"/>
          </a:fillRef>
          <a:effectRef idx="0">
            <a:schemeClr val="accent1"/>
          </a:effectRef>
          <a:fontRef idx="minor">
            <a:schemeClr val="tx1"/>
          </a:fontRef>
        </p:style>
      </p:cxnSp>
      <p:sp>
        <p:nvSpPr>
          <p:cNvPr id="30" name="圆角矩形 29"/>
          <p:cNvSpPr/>
          <p:nvPr/>
        </p:nvSpPr>
        <p:spPr>
          <a:xfrm>
            <a:off x="500817" y="193204"/>
            <a:ext cx="8136904" cy="492832"/>
          </a:xfrm>
          <a:prstGeom prst="roundRect">
            <a:avLst>
              <a:gd name="adj" fmla="val 9369"/>
            </a:avLst>
          </a:prstGeom>
          <a:gradFill>
            <a:gsLst>
              <a:gs pos="0">
                <a:srgbClr val="717171"/>
              </a:gs>
              <a:gs pos="50000">
                <a:srgbClr val="5B5B5B"/>
              </a:gs>
              <a:gs pos="100000">
                <a:srgbClr val="717171"/>
              </a:gs>
            </a:gsLst>
            <a:lin ang="5400000" scaled="0"/>
          </a:gradFill>
          <a:ln w="3175">
            <a:solidFill>
              <a:srgbClr val="5B5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a:solidFill>
                  <a:schemeClr val="bg1"/>
                </a:solidFill>
                <a:latin typeface="微软雅黑" panose="020B0503020204020204" pitchFamily="34" charset="-122"/>
                <a:ea typeface="微软雅黑" panose="020B0503020204020204" pitchFamily="34" charset="-122"/>
              </a:rPr>
              <a:t>即时通信</a:t>
            </a:r>
            <a:endParaRPr lang="zh-CN" altLang="en-US" sz="3200" dirty="0">
              <a:solidFill>
                <a:schemeClr val="bg1"/>
              </a:solidFill>
              <a:latin typeface="微软雅黑" panose="020B0503020204020204" pitchFamily="34" charset="-122"/>
              <a:ea typeface="微软雅黑" panose="020B0503020204020204" pitchFamily="34" charset="-122"/>
            </a:endParaRPr>
          </a:p>
        </p:txBody>
      </p:sp>
      <p:cxnSp>
        <p:nvCxnSpPr>
          <p:cNvPr id="3" name="直接箭头连接符 2"/>
          <p:cNvCxnSpPr/>
          <p:nvPr/>
        </p:nvCxnSpPr>
        <p:spPr>
          <a:xfrm>
            <a:off x="2712085" y="966470"/>
            <a:ext cx="24765" cy="4358005"/>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4" name="直接箭头连接符 3"/>
          <p:cNvCxnSpPr/>
          <p:nvPr/>
        </p:nvCxnSpPr>
        <p:spPr>
          <a:xfrm>
            <a:off x="5869940" y="966470"/>
            <a:ext cx="24765" cy="4358005"/>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sp>
        <p:nvSpPr>
          <p:cNvPr id="7" name="右箭头 6"/>
          <p:cNvSpPr/>
          <p:nvPr/>
        </p:nvSpPr>
        <p:spPr>
          <a:xfrm>
            <a:off x="2844165" y="1345565"/>
            <a:ext cx="2880360" cy="132715"/>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 name="左箭头 7"/>
          <p:cNvSpPr/>
          <p:nvPr/>
        </p:nvSpPr>
        <p:spPr>
          <a:xfrm>
            <a:off x="2844165" y="1924685"/>
            <a:ext cx="2880360" cy="156210"/>
          </a:xfrm>
          <a:prstGeom prst="lef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9" name="左右箭头 8"/>
          <p:cNvSpPr/>
          <p:nvPr/>
        </p:nvSpPr>
        <p:spPr>
          <a:xfrm>
            <a:off x="2844165" y="2529205"/>
            <a:ext cx="2880360" cy="262890"/>
          </a:xfrm>
          <a:prstGeom prst="lef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0" name="文本框 9"/>
          <p:cNvSpPr txBox="1"/>
          <p:nvPr/>
        </p:nvSpPr>
        <p:spPr>
          <a:xfrm>
            <a:off x="3403600" y="979805"/>
            <a:ext cx="1554480" cy="365760"/>
          </a:xfrm>
          <a:prstGeom prst="rect">
            <a:avLst/>
          </a:prstGeom>
          <a:noFill/>
        </p:spPr>
        <p:txBody>
          <a:bodyPr wrap="none" rtlCol="0">
            <a:spAutoFit/>
          </a:bodyPr>
          <a:p>
            <a:r>
              <a:rPr lang="zh-CN" altLang="en-US"/>
              <a:t>发送连接请求</a:t>
            </a:r>
            <a:endParaRPr lang="zh-CN" altLang="en-US"/>
          </a:p>
        </p:txBody>
      </p:sp>
      <p:sp>
        <p:nvSpPr>
          <p:cNvPr id="11" name="文本框 10"/>
          <p:cNvSpPr txBox="1"/>
          <p:nvPr/>
        </p:nvSpPr>
        <p:spPr>
          <a:xfrm>
            <a:off x="3403600" y="1558925"/>
            <a:ext cx="1554480" cy="365760"/>
          </a:xfrm>
          <a:prstGeom prst="rect">
            <a:avLst/>
          </a:prstGeom>
          <a:noFill/>
        </p:spPr>
        <p:txBody>
          <a:bodyPr wrap="square" rtlCol="0">
            <a:spAutoFit/>
          </a:bodyPr>
          <a:p>
            <a:r>
              <a:rPr lang="zh-CN" altLang="en-US"/>
              <a:t>返回请求响应</a:t>
            </a:r>
            <a:endParaRPr lang="zh-CN" altLang="en-US"/>
          </a:p>
        </p:txBody>
      </p:sp>
      <p:sp>
        <p:nvSpPr>
          <p:cNvPr id="12" name="文本框 11"/>
          <p:cNvSpPr txBox="1"/>
          <p:nvPr/>
        </p:nvSpPr>
        <p:spPr>
          <a:xfrm>
            <a:off x="2990850" y="2151380"/>
            <a:ext cx="2733675" cy="368300"/>
          </a:xfrm>
          <a:prstGeom prst="rect">
            <a:avLst/>
          </a:prstGeom>
          <a:noFill/>
        </p:spPr>
        <p:txBody>
          <a:bodyPr wrap="square" rtlCol="0">
            <a:spAutoFit/>
          </a:bodyPr>
          <a:p>
            <a:r>
              <a:rPr lang="en-US" altLang="zh-CN"/>
              <a:t>websocket</a:t>
            </a:r>
            <a:r>
              <a:rPr lang="zh-CN" altLang="en-US"/>
              <a:t>连接建立成功</a:t>
            </a:r>
            <a:endParaRPr lang="zh-CN" altLang="en-US"/>
          </a:p>
        </p:txBody>
      </p:sp>
      <p:sp>
        <p:nvSpPr>
          <p:cNvPr id="13" name="文本框 12"/>
          <p:cNvSpPr txBox="1"/>
          <p:nvPr/>
        </p:nvSpPr>
        <p:spPr>
          <a:xfrm>
            <a:off x="3632200" y="3141345"/>
            <a:ext cx="1097280" cy="365760"/>
          </a:xfrm>
          <a:prstGeom prst="rect">
            <a:avLst/>
          </a:prstGeom>
          <a:noFill/>
        </p:spPr>
        <p:txBody>
          <a:bodyPr wrap="none" rtlCol="0">
            <a:spAutoFit/>
          </a:bodyPr>
          <a:p>
            <a:r>
              <a:rPr lang="zh-CN" altLang="en-US"/>
              <a:t>发送消息</a:t>
            </a:r>
            <a:endParaRPr lang="zh-CN" altLang="en-US"/>
          </a:p>
        </p:txBody>
      </p:sp>
      <p:sp>
        <p:nvSpPr>
          <p:cNvPr id="14" name="文本框 13"/>
          <p:cNvSpPr txBox="1"/>
          <p:nvPr/>
        </p:nvSpPr>
        <p:spPr>
          <a:xfrm>
            <a:off x="3632200" y="3858895"/>
            <a:ext cx="1097280" cy="365760"/>
          </a:xfrm>
          <a:prstGeom prst="rect">
            <a:avLst/>
          </a:prstGeom>
          <a:noFill/>
        </p:spPr>
        <p:txBody>
          <a:bodyPr wrap="none" rtlCol="0">
            <a:spAutoFit/>
          </a:bodyPr>
          <a:p>
            <a:r>
              <a:rPr lang="zh-CN" altLang="en-US"/>
              <a:t>推送消息</a:t>
            </a:r>
            <a:endParaRPr lang="zh-CN" altLang="en-US"/>
          </a:p>
        </p:txBody>
      </p:sp>
      <p:sp>
        <p:nvSpPr>
          <p:cNvPr id="15" name="文本框 14"/>
          <p:cNvSpPr txBox="1"/>
          <p:nvPr/>
        </p:nvSpPr>
        <p:spPr>
          <a:xfrm>
            <a:off x="3632200" y="4513580"/>
            <a:ext cx="1097280" cy="365760"/>
          </a:xfrm>
          <a:prstGeom prst="rect">
            <a:avLst/>
          </a:prstGeom>
          <a:noFill/>
        </p:spPr>
        <p:txBody>
          <a:bodyPr wrap="none" rtlCol="0">
            <a:spAutoFit/>
          </a:bodyPr>
          <a:p>
            <a:r>
              <a:rPr lang="zh-CN" altLang="en-US"/>
              <a:t>推送消息</a:t>
            </a:r>
            <a:endParaRPr lang="zh-CN" altLang="en-US"/>
          </a:p>
        </p:txBody>
      </p:sp>
      <p:sp>
        <p:nvSpPr>
          <p:cNvPr id="16" name="右箭头 15"/>
          <p:cNvSpPr/>
          <p:nvPr/>
        </p:nvSpPr>
        <p:spPr>
          <a:xfrm>
            <a:off x="2844165" y="3507105"/>
            <a:ext cx="2880360" cy="132715"/>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7" name="左箭头 16"/>
          <p:cNvSpPr/>
          <p:nvPr/>
        </p:nvSpPr>
        <p:spPr>
          <a:xfrm>
            <a:off x="2844165" y="4224655"/>
            <a:ext cx="2880360" cy="156210"/>
          </a:xfrm>
          <a:prstGeom prst="lef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8" name="左箭头 17"/>
          <p:cNvSpPr/>
          <p:nvPr/>
        </p:nvSpPr>
        <p:spPr>
          <a:xfrm>
            <a:off x="2844165" y="4879340"/>
            <a:ext cx="2880360" cy="156210"/>
          </a:xfrm>
          <a:prstGeom prst="lef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1623" y="686083"/>
            <a:ext cx="8496944" cy="4608512"/>
          </a:xfrm>
          <a:prstGeom prst="rect">
            <a:avLst/>
          </a:prstGeom>
          <a:solidFill>
            <a:schemeClr val="bg1"/>
          </a:solidFill>
          <a:ln w="3175" cmpd="sng">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53" name="直接连接符 52"/>
          <p:cNvCxnSpPr/>
          <p:nvPr/>
        </p:nvCxnSpPr>
        <p:spPr>
          <a:xfrm>
            <a:off x="6415742" y="2651228"/>
            <a:ext cx="1382516" cy="0"/>
          </a:xfrm>
          <a:prstGeom prst="line">
            <a:avLst/>
          </a:prstGeom>
          <a:ln>
            <a:solidFill>
              <a:srgbClr val="FFFFFF">
                <a:alpha val="21961"/>
              </a:srgb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197418" y="2660383"/>
            <a:ext cx="1370478" cy="0"/>
          </a:xfrm>
          <a:prstGeom prst="line">
            <a:avLst/>
          </a:prstGeom>
          <a:ln>
            <a:solidFill>
              <a:srgbClr val="FFFFFF">
                <a:alpha val="36078"/>
              </a:srgbClr>
            </a:solidFill>
          </a:ln>
          <a:effectLst>
            <a:glow rad="25400">
              <a:schemeClr val="bg1">
                <a:alpha val="15000"/>
              </a:schemeClr>
            </a:glow>
            <a:softEdge rad="0"/>
          </a:effectLst>
        </p:spPr>
        <p:style>
          <a:lnRef idx="1">
            <a:schemeClr val="accent1"/>
          </a:lnRef>
          <a:fillRef idx="0">
            <a:schemeClr val="accent1"/>
          </a:fillRef>
          <a:effectRef idx="0">
            <a:schemeClr val="accent1"/>
          </a:effectRef>
          <a:fontRef idx="minor">
            <a:schemeClr val="tx1"/>
          </a:fontRef>
        </p:style>
      </p:cxnSp>
      <p:sp>
        <p:nvSpPr>
          <p:cNvPr id="29" name="内容占位符 28"/>
          <p:cNvSpPr>
            <a:spLocks noGrp="1"/>
          </p:cNvSpPr>
          <p:nvPr>
            <p:ph idx="1"/>
          </p:nvPr>
        </p:nvSpPr>
        <p:spPr>
          <a:xfrm>
            <a:off x="323528" y="769268"/>
            <a:ext cx="8496944" cy="4608512"/>
          </a:xfrm>
        </p:spPr>
        <p:txBody>
          <a:bodyPr>
            <a:normAutofit/>
          </a:bodyPr>
          <a:lstStyle/>
          <a:p>
            <a:r>
              <a:rPr lang="en-US" altLang="zh-CN" sz="1800" dirty="0" smtClean="0">
                <a:latin typeface="微软雅黑" panose="020B0503020204020204" pitchFamily="34" charset="-122"/>
                <a:ea typeface="微软雅黑" panose="020B0503020204020204" pitchFamily="34" charset="-122"/>
              </a:rPr>
              <a:t>而Socket.IO是一个完全由JavaScript实现、基于Node.js、支持WebSocket的协议用于实时通信、跨平台的开源框架，它包括了客户端的JavaScript和服务器端的Node.js。Socket.IO除了支持WebSocket通讯协议外，还支持许多种轮询（Polling）机制以及其它实时通信方式，并封装成了通用的接口，并且在服务端实现了这些实时机制的相应代码。Socket.IO实现的Polling通信机制包括Adobe Flash Socket、AJAX长轮询、AJAX multipart streaming、持久Iframe、JSONP轮询等。Socket.IO能够根据浏览器对通讯机制的支持情况自动地选择最佳的方式来实现网络实时应用。</a:t>
            </a:r>
            <a:endParaRPr lang="en-US" altLang="zh-CN" sz="1800" dirty="0" smtClean="0">
              <a:latin typeface="微软雅黑" panose="020B0503020204020204" pitchFamily="34" charset="-122"/>
              <a:ea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endParaRPr>
          </a:p>
          <a:p>
            <a:r>
              <a:rPr lang="en-US" altLang="zh-CN" sz="1800" dirty="0" smtClean="0">
                <a:latin typeface="微软雅黑" panose="020B0503020204020204" pitchFamily="34" charset="-122"/>
                <a:ea typeface="微软雅黑" panose="020B0503020204020204" pitchFamily="34" charset="-122"/>
                <a:hlinkClick r:id="rId1"/>
              </a:rPr>
              <a:t>http://socket.io/</a:t>
            </a:r>
            <a:endParaRPr lang="en-US" altLang="zh-CN" sz="1800" dirty="0" smtClean="0">
              <a:latin typeface="微软雅黑" panose="020B0503020204020204" pitchFamily="34" charset="-122"/>
              <a:ea typeface="微软雅黑" panose="020B0503020204020204" pitchFamily="34" charset="-122"/>
              <a:hlinkClick r:id="rId1"/>
            </a:endParaRPr>
          </a:p>
          <a:p>
            <a:endParaRPr lang="en-US" altLang="zh-CN" sz="1800" dirty="0" smtClean="0">
              <a:latin typeface="微软雅黑" panose="020B0503020204020204" pitchFamily="34" charset="-122"/>
              <a:ea typeface="微软雅黑" panose="020B0503020204020204" pitchFamily="34" charset="-122"/>
            </a:endParaRPr>
          </a:p>
          <a:p>
            <a:r>
              <a:rPr lang="en-US" altLang="zh-CN" sz="1800" dirty="0" smtClean="0">
                <a:latin typeface="微软雅黑" panose="020B0503020204020204" pitchFamily="34" charset="-122"/>
                <a:ea typeface="微软雅黑" panose="020B0503020204020204" pitchFamily="34" charset="-122"/>
                <a:hlinkClick r:id="rId2" action="ppaction://hlinkfile"/>
              </a:rPr>
              <a:t>https://github.com/doctording/nodejs_socket.io_chatroom</a:t>
            </a:r>
            <a:endParaRPr lang="en-US" altLang="zh-CN" sz="1800" dirty="0" smtClean="0">
              <a:latin typeface="微软雅黑" panose="020B0503020204020204" pitchFamily="34" charset="-122"/>
              <a:ea typeface="微软雅黑" panose="020B0503020204020204" pitchFamily="34" charset="-122"/>
            </a:endParaRPr>
          </a:p>
        </p:txBody>
      </p:sp>
      <p:sp>
        <p:nvSpPr>
          <p:cNvPr id="30" name="圆角矩形 29"/>
          <p:cNvSpPr/>
          <p:nvPr/>
        </p:nvSpPr>
        <p:spPr>
          <a:xfrm>
            <a:off x="500817" y="193204"/>
            <a:ext cx="8136904" cy="492832"/>
          </a:xfrm>
          <a:prstGeom prst="roundRect">
            <a:avLst>
              <a:gd name="adj" fmla="val 9369"/>
            </a:avLst>
          </a:prstGeom>
          <a:gradFill>
            <a:gsLst>
              <a:gs pos="0">
                <a:srgbClr val="717171"/>
              </a:gs>
              <a:gs pos="50000">
                <a:srgbClr val="5B5B5B"/>
              </a:gs>
              <a:gs pos="100000">
                <a:srgbClr val="717171"/>
              </a:gs>
            </a:gsLst>
            <a:lin ang="5400000" scaled="0"/>
          </a:gradFill>
          <a:ln w="3175">
            <a:solidFill>
              <a:srgbClr val="5B5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a:solidFill>
                  <a:schemeClr val="bg1"/>
                </a:solidFill>
                <a:latin typeface="微软雅黑" panose="020B0503020204020204" pitchFamily="34" charset="-122"/>
                <a:ea typeface="微软雅黑" panose="020B0503020204020204" pitchFamily="34" charset="-122"/>
              </a:rPr>
              <a:t>Socket.io</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1881</Words>
  <Application>WPS 演示</Application>
  <PresentationFormat>全屏显示(16:10)</PresentationFormat>
  <Paragraphs>137</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Arial</vt:lpstr>
      <vt:lpstr>宋体</vt:lpstr>
      <vt:lpstr>Wingdings</vt:lpstr>
      <vt:lpstr>微软雅黑</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Noah</dc:creator>
  <cp:lastModifiedBy>yy</cp:lastModifiedBy>
  <cp:revision>323</cp:revision>
  <dcterms:created xsi:type="dcterms:W3CDTF">2011-02-19T10:37:00Z</dcterms:created>
  <dcterms:modified xsi:type="dcterms:W3CDTF">2017-01-03T11:06:40Z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