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000" dirty="0" smtClean="0"/>
              <a:t>OpenGL ES</a:t>
            </a:r>
            <a:r>
              <a:rPr lang="zh-CN" altLang="en-US" sz="4000" dirty="0" smtClean="0"/>
              <a:t>图形标准的研究与讨论</a:t>
            </a:r>
            <a:endParaRPr lang="zh-CN" altLang="en-US" sz="4000" dirty="0"/>
          </a:p>
        </p:txBody>
      </p:sp>
      <p:sp>
        <p:nvSpPr>
          <p:cNvPr id="3" name="副标题 2"/>
          <p:cNvSpPr>
            <a:spLocks noGrp="1"/>
          </p:cNvSpPr>
          <p:nvPr>
            <p:ph type="subTitle" idx="1"/>
          </p:nvPr>
        </p:nvSpPr>
        <p:spPr/>
        <p:txBody>
          <a:bodyPr/>
          <a:lstStyle/>
          <a:p>
            <a:r>
              <a:rPr lang="en-US" altLang="zh-CN" dirty="0" smtClean="0"/>
              <a:t>21651026 </a:t>
            </a:r>
            <a:r>
              <a:rPr lang="zh-CN" altLang="en-US" dirty="0" smtClean="0"/>
              <a:t>王晓瑶</a:t>
            </a:r>
            <a:endParaRPr lang="zh-CN" altLang="en-US" dirty="0"/>
          </a:p>
        </p:txBody>
      </p:sp>
    </p:spTree>
    <p:extLst>
      <p:ext uri="{BB962C8B-B14F-4D97-AF65-F5344CB8AC3E}">
        <p14:creationId xmlns:p14="http://schemas.microsoft.com/office/powerpoint/2010/main" val="175036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着色器</a:t>
            </a:r>
            <a:endParaRPr lang="zh-CN" altLang="en-US" dirty="0"/>
          </a:p>
        </p:txBody>
      </p:sp>
      <p:sp>
        <p:nvSpPr>
          <p:cNvPr id="3" name="内容占位符 2"/>
          <p:cNvSpPr>
            <a:spLocks noGrp="1"/>
          </p:cNvSpPr>
          <p:nvPr>
            <p:ph idx="1"/>
          </p:nvPr>
        </p:nvSpPr>
        <p:spPr/>
        <p:txBody>
          <a:bodyPr/>
          <a:lstStyle/>
          <a:p>
            <a:pPr lvl="0"/>
            <a:r>
              <a:rPr lang="zh-CN" altLang="zh-CN" dirty="0"/>
              <a:t>二进制程序文件，在</a:t>
            </a:r>
            <a:r>
              <a:rPr lang="en-US" altLang="zh-CN" dirty="0"/>
              <a:t>OpenGL ES 3.0</a:t>
            </a:r>
            <a:r>
              <a:rPr lang="zh-CN" altLang="zh-CN" dirty="0"/>
              <a:t>中完全链接过的二进制程序文件可以保存为离线二进制格式，运行时不需要链接步骤，有利于减少应用程序的加载时间。且在</a:t>
            </a:r>
            <a:r>
              <a:rPr lang="en-US" altLang="zh-CN" dirty="0"/>
              <a:t>3.0</a:t>
            </a:r>
            <a:r>
              <a:rPr lang="zh-CN" altLang="zh-CN" dirty="0"/>
              <a:t>中，所有着色器的实现都有在线着色器编译器。</a:t>
            </a:r>
          </a:p>
          <a:p>
            <a:pPr lvl="0"/>
            <a:r>
              <a:rPr lang="zh-CN" altLang="zh-CN" dirty="0"/>
              <a:t>非方矩阵和全整数支持，</a:t>
            </a:r>
            <a:r>
              <a:rPr lang="en-US" altLang="zh-CN" dirty="0"/>
              <a:t>OpenGL ES 3.0</a:t>
            </a:r>
            <a:r>
              <a:rPr lang="zh-CN" altLang="zh-CN" dirty="0"/>
              <a:t>中可支持方阵之外的新矩阵类型。全整数支持即支持整数标量和向量类型以及全整数操作。可实现从整数到浮点数、浮点数到整数的转换以及从纹理中读取整数值和向整数颜色缓冲区中输出整数值的功能。</a:t>
            </a:r>
          </a:p>
          <a:p>
            <a:pPr lvl="0"/>
            <a:r>
              <a:rPr lang="zh-CN" altLang="zh-CN" dirty="0"/>
              <a:t>片段深度，片段着色器可显式控制当前片段的深度值，而不是依赖深度值的插值</a:t>
            </a:r>
          </a:p>
          <a:p>
            <a:pPr lvl="0"/>
            <a:r>
              <a:rPr lang="zh-CN" altLang="zh-CN" dirty="0"/>
              <a:t>统一变量快，统一变量值可组合为统一变量块。统一变量块可更高效地加载，也可在多个着色器程序间共享。</a:t>
            </a:r>
          </a:p>
          <a:p>
            <a:pPr marL="0" indent="0">
              <a:buNone/>
            </a:pPr>
            <a:endParaRPr lang="zh-CN" altLang="en-US" dirty="0"/>
          </a:p>
        </p:txBody>
      </p:sp>
    </p:spTree>
    <p:extLst>
      <p:ext uri="{BB962C8B-B14F-4D97-AF65-F5344CB8AC3E}">
        <p14:creationId xmlns:p14="http://schemas.microsoft.com/office/powerpoint/2010/main" val="367143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几何形状</a:t>
            </a:r>
            <a:endParaRPr lang="zh-CN" altLang="en-US" dirty="0"/>
          </a:p>
        </p:txBody>
      </p:sp>
      <p:sp>
        <p:nvSpPr>
          <p:cNvPr id="3" name="内容占位符 2"/>
          <p:cNvSpPr>
            <a:spLocks noGrp="1"/>
          </p:cNvSpPr>
          <p:nvPr>
            <p:ph idx="1"/>
          </p:nvPr>
        </p:nvSpPr>
        <p:spPr/>
        <p:txBody>
          <a:bodyPr/>
          <a:lstStyle/>
          <a:p>
            <a:pPr lvl="0"/>
            <a:r>
              <a:rPr lang="zh-CN" altLang="zh-CN" dirty="0"/>
              <a:t>变换反馈，即可在缓冲区对象中捕捉顶点着色器的输出，这对粒子动画有很大的帮助。</a:t>
            </a:r>
          </a:p>
          <a:p>
            <a:pPr lvl="0"/>
            <a:r>
              <a:rPr lang="zh-CN" altLang="zh-CN" dirty="0"/>
              <a:t>布尔遮挡查询，应用程序可查询一个或一组绘制调用的像素是否通过深度测试。这个功能可避免在边界被遮盖的对象上进行几何形状处理的优化。</a:t>
            </a:r>
          </a:p>
          <a:p>
            <a:pPr lvl="0"/>
            <a:r>
              <a:rPr lang="zh-CN" altLang="zh-CN" dirty="0"/>
              <a:t>实例渲染，可有效地对包含类似几何形状但是属性不同的对象进行渲染。这一功能在进行人群的渲染时十分有用。</a:t>
            </a:r>
          </a:p>
          <a:p>
            <a:pPr lvl="0"/>
            <a:r>
              <a:rPr lang="zh-CN" altLang="zh-CN" dirty="0"/>
              <a:t>图元重启，</a:t>
            </a:r>
            <a:r>
              <a:rPr lang="en-US" altLang="zh-CN" dirty="0"/>
              <a:t>OpenGL 3.0</a:t>
            </a:r>
            <a:r>
              <a:rPr lang="zh-CN" altLang="zh-CN" dirty="0"/>
              <a:t>中，可使用特殊的索引值表示新图元的开始。就可以消除使用三角形条带时生成退化三角形的需求。</a:t>
            </a:r>
          </a:p>
          <a:p>
            <a:endParaRPr lang="zh-CN" altLang="en-US" dirty="0"/>
          </a:p>
        </p:txBody>
      </p:sp>
    </p:spTree>
    <p:extLst>
      <p:ext uri="{BB962C8B-B14F-4D97-AF65-F5344CB8AC3E}">
        <p14:creationId xmlns:p14="http://schemas.microsoft.com/office/powerpoint/2010/main" val="174573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缓冲区对象</a:t>
            </a:r>
            <a:endParaRPr lang="zh-CN" altLang="en-US" dirty="0"/>
          </a:p>
        </p:txBody>
      </p:sp>
      <p:sp>
        <p:nvSpPr>
          <p:cNvPr id="3" name="内容占位符 2"/>
          <p:cNvSpPr>
            <a:spLocks noGrp="1"/>
          </p:cNvSpPr>
          <p:nvPr>
            <p:ph idx="1"/>
          </p:nvPr>
        </p:nvSpPr>
        <p:spPr/>
        <p:txBody>
          <a:bodyPr/>
          <a:lstStyle/>
          <a:p>
            <a:pPr lvl="0"/>
            <a:r>
              <a:rPr lang="zh-CN" altLang="zh-CN" dirty="0"/>
              <a:t>统一变量缓冲区对象，即为存储或绑定大的统一变量块提供高效的方法。有利于减少将统一变量值绑定到着色器的性能代价。</a:t>
            </a:r>
          </a:p>
          <a:p>
            <a:pPr lvl="0"/>
            <a:r>
              <a:rPr lang="zh-CN" altLang="zh-CN" dirty="0"/>
              <a:t>顶点数组对象，可提供绑定和在顶点数组状态之间切换的高效方法。顶点数组对象实际上是顶点数组状态的容器对象。应用程序可通过顶点数组对象在一次</a:t>
            </a:r>
            <a:r>
              <a:rPr lang="en-US" altLang="zh-CN" dirty="0"/>
              <a:t>API</a:t>
            </a:r>
            <a:r>
              <a:rPr lang="zh-CN" altLang="zh-CN" dirty="0"/>
              <a:t>调用中切换顶点数组状态，而不是发出多个调用。</a:t>
            </a:r>
          </a:p>
          <a:p>
            <a:pPr lvl="0"/>
            <a:r>
              <a:rPr lang="zh-CN" altLang="zh-CN" dirty="0"/>
              <a:t>同步对象，是为了给应用程序提供检查一组</a:t>
            </a:r>
            <a:r>
              <a:rPr lang="en-US" altLang="zh-CN" dirty="0"/>
              <a:t>OpenGL ES</a:t>
            </a:r>
            <a:r>
              <a:rPr lang="zh-CN" altLang="zh-CN" dirty="0"/>
              <a:t>操作是否在</a:t>
            </a:r>
            <a:r>
              <a:rPr lang="en-US" altLang="zh-CN" dirty="0"/>
              <a:t>GPU</a:t>
            </a:r>
            <a:r>
              <a:rPr lang="zh-CN" altLang="zh-CN" dirty="0"/>
              <a:t>上完成执行的机制。与之相关的新功能是栅栏，这个功能为应用程序提供了通知</a:t>
            </a:r>
            <a:r>
              <a:rPr lang="en-US" altLang="zh-CN" dirty="0"/>
              <a:t>GPU</a:t>
            </a:r>
            <a:r>
              <a:rPr lang="zh-CN" altLang="zh-CN" dirty="0"/>
              <a:t>应等待一组</a:t>
            </a:r>
            <a:r>
              <a:rPr lang="en-US" altLang="zh-CN" dirty="0"/>
              <a:t>OpenGL ES</a:t>
            </a:r>
            <a:r>
              <a:rPr lang="zh-CN" altLang="zh-CN" dirty="0"/>
              <a:t>操作结束才能接受更多操作进入执行队列的方法。</a:t>
            </a:r>
          </a:p>
          <a:p>
            <a:endParaRPr lang="zh-CN" altLang="en-US" dirty="0"/>
          </a:p>
        </p:txBody>
      </p:sp>
    </p:spTree>
    <p:extLst>
      <p:ext uri="{BB962C8B-B14F-4D97-AF65-F5344CB8AC3E}">
        <p14:creationId xmlns:p14="http://schemas.microsoft.com/office/powerpoint/2010/main" val="345178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帧缓冲区</a:t>
            </a:r>
            <a:endParaRPr lang="zh-CN" altLang="en-US" dirty="0"/>
          </a:p>
        </p:txBody>
      </p:sp>
      <p:sp>
        <p:nvSpPr>
          <p:cNvPr id="3" name="内容占位符 2"/>
          <p:cNvSpPr>
            <a:spLocks noGrp="1"/>
          </p:cNvSpPr>
          <p:nvPr>
            <p:ph idx="1"/>
          </p:nvPr>
        </p:nvSpPr>
        <p:spPr/>
        <p:txBody>
          <a:bodyPr/>
          <a:lstStyle/>
          <a:p>
            <a:pPr lvl="0"/>
            <a:r>
              <a:rPr lang="zh-CN" altLang="zh-CN" dirty="0"/>
              <a:t>多重渲染目标，即允许应用程序同时渲染到多个颜色缓冲区。利用这个功能，片段着色器输出多个颜色，每个用于一个相连的颜色缓冲区。该功能也可以用于延迟着色。</a:t>
            </a:r>
          </a:p>
          <a:p>
            <a:pPr lvl="0"/>
            <a:r>
              <a:rPr lang="zh-CN" altLang="zh-CN" dirty="0"/>
              <a:t>多重采样渲染缓冲区，可以使应用程序能够渲染到具备多重采样抗锯齿功能的屏幕外帧缓冲区。</a:t>
            </a:r>
          </a:p>
          <a:p>
            <a:pPr lvl="0"/>
            <a:r>
              <a:rPr lang="zh-CN" altLang="zh-CN" dirty="0"/>
              <a:t>帧缓冲区失效提示，</a:t>
            </a:r>
            <a:r>
              <a:rPr lang="en-US" altLang="zh-CN" dirty="0"/>
              <a:t>OpenGL ES 3.0</a:t>
            </a:r>
            <a:r>
              <a:rPr lang="zh-CN" altLang="zh-CN" dirty="0"/>
              <a:t>的许多实现是基于块状渲染的</a:t>
            </a:r>
            <a:r>
              <a:rPr lang="en-US" altLang="zh-CN" dirty="0"/>
              <a:t>GPU</a:t>
            </a:r>
            <a:r>
              <a:rPr lang="zh-CN" altLang="zh-CN" dirty="0"/>
              <a:t>。该功能为应用程序提供了通知驱动程序不再需要帧缓冲区内容的机制。这使得驱动程序能够采取优化步骤，跳过不必要的图块恢复操作。</a:t>
            </a:r>
          </a:p>
          <a:p>
            <a:endParaRPr lang="zh-CN" altLang="en-US" dirty="0"/>
          </a:p>
        </p:txBody>
      </p:sp>
    </p:spTree>
    <p:extLst>
      <p:ext uri="{BB962C8B-B14F-4D97-AF65-F5344CB8AC3E}">
        <p14:creationId xmlns:p14="http://schemas.microsoft.com/office/powerpoint/2010/main" val="149901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ES 3.0 </a:t>
            </a:r>
            <a:r>
              <a:rPr lang="zh-CN" altLang="en-US" dirty="0" smtClean="0"/>
              <a:t>程序大体框架</a:t>
            </a:r>
            <a:endParaRPr lang="zh-CN" altLang="en-US" dirty="0"/>
          </a:p>
        </p:txBody>
      </p:sp>
      <p:sp>
        <p:nvSpPr>
          <p:cNvPr id="3" name="内容占位符 2"/>
          <p:cNvSpPr>
            <a:spLocks noGrp="1"/>
          </p:cNvSpPr>
          <p:nvPr>
            <p:ph idx="1"/>
          </p:nvPr>
        </p:nvSpPr>
        <p:spPr/>
        <p:txBody>
          <a:bodyPr/>
          <a:lstStyle/>
          <a:p>
            <a:r>
              <a:rPr lang="zh-CN" altLang="en-US" dirty="0" smtClean="0"/>
              <a:t>创建一个简单三角形的步骤如下：</a:t>
            </a:r>
            <a:endParaRPr lang="en-US" altLang="zh-CN" dirty="0" smtClean="0"/>
          </a:p>
          <a:p>
            <a:pPr marL="0" lvl="0" indent="0">
              <a:buNone/>
            </a:pPr>
            <a:r>
              <a:rPr lang="en-US" altLang="zh-CN" dirty="0" smtClean="0"/>
              <a:t>1. </a:t>
            </a:r>
            <a:r>
              <a:rPr lang="zh-CN" altLang="zh-CN" dirty="0" smtClean="0"/>
              <a:t>用</a:t>
            </a:r>
            <a:r>
              <a:rPr lang="en-US" altLang="zh-CN" dirty="0"/>
              <a:t>EGL</a:t>
            </a:r>
            <a:r>
              <a:rPr lang="zh-CN" altLang="zh-CN" dirty="0"/>
              <a:t>创建屏幕上的渲染。</a:t>
            </a:r>
          </a:p>
          <a:p>
            <a:pPr marL="0" lvl="0" indent="0">
              <a:buNone/>
            </a:pPr>
            <a:r>
              <a:rPr lang="en-US" altLang="zh-CN" dirty="0" smtClean="0"/>
              <a:t>2. </a:t>
            </a:r>
            <a:r>
              <a:rPr lang="zh-CN" altLang="zh-CN" dirty="0" smtClean="0"/>
              <a:t>加载</a:t>
            </a:r>
            <a:r>
              <a:rPr lang="zh-CN" altLang="zh-CN" dirty="0"/>
              <a:t>顶点和片段着色器。</a:t>
            </a:r>
          </a:p>
          <a:p>
            <a:pPr marL="0" lvl="0" indent="0">
              <a:buNone/>
            </a:pPr>
            <a:r>
              <a:rPr lang="en-US" altLang="zh-CN" dirty="0" smtClean="0"/>
              <a:t>3. </a:t>
            </a:r>
            <a:r>
              <a:rPr lang="zh-CN" altLang="zh-CN" dirty="0" smtClean="0"/>
              <a:t>创建</a:t>
            </a:r>
            <a:r>
              <a:rPr lang="zh-CN" altLang="zh-CN" dirty="0"/>
              <a:t>一个程序对象，连接顶点和片段着色器，并链接程序对象。</a:t>
            </a:r>
          </a:p>
          <a:p>
            <a:pPr marL="0" indent="0">
              <a:buNone/>
            </a:pPr>
            <a:r>
              <a:rPr lang="en-US" altLang="zh-CN" dirty="0" smtClean="0"/>
              <a:t>4. </a:t>
            </a:r>
            <a:r>
              <a:rPr lang="zh-CN" altLang="zh-CN" dirty="0" smtClean="0"/>
              <a:t>设置视口</a:t>
            </a:r>
            <a:endParaRPr lang="en-US" altLang="zh-CN" dirty="0" smtClean="0"/>
          </a:p>
          <a:p>
            <a:pPr marL="0" indent="0">
              <a:buNone/>
            </a:pPr>
            <a:r>
              <a:rPr lang="en-US" altLang="zh-CN" dirty="0" smtClean="0"/>
              <a:t>5. </a:t>
            </a:r>
            <a:r>
              <a:rPr lang="zh-CN" altLang="zh-CN" dirty="0" smtClean="0"/>
              <a:t>清除</a:t>
            </a:r>
            <a:r>
              <a:rPr lang="zh-CN" altLang="zh-CN" dirty="0"/>
              <a:t>颜色</a:t>
            </a:r>
            <a:r>
              <a:rPr lang="zh-CN" altLang="zh-CN" dirty="0" smtClean="0"/>
              <a:t>缓冲区</a:t>
            </a:r>
            <a:endParaRPr lang="en-US" altLang="zh-CN" dirty="0" smtClean="0"/>
          </a:p>
          <a:p>
            <a:pPr marL="0" indent="0">
              <a:buNone/>
            </a:pPr>
            <a:r>
              <a:rPr lang="en-US" altLang="zh-CN" dirty="0" smtClean="0"/>
              <a:t>6. </a:t>
            </a:r>
            <a:r>
              <a:rPr lang="zh-CN" altLang="zh-CN" dirty="0" smtClean="0"/>
              <a:t>渲染</a:t>
            </a:r>
            <a:r>
              <a:rPr lang="zh-CN" altLang="zh-CN" dirty="0"/>
              <a:t>简单图元</a:t>
            </a:r>
            <a:r>
              <a:rPr lang="zh-CN" altLang="zh-CN" dirty="0" smtClean="0"/>
              <a:t>。</a:t>
            </a:r>
            <a:endParaRPr lang="en-US" altLang="zh-CN" dirty="0" smtClean="0"/>
          </a:p>
          <a:p>
            <a:pPr marL="0" lvl="0" indent="0">
              <a:buNone/>
            </a:pPr>
            <a:r>
              <a:rPr lang="en-US" altLang="zh-CN" dirty="0" smtClean="0"/>
              <a:t>7. </a:t>
            </a:r>
            <a:r>
              <a:rPr lang="zh-CN" altLang="zh-CN" dirty="0" smtClean="0"/>
              <a:t>使</a:t>
            </a:r>
            <a:r>
              <a:rPr lang="zh-CN" altLang="zh-CN" dirty="0"/>
              <a:t>颜色缓冲区的内容在</a:t>
            </a:r>
            <a:r>
              <a:rPr lang="en-US" altLang="zh-CN" dirty="0"/>
              <a:t>EGL</a:t>
            </a:r>
            <a:r>
              <a:rPr lang="zh-CN" altLang="zh-CN" dirty="0"/>
              <a:t>窗口表面中可见。</a:t>
            </a:r>
          </a:p>
          <a:p>
            <a:pPr marL="0" indent="0">
              <a:buNone/>
            </a:pPr>
            <a:endParaRPr lang="zh-CN" altLang="en-US" dirty="0"/>
          </a:p>
        </p:txBody>
      </p:sp>
    </p:spTree>
    <p:extLst>
      <p:ext uri="{BB962C8B-B14F-4D97-AF65-F5344CB8AC3E}">
        <p14:creationId xmlns:p14="http://schemas.microsoft.com/office/powerpoint/2010/main" val="67497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42560" y="2529840"/>
            <a:ext cx="3271520" cy="1200329"/>
          </a:xfrm>
          <a:prstGeom prst="rect">
            <a:avLst/>
          </a:prstGeom>
          <a:noFill/>
        </p:spPr>
        <p:txBody>
          <a:bodyPr wrap="square" rtlCol="0">
            <a:spAutoFit/>
          </a:bodyPr>
          <a:lstStyle/>
          <a:p>
            <a:r>
              <a:rPr lang="zh-CN" altLang="en-US" sz="7200" dirty="0" smtClean="0"/>
              <a:t>谢谢！</a:t>
            </a:r>
            <a:endParaRPr lang="zh-CN" altLang="en-US" sz="7200" dirty="0"/>
          </a:p>
        </p:txBody>
      </p:sp>
    </p:spTree>
    <p:extLst>
      <p:ext uri="{BB962C8B-B14F-4D97-AF65-F5344CB8AC3E}">
        <p14:creationId xmlns:p14="http://schemas.microsoft.com/office/powerpoint/2010/main" val="249887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ES</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       OpenGL </a:t>
            </a:r>
            <a:r>
              <a:rPr lang="en-US" altLang="zh-CN" dirty="0"/>
              <a:t>ES(OpenGL for Embedded Systems)</a:t>
            </a:r>
            <a:r>
              <a:rPr lang="zh-CN" altLang="zh-CN" dirty="0"/>
              <a:t>是一种高级</a:t>
            </a:r>
            <a:r>
              <a:rPr lang="en-US" altLang="zh-CN" dirty="0"/>
              <a:t>3D</a:t>
            </a:r>
            <a:r>
              <a:rPr lang="zh-CN" altLang="zh-CN" dirty="0"/>
              <a:t>图形应用程序编程接口，是专门针对手机、</a:t>
            </a:r>
            <a:r>
              <a:rPr lang="en-US" altLang="zh-CN" dirty="0"/>
              <a:t>PDA</a:t>
            </a:r>
            <a:r>
              <a:rPr lang="zh-CN" altLang="zh-CN" dirty="0"/>
              <a:t>以及游戏主机等嵌入式设备而设计的，主要包括</a:t>
            </a:r>
            <a:r>
              <a:rPr lang="en-US" altLang="zh-CN" dirty="0"/>
              <a:t>OpenGL ES 1.0</a:t>
            </a:r>
            <a:r>
              <a:rPr lang="zh-CN" altLang="zh-CN" dirty="0"/>
              <a:t>、</a:t>
            </a:r>
            <a:r>
              <a:rPr lang="en-US" altLang="zh-CN" dirty="0"/>
              <a:t>OpenGL ES 1.1</a:t>
            </a:r>
            <a:r>
              <a:rPr lang="zh-CN" altLang="zh-CN" dirty="0"/>
              <a:t>、</a:t>
            </a:r>
            <a:r>
              <a:rPr lang="en-US" altLang="zh-CN" dirty="0"/>
              <a:t>OpenGL ES 2.0</a:t>
            </a:r>
            <a:r>
              <a:rPr lang="zh-CN" altLang="zh-CN" dirty="0"/>
              <a:t>和</a:t>
            </a:r>
            <a:r>
              <a:rPr lang="en-US" altLang="zh-CN" dirty="0"/>
              <a:t>OpenGL ES 3.0</a:t>
            </a:r>
            <a:r>
              <a:rPr lang="zh-CN" altLang="zh-CN" dirty="0"/>
              <a:t>。</a:t>
            </a:r>
            <a:r>
              <a:rPr lang="en-US" altLang="zh-CN" dirty="0"/>
              <a:t>OpenGL ES 1.0</a:t>
            </a:r>
            <a:r>
              <a:rPr lang="zh-CN" altLang="zh-CN" dirty="0"/>
              <a:t>和</a:t>
            </a:r>
            <a:r>
              <a:rPr lang="en-US" altLang="zh-CN" dirty="0"/>
              <a:t>1.1</a:t>
            </a:r>
            <a:r>
              <a:rPr lang="zh-CN" altLang="zh-CN" dirty="0"/>
              <a:t>规范采用固定功能管线，分别从</a:t>
            </a:r>
            <a:r>
              <a:rPr lang="en-US" altLang="zh-CN" dirty="0"/>
              <a:t>OpenGL 1.3</a:t>
            </a:r>
            <a:r>
              <a:rPr lang="zh-CN" altLang="zh-CN" dirty="0"/>
              <a:t>和</a:t>
            </a:r>
            <a:r>
              <a:rPr lang="en-US" altLang="zh-CN" dirty="0"/>
              <a:t>1.5</a:t>
            </a:r>
            <a:r>
              <a:rPr lang="zh-CN" altLang="zh-CN" dirty="0"/>
              <a:t>规范衍生而来。</a:t>
            </a:r>
            <a:r>
              <a:rPr lang="en-US" altLang="zh-CN" dirty="0"/>
              <a:t>OpenGL ES 2.0</a:t>
            </a:r>
            <a:r>
              <a:rPr lang="zh-CN" altLang="zh-CN" dirty="0"/>
              <a:t>规范采用了可编程图形管线，从</a:t>
            </a:r>
            <a:r>
              <a:rPr lang="en-US" altLang="zh-CN" dirty="0"/>
              <a:t>OpenGL 2.0</a:t>
            </a:r>
            <a:r>
              <a:rPr lang="zh-CN" altLang="zh-CN" dirty="0"/>
              <a:t>规范衍生而来</a:t>
            </a:r>
            <a:r>
              <a:rPr lang="zh-CN" altLang="zh-CN" dirty="0" smtClean="0"/>
              <a:t>。</a:t>
            </a:r>
            <a:r>
              <a:rPr lang="en-US" altLang="zh-CN" dirty="0" smtClean="0"/>
              <a:t>OpenGL </a:t>
            </a:r>
            <a:r>
              <a:rPr lang="en-US" altLang="zh-CN" dirty="0"/>
              <a:t>ES3.0</a:t>
            </a:r>
            <a:r>
              <a:rPr lang="zh-CN" altLang="zh-CN" dirty="0"/>
              <a:t>实现了具有可编程着色功能的图形管线</a:t>
            </a:r>
            <a:r>
              <a:rPr lang="zh-CN" altLang="zh-CN" dirty="0" smtClean="0"/>
              <a:t>，</a:t>
            </a:r>
            <a:r>
              <a:rPr lang="zh-CN" altLang="en-US" dirty="0" smtClean="0"/>
              <a:t>是从</a:t>
            </a:r>
            <a:r>
              <a:rPr lang="en-US" altLang="zh-CN" dirty="0"/>
              <a:t>OpenGL 3.3</a:t>
            </a:r>
            <a:r>
              <a:rPr lang="zh-CN" altLang="zh-CN" dirty="0"/>
              <a:t>规范衍生而来，引入了采用阴影贴图、体渲染、基于</a:t>
            </a:r>
            <a:r>
              <a:rPr lang="en-US" altLang="zh-CN" dirty="0"/>
              <a:t>GPU</a:t>
            </a:r>
            <a:r>
              <a:rPr lang="zh-CN" altLang="zh-CN" dirty="0"/>
              <a:t>的粒子动画、几何形状实例化、纹理压缩和伽玛校正等技术的重要</a:t>
            </a:r>
            <a:r>
              <a:rPr lang="zh-CN" altLang="zh-CN" dirty="0" smtClean="0"/>
              <a:t>功能</a:t>
            </a:r>
            <a:r>
              <a:rPr lang="zh-CN" altLang="en-US" dirty="0" smtClean="0"/>
              <a:t>，是</a:t>
            </a:r>
            <a:r>
              <a:rPr lang="zh-CN" altLang="zh-CN" dirty="0" smtClean="0"/>
              <a:t>由</a:t>
            </a:r>
            <a:r>
              <a:rPr lang="en-US" altLang="zh-CN" dirty="0"/>
              <a:t>OpenGL </a:t>
            </a:r>
            <a:r>
              <a:rPr lang="en-US" altLang="zh-CN" dirty="0" smtClean="0"/>
              <a:t>ES 3.0 </a:t>
            </a:r>
            <a:r>
              <a:rPr lang="en-US" altLang="zh-CN" dirty="0"/>
              <a:t>API</a:t>
            </a:r>
            <a:r>
              <a:rPr lang="zh-CN" altLang="zh-CN" dirty="0"/>
              <a:t>规范和</a:t>
            </a:r>
            <a:r>
              <a:rPr lang="en-US" altLang="zh-CN" dirty="0"/>
              <a:t>OpenGL ES</a:t>
            </a:r>
            <a:r>
              <a:rPr lang="zh-CN" altLang="zh-CN" dirty="0"/>
              <a:t>着色语言规范</a:t>
            </a:r>
            <a:r>
              <a:rPr lang="zh-CN" altLang="zh-CN" dirty="0" smtClean="0"/>
              <a:t>组成</a:t>
            </a:r>
            <a:r>
              <a:rPr lang="zh-CN" altLang="en-US" dirty="0" smtClean="0"/>
              <a:t>。</a:t>
            </a:r>
            <a:endParaRPr lang="en-US" altLang="zh-CN" dirty="0" smtClean="0"/>
          </a:p>
          <a:p>
            <a:r>
              <a:rPr lang="en-US" altLang="zh-CN" dirty="0"/>
              <a:t> </a:t>
            </a:r>
            <a:r>
              <a:rPr lang="en-US" altLang="zh-CN" dirty="0" smtClean="0"/>
              <a:t>  </a:t>
            </a:r>
            <a:r>
              <a:rPr lang="zh-CN" altLang="en-US" dirty="0"/>
              <a:t> </a:t>
            </a:r>
            <a:r>
              <a:rPr lang="zh-CN" altLang="en-US" dirty="0" smtClean="0"/>
              <a:t> 这里主要介绍</a:t>
            </a:r>
            <a:r>
              <a:rPr lang="en-US" altLang="zh-CN" dirty="0" smtClean="0"/>
              <a:t>OpenGL ES 3.0</a:t>
            </a:r>
            <a:r>
              <a:rPr lang="zh-CN" altLang="en-US" dirty="0" smtClean="0"/>
              <a:t>。</a:t>
            </a:r>
            <a:endParaRPr lang="zh-CN" altLang="en-US" dirty="0"/>
          </a:p>
        </p:txBody>
      </p:sp>
    </p:spTree>
    <p:extLst>
      <p:ext uri="{BB962C8B-B14F-4D97-AF65-F5344CB8AC3E}">
        <p14:creationId xmlns:p14="http://schemas.microsoft.com/office/powerpoint/2010/main" val="192164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OpenGL ES 3.0 </a:t>
            </a:r>
            <a:r>
              <a:rPr lang="zh-CN" altLang="zh-CN" dirty="0"/>
              <a:t>图形管线</a:t>
            </a:r>
            <a:br>
              <a:rPr lang="zh-CN" altLang="zh-CN" dirty="0"/>
            </a:br>
            <a:endParaRPr lang="zh-CN" altLang="en-US" dirty="0"/>
          </a:p>
        </p:txBody>
      </p:sp>
      <p:sp>
        <p:nvSpPr>
          <p:cNvPr id="3" name="内容占位符 2"/>
          <p:cNvSpPr>
            <a:spLocks noGrp="1"/>
          </p:cNvSpPr>
          <p:nvPr>
            <p:ph idx="1"/>
          </p:nvPr>
        </p:nvSpPr>
        <p:spPr>
          <a:xfrm>
            <a:off x="2589212" y="1779917"/>
            <a:ext cx="8915400" cy="4724400"/>
          </a:xfrm>
        </p:spPr>
        <p:txBody>
          <a:bodyPr/>
          <a:lstStyle/>
          <a:p>
            <a:r>
              <a:rPr lang="en-US" altLang="zh-CN" dirty="0" smtClean="0"/>
              <a:t>OpenGL ES 3.0 </a:t>
            </a:r>
            <a:r>
              <a:rPr lang="zh-CN" altLang="en-US" dirty="0" smtClean="0"/>
              <a:t>图形管线如下图：</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其中顶点着色器和片段着色器属于可编程阶段。</a:t>
            </a:r>
            <a:endParaRPr lang="en-US" altLang="zh-CN" dirty="0" smtClean="0"/>
          </a:p>
          <a:p>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3590175" y="2264358"/>
            <a:ext cx="6192180" cy="3383758"/>
          </a:xfrm>
          <a:prstGeom prst="rect">
            <a:avLst/>
          </a:prstGeom>
        </p:spPr>
      </p:pic>
    </p:spTree>
    <p:extLst>
      <p:ext uri="{BB962C8B-B14F-4D97-AF65-F5344CB8AC3E}">
        <p14:creationId xmlns:p14="http://schemas.microsoft.com/office/powerpoint/2010/main" val="210213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顶点着色器 </a:t>
            </a:r>
            <a:endParaRPr lang="zh-CN" altLang="en-US" dirty="0"/>
          </a:p>
        </p:txBody>
      </p:sp>
      <p:sp>
        <p:nvSpPr>
          <p:cNvPr id="3" name="内容占位符 2"/>
          <p:cNvSpPr>
            <a:spLocks noGrp="1"/>
          </p:cNvSpPr>
          <p:nvPr>
            <p:ph idx="1"/>
          </p:nvPr>
        </p:nvSpPr>
        <p:spPr/>
        <p:txBody>
          <a:bodyPr/>
          <a:lstStyle/>
          <a:p>
            <a:r>
              <a:rPr lang="zh-CN" altLang="zh-CN" dirty="0"/>
              <a:t>顶点着色器定义了在</a:t>
            </a:r>
            <a:r>
              <a:rPr lang="en-US" altLang="zh-CN" dirty="0"/>
              <a:t>2D</a:t>
            </a:r>
            <a:r>
              <a:rPr lang="zh-CN" altLang="zh-CN" dirty="0"/>
              <a:t>或者</a:t>
            </a:r>
            <a:r>
              <a:rPr lang="en-US" altLang="zh-CN" dirty="0"/>
              <a:t>3D</a:t>
            </a:r>
            <a:r>
              <a:rPr lang="zh-CN" altLang="zh-CN" dirty="0"/>
              <a:t>场景中几何图形是如何处理的。一个顶点指的是</a:t>
            </a:r>
            <a:r>
              <a:rPr lang="en-US" altLang="zh-CN" dirty="0"/>
              <a:t>2D</a:t>
            </a:r>
            <a:r>
              <a:rPr lang="zh-CN" altLang="zh-CN" dirty="0"/>
              <a:t>或者</a:t>
            </a:r>
            <a:r>
              <a:rPr lang="en-US" altLang="zh-CN" dirty="0"/>
              <a:t>3D</a:t>
            </a:r>
            <a:r>
              <a:rPr lang="zh-CN" altLang="zh-CN" dirty="0"/>
              <a:t>中的一点。在图像处理中，有</a:t>
            </a:r>
            <a:r>
              <a:rPr lang="en-US" altLang="zh-CN" dirty="0"/>
              <a:t>4</a:t>
            </a:r>
            <a:r>
              <a:rPr lang="zh-CN" altLang="zh-CN" dirty="0"/>
              <a:t>个顶点，每个顶点代表图像的一个角。顶点着色器设置顶点的位置，并且把位置和纹理坐标这样的参数发送到片段着色器</a:t>
            </a:r>
            <a:r>
              <a:rPr lang="zh-CN" altLang="zh-CN" dirty="0" smtClean="0"/>
              <a:t>。</a:t>
            </a:r>
            <a:endParaRPr lang="en-US" altLang="zh-CN" dirty="0" smtClean="0"/>
          </a:p>
          <a:p>
            <a:r>
              <a:rPr lang="zh-CN" altLang="en-US" dirty="0" smtClean="0"/>
              <a:t>顶点着色器的输入：</a:t>
            </a:r>
            <a:endParaRPr lang="en-US" altLang="zh-CN" dirty="0" smtClean="0"/>
          </a:p>
          <a:p>
            <a:pPr marL="0" lvl="0" indent="0">
              <a:buNone/>
            </a:pPr>
            <a:r>
              <a:rPr lang="en-US" altLang="zh-CN" dirty="0" smtClean="0"/>
              <a:t>1. </a:t>
            </a:r>
            <a:r>
              <a:rPr lang="zh-CN" altLang="zh-CN" dirty="0" smtClean="0"/>
              <a:t>着色</a:t>
            </a:r>
            <a:r>
              <a:rPr lang="zh-CN" altLang="zh-CN" dirty="0"/>
              <a:t>器程序，描述顶点上执行操作的顶点着色器程序源代码或者可执行文件。</a:t>
            </a:r>
          </a:p>
          <a:p>
            <a:pPr marL="0" lvl="0" indent="0">
              <a:buNone/>
            </a:pPr>
            <a:r>
              <a:rPr lang="en-US" altLang="zh-CN" dirty="0" smtClean="0"/>
              <a:t>2. </a:t>
            </a:r>
            <a:r>
              <a:rPr lang="zh-CN" altLang="zh-CN" dirty="0" smtClean="0"/>
              <a:t>顶点</a:t>
            </a:r>
            <a:r>
              <a:rPr lang="zh-CN" altLang="zh-CN" dirty="0"/>
              <a:t>着色器输入，用顶点数组提供的每个顶点的数据。</a:t>
            </a:r>
          </a:p>
          <a:p>
            <a:pPr marL="0" lvl="0" indent="0">
              <a:buNone/>
            </a:pPr>
            <a:r>
              <a:rPr lang="en-US" altLang="zh-CN" dirty="0" smtClean="0"/>
              <a:t>3. </a:t>
            </a:r>
            <a:r>
              <a:rPr lang="zh-CN" altLang="zh-CN" dirty="0" smtClean="0"/>
              <a:t>统一</a:t>
            </a:r>
            <a:r>
              <a:rPr lang="zh-CN" altLang="zh-CN" dirty="0"/>
              <a:t>变量，顶点或者片段着色器使用的不变的数据。</a:t>
            </a:r>
          </a:p>
          <a:p>
            <a:pPr marL="0" lvl="0" indent="0">
              <a:buNone/>
            </a:pPr>
            <a:r>
              <a:rPr lang="en-US" altLang="zh-CN" dirty="0" smtClean="0"/>
              <a:t>4. </a:t>
            </a:r>
            <a:r>
              <a:rPr lang="zh-CN" altLang="zh-CN" dirty="0" smtClean="0"/>
              <a:t>采样器</a:t>
            </a:r>
            <a:r>
              <a:rPr lang="zh-CN" altLang="zh-CN" dirty="0"/>
              <a:t>，代表顶点着色器使用纹理的特殊统一变量类型。</a:t>
            </a:r>
          </a:p>
          <a:p>
            <a:pPr marL="0" indent="0">
              <a:buNone/>
            </a:pPr>
            <a:endParaRPr lang="en-US" altLang="zh-CN" dirty="0" smtClean="0"/>
          </a:p>
          <a:p>
            <a:endParaRPr lang="zh-CN" altLang="zh-CN" dirty="0"/>
          </a:p>
          <a:p>
            <a:endParaRPr lang="zh-CN" altLang="en-US" dirty="0"/>
          </a:p>
        </p:txBody>
      </p:sp>
    </p:spTree>
    <p:extLst>
      <p:ext uri="{BB962C8B-B14F-4D97-AF65-F5344CB8AC3E}">
        <p14:creationId xmlns:p14="http://schemas.microsoft.com/office/powerpoint/2010/main" val="75358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图元装配和光栅化阶段</a:t>
            </a:r>
            <a:br>
              <a:rPr lang="zh-CN" altLang="zh-CN" dirty="0"/>
            </a:br>
            <a:endParaRPr lang="zh-CN" altLang="en-US" dirty="0"/>
          </a:p>
        </p:txBody>
      </p:sp>
      <p:sp>
        <p:nvSpPr>
          <p:cNvPr id="3" name="内容占位符 2"/>
          <p:cNvSpPr>
            <a:spLocks noGrp="1"/>
          </p:cNvSpPr>
          <p:nvPr>
            <p:ph idx="1"/>
          </p:nvPr>
        </p:nvSpPr>
        <p:spPr>
          <a:xfrm>
            <a:off x="2592925" y="2763520"/>
            <a:ext cx="7713028" cy="3777622"/>
          </a:xfrm>
        </p:spPr>
        <p:txBody>
          <a:bodyPr/>
          <a:lstStyle/>
          <a:p>
            <a:r>
              <a:rPr lang="en-US" altLang="zh-CN" dirty="0" smtClean="0"/>
              <a:t>      </a:t>
            </a:r>
            <a:r>
              <a:rPr lang="zh-CN" altLang="zh-CN" dirty="0" smtClean="0"/>
              <a:t>图元</a:t>
            </a:r>
            <a:r>
              <a:rPr lang="zh-CN" altLang="zh-CN" dirty="0"/>
              <a:t>是指三角形、直线等几何对象。图元的每个定点被发送到顶点着色器的不同拷贝，在图元装配期间，这些顶点被组合成图元。对于每个图元，要根据其在视锥体内的情况进行相应的裁剪。接着就进入光栅化阶段，在此阶段绘制对应的图元。光栅化意为将图元转化为一组二维片段的过程，这些片段会被交给片段着色器处理。</a:t>
            </a:r>
            <a:endParaRPr lang="zh-CN" altLang="en-US" dirty="0"/>
          </a:p>
        </p:txBody>
      </p:sp>
    </p:spTree>
    <p:extLst>
      <p:ext uri="{BB962C8B-B14F-4D97-AF65-F5344CB8AC3E}">
        <p14:creationId xmlns:p14="http://schemas.microsoft.com/office/powerpoint/2010/main" val="410415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片段着色器</a:t>
            </a:r>
            <a:endParaRPr lang="zh-CN" altLang="en-US" dirty="0"/>
          </a:p>
        </p:txBody>
      </p:sp>
      <p:sp>
        <p:nvSpPr>
          <p:cNvPr id="3" name="内容占位符 2"/>
          <p:cNvSpPr>
            <a:spLocks noGrp="1"/>
          </p:cNvSpPr>
          <p:nvPr>
            <p:ph idx="1"/>
          </p:nvPr>
        </p:nvSpPr>
        <p:spPr/>
        <p:txBody>
          <a:bodyPr/>
          <a:lstStyle/>
          <a:p>
            <a:r>
              <a:rPr lang="en-US" altLang="zh-CN" dirty="0"/>
              <a:t>GPU</a:t>
            </a:r>
            <a:r>
              <a:rPr lang="zh-CN" altLang="zh-CN" dirty="0"/>
              <a:t>会使用片段着色器在对象或者图片的每一个像素上进行计算，最终计算出每个像素的最终颜色。图片，是数据的集合。图片的文档包含每一个像素的各个颜色分量和像素透明度的值。因为对每个像素，算式是相同的，</a:t>
            </a:r>
            <a:r>
              <a:rPr lang="en-US" altLang="zh-CN" dirty="0"/>
              <a:t>GPU</a:t>
            </a:r>
            <a:r>
              <a:rPr lang="zh-CN" altLang="zh-CN" dirty="0"/>
              <a:t>流水线作业这个过程，从而有效地进行处理。</a:t>
            </a:r>
            <a:r>
              <a:rPr lang="en-US" altLang="zh-CN" dirty="0"/>
              <a:t>   </a:t>
            </a:r>
            <a:r>
              <a:rPr lang="zh-CN" altLang="zh-CN" dirty="0"/>
              <a:t>对光栅化阶段生成的每个片段都需执行片段着色器</a:t>
            </a:r>
            <a:r>
              <a:rPr lang="zh-CN" altLang="zh-CN" dirty="0" smtClean="0"/>
              <a:t>。</a:t>
            </a:r>
            <a:endParaRPr lang="en-US" altLang="zh-CN" dirty="0" smtClean="0"/>
          </a:p>
          <a:p>
            <a:r>
              <a:rPr lang="zh-CN" altLang="en-US" dirty="0" smtClean="0"/>
              <a:t>片段着色器的输入：</a:t>
            </a:r>
            <a:endParaRPr lang="en-US" altLang="zh-CN" dirty="0" smtClean="0"/>
          </a:p>
          <a:p>
            <a:pPr marL="0" lvl="0" indent="0">
              <a:buNone/>
            </a:pPr>
            <a:r>
              <a:rPr lang="en-US" altLang="zh-CN" dirty="0" smtClean="0"/>
              <a:t>1. </a:t>
            </a:r>
            <a:r>
              <a:rPr lang="zh-CN" altLang="zh-CN" dirty="0" smtClean="0"/>
              <a:t>着色</a:t>
            </a:r>
            <a:r>
              <a:rPr lang="zh-CN" altLang="zh-CN" dirty="0"/>
              <a:t>器程序，</a:t>
            </a:r>
            <a:r>
              <a:rPr lang="zh-CN" altLang="zh-CN" dirty="0" smtClean="0"/>
              <a:t>描述</a:t>
            </a:r>
            <a:r>
              <a:rPr lang="zh-CN" altLang="en-US" dirty="0"/>
              <a:t>片段</a:t>
            </a:r>
            <a:r>
              <a:rPr lang="zh-CN" altLang="zh-CN" dirty="0" smtClean="0"/>
              <a:t>上</a:t>
            </a:r>
            <a:r>
              <a:rPr lang="zh-CN" altLang="zh-CN" dirty="0"/>
              <a:t>执行操作</a:t>
            </a:r>
            <a:r>
              <a:rPr lang="zh-CN" altLang="zh-CN" dirty="0" smtClean="0"/>
              <a:t>的</a:t>
            </a:r>
            <a:r>
              <a:rPr lang="zh-CN" altLang="en-US" dirty="0"/>
              <a:t>片段</a:t>
            </a:r>
            <a:r>
              <a:rPr lang="zh-CN" altLang="zh-CN" dirty="0" smtClean="0"/>
              <a:t>着色</a:t>
            </a:r>
            <a:r>
              <a:rPr lang="zh-CN" altLang="zh-CN" dirty="0"/>
              <a:t>器程序源代码或者可执行文件。</a:t>
            </a:r>
          </a:p>
          <a:p>
            <a:pPr marL="0" lvl="0" indent="0">
              <a:buNone/>
            </a:pPr>
            <a:r>
              <a:rPr lang="en-US" altLang="zh-CN" dirty="0" smtClean="0"/>
              <a:t>2. </a:t>
            </a:r>
            <a:r>
              <a:rPr lang="zh-CN" altLang="en-US" dirty="0"/>
              <a:t>片段</a:t>
            </a:r>
            <a:r>
              <a:rPr lang="zh-CN" altLang="zh-CN" dirty="0" smtClean="0"/>
              <a:t>着色</a:t>
            </a:r>
            <a:r>
              <a:rPr lang="zh-CN" altLang="zh-CN" dirty="0"/>
              <a:t>器输入</a:t>
            </a:r>
            <a:r>
              <a:rPr lang="zh-CN" altLang="zh-CN" dirty="0" smtClean="0"/>
              <a:t>，</a:t>
            </a:r>
            <a:r>
              <a:rPr lang="zh-CN" altLang="zh-CN" dirty="0"/>
              <a:t>光栅化单元用插值为每个片段生成的顶点着色器输出</a:t>
            </a:r>
            <a:r>
              <a:rPr lang="zh-CN" altLang="zh-CN" dirty="0" smtClean="0"/>
              <a:t>。</a:t>
            </a:r>
            <a:endParaRPr lang="zh-CN" altLang="zh-CN" dirty="0"/>
          </a:p>
          <a:p>
            <a:pPr marL="0" lvl="0" indent="0">
              <a:buNone/>
            </a:pPr>
            <a:r>
              <a:rPr lang="en-US" altLang="zh-CN" dirty="0" smtClean="0"/>
              <a:t>3. </a:t>
            </a:r>
            <a:r>
              <a:rPr lang="zh-CN" altLang="zh-CN" dirty="0" smtClean="0"/>
              <a:t>统一</a:t>
            </a:r>
            <a:r>
              <a:rPr lang="zh-CN" altLang="zh-CN" dirty="0"/>
              <a:t>变量，顶点或者片段着色器使用的不变的数据。</a:t>
            </a:r>
          </a:p>
          <a:p>
            <a:pPr marL="0" indent="0">
              <a:buNone/>
            </a:pPr>
            <a:r>
              <a:rPr lang="en-US" altLang="zh-CN" dirty="0" smtClean="0"/>
              <a:t>4. </a:t>
            </a:r>
            <a:r>
              <a:rPr lang="zh-CN" altLang="zh-CN" dirty="0" smtClean="0"/>
              <a:t>采样器</a:t>
            </a:r>
            <a:r>
              <a:rPr lang="zh-CN" altLang="zh-CN" dirty="0"/>
              <a:t>，</a:t>
            </a:r>
            <a:r>
              <a:rPr lang="zh-CN" altLang="zh-CN" dirty="0" smtClean="0"/>
              <a:t>代表</a:t>
            </a:r>
            <a:r>
              <a:rPr lang="zh-CN" altLang="en-US" dirty="0"/>
              <a:t>片段</a:t>
            </a:r>
            <a:r>
              <a:rPr lang="zh-CN" altLang="zh-CN" dirty="0" smtClean="0"/>
              <a:t>着色</a:t>
            </a:r>
            <a:r>
              <a:rPr lang="zh-CN" altLang="zh-CN" dirty="0"/>
              <a:t>器使用纹理的特殊统一变量类型。</a:t>
            </a:r>
            <a:endParaRPr lang="zh-CN" altLang="en-US" dirty="0"/>
          </a:p>
        </p:txBody>
      </p:sp>
    </p:spTree>
    <p:extLst>
      <p:ext uri="{BB962C8B-B14F-4D97-AF65-F5344CB8AC3E}">
        <p14:creationId xmlns:p14="http://schemas.microsoft.com/office/powerpoint/2010/main" val="407486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逐片段操作</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光栅化阶段生成的颜色、深度、模板和屏幕坐标位置成为逐片段操作阶段的输入。在逐片段操作阶段，每个片段需要执行以下功能：</a:t>
            </a:r>
          </a:p>
          <a:p>
            <a:pPr marL="0" lvl="0" indent="0">
              <a:buNone/>
            </a:pPr>
            <a:r>
              <a:rPr lang="en-US" altLang="zh-CN" dirty="0" smtClean="0"/>
              <a:t>1. </a:t>
            </a:r>
            <a:r>
              <a:rPr lang="zh-CN" altLang="zh-CN" dirty="0" smtClean="0"/>
              <a:t>像素</a:t>
            </a:r>
            <a:r>
              <a:rPr lang="zh-CN" altLang="zh-CN" dirty="0"/>
              <a:t>归属测试，确定帧缓冲区中某个位置的像素是不是属于</a:t>
            </a:r>
            <a:r>
              <a:rPr lang="en-US" altLang="zh-CN" dirty="0"/>
              <a:t>OpenGL ES</a:t>
            </a:r>
            <a:r>
              <a:rPr lang="zh-CN" altLang="zh-CN" dirty="0"/>
              <a:t>。</a:t>
            </a:r>
          </a:p>
          <a:p>
            <a:pPr marL="0" lvl="0" indent="0">
              <a:buNone/>
            </a:pPr>
            <a:r>
              <a:rPr lang="en-US" altLang="zh-CN" dirty="0" smtClean="0"/>
              <a:t>2. </a:t>
            </a:r>
            <a:r>
              <a:rPr lang="zh-CN" altLang="zh-CN" dirty="0" smtClean="0"/>
              <a:t>裁剪</a:t>
            </a:r>
            <a:r>
              <a:rPr lang="zh-CN" altLang="zh-CN" dirty="0"/>
              <a:t>测试，确定某个位置的像素是否在裁剪矩形范围内。</a:t>
            </a:r>
          </a:p>
          <a:p>
            <a:pPr marL="0" lvl="0" indent="0">
              <a:buNone/>
            </a:pPr>
            <a:r>
              <a:rPr lang="en-US" altLang="zh-CN" dirty="0" smtClean="0"/>
              <a:t>3. </a:t>
            </a:r>
            <a:r>
              <a:rPr lang="zh-CN" altLang="zh-CN" dirty="0" smtClean="0"/>
              <a:t>混合</a:t>
            </a:r>
            <a:r>
              <a:rPr lang="zh-CN" altLang="zh-CN" dirty="0"/>
              <a:t>，将新生成的片段颜色值与保存在帧缓冲区某位置的颜色值组合起来。</a:t>
            </a:r>
          </a:p>
          <a:p>
            <a:pPr marL="0" lvl="0" indent="0">
              <a:buNone/>
            </a:pPr>
            <a:r>
              <a:rPr lang="en-US" altLang="zh-CN" dirty="0" smtClean="0"/>
              <a:t>4. </a:t>
            </a:r>
            <a:r>
              <a:rPr lang="zh-CN" altLang="zh-CN" dirty="0" smtClean="0"/>
              <a:t>抖动</a:t>
            </a:r>
            <a:r>
              <a:rPr lang="zh-CN" altLang="zh-CN" dirty="0"/>
              <a:t>，在使用有限精度在帧缓冲区保存颜色值时，会产生伪像，该功能用于最小化此伪像。</a:t>
            </a:r>
          </a:p>
          <a:p>
            <a:r>
              <a:rPr lang="zh-CN" altLang="zh-CN" dirty="0"/>
              <a:t>在此阶段的最后，片段不然被抛弃，不然就在帧缓冲区的某个位置写入颜色、深度等。</a:t>
            </a:r>
          </a:p>
          <a:p>
            <a:endParaRPr lang="zh-CN" altLang="en-US" dirty="0"/>
          </a:p>
        </p:txBody>
      </p:sp>
    </p:spTree>
    <p:extLst>
      <p:ext uri="{BB962C8B-B14F-4D97-AF65-F5344CB8AC3E}">
        <p14:creationId xmlns:p14="http://schemas.microsoft.com/office/powerpoint/2010/main" val="154904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3.0 </a:t>
            </a:r>
            <a:r>
              <a:rPr lang="zh-CN" altLang="en-US" dirty="0" smtClean="0"/>
              <a:t>新功能</a:t>
            </a:r>
            <a:endParaRPr lang="zh-CN" altLang="en-US" dirty="0"/>
          </a:p>
        </p:txBody>
      </p:sp>
      <p:sp>
        <p:nvSpPr>
          <p:cNvPr id="3" name="内容占位符 2"/>
          <p:cNvSpPr>
            <a:spLocks noGrp="1"/>
          </p:cNvSpPr>
          <p:nvPr>
            <p:ph idx="1"/>
          </p:nvPr>
        </p:nvSpPr>
        <p:spPr>
          <a:xfrm>
            <a:off x="2589212" y="2133600"/>
            <a:ext cx="7459028" cy="3495040"/>
          </a:xfrm>
        </p:spPr>
        <p:txBody>
          <a:bodyPr>
            <a:normAutofit lnSpcReduction="10000"/>
          </a:bodyPr>
          <a:lstStyle/>
          <a:p>
            <a:r>
              <a:rPr lang="zh-CN" altLang="en-US" dirty="0" smtClean="0"/>
              <a:t>新功能的增加主要分为</a:t>
            </a:r>
            <a:r>
              <a:rPr lang="en-US" altLang="zh-CN" dirty="0" smtClean="0"/>
              <a:t>5</a:t>
            </a:r>
            <a:r>
              <a:rPr lang="zh-CN" altLang="en-US" dirty="0" smtClean="0"/>
              <a:t>个部分：</a:t>
            </a:r>
            <a:endParaRPr lang="en-US" altLang="zh-CN" dirty="0" smtClean="0"/>
          </a:p>
          <a:p>
            <a:pPr marL="0" indent="0">
              <a:buNone/>
            </a:pPr>
            <a:r>
              <a:rPr lang="zh-CN" altLang="en-US" dirty="0"/>
              <a:t> </a:t>
            </a:r>
            <a:r>
              <a:rPr lang="zh-CN" altLang="en-US" dirty="0" smtClean="0"/>
              <a:t>                                        </a:t>
            </a:r>
            <a:endParaRPr lang="en-US" altLang="zh-CN" dirty="0" smtClean="0"/>
          </a:p>
          <a:p>
            <a:pPr marL="0" indent="0">
              <a:buNone/>
            </a:pPr>
            <a:r>
              <a:rPr lang="en-US" altLang="zh-CN" dirty="0"/>
              <a:t> </a:t>
            </a:r>
            <a:r>
              <a:rPr lang="en-US" altLang="zh-CN" dirty="0" smtClean="0"/>
              <a:t>                                        </a:t>
            </a:r>
            <a:r>
              <a:rPr lang="zh-CN" altLang="en-US" dirty="0" smtClean="0"/>
              <a:t>  </a:t>
            </a:r>
            <a:r>
              <a:rPr lang="en-US" altLang="zh-CN" dirty="0" smtClean="0"/>
              <a:t>1.  </a:t>
            </a:r>
            <a:r>
              <a:rPr lang="zh-CN" altLang="en-US" dirty="0" smtClean="0"/>
              <a:t>纹理</a:t>
            </a:r>
            <a:endParaRPr lang="en-US" altLang="zh-CN" dirty="0" smtClean="0"/>
          </a:p>
          <a:p>
            <a:pPr marL="0" indent="0">
              <a:buNone/>
            </a:pPr>
            <a:r>
              <a:rPr lang="en-US" altLang="zh-CN" dirty="0" smtClean="0"/>
              <a:t>                                           2. </a:t>
            </a:r>
            <a:r>
              <a:rPr lang="zh-CN" altLang="en-US" dirty="0" smtClean="0"/>
              <a:t>着色器</a:t>
            </a:r>
            <a:endParaRPr lang="en-US" altLang="zh-CN" dirty="0" smtClean="0"/>
          </a:p>
          <a:p>
            <a:pPr marL="0" indent="0">
              <a:buNone/>
            </a:pPr>
            <a:r>
              <a:rPr lang="en-US" altLang="zh-CN" dirty="0"/>
              <a:t> </a:t>
            </a:r>
            <a:r>
              <a:rPr lang="en-US" altLang="zh-CN" dirty="0" smtClean="0"/>
              <a:t>                                          3. </a:t>
            </a:r>
            <a:r>
              <a:rPr lang="zh-CN" altLang="en-US" dirty="0" smtClean="0"/>
              <a:t>几何形状</a:t>
            </a:r>
            <a:endParaRPr lang="en-US" altLang="zh-CN" dirty="0" smtClean="0"/>
          </a:p>
          <a:p>
            <a:pPr marL="0" indent="0">
              <a:buNone/>
            </a:pPr>
            <a:r>
              <a:rPr lang="en-US" altLang="zh-CN" dirty="0"/>
              <a:t> </a:t>
            </a:r>
            <a:r>
              <a:rPr lang="en-US" altLang="zh-CN" dirty="0" smtClean="0"/>
              <a:t>                                          4. </a:t>
            </a:r>
            <a:r>
              <a:rPr lang="zh-CN" altLang="en-US" dirty="0" smtClean="0"/>
              <a:t>缓冲区对象</a:t>
            </a:r>
            <a:endParaRPr lang="en-US" altLang="zh-CN" dirty="0" smtClean="0"/>
          </a:p>
          <a:p>
            <a:pPr marL="0" indent="0">
              <a:buNone/>
            </a:pPr>
            <a:r>
              <a:rPr lang="en-US" altLang="zh-CN" dirty="0"/>
              <a:t> </a:t>
            </a:r>
            <a:r>
              <a:rPr lang="en-US" altLang="zh-CN" dirty="0" smtClean="0"/>
              <a:t>                                          5. </a:t>
            </a:r>
            <a:r>
              <a:rPr lang="zh-CN" altLang="en-US" dirty="0" smtClean="0"/>
              <a:t>帧缓冲区</a:t>
            </a:r>
            <a:endParaRPr lang="en-US" altLang="zh-CN" dirty="0" smtClean="0"/>
          </a:p>
          <a:p>
            <a:pPr marL="0" indent="0">
              <a:buNone/>
            </a:pPr>
            <a:endParaRPr lang="en-US" altLang="zh-CN" dirty="0"/>
          </a:p>
          <a:p>
            <a:pPr marL="0" indent="0">
              <a:buNone/>
            </a:pPr>
            <a:r>
              <a:rPr lang="zh-CN" altLang="en-US" dirty="0" smtClean="0"/>
              <a:t>下面挑选其中部分新功能进行简单的介绍。</a:t>
            </a:r>
            <a:endParaRPr lang="zh-CN" altLang="en-US" dirty="0"/>
          </a:p>
        </p:txBody>
      </p:sp>
    </p:spTree>
    <p:extLst>
      <p:ext uri="{BB962C8B-B14F-4D97-AF65-F5344CB8AC3E}">
        <p14:creationId xmlns:p14="http://schemas.microsoft.com/office/powerpoint/2010/main" val="304515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a:t>
            </a:r>
            <a:endParaRPr lang="zh-CN" altLang="en-US" dirty="0"/>
          </a:p>
        </p:txBody>
      </p:sp>
      <p:sp>
        <p:nvSpPr>
          <p:cNvPr id="3" name="内容占位符 2"/>
          <p:cNvSpPr>
            <a:spLocks noGrp="1"/>
          </p:cNvSpPr>
          <p:nvPr>
            <p:ph idx="1"/>
          </p:nvPr>
        </p:nvSpPr>
        <p:spPr>
          <a:xfrm>
            <a:off x="2589212" y="2133600"/>
            <a:ext cx="8915400" cy="3586480"/>
          </a:xfrm>
        </p:spPr>
        <p:txBody>
          <a:bodyPr/>
          <a:lstStyle/>
          <a:p>
            <a:pPr lvl="0"/>
            <a:r>
              <a:rPr lang="en-US" altLang="zh-CN" dirty="0"/>
              <a:t>2D</a:t>
            </a:r>
            <a:r>
              <a:rPr lang="zh-CN" altLang="zh-CN" dirty="0"/>
              <a:t>纹理数组，</a:t>
            </a:r>
            <a:r>
              <a:rPr lang="en-US" altLang="zh-CN" dirty="0"/>
              <a:t>2D</a:t>
            </a:r>
            <a:r>
              <a:rPr lang="zh-CN" altLang="zh-CN" dirty="0"/>
              <a:t>纹理是</a:t>
            </a:r>
            <a:r>
              <a:rPr lang="en-US" altLang="zh-CN" dirty="0"/>
              <a:t>OpenGL ES</a:t>
            </a:r>
            <a:r>
              <a:rPr lang="zh-CN" altLang="zh-CN" dirty="0"/>
              <a:t>应用中最普遍的，</a:t>
            </a:r>
            <a:r>
              <a:rPr lang="en-US" altLang="zh-CN" dirty="0"/>
              <a:t>2D</a:t>
            </a:r>
            <a:r>
              <a:rPr lang="zh-CN" altLang="zh-CN" dirty="0"/>
              <a:t>纹理数组保存了一组</a:t>
            </a:r>
            <a:r>
              <a:rPr lang="en-US" altLang="zh-CN" dirty="0"/>
              <a:t>2D</a:t>
            </a:r>
            <a:r>
              <a:rPr lang="zh-CN" altLang="zh-CN" dirty="0"/>
              <a:t>纹理。这种纹理数组可用来执行纹理动画。在这之前，一般使用在单个</a:t>
            </a:r>
            <a:r>
              <a:rPr lang="en-US" altLang="zh-CN" dirty="0"/>
              <a:t>2D</a:t>
            </a:r>
            <a:r>
              <a:rPr lang="zh-CN" altLang="zh-CN" dirty="0"/>
              <a:t>纹理中平铺动画帧并修改纹理坐标改变动画帧来实现这种动画效果。现在可在数组的每个</a:t>
            </a:r>
            <a:r>
              <a:rPr lang="en-US" altLang="zh-CN" dirty="0"/>
              <a:t>2D</a:t>
            </a:r>
            <a:r>
              <a:rPr lang="zh-CN" altLang="zh-CN" dirty="0"/>
              <a:t>切片中指定一个帧。</a:t>
            </a:r>
          </a:p>
          <a:p>
            <a:pPr lvl="0"/>
            <a:r>
              <a:rPr lang="en-US" altLang="zh-CN" dirty="0"/>
              <a:t>3D</a:t>
            </a:r>
            <a:r>
              <a:rPr lang="zh-CN" altLang="zh-CN" dirty="0"/>
              <a:t>纹理，</a:t>
            </a:r>
            <a:r>
              <a:rPr lang="en-US" altLang="zh-CN" dirty="0"/>
              <a:t>3D</a:t>
            </a:r>
            <a:r>
              <a:rPr lang="zh-CN" altLang="zh-CN" dirty="0"/>
              <a:t>纹理可以认为是多个</a:t>
            </a:r>
            <a:r>
              <a:rPr lang="en-US" altLang="zh-CN" dirty="0"/>
              <a:t>2D</a:t>
            </a:r>
            <a:r>
              <a:rPr lang="zh-CN" altLang="zh-CN" dirty="0"/>
              <a:t>纹理的叠加，对于许多医学成像应用是必不可少的。</a:t>
            </a:r>
          </a:p>
          <a:p>
            <a:pPr lvl="0"/>
            <a:r>
              <a:rPr lang="zh-CN" altLang="zh-CN" dirty="0"/>
              <a:t>深度纹理和阴影比较，即启用存储在纹理中的深度缓冲区。深度纹理常用来渲染阴影。深度缓冲区会从光源的角度渲染，然后在渲染场景时比较，以确定片段是否在阴影中。</a:t>
            </a:r>
          </a:p>
          <a:p>
            <a:pPr marL="0" indent="0">
              <a:buNone/>
            </a:pPr>
            <a:endParaRPr lang="zh-CN" altLang="en-US" dirty="0"/>
          </a:p>
        </p:txBody>
      </p:sp>
    </p:spTree>
    <p:extLst>
      <p:ext uri="{BB962C8B-B14F-4D97-AF65-F5344CB8AC3E}">
        <p14:creationId xmlns:p14="http://schemas.microsoft.com/office/powerpoint/2010/main" val="3653056688"/>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1643</Words>
  <Application>Microsoft Office PowerPoint</Application>
  <PresentationFormat>宽屏</PresentationFormat>
  <Paragraphs>83</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幼圆</vt:lpstr>
      <vt:lpstr>Arial</vt:lpstr>
      <vt:lpstr>Century Gothic</vt:lpstr>
      <vt:lpstr>Wingdings 3</vt:lpstr>
      <vt:lpstr>丝状</vt:lpstr>
      <vt:lpstr>OpenGL ES图形标准的研究与讨论</vt:lpstr>
      <vt:lpstr>OpenGL ES简介</vt:lpstr>
      <vt:lpstr>OpenGL ES 3.0 图形管线 </vt:lpstr>
      <vt:lpstr>顶点着色器 </vt:lpstr>
      <vt:lpstr>图元装配和光栅化阶段 </vt:lpstr>
      <vt:lpstr>片段着色器</vt:lpstr>
      <vt:lpstr>逐片段操作 </vt:lpstr>
      <vt:lpstr>OpenGL 3.0 新功能</vt:lpstr>
      <vt:lpstr>纹理</vt:lpstr>
      <vt:lpstr>着色器</vt:lpstr>
      <vt:lpstr>几何形状</vt:lpstr>
      <vt:lpstr>缓冲区对象</vt:lpstr>
      <vt:lpstr>帧缓冲区</vt:lpstr>
      <vt:lpstr>OpenGL ES 3.0 程序大体框架</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ES图形标准的研究与讨论</dc:title>
  <dc:creator>PC</dc:creator>
  <cp:lastModifiedBy>PC</cp:lastModifiedBy>
  <cp:revision>5</cp:revision>
  <dcterms:created xsi:type="dcterms:W3CDTF">2017-01-03T07:40:25Z</dcterms:created>
  <dcterms:modified xsi:type="dcterms:W3CDTF">2017-01-03T08:24:27Z</dcterms:modified>
</cp:coreProperties>
</file>