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94" r:id="rId2"/>
    <p:sldId id="382" r:id="rId3"/>
    <p:sldId id="390" r:id="rId4"/>
    <p:sldId id="398" r:id="rId5"/>
    <p:sldId id="399" r:id="rId6"/>
    <p:sldId id="400" r:id="rId7"/>
    <p:sldId id="401" r:id="rId8"/>
    <p:sldId id="392" r:id="rId9"/>
    <p:sldId id="403" r:id="rId10"/>
    <p:sldId id="404" r:id="rId11"/>
    <p:sldId id="405" r:id="rId12"/>
    <p:sldId id="406" r:id="rId13"/>
    <p:sldId id="407" r:id="rId14"/>
    <p:sldId id="408" r:id="rId15"/>
    <p:sldId id="409" r:id="rId16"/>
    <p:sldId id="410" r:id="rId17"/>
    <p:sldId id="370" r:id="rId18"/>
  </p:sldIdLst>
  <p:sldSz cx="9144000" cy="5143500" type="screen16x9"/>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7AFE3"/>
    <a:srgbClr val="FF51B7"/>
    <a:srgbClr val="F5F5F5"/>
    <a:srgbClr val="969696"/>
    <a:srgbClr val="C8C8C8"/>
    <a:srgbClr val="0096D5"/>
    <a:srgbClr val="D4D4D4"/>
    <a:srgbClr val="EAEAEA"/>
    <a:srgbClr val="F3F0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980" autoAdjust="0"/>
  </p:normalViewPr>
  <p:slideViewPr>
    <p:cSldViewPr>
      <p:cViewPr varScale="1">
        <p:scale>
          <a:sx n="157" d="100"/>
          <a:sy n="157" d="100"/>
        </p:scale>
        <p:origin x="114" y="114"/>
      </p:cViewPr>
      <p:guideLst>
        <p:guide orient="horz" pos="1620"/>
        <p:guide pos="2880"/>
      </p:guideLst>
    </p:cSldViewPr>
  </p:slideViewPr>
  <p:notesTextViewPr>
    <p:cViewPr>
      <p:scale>
        <a:sx n="1" d="1"/>
        <a:sy n="1" d="1"/>
      </p:scale>
      <p:origin x="0" y="0"/>
    </p:cViewPr>
  </p:notesTextViewPr>
  <p:sorterViewPr>
    <p:cViewPr>
      <p:scale>
        <a:sx n="150" d="100"/>
        <a:sy n="150" d="100"/>
      </p:scale>
      <p:origin x="0" y="4332"/>
    </p:cViewPr>
  </p:sorterViewPr>
  <p:notesViewPr>
    <p:cSldViewPr>
      <p:cViewPr varScale="1">
        <p:scale>
          <a:sx n="65" d="100"/>
          <a:sy n="65"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67DD0A-9044-4D18-9C18-8B428ED92850}" type="datetimeFigureOut">
              <a:rPr lang="zh-CN" altLang="en-US" smtClean="0"/>
              <a:t>2017/1/3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C6817-9CDC-4935-A4AC-27CF72BD8B27}" type="slidenum">
              <a:rPr lang="zh-CN" altLang="en-US" smtClean="0"/>
              <a:t>‹#›</a:t>
            </a:fld>
            <a:endParaRPr lang="zh-CN" altLang="en-US"/>
          </a:p>
        </p:txBody>
      </p:sp>
    </p:spTree>
    <p:extLst>
      <p:ext uri="{BB962C8B-B14F-4D97-AF65-F5344CB8AC3E}">
        <p14:creationId xmlns:p14="http://schemas.microsoft.com/office/powerpoint/2010/main" val="2472913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87C70-E853-4894-BF07-D2F4B19C8F53}" type="datetimeFigureOut">
              <a:rPr lang="zh-CN" altLang="en-US" smtClean="0"/>
              <a:t>2017/1/3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47F99-6ADC-4C80-99B3-D41D132752F1}" type="slidenum">
              <a:rPr lang="zh-CN" altLang="en-US" smtClean="0"/>
              <a:t>‹#›</a:t>
            </a:fld>
            <a:endParaRPr lang="zh-CN" altLang="en-US"/>
          </a:p>
        </p:txBody>
      </p:sp>
    </p:spTree>
    <p:extLst>
      <p:ext uri="{BB962C8B-B14F-4D97-AF65-F5344CB8AC3E}">
        <p14:creationId xmlns:p14="http://schemas.microsoft.com/office/powerpoint/2010/main" val="930098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a:t>
            </a:fld>
            <a:endParaRPr lang="zh-CN" altLang="en-US"/>
          </a:p>
        </p:txBody>
      </p:sp>
    </p:spTree>
    <p:extLst>
      <p:ext uri="{BB962C8B-B14F-4D97-AF65-F5344CB8AC3E}">
        <p14:creationId xmlns:p14="http://schemas.microsoft.com/office/powerpoint/2010/main" val="3699502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10</a:t>
            </a:fld>
            <a:endParaRPr lang="zh-CN" altLang="en-US"/>
          </a:p>
        </p:txBody>
      </p:sp>
    </p:spTree>
    <p:extLst>
      <p:ext uri="{BB962C8B-B14F-4D97-AF65-F5344CB8AC3E}">
        <p14:creationId xmlns:p14="http://schemas.microsoft.com/office/powerpoint/2010/main" val="2530880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11</a:t>
            </a:fld>
            <a:endParaRPr lang="zh-CN" altLang="en-US"/>
          </a:p>
        </p:txBody>
      </p:sp>
    </p:spTree>
    <p:extLst>
      <p:ext uri="{BB962C8B-B14F-4D97-AF65-F5344CB8AC3E}">
        <p14:creationId xmlns:p14="http://schemas.microsoft.com/office/powerpoint/2010/main" val="2714164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12</a:t>
            </a:fld>
            <a:endParaRPr lang="zh-CN" altLang="en-US"/>
          </a:p>
        </p:txBody>
      </p:sp>
    </p:spTree>
    <p:extLst>
      <p:ext uri="{BB962C8B-B14F-4D97-AF65-F5344CB8AC3E}">
        <p14:creationId xmlns:p14="http://schemas.microsoft.com/office/powerpoint/2010/main" val="238700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13</a:t>
            </a:fld>
            <a:endParaRPr lang="zh-CN" altLang="en-US"/>
          </a:p>
        </p:txBody>
      </p:sp>
    </p:spTree>
    <p:extLst>
      <p:ext uri="{BB962C8B-B14F-4D97-AF65-F5344CB8AC3E}">
        <p14:creationId xmlns:p14="http://schemas.microsoft.com/office/powerpoint/2010/main" val="159495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14</a:t>
            </a:fld>
            <a:endParaRPr lang="zh-CN" altLang="en-US"/>
          </a:p>
        </p:txBody>
      </p:sp>
    </p:spTree>
    <p:extLst>
      <p:ext uri="{BB962C8B-B14F-4D97-AF65-F5344CB8AC3E}">
        <p14:creationId xmlns:p14="http://schemas.microsoft.com/office/powerpoint/2010/main" val="226214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15</a:t>
            </a:fld>
            <a:endParaRPr lang="zh-CN" altLang="en-US"/>
          </a:p>
        </p:txBody>
      </p:sp>
    </p:spTree>
    <p:extLst>
      <p:ext uri="{BB962C8B-B14F-4D97-AF65-F5344CB8AC3E}">
        <p14:creationId xmlns:p14="http://schemas.microsoft.com/office/powerpoint/2010/main" val="1867920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16</a:t>
            </a:fld>
            <a:endParaRPr lang="zh-CN" altLang="en-US"/>
          </a:p>
        </p:txBody>
      </p:sp>
    </p:spTree>
    <p:extLst>
      <p:ext uri="{BB962C8B-B14F-4D97-AF65-F5344CB8AC3E}">
        <p14:creationId xmlns:p14="http://schemas.microsoft.com/office/powerpoint/2010/main" val="1845633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17</a:t>
            </a:fld>
            <a:endParaRPr lang="zh-CN" altLang="en-US"/>
          </a:p>
        </p:txBody>
      </p:sp>
    </p:spTree>
    <p:extLst>
      <p:ext uri="{BB962C8B-B14F-4D97-AF65-F5344CB8AC3E}">
        <p14:creationId xmlns:p14="http://schemas.microsoft.com/office/powerpoint/2010/main" val="3699502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2</a:t>
            </a:fld>
            <a:endParaRPr lang="zh-CN" altLang="en-US"/>
          </a:p>
        </p:txBody>
      </p:sp>
    </p:spTree>
    <p:extLst>
      <p:ext uri="{BB962C8B-B14F-4D97-AF65-F5344CB8AC3E}">
        <p14:creationId xmlns:p14="http://schemas.microsoft.com/office/powerpoint/2010/main" val="738161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3</a:t>
            </a:fld>
            <a:endParaRPr lang="zh-CN" altLang="en-US"/>
          </a:p>
        </p:txBody>
      </p:sp>
    </p:spTree>
    <p:extLst>
      <p:ext uri="{BB962C8B-B14F-4D97-AF65-F5344CB8AC3E}">
        <p14:creationId xmlns:p14="http://schemas.microsoft.com/office/powerpoint/2010/main" val="738161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4</a:t>
            </a:fld>
            <a:endParaRPr lang="zh-CN" altLang="en-US"/>
          </a:p>
        </p:txBody>
      </p:sp>
    </p:spTree>
    <p:extLst>
      <p:ext uri="{BB962C8B-B14F-4D97-AF65-F5344CB8AC3E}">
        <p14:creationId xmlns:p14="http://schemas.microsoft.com/office/powerpoint/2010/main" val="2565252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5</a:t>
            </a:fld>
            <a:endParaRPr lang="zh-CN" altLang="en-US"/>
          </a:p>
        </p:txBody>
      </p:sp>
    </p:spTree>
    <p:extLst>
      <p:ext uri="{BB962C8B-B14F-4D97-AF65-F5344CB8AC3E}">
        <p14:creationId xmlns:p14="http://schemas.microsoft.com/office/powerpoint/2010/main" val="202208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6</a:t>
            </a:fld>
            <a:endParaRPr lang="zh-CN" altLang="en-US"/>
          </a:p>
        </p:txBody>
      </p:sp>
    </p:spTree>
    <p:extLst>
      <p:ext uri="{BB962C8B-B14F-4D97-AF65-F5344CB8AC3E}">
        <p14:creationId xmlns:p14="http://schemas.microsoft.com/office/powerpoint/2010/main" val="1223073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7</a:t>
            </a:fld>
            <a:endParaRPr lang="zh-CN" altLang="en-US"/>
          </a:p>
        </p:txBody>
      </p:sp>
    </p:spTree>
    <p:extLst>
      <p:ext uri="{BB962C8B-B14F-4D97-AF65-F5344CB8AC3E}">
        <p14:creationId xmlns:p14="http://schemas.microsoft.com/office/powerpoint/2010/main" val="618369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8</a:t>
            </a:fld>
            <a:endParaRPr lang="zh-CN" altLang="en-US"/>
          </a:p>
        </p:txBody>
      </p:sp>
    </p:spTree>
    <p:extLst>
      <p:ext uri="{BB962C8B-B14F-4D97-AF65-F5344CB8AC3E}">
        <p14:creationId xmlns:p14="http://schemas.microsoft.com/office/powerpoint/2010/main" val="2498529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9</a:t>
            </a:fld>
            <a:endParaRPr lang="zh-CN" altLang="en-US"/>
          </a:p>
        </p:txBody>
      </p:sp>
    </p:spTree>
    <p:extLst>
      <p:ext uri="{BB962C8B-B14F-4D97-AF65-F5344CB8AC3E}">
        <p14:creationId xmlns:p14="http://schemas.microsoft.com/office/powerpoint/2010/main" val="2280118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24548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t>2017/1/3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377860844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t>2017/1/3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18746252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15" name="TextBox 14"/>
          <p:cNvSpPr txBox="1"/>
          <p:nvPr userDrawn="1"/>
        </p:nvSpPr>
        <p:spPr>
          <a:xfrm>
            <a:off x="3131840" y="409253"/>
            <a:ext cx="2880320" cy="600164"/>
          </a:xfrm>
          <a:prstGeom prst="rect">
            <a:avLst/>
          </a:prstGeom>
          <a:noFill/>
        </p:spPr>
        <p:txBody>
          <a:bodyPr wrap="square" rtlCol="0">
            <a:spAutoFit/>
          </a:bodyPr>
          <a:lstStyle/>
          <a:p>
            <a:pPr algn="ctr"/>
            <a:r>
              <a:rPr lang="zh-CN" altLang="en-US" sz="2100" dirty="0" smtClean="0">
                <a:solidFill>
                  <a:schemeClr val="accent3"/>
                </a:solidFill>
              </a:rPr>
              <a:t>单击输入标题</a:t>
            </a:r>
            <a:endParaRPr lang="en-US" altLang="zh-CN" sz="2100" dirty="0" smtClean="0">
              <a:solidFill>
                <a:schemeClr val="accent3"/>
              </a:solidFill>
            </a:endParaRPr>
          </a:p>
          <a:p>
            <a:pPr algn="ctr"/>
            <a:r>
              <a:rPr lang="zh-CN" altLang="en-US" sz="1100" dirty="0" smtClean="0">
                <a:solidFill>
                  <a:schemeClr val="tx1">
                    <a:lumMod val="65000"/>
                    <a:lumOff val="35000"/>
                  </a:schemeClr>
                </a:solidFill>
              </a:rPr>
              <a:t>单击此处添加副标题或详细文本描述</a:t>
            </a:r>
            <a:endParaRPr lang="zh-CN" altLang="en-US" sz="1100" dirty="0">
              <a:solidFill>
                <a:schemeClr val="tx1">
                  <a:lumMod val="65000"/>
                  <a:lumOff val="35000"/>
                </a:schemeClr>
              </a:solidFill>
            </a:endParaRPr>
          </a:p>
        </p:txBody>
      </p:sp>
      <p:sp>
        <p:nvSpPr>
          <p:cNvPr id="16" name="TextBox 15"/>
          <p:cNvSpPr txBox="1"/>
          <p:nvPr userDrawn="1"/>
        </p:nvSpPr>
        <p:spPr>
          <a:xfrm>
            <a:off x="3131840" y="4587974"/>
            <a:ext cx="2880320" cy="338554"/>
          </a:xfrm>
          <a:prstGeom prst="rect">
            <a:avLst/>
          </a:prstGeom>
          <a:noFill/>
        </p:spPr>
        <p:txBody>
          <a:bodyPr wrap="square" rtlCol="0">
            <a:spAutoFit/>
          </a:bodyPr>
          <a:lstStyle/>
          <a:p>
            <a:pPr algn="ctr"/>
            <a:r>
              <a:rPr lang="en-US" altLang="zh-CN" sz="800" dirty="0" smtClean="0">
                <a:ln>
                  <a:noFill/>
                </a:ln>
                <a:solidFill>
                  <a:schemeClr val="accent3"/>
                </a:solidFill>
              </a:rPr>
              <a:t>www.</a:t>
            </a:r>
            <a:r>
              <a:rPr lang="zh-CN" altLang="en-US" sz="800" dirty="0" smtClean="0">
                <a:ln>
                  <a:noFill/>
                </a:ln>
                <a:solidFill>
                  <a:schemeClr val="accent3"/>
                </a:solidFill>
              </a:rPr>
              <a:t>企业网站</a:t>
            </a:r>
            <a:r>
              <a:rPr lang="en-US" altLang="zh-CN" sz="800" dirty="0" smtClean="0">
                <a:ln>
                  <a:noFill/>
                </a:ln>
                <a:solidFill>
                  <a:schemeClr val="accent3"/>
                </a:solidFill>
              </a:rPr>
              <a:t>.com</a:t>
            </a:r>
          </a:p>
          <a:p>
            <a:pPr algn="ctr"/>
            <a:r>
              <a:rPr lang="zh-CN" altLang="en-US" sz="800" dirty="0" smtClean="0">
                <a:solidFill>
                  <a:schemeClr val="tx1">
                    <a:lumMod val="65000"/>
                    <a:lumOff val="35000"/>
                  </a:schemeClr>
                </a:solidFill>
              </a:rPr>
              <a:t>企业名称</a:t>
            </a:r>
            <a:r>
              <a:rPr lang="en-US" altLang="zh-CN" sz="800" dirty="0" smtClean="0">
                <a:solidFill>
                  <a:schemeClr val="tx1">
                    <a:lumMod val="65000"/>
                    <a:lumOff val="35000"/>
                  </a:schemeClr>
                </a:solidFill>
              </a:rPr>
              <a:t>/</a:t>
            </a:r>
            <a:r>
              <a:rPr lang="zh-CN" altLang="en-US" sz="800" dirty="0" smtClean="0">
                <a:solidFill>
                  <a:schemeClr val="tx1">
                    <a:lumMod val="65000"/>
                    <a:lumOff val="35000"/>
                  </a:schemeClr>
                </a:solidFill>
              </a:rPr>
              <a:t>宣传口号</a:t>
            </a:r>
            <a:r>
              <a:rPr lang="en-US" altLang="zh-CN" sz="800" dirty="0" smtClean="0">
                <a:solidFill>
                  <a:schemeClr val="tx1">
                    <a:lumMod val="65000"/>
                    <a:lumOff val="35000"/>
                  </a:schemeClr>
                </a:solidFill>
              </a:rPr>
              <a:t>/</a:t>
            </a:r>
            <a:r>
              <a:rPr lang="zh-CN" altLang="en-US" sz="800" dirty="0" smtClean="0">
                <a:solidFill>
                  <a:schemeClr val="tx1">
                    <a:lumMod val="65000"/>
                    <a:lumOff val="35000"/>
                  </a:schemeClr>
                </a:solidFill>
              </a:rPr>
              <a:t>企业标题</a:t>
            </a:r>
            <a:endParaRPr lang="zh-CN" altLang="en-US" sz="800" dirty="0">
              <a:solidFill>
                <a:schemeClr val="tx1">
                  <a:lumMod val="65000"/>
                  <a:lumOff val="35000"/>
                </a:schemeClr>
              </a:solidFill>
            </a:endParaRPr>
          </a:p>
        </p:txBody>
      </p:sp>
      <p:grpSp>
        <p:nvGrpSpPr>
          <p:cNvPr id="17" name="组合 16"/>
          <p:cNvGrpSpPr/>
          <p:nvPr userDrawn="1"/>
        </p:nvGrpSpPr>
        <p:grpSpPr>
          <a:xfrm>
            <a:off x="3419872" y="339502"/>
            <a:ext cx="246466" cy="384285"/>
            <a:chOff x="3579019" y="293633"/>
            <a:chExt cx="361957" cy="564356"/>
          </a:xfrm>
        </p:grpSpPr>
        <p:sp>
          <p:nvSpPr>
            <p:cNvPr id="18" name="任意多边形 17"/>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795720" y="507901"/>
              <a:ext cx="145256" cy="235743"/>
            </a:xfrm>
            <a:custGeom>
              <a:avLst/>
              <a:gdLst>
                <a:gd name="connsiteX0" fmla="*/ 0 w 230981"/>
                <a:gd name="connsiteY0" fmla="*/ 0 h 376237"/>
                <a:gd name="connsiteX1" fmla="*/ 230981 w 230981"/>
                <a:gd name="connsiteY1" fmla="*/ 376237 h 376237"/>
                <a:gd name="connsiteX0" fmla="*/ 0 w 145256"/>
                <a:gd name="connsiteY0" fmla="*/ 0 h 235743"/>
                <a:gd name="connsiteX1" fmla="*/ 145256 w 145256"/>
                <a:gd name="connsiteY1" fmla="*/ 235743 h 235743"/>
              </a:gdLst>
              <a:ahLst/>
              <a:cxnLst>
                <a:cxn ang="0">
                  <a:pos x="connsiteX0" y="connsiteY0"/>
                </a:cxn>
                <a:cxn ang="0">
                  <a:pos x="connsiteX1" y="connsiteY1"/>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flipH="1">
            <a:off x="5477662" y="339502"/>
            <a:ext cx="246466" cy="384285"/>
            <a:chOff x="3579019" y="293633"/>
            <a:chExt cx="361957" cy="564356"/>
          </a:xfrm>
        </p:grpSpPr>
        <p:sp>
          <p:nvSpPr>
            <p:cNvPr id="23" name="任意多边形 22"/>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795720" y="507901"/>
              <a:ext cx="145256" cy="235743"/>
            </a:xfrm>
            <a:custGeom>
              <a:avLst/>
              <a:gdLst>
                <a:gd name="connsiteX0" fmla="*/ 0 w 230981"/>
                <a:gd name="connsiteY0" fmla="*/ 0 h 376237"/>
                <a:gd name="connsiteX1" fmla="*/ 230981 w 230981"/>
                <a:gd name="connsiteY1" fmla="*/ 376237 h 376237"/>
                <a:gd name="connsiteX0" fmla="*/ 0 w 145256"/>
                <a:gd name="connsiteY0" fmla="*/ 0 h 235743"/>
                <a:gd name="connsiteX1" fmla="*/ 145256 w 145256"/>
                <a:gd name="connsiteY1" fmla="*/ 235743 h 235743"/>
              </a:gdLst>
              <a:ahLst/>
              <a:cxnLst>
                <a:cxn ang="0">
                  <a:pos x="connsiteX0" y="connsiteY0"/>
                </a:cxn>
                <a:cxn ang="0">
                  <a:pos x="connsiteX1" y="connsiteY1"/>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flipH="1">
            <a:off x="526183" y="690855"/>
            <a:ext cx="314015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5477662" y="690855"/>
            <a:ext cx="314015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526184" y="4749606"/>
            <a:ext cx="33257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5292080" y="4749606"/>
            <a:ext cx="332574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02808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88000">
                                          <p:cBhvr additive="base">
                                            <p:cTn id="7" dur="500" fill="hold"/>
                                            <p:tgtEl>
                                              <p:spTgt spid="15"/>
                                            </p:tgtEl>
                                            <p:attrNameLst>
                                              <p:attrName>ppt_x</p:attrName>
                                            </p:attrNameLst>
                                          </p:cBhvr>
                                          <p:tavLst>
                                            <p:tav tm="0">
                                              <p:val>
                                                <p:strVal val="#ppt_x"/>
                                              </p:val>
                                            </p:tav>
                                            <p:tav tm="100000">
                                              <p:val>
                                                <p:strVal val="#ppt_x"/>
                                              </p:val>
                                            </p:tav>
                                          </p:tavLst>
                                        </p:anim>
                                        <p:anim calcmode="lin" valueType="num" p14:bounceEnd="88000">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88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88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88000">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14:presetBounceEnd="88000">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14:bounceEnd="88000">
                                          <p:cBhvr additive="base">
                                            <p:cTn id="16" dur="500" fill="hold"/>
                                            <p:tgtEl>
                                              <p:spTgt spid="22"/>
                                            </p:tgtEl>
                                            <p:attrNameLst>
                                              <p:attrName>ppt_x</p:attrName>
                                            </p:attrNameLst>
                                          </p:cBhvr>
                                          <p:tavLst>
                                            <p:tav tm="0">
                                              <p:val>
                                                <p:strVal val="0-#ppt_w/2"/>
                                              </p:val>
                                            </p:tav>
                                            <p:tav tm="100000">
                                              <p:val>
                                                <p:strVal val="#ppt_x"/>
                                              </p:val>
                                            </p:tav>
                                          </p:tavLst>
                                        </p:anim>
                                        <p:anim calcmode="lin" valueType="num" p14:bounceEnd="88000">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14:presetBounceEnd="88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88000">
                                          <p:cBhvr additive="base">
                                            <p:cTn id="20" dur="500" fill="hold"/>
                                            <p:tgtEl>
                                              <p:spTgt spid="17"/>
                                            </p:tgtEl>
                                            <p:attrNameLst>
                                              <p:attrName>ppt_x</p:attrName>
                                            </p:attrNameLst>
                                          </p:cBhvr>
                                          <p:tavLst>
                                            <p:tav tm="0">
                                              <p:val>
                                                <p:strVal val="1+#ppt_w/2"/>
                                              </p:val>
                                            </p:tav>
                                            <p:tav tm="100000">
                                              <p:val>
                                                <p:strVal val="#ppt_x"/>
                                              </p:val>
                                            </p:tav>
                                          </p:tavLst>
                                        </p:anim>
                                        <p:anim calcmode="lin" valueType="num" p14:bounceEnd="88000">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64277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rgbClr val="9696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34129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t>2017/1/3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198575975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31A8091-7EE4-41B5-8137-A62B04FCA6E6}" type="datetimeFigureOut">
              <a:rPr lang="zh-CN" altLang="en-US" smtClean="0"/>
              <a:t>2017/1/3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365864464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31A8091-7EE4-41B5-8137-A62B04FCA6E6}" type="datetimeFigureOut">
              <a:rPr lang="zh-CN" altLang="en-US" smtClean="0"/>
              <a:t>2017/1/3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74033186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A8091-7EE4-41B5-8137-A62B04FCA6E6}" type="datetimeFigureOut">
              <a:rPr lang="zh-CN" altLang="en-US" smtClean="0"/>
              <a:t>2017/1/3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344405582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1A8091-7EE4-41B5-8137-A62B04FCA6E6}" type="datetimeFigureOut">
              <a:rPr lang="zh-CN" altLang="en-US" smtClean="0"/>
              <a:t>2017/1/3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389944013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1A8091-7EE4-41B5-8137-A62B04FCA6E6}" type="datetimeFigureOut">
              <a:rPr lang="zh-CN" altLang="en-US" smtClean="0"/>
              <a:t>2017/1/3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59653010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31A8091-7EE4-41B5-8137-A62B04FCA6E6}" type="datetimeFigureOut">
              <a:rPr lang="zh-CN" altLang="en-US" smtClean="0"/>
              <a:t>2017/1/3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2478423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2931791"/>
            <a:ext cx="8943695" cy="7497802"/>
          </a:xfrm>
          <a:prstGeom prst="rect">
            <a:avLst/>
          </a:prstGeom>
        </p:spPr>
      </p:pic>
      <p:sp>
        <p:nvSpPr>
          <p:cNvPr id="25" name="TextBox 24"/>
          <p:cNvSpPr txBox="1"/>
          <p:nvPr/>
        </p:nvSpPr>
        <p:spPr>
          <a:xfrm>
            <a:off x="755576" y="2113434"/>
            <a:ext cx="4867340" cy="746348"/>
          </a:xfrm>
          <a:prstGeom prst="rect">
            <a:avLst/>
          </a:prstGeom>
          <a:noFill/>
        </p:spPr>
        <p:txBody>
          <a:bodyPr wrap="none" lIns="68571" tIns="34285" rIns="68571" bIns="34285" rtlCol="0">
            <a:spAutoFit/>
          </a:bodyPr>
          <a:lstStyle/>
          <a:p>
            <a:r>
              <a:rPr lang="en-US" altLang="zh-CN" sz="4400" b="1" dirty="0" smtClean="0">
                <a:solidFill>
                  <a:schemeClr val="tx1">
                    <a:lumMod val="65000"/>
                    <a:lumOff val="35000"/>
                  </a:schemeClr>
                </a:solidFill>
                <a:latin typeface="微软雅黑" panose="020B0503020204020204" pitchFamily="34" charset="-122"/>
                <a:ea typeface="微软雅黑" panose="020B0503020204020204" pitchFamily="34" charset="-122"/>
              </a:rPr>
              <a:t>5G</a:t>
            </a:r>
            <a:r>
              <a:rPr lang="zh-CN" altLang="en-US" sz="4400" b="1" dirty="0" smtClean="0">
                <a:solidFill>
                  <a:schemeClr val="tx1">
                    <a:lumMod val="65000"/>
                    <a:lumOff val="35000"/>
                  </a:schemeClr>
                </a:solidFill>
                <a:latin typeface="微软雅黑" panose="020B0503020204020204" pitchFamily="34" charset="-122"/>
                <a:ea typeface="微软雅黑" panose="020B0503020204020204" pitchFamily="34" charset="-122"/>
              </a:rPr>
              <a:t>移动通信的发展</a:t>
            </a:r>
            <a:endParaRPr lang="zh-CN" altLang="en-US" sz="4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683568" y="745754"/>
            <a:ext cx="3877985" cy="1200329"/>
          </a:xfrm>
          <a:prstGeom prst="rect">
            <a:avLst/>
          </a:prstGeom>
          <a:noFill/>
        </p:spPr>
        <p:txBody>
          <a:bodyPr wrap="none" rtlCol="0">
            <a:spAutoFit/>
          </a:bodyPr>
          <a:lstStyle/>
          <a:p>
            <a:r>
              <a:rPr lang="zh-CN" altLang="en-US" sz="7200" b="1" dirty="0" smtClean="0">
                <a:solidFill>
                  <a:srgbClr val="67AFE3"/>
                </a:solidFill>
              </a:rPr>
              <a:t>读书报告</a:t>
            </a:r>
            <a:endParaRPr lang="zh-CN" altLang="en-US" sz="7200" b="1" dirty="0">
              <a:solidFill>
                <a:srgbClr val="67AFE3"/>
              </a:solidFill>
            </a:endParaRPr>
          </a:p>
        </p:txBody>
      </p:sp>
      <p:sp>
        <p:nvSpPr>
          <p:cNvPr id="36" name="TextBox 35"/>
          <p:cNvSpPr txBox="1"/>
          <p:nvPr/>
        </p:nvSpPr>
        <p:spPr>
          <a:xfrm>
            <a:off x="735058" y="3745364"/>
            <a:ext cx="1210588" cy="338554"/>
          </a:xfrm>
          <a:prstGeom prst="rect">
            <a:avLst/>
          </a:prstGeom>
          <a:noFill/>
        </p:spPr>
        <p:txBody>
          <a:bodyPr wrap="none" rtlCol="0">
            <a:spAutoFit/>
          </a:bodyPr>
          <a:lstStyle/>
          <a:p>
            <a:r>
              <a:rPr lang="zh-CN" altLang="en-US" sz="1600" dirty="0" smtClean="0">
                <a:solidFill>
                  <a:schemeClr val="tx1">
                    <a:lumMod val="75000"/>
                    <a:lumOff val="25000"/>
                  </a:schemeClr>
                </a:solidFill>
              </a:rPr>
              <a:t>姓名：</a:t>
            </a:r>
            <a:r>
              <a:rPr lang="zh-CN" altLang="en-US" sz="1600" dirty="0">
                <a:solidFill>
                  <a:schemeClr val="tx1">
                    <a:lumMod val="75000"/>
                    <a:lumOff val="25000"/>
                  </a:schemeClr>
                </a:solidFill>
              </a:rPr>
              <a:t>张灏</a:t>
            </a:r>
          </a:p>
        </p:txBody>
      </p:sp>
      <p:sp>
        <p:nvSpPr>
          <p:cNvPr id="37" name="TextBox 36"/>
          <p:cNvSpPr txBox="1"/>
          <p:nvPr/>
        </p:nvSpPr>
        <p:spPr>
          <a:xfrm>
            <a:off x="735058" y="4105404"/>
            <a:ext cx="1762021" cy="338554"/>
          </a:xfrm>
          <a:prstGeom prst="rect">
            <a:avLst/>
          </a:prstGeom>
          <a:noFill/>
        </p:spPr>
        <p:txBody>
          <a:bodyPr wrap="none" rtlCol="0">
            <a:spAutoFit/>
          </a:bodyPr>
          <a:lstStyle/>
          <a:p>
            <a:r>
              <a:rPr lang="zh-CN" altLang="en-US" sz="1600" dirty="0">
                <a:solidFill>
                  <a:schemeClr val="tx1">
                    <a:lumMod val="75000"/>
                    <a:lumOff val="25000"/>
                  </a:schemeClr>
                </a:solidFill>
              </a:rPr>
              <a:t>学号</a:t>
            </a:r>
            <a:r>
              <a:rPr lang="zh-CN" altLang="en-US" sz="1600" dirty="0" smtClean="0">
                <a:solidFill>
                  <a:schemeClr val="tx1">
                    <a:lumMod val="75000"/>
                    <a:lumOff val="25000"/>
                  </a:schemeClr>
                </a:solidFill>
              </a:rPr>
              <a:t>：</a:t>
            </a:r>
            <a:r>
              <a:rPr lang="en-US" altLang="zh-CN" sz="1600" dirty="0" smtClean="0">
                <a:solidFill>
                  <a:schemeClr val="tx1">
                    <a:lumMod val="75000"/>
                    <a:lumOff val="25000"/>
                  </a:schemeClr>
                </a:solidFill>
              </a:rPr>
              <a:t>21651030</a:t>
            </a:r>
            <a:endParaRPr lang="zh-CN" altLang="en-US" sz="1600" dirty="0">
              <a:solidFill>
                <a:schemeClr val="tx1">
                  <a:lumMod val="75000"/>
                  <a:lumOff val="25000"/>
                </a:schemeClr>
              </a:solidFill>
            </a:endParaRPr>
          </a:p>
        </p:txBody>
      </p:sp>
      <p:pic>
        <p:nvPicPr>
          <p:cNvPr id="9" name="图片 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2320" y="267494"/>
            <a:ext cx="1368152" cy="1313406"/>
          </a:xfrm>
          <a:prstGeom prst="rect">
            <a:avLst/>
          </a:prstGeom>
          <a:noFill/>
          <a:ln>
            <a:noFill/>
          </a:ln>
        </p:spPr>
      </p:pic>
    </p:spTree>
    <p:extLst>
      <p:ext uri="{BB962C8B-B14F-4D97-AF65-F5344CB8AC3E}">
        <p14:creationId xmlns:p14="http://schemas.microsoft.com/office/powerpoint/2010/main" val="225599844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1000" fill="hold"/>
                                        <p:tgtEl>
                                          <p:spTgt spid="2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5"/>
                                        </p:tgtEl>
                                        <p:attrNameLst>
                                          <p:attrName>ppt_y</p:attrName>
                                        </p:attrNameLst>
                                      </p:cBhvr>
                                      <p:tavLst>
                                        <p:tav tm="0">
                                          <p:val>
                                            <p:strVal val="#ppt_y"/>
                                          </p:val>
                                        </p:tav>
                                        <p:tav tm="100000">
                                          <p:val>
                                            <p:strVal val="#ppt_y"/>
                                          </p:val>
                                        </p:tav>
                                      </p:tavLst>
                                    </p:anim>
                                    <p:anim calcmode="lin" valueType="num">
                                      <p:cBhvr>
                                        <p:cTn id="21"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5"/>
                                        </p:tgtEl>
                                      </p:cBhvr>
                                    </p:animEffect>
                                  </p:childTnLst>
                                </p:cTn>
                              </p:par>
                            </p:childTnLst>
                          </p:cTn>
                        </p:par>
                        <p:par>
                          <p:cTn id="24" fill="hold">
                            <p:stCondLst>
                              <p:cond delay="2900"/>
                            </p:stCondLst>
                            <p:childTnLst>
                              <p:par>
                                <p:cTn id="25" presetID="37" presetClass="entr" presetSubtype="0"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900" decel="100000" fill="hold"/>
                                        <p:tgtEl>
                                          <p:spTgt spid="36"/>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par>
                          <p:cTn id="31" fill="hold">
                            <p:stCondLst>
                              <p:cond delay="3900"/>
                            </p:stCondLst>
                            <p:childTnLst>
                              <p:par>
                                <p:cTn id="32" presetID="37" presetClass="entr" presetSubtype="0" fill="hold" grpId="0"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1000"/>
                                        <p:tgtEl>
                                          <p:spTgt spid="37"/>
                                        </p:tgtEl>
                                      </p:cBhvr>
                                    </p:animEffect>
                                    <p:anim calcmode="lin" valueType="num">
                                      <p:cBhvr>
                                        <p:cTn id="35" dur="1000" fill="hold"/>
                                        <p:tgtEl>
                                          <p:spTgt spid="37"/>
                                        </p:tgtEl>
                                        <p:attrNameLst>
                                          <p:attrName>ppt_x</p:attrName>
                                        </p:attrNameLst>
                                      </p:cBhvr>
                                      <p:tavLst>
                                        <p:tav tm="0">
                                          <p:val>
                                            <p:strVal val="#ppt_x"/>
                                          </p:val>
                                        </p:tav>
                                        <p:tav tm="100000">
                                          <p:val>
                                            <p:strVal val="#ppt_x"/>
                                          </p:val>
                                        </p:tav>
                                      </p:tavLst>
                                    </p:anim>
                                    <p:anim calcmode="lin" valueType="num">
                                      <p:cBhvr>
                                        <p:cTn id="36" dur="900" decel="100000" fill="hold"/>
                                        <p:tgtEl>
                                          <p:spTgt spid="37"/>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3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6" grpId="0"/>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p:cNvSpPr txBox="1"/>
          <p:nvPr/>
        </p:nvSpPr>
        <p:spPr>
          <a:xfrm>
            <a:off x="313068" y="58298"/>
            <a:ext cx="4690979" cy="461665"/>
          </a:xfrm>
          <a:prstGeom prst="rect">
            <a:avLst/>
          </a:prstGeom>
          <a:noFill/>
        </p:spPr>
        <p:txBody>
          <a:bodyPr wrap="square" rtlCol="0">
            <a:spAutoFit/>
          </a:bodyPr>
          <a:lstStyle/>
          <a:p>
            <a:pPr>
              <a:lnSpc>
                <a:spcPct val="120000"/>
              </a:lnSpc>
            </a:pPr>
            <a:r>
              <a:rPr lang="en-US" altLang="zh-CN" sz="2000" b="1" dirty="0" smtClean="0">
                <a:solidFill>
                  <a:schemeClr val="tx1">
                    <a:lumMod val="75000"/>
                    <a:lumOff val="25000"/>
                  </a:schemeClr>
                </a:solidFill>
              </a:rPr>
              <a:t>5G</a:t>
            </a:r>
            <a:r>
              <a:rPr lang="zh-CN" altLang="en-US" sz="2000" b="1" dirty="0" smtClean="0">
                <a:solidFill>
                  <a:schemeClr val="tx1">
                    <a:lumMod val="75000"/>
                    <a:lumOff val="25000"/>
                  </a:schemeClr>
                </a:solidFill>
              </a:rPr>
              <a:t>核心技术 </a:t>
            </a:r>
            <a:r>
              <a:rPr lang="en-US" altLang="zh-CN" sz="2000" b="1" dirty="0" smtClean="0">
                <a:solidFill>
                  <a:schemeClr val="tx1">
                    <a:lumMod val="75000"/>
                    <a:lumOff val="25000"/>
                  </a:schemeClr>
                </a:solidFill>
              </a:rPr>
              <a:t>—— </a:t>
            </a:r>
            <a:r>
              <a:rPr lang="en-US" altLang="zh-CN" sz="2000" b="1" dirty="0" smtClean="0">
                <a:solidFill>
                  <a:schemeClr val="tx1">
                    <a:lumMod val="75000"/>
                    <a:lumOff val="25000"/>
                  </a:schemeClr>
                </a:solidFill>
              </a:rPr>
              <a:t>SDN(</a:t>
            </a:r>
            <a:r>
              <a:rPr lang="zh-CN" altLang="en-US" sz="2000" b="1" dirty="0" smtClean="0">
                <a:solidFill>
                  <a:schemeClr val="tx1">
                    <a:lumMod val="75000"/>
                    <a:lumOff val="25000"/>
                  </a:schemeClr>
                </a:solidFill>
              </a:rPr>
              <a:t>软件定义网络</a:t>
            </a:r>
            <a:r>
              <a:rPr lang="en-US" altLang="zh-CN" sz="2000" b="1" dirty="0" smtClean="0">
                <a:solidFill>
                  <a:schemeClr val="tx1">
                    <a:lumMod val="75000"/>
                    <a:lumOff val="25000"/>
                  </a:schemeClr>
                </a:solidFill>
              </a:rPr>
              <a:t>)</a:t>
            </a:r>
            <a:endParaRPr lang="zh-CN" altLang="en-US" sz="2000" b="1" dirty="0" smtClean="0">
              <a:solidFill>
                <a:schemeClr val="tx1">
                  <a:lumMod val="75000"/>
                  <a:lumOff val="25000"/>
                </a:schemeClr>
              </a:solidFill>
            </a:endParaRPr>
          </a:p>
        </p:txBody>
      </p:sp>
      <p:sp>
        <p:nvSpPr>
          <p:cNvPr id="52" name="Rectangle 13" descr="FD1DDF730CE4456e89755B07FE1653D0# #Rectangle 13"/>
          <p:cNvSpPr>
            <a:spLocks noChangeArrowheads="1"/>
          </p:cNvSpPr>
          <p:nvPr/>
        </p:nvSpPr>
        <p:spPr bwMode="auto">
          <a:xfrm>
            <a:off x="1401224" y="1717066"/>
            <a:ext cx="21626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数据中心在提高</a:t>
            </a:r>
            <a:r>
              <a:rPr lang="zh-CN" altLang="en-US" sz="1200" dirty="0">
                <a:solidFill>
                  <a:srgbClr val="FF0000"/>
                </a:solidFill>
                <a:latin typeface="微软雅黑" panose="020B0503020204020204" pitchFamily="34" charset="-122"/>
                <a:ea typeface="微软雅黑" panose="020B0503020204020204" pitchFamily="34" charset="-122"/>
              </a:rPr>
              <a:t>信息输出质量</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的同时，对</a:t>
            </a:r>
            <a:r>
              <a:rPr lang="zh-CN" altLang="en-US" sz="1200" dirty="0">
                <a:solidFill>
                  <a:srgbClr val="FF0000"/>
                </a:solidFill>
                <a:latin typeface="微软雅黑" panose="020B0503020204020204" pitchFamily="34" charset="-122"/>
                <a:ea typeface="微软雅黑" panose="020B0503020204020204" pitchFamily="34" charset="-122"/>
              </a:rPr>
              <a:t>设备</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的要求越来越高，对</a:t>
            </a:r>
            <a:r>
              <a:rPr lang="zh-CN" altLang="en-US" sz="1200" dirty="0">
                <a:solidFill>
                  <a:srgbClr val="FF0000"/>
                </a:solidFill>
                <a:latin typeface="微软雅黑" panose="020B0503020204020204" pitchFamily="34" charset="-122"/>
                <a:ea typeface="微软雅黑" panose="020B0503020204020204" pitchFamily="34" charset="-122"/>
              </a:rPr>
              <a:t>设备信息容量</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的要求也越来越</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高</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Rectangle 13" descr="FD1DDF730CE4456e89755B07FE1653D0# #Rectangle 13"/>
          <p:cNvSpPr>
            <a:spLocks noChangeArrowheads="1"/>
          </p:cNvSpPr>
          <p:nvPr/>
        </p:nvSpPr>
        <p:spPr bwMode="auto">
          <a:xfrm>
            <a:off x="1401224" y="3340692"/>
            <a:ext cx="216266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能提高设备的</a:t>
            </a:r>
            <a:r>
              <a:rPr lang="zh-CN" altLang="en-US" sz="1200" dirty="0">
                <a:solidFill>
                  <a:srgbClr val="FF0000"/>
                </a:solidFill>
                <a:latin typeface="微软雅黑" panose="020B0503020204020204" pitchFamily="34" charset="-122"/>
                <a:ea typeface="微软雅黑" panose="020B0503020204020204" pitchFamily="34" charset="-122"/>
              </a:rPr>
              <a:t>传输</a:t>
            </a:r>
            <a:r>
              <a:rPr lang="zh-CN" altLang="en-US" sz="1200" dirty="0" smtClean="0">
                <a:solidFill>
                  <a:srgbClr val="FF0000"/>
                </a:solidFill>
                <a:latin typeface="微软雅黑" panose="020B0503020204020204" pitchFamily="34" charset="-122"/>
                <a:ea typeface="微软雅黑" panose="020B0503020204020204" pitchFamily="34" charset="-122"/>
              </a:rPr>
              <a:t>稳定性</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eaLnBrk="1" hangingPunct="1">
              <a:spcBef>
                <a:spcPct val="0"/>
              </a:spcBef>
              <a:buNone/>
              <a:defRPr/>
            </a:pP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并且</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能大大缩短设备的</a:t>
            </a:r>
            <a:r>
              <a:rPr lang="zh-CN" altLang="en-US" sz="1200" dirty="0">
                <a:solidFill>
                  <a:srgbClr val="FF0000"/>
                </a:solidFill>
                <a:latin typeface="微软雅黑" panose="020B0503020204020204" pitchFamily="34" charset="-122"/>
                <a:ea typeface="微软雅黑" panose="020B0503020204020204" pitchFamily="34" charset="-122"/>
              </a:rPr>
              <a:t>维护和</a:t>
            </a:r>
            <a:r>
              <a:rPr lang="zh-CN" altLang="en-US" sz="1200" dirty="0" smtClean="0">
                <a:solidFill>
                  <a:srgbClr val="FF0000"/>
                </a:solidFill>
                <a:latin typeface="微软雅黑" panose="020B0503020204020204" pitchFamily="34" charset="-122"/>
                <a:ea typeface="微软雅黑" panose="020B0503020204020204" pitchFamily="34" charset="-122"/>
              </a:rPr>
              <a:t>维修时间</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eaLnBrk="1" hangingPunct="1">
              <a:spcBef>
                <a:spcPct val="0"/>
              </a:spcBef>
              <a:buNone/>
              <a:defRPr/>
            </a:pP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rgbClr val="FF0000"/>
                </a:solidFill>
                <a:latin typeface="微软雅黑" panose="020B0503020204020204" pitchFamily="34" charset="-122"/>
                <a:ea typeface="微软雅黑" panose="020B0503020204020204" pitchFamily="34" charset="-122"/>
              </a:rPr>
              <a:t>减少</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给用户带来的</a:t>
            </a:r>
            <a:r>
              <a:rPr lang="zh-CN" altLang="en-US" sz="1200" dirty="0" smtClean="0">
                <a:solidFill>
                  <a:srgbClr val="FF0000"/>
                </a:solidFill>
                <a:latin typeface="微软雅黑" panose="020B0503020204020204" pitchFamily="34" charset="-122"/>
                <a:ea typeface="微软雅黑" panose="020B0503020204020204" pitchFamily="34" charset="-122"/>
              </a:rPr>
              <a:t>损失</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3677" y="1361462"/>
            <a:ext cx="902811"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产生要求</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403677" y="2995682"/>
            <a:ext cx="543739"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优势</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Rectangle 13" descr="FD1DDF730CE4456e89755B07FE1653D0# #Rectangle 13"/>
          <p:cNvSpPr>
            <a:spLocks noChangeArrowheads="1"/>
          </p:cNvSpPr>
          <p:nvPr/>
        </p:nvSpPr>
        <p:spPr bwMode="auto">
          <a:xfrm>
            <a:off x="5577688" y="2526987"/>
            <a:ext cx="23786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indent="288000" algn="r" eaLnBrk="1" hangingPunct="1">
              <a:spcBef>
                <a:spcPct val="0"/>
              </a:spcBef>
              <a:buNone/>
              <a:defRPr/>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SDN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能创建</a:t>
            </a:r>
            <a:r>
              <a:rPr lang="zh-CN" altLang="en-US" sz="1200" dirty="0">
                <a:solidFill>
                  <a:srgbClr val="FF0000"/>
                </a:solidFill>
                <a:latin typeface="微软雅黑" panose="020B0503020204020204" pitchFamily="34" charset="-122"/>
                <a:ea typeface="微软雅黑" panose="020B0503020204020204" pitchFamily="34" charset="-122"/>
              </a:rPr>
              <a:t>多用户网络资源中心</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，达到</a:t>
            </a:r>
            <a:r>
              <a:rPr lang="zh-CN" altLang="en-US" sz="1200" dirty="0">
                <a:solidFill>
                  <a:srgbClr val="FF0000"/>
                </a:solidFill>
                <a:latin typeface="微软雅黑" panose="020B0503020204020204" pitchFamily="34" charset="-122"/>
                <a:ea typeface="微软雅黑" panose="020B0503020204020204" pitchFamily="34" charset="-122"/>
              </a:rPr>
              <a:t>输出</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与</a:t>
            </a:r>
            <a:r>
              <a:rPr lang="zh-CN" altLang="en-US" sz="1200" dirty="0" smtClean="0">
                <a:solidFill>
                  <a:srgbClr val="FF0000"/>
                </a:solidFill>
                <a:latin typeface="微软雅黑" panose="020B0503020204020204" pitchFamily="34" charset="-122"/>
                <a:ea typeface="微软雅黑" panose="020B0503020204020204" pitchFamily="34" charset="-122"/>
              </a:rPr>
              <a:t>控制</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分离</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156176" y="2162272"/>
            <a:ext cx="902811"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工作原理</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a:off x="3464073" y="984848"/>
            <a:ext cx="1354819" cy="1354818"/>
            <a:chOff x="1369994" y="2067694"/>
            <a:chExt cx="1584176" cy="1584176"/>
          </a:xfrm>
        </p:grpSpPr>
        <p:sp>
          <p:nvSpPr>
            <p:cNvPr id="61" name="菱形 60"/>
            <p:cNvSpPr/>
            <p:nvPr/>
          </p:nvSpPr>
          <p:spPr>
            <a:xfrm>
              <a:off x="1369994"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62" name="TextBox 61"/>
            <p:cNvSpPr txBox="1"/>
            <p:nvPr/>
          </p:nvSpPr>
          <p:spPr>
            <a:xfrm flipH="1">
              <a:off x="1655103" y="2679842"/>
              <a:ext cx="1055648" cy="359881"/>
            </a:xfrm>
            <a:prstGeom prst="rect">
              <a:avLst/>
            </a:prstGeom>
            <a:noFill/>
          </p:spPr>
          <p:txBody>
            <a:bodyPr wrap="non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产生要求</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4269500" y="1801490"/>
            <a:ext cx="1354821" cy="1354818"/>
            <a:chOff x="3029144" y="1491630"/>
            <a:chExt cx="1584176" cy="1584176"/>
          </a:xfrm>
          <a:solidFill>
            <a:schemeClr val="accent1">
              <a:lumMod val="75000"/>
            </a:schemeClr>
          </a:solidFill>
        </p:grpSpPr>
        <p:sp>
          <p:nvSpPr>
            <p:cNvPr id="64" name="菱形 63"/>
            <p:cNvSpPr/>
            <p:nvPr/>
          </p:nvSpPr>
          <p:spPr>
            <a:xfrm>
              <a:off x="3029144"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5" name="TextBox 64"/>
            <p:cNvSpPr txBox="1"/>
            <p:nvPr/>
          </p:nvSpPr>
          <p:spPr>
            <a:xfrm flipH="1">
              <a:off x="3337585" y="2103778"/>
              <a:ext cx="1055646" cy="359881"/>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工作原理</a:t>
              </a:r>
            </a:p>
          </p:txBody>
        </p:sp>
      </p:grpSp>
      <p:grpSp>
        <p:nvGrpSpPr>
          <p:cNvPr id="66" name="组合 65"/>
          <p:cNvGrpSpPr/>
          <p:nvPr/>
        </p:nvGrpSpPr>
        <p:grpSpPr>
          <a:xfrm>
            <a:off x="3464073" y="2618132"/>
            <a:ext cx="1354818" cy="1354818"/>
            <a:chOff x="4577170" y="2067694"/>
            <a:chExt cx="1584176" cy="1584176"/>
          </a:xfrm>
        </p:grpSpPr>
        <p:sp>
          <p:nvSpPr>
            <p:cNvPr id="67" name="菱形 66"/>
            <p:cNvSpPr/>
            <p:nvPr/>
          </p:nvSpPr>
          <p:spPr>
            <a:xfrm>
              <a:off x="4577170"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8" name="TextBox 67"/>
            <p:cNvSpPr txBox="1"/>
            <p:nvPr/>
          </p:nvSpPr>
          <p:spPr>
            <a:xfrm flipH="1">
              <a:off x="5030676" y="2679842"/>
              <a:ext cx="635789" cy="359881"/>
            </a:xfrm>
            <a:prstGeom prst="rect">
              <a:avLst/>
            </a:prstGeom>
            <a:noFill/>
          </p:spPr>
          <p:txBody>
            <a:bodyPr wrap="non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优势</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4269495" y="3434775"/>
            <a:ext cx="1354818" cy="1354818"/>
            <a:chOff x="6145277" y="1491630"/>
            <a:chExt cx="1584176" cy="1584176"/>
          </a:xfrm>
          <a:solidFill>
            <a:schemeClr val="tx1">
              <a:lumMod val="50000"/>
              <a:lumOff val="50000"/>
            </a:schemeClr>
          </a:solidFill>
        </p:grpSpPr>
        <p:sp>
          <p:nvSpPr>
            <p:cNvPr id="70" name="菱形 69"/>
            <p:cNvSpPr/>
            <p:nvPr/>
          </p:nvSpPr>
          <p:spPr>
            <a:xfrm>
              <a:off x="6145277"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71" name="TextBox 70"/>
            <p:cNvSpPr txBox="1"/>
            <p:nvPr/>
          </p:nvSpPr>
          <p:spPr>
            <a:xfrm flipH="1">
              <a:off x="6583192" y="1829675"/>
              <a:ext cx="757785" cy="863713"/>
            </a:xfrm>
            <a:prstGeom prst="rect">
              <a:avLst/>
            </a:prstGeom>
            <a:noFill/>
          </p:spPr>
          <p:txBody>
            <a:bodyPr wrap="squar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相应</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r>
                <a:rPr lang="en-US" altLang="zh-CN" sz="1400" b="1" dirty="0" smtClean="0">
                  <a:solidFill>
                    <a:schemeClr val="bg1"/>
                  </a:solidFill>
                  <a:latin typeface="微软雅黑" panose="020B0503020204020204" pitchFamily="34" charset="-122"/>
                  <a:ea typeface="微软雅黑" panose="020B0503020204020204" pitchFamily="34" charset="-122"/>
                </a:rPr>
                <a:t>NFV</a:t>
              </a:r>
            </a:p>
            <a:p>
              <a:r>
                <a:rPr lang="zh-CN" altLang="en-US" sz="1400" b="1" dirty="0" smtClean="0">
                  <a:solidFill>
                    <a:schemeClr val="bg1"/>
                  </a:solidFill>
                  <a:latin typeface="微软雅黑" panose="020B0503020204020204" pitchFamily="34" charset="-122"/>
                  <a:ea typeface="微软雅黑" panose="020B0503020204020204" pitchFamily="34" charset="-122"/>
                </a:rPr>
                <a:t>技术</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cxnSp>
        <p:nvCxnSpPr>
          <p:cNvPr id="72" name="直接连接符 71"/>
          <p:cNvCxnSpPr>
            <a:stCxn id="61" idx="1"/>
          </p:cNvCxnSpPr>
          <p:nvPr/>
        </p:nvCxnSpPr>
        <p:spPr>
          <a:xfrm flipH="1">
            <a:off x="1259632" y="1662257"/>
            <a:ext cx="2204441"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259632" y="3295541"/>
            <a:ext cx="220444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624313" y="2478899"/>
            <a:ext cx="224015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0" idx="3"/>
          </p:cNvCxnSpPr>
          <p:nvPr/>
        </p:nvCxnSpPr>
        <p:spPr>
          <a:xfrm>
            <a:off x="5624313" y="4112184"/>
            <a:ext cx="2260055"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76" name="Rectangle 13" descr="FD1DDF730CE4456e89755B07FE1653D0# #Rectangle 13"/>
          <p:cNvSpPr>
            <a:spLocks noChangeArrowheads="1"/>
          </p:cNvSpPr>
          <p:nvPr/>
        </p:nvSpPr>
        <p:spPr bwMode="auto">
          <a:xfrm>
            <a:off x="5577688" y="4157667"/>
            <a:ext cx="2378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NFV</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（网络功能虚拟化）网络</a:t>
            </a:r>
            <a:r>
              <a:rPr lang="zh-CN" altLang="en-US" sz="1200" dirty="0">
                <a:solidFill>
                  <a:srgbClr val="FF0000"/>
                </a:solidFill>
                <a:latin typeface="微软雅黑" panose="020B0503020204020204" pitchFamily="34" charset="-122"/>
                <a:ea typeface="微软雅黑" panose="020B0503020204020204" pitchFamily="34" charset="-122"/>
              </a:rPr>
              <a:t>设备</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从根本上降低了数据程序处理的复杂性，有利于数据维护和</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5G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通信技术的发展成熟</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6156176" y="3792952"/>
            <a:ext cx="566181" cy="307777"/>
          </a:xfrm>
          <a:prstGeom prst="rect">
            <a:avLst/>
          </a:prstGeom>
          <a:noFill/>
        </p:spPr>
        <p:txBody>
          <a:bodyPr wrap="none" rtlCol="0">
            <a:spAutoFit/>
          </a:bodyPr>
          <a:lstStyle/>
          <a:p>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NFV</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920086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0-#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right)">
                                      <p:cBhvr>
                                        <p:cTn id="12" dur="500"/>
                                        <p:tgtEl>
                                          <p:spTgt spid="7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1000"/>
                                        <p:tgtEl>
                                          <p:spTgt spid="56"/>
                                        </p:tgtEl>
                                      </p:cBhvr>
                                    </p:animEffect>
                                    <p:anim calcmode="lin" valueType="num">
                                      <p:cBhvr>
                                        <p:cTn id="17" dur="1000" fill="hold"/>
                                        <p:tgtEl>
                                          <p:spTgt spid="56"/>
                                        </p:tgtEl>
                                        <p:attrNameLst>
                                          <p:attrName>ppt_x</p:attrName>
                                        </p:attrNameLst>
                                      </p:cBhvr>
                                      <p:tavLst>
                                        <p:tav tm="0">
                                          <p:val>
                                            <p:strVal val="#ppt_x"/>
                                          </p:val>
                                        </p:tav>
                                        <p:tav tm="100000">
                                          <p:val>
                                            <p:strVal val="#ppt_x"/>
                                          </p:val>
                                        </p:tav>
                                      </p:tavLst>
                                    </p:anim>
                                    <p:anim calcmode="lin" valueType="num">
                                      <p:cBhvr>
                                        <p:cTn id="18" dur="1000" fill="hold"/>
                                        <p:tgtEl>
                                          <p:spTgt spid="5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1+#ppt_w/2"/>
                                          </p:val>
                                        </p:tav>
                                        <p:tav tm="100000">
                                          <p:val>
                                            <p:strVal val="#ppt_x"/>
                                          </p:val>
                                        </p:tav>
                                      </p:tavLst>
                                    </p:anim>
                                    <p:anim calcmode="lin" valueType="num">
                                      <p:cBhvr additive="base">
                                        <p:cTn id="28" dur="500" fill="hold"/>
                                        <p:tgtEl>
                                          <p:spTgt spid="6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left)">
                                      <p:cBhvr>
                                        <p:cTn id="32" dur="500"/>
                                        <p:tgtEl>
                                          <p:spTgt spid="74"/>
                                        </p:tgtEl>
                                      </p:cBhvr>
                                    </p:animEffect>
                                  </p:childTnLst>
                                </p:cTn>
                              </p:par>
                            </p:childTnLst>
                          </p:cTn>
                        </p:par>
                        <p:par>
                          <p:cTn id="33" fill="hold">
                            <p:stCondLst>
                              <p:cond delay="3000"/>
                            </p:stCondLst>
                            <p:childTnLst>
                              <p:par>
                                <p:cTn id="34" presetID="47" presetClass="entr" presetSubtype="0"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1000"/>
                                        <p:tgtEl>
                                          <p:spTgt spid="59"/>
                                        </p:tgtEl>
                                      </p:cBhvr>
                                    </p:animEffect>
                                    <p:anim calcmode="lin" valueType="num">
                                      <p:cBhvr>
                                        <p:cTn id="37" dur="1000" fill="hold"/>
                                        <p:tgtEl>
                                          <p:spTgt spid="59"/>
                                        </p:tgtEl>
                                        <p:attrNameLst>
                                          <p:attrName>ppt_x</p:attrName>
                                        </p:attrNameLst>
                                      </p:cBhvr>
                                      <p:tavLst>
                                        <p:tav tm="0">
                                          <p:val>
                                            <p:strVal val="#ppt_x"/>
                                          </p:val>
                                        </p:tav>
                                        <p:tav tm="100000">
                                          <p:val>
                                            <p:strVal val="#ppt_x"/>
                                          </p:val>
                                        </p:tav>
                                      </p:tavLst>
                                    </p:anim>
                                    <p:anim calcmode="lin" valueType="num">
                                      <p:cBhvr>
                                        <p:cTn id="38" dur="1000" fill="hold"/>
                                        <p:tgtEl>
                                          <p:spTgt spid="5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1000"/>
                                        <p:tgtEl>
                                          <p:spTgt spid="58"/>
                                        </p:tgtEl>
                                      </p:cBhvr>
                                    </p:animEffect>
                                    <p:anim calcmode="lin" valueType="num">
                                      <p:cBhvr>
                                        <p:cTn id="42" dur="1000" fill="hold"/>
                                        <p:tgtEl>
                                          <p:spTgt spid="58"/>
                                        </p:tgtEl>
                                        <p:attrNameLst>
                                          <p:attrName>ppt_x</p:attrName>
                                        </p:attrNameLst>
                                      </p:cBhvr>
                                      <p:tavLst>
                                        <p:tav tm="0">
                                          <p:val>
                                            <p:strVal val="#ppt_x"/>
                                          </p:val>
                                        </p:tav>
                                        <p:tav tm="100000">
                                          <p:val>
                                            <p:strVal val="#ppt_x"/>
                                          </p:val>
                                        </p:tav>
                                      </p:tavLst>
                                    </p:anim>
                                    <p:anim calcmode="lin" valueType="num">
                                      <p:cBhvr>
                                        <p:cTn id="43" dur="1000" fill="hold"/>
                                        <p:tgtEl>
                                          <p:spTgt spid="5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additive="base">
                                        <p:cTn id="47" dur="500" fill="hold"/>
                                        <p:tgtEl>
                                          <p:spTgt spid="66"/>
                                        </p:tgtEl>
                                        <p:attrNameLst>
                                          <p:attrName>ppt_x</p:attrName>
                                        </p:attrNameLst>
                                      </p:cBhvr>
                                      <p:tavLst>
                                        <p:tav tm="0">
                                          <p:val>
                                            <p:strVal val="0-#ppt_w/2"/>
                                          </p:val>
                                        </p:tav>
                                        <p:tav tm="100000">
                                          <p:val>
                                            <p:strVal val="#ppt_x"/>
                                          </p:val>
                                        </p:tav>
                                      </p:tavLst>
                                    </p:anim>
                                    <p:anim calcmode="lin" valueType="num">
                                      <p:cBhvr additive="base">
                                        <p:cTn id="48" dur="500" fill="hold"/>
                                        <p:tgtEl>
                                          <p:spTgt spid="66"/>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2" presetClass="entr" presetSubtype="2"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right)">
                                      <p:cBhvr>
                                        <p:cTn id="52" dur="500"/>
                                        <p:tgtEl>
                                          <p:spTgt spid="73"/>
                                        </p:tgtEl>
                                      </p:cBhvr>
                                    </p:animEffect>
                                  </p:childTnLst>
                                </p:cTn>
                              </p:par>
                            </p:childTnLst>
                          </p:cTn>
                        </p:par>
                        <p:par>
                          <p:cTn id="53" fill="hold">
                            <p:stCondLst>
                              <p:cond delay="5000"/>
                            </p:stCondLst>
                            <p:childTnLst>
                              <p:par>
                                <p:cTn id="54" presetID="47" presetClass="entr" presetSubtype="0"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1000"/>
                                        <p:tgtEl>
                                          <p:spTgt spid="57"/>
                                        </p:tgtEl>
                                      </p:cBhvr>
                                    </p:animEffect>
                                    <p:anim calcmode="lin" valueType="num">
                                      <p:cBhvr>
                                        <p:cTn id="57" dur="1000" fill="hold"/>
                                        <p:tgtEl>
                                          <p:spTgt spid="57"/>
                                        </p:tgtEl>
                                        <p:attrNameLst>
                                          <p:attrName>ppt_x</p:attrName>
                                        </p:attrNameLst>
                                      </p:cBhvr>
                                      <p:tavLst>
                                        <p:tav tm="0">
                                          <p:val>
                                            <p:strVal val="#ppt_x"/>
                                          </p:val>
                                        </p:tav>
                                        <p:tav tm="100000">
                                          <p:val>
                                            <p:strVal val="#ppt_x"/>
                                          </p:val>
                                        </p:tav>
                                      </p:tavLst>
                                    </p:anim>
                                    <p:anim calcmode="lin" valueType="num">
                                      <p:cBhvr>
                                        <p:cTn id="58" dur="1000" fill="hold"/>
                                        <p:tgtEl>
                                          <p:spTgt spid="5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1000"/>
                                        <p:tgtEl>
                                          <p:spTgt spid="55"/>
                                        </p:tgtEl>
                                      </p:cBhvr>
                                    </p:animEffect>
                                    <p:anim calcmode="lin" valueType="num">
                                      <p:cBhvr>
                                        <p:cTn id="62" dur="1000" fill="hold"/>
                                        <p:tgtEl>
                                          <p:spTgt spid="55"/>
                                        </p:tgtEl>
                                        <p:attrNameLst>
                                          <p:attrName>ppt_x</p:attrName>
                                        </p:attrNameLst>
                                      </p:cBhvr>
                                      <p:tavLst>
                                        <p:tav tm="0">
                                          <p:val>
                                            <p:strVal val="#ppt_x"/>
                                          </p:val>
                                        </p:tav>
                                        <p:tav tm="100000">
                                          <p:val>
                                            <p:strVal val="#ppt_x"/>
                                          </p:val>
                                        </p:tav>
                                      </p:tavLst>
                                    </p:anim>
                                    <p:anim calcmode="lin" valueType="num">
                                      <p:cBhvr>
                                        <p:cTn id="63" dur="1000" fill="hold"/>
                                        <p:tgtEl>
                                          <p:spTgt spid="55"/>
                                        </p:tgtEl>
                                        <p:attrNameLst>
                                          <p:attrName>ppt_y</p:attrName>
                                        </p:attrNameLst>
                                      </p:cBhvr>
                                      <p:tavLst>
                                        <p:tav tm="0">
                                          <p:val>
                                            <p:strVal val="#ppt_y+.1"/>
                                          </p:val>
                                        </p:tav>
                                        <p:tav tm="100000">
                                          <p:val>
                                            <p:strVal val="#ppt_y"/>
                                          </p:val>
                                        </p:tav>
                                      </p:tavLst>
                                    </p:anim>
                                  </p:childTnLst>
                                </p:cTn>
                              </p:par>
                            </p:childTnLst>
                          </p:cTn>
                        </p:par>
                        <p:par>
                          <p:cTn id="64" fill="hold">
                            <p:stCondLst>
                              <p:cond delay="6000"/>
                            </p:stCondLst>
                            <p:childTnLst>
                              <p:par>
                                <p:cTn id="65" presetID="2" presetClass="entr" presetSubtype="2" fill="hold" nodeType="afterEffect">
                                  <p:stCondLst>
                                    <p:cond delay="0"/>
                                  </p:stCondLst>
                                  <p:childTnLst>
                                    <p:set>
                                      <p:cBhvr>
                                        <p:cTn id="66" dur="1" fill="hold">
                                          <p:stCondLst>
                                            <p:cond delay="0"/>
                                          </p:stCondLst>
                                        </p:cTn>
                                        <p:tgtEl>
                                          <p:spTgt spid="69"/>
                                        </p:tgtEl>
                                        <p:attrNameLst>
                                          <p:attrName>style.visibility</p:attrName>
                                        </p:attrNameLst>
                                      </p:cBhvr>
                                      <p:to>
                                        <p:strVal val="visible"/>
                                      </p:to>
                                    </p:set>
                                    <p:anim calcmode="lin" valueType="num">
                                      <p:cBhvr additive="base">
                                        <p:cTn id="67" dur="500" fill="hold"/>
                                        <p:tgtEl>
                                          <p:spTgt spid="69"/>
                                        </p:tgtEl>
                                        <p:attrNameLst>
                                          <p:attrName>ppt_x</p:attrName>
                                        </p:attrNameLst>
                                      </p:cBhvr>
                                      <p:tavLst>
                                        <p:tav tm="0">
                                          <p:val>
                                            <p:strVal val="1+#ppt_w/2"/>
                                          </p:val>
                                        </p:tav>
                                        <p:tav tm="100000">
                                          <p:val>
                                            <p:strVal val="#ppt_x"/>
                                          </p:val>
                                        </p:tav>
                                      </p:tavLst>
                                    </p:anim>
                                    <p:anim calcmode="lin" valueType="num">
                                      <p:cBhvr additive="base">
                                        <p:cTn id="68" dur="500" fill="hold"/>
                                        <p:tgtEl>
                                          <p:spTgt spid="69"/>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2" presetClass="entr" presetSubtype="8" fill="hold"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left)">
                                      <p:cBhvr>
                                        <p:cTn id="72" dur="500"/>
                                        <p:tgtEl>
                                          <p:spTgt spid="75"/>
                                        </p:tgtEl>
                                      </p:cBhvr>
                                    </p:animEffect>
                                  </p:childTnLst>
                                </p:cTn>
                              </p:par>
                            </p:childTnLst>
                          </p:cTn>
                        </p:par>
                        <p:par>
                          <p:cTn id="73" fill="hold">
                            <p:stCondLst>
                              <p:cond delay="7000"/>
                            </p:stCondLst>
                            <p:childTnLst>
                              <p:par>
                                <p:cTn id="74" presetID="47" presetClass="entr" presetSubtype="0" fill="hold" grpId="0" nodeType="after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fade">
                                      <p:cBhvr>
                                        <p:cTn id="76" dur="1000"/>
                                        <p:tgtEl>
                                          <p:spTgt spid="77"/>
                                        </p:tgtEl>
                                      </p:cBhvr>
                                    </p:animEffect>
                                    <p:anim calcmode="lin" valueType="num">
                                      <p:cBhvr>
                                        <p:cTn id="77" dur="1000" fill="hold"/>
                                        <p:tgtEl>
                                          <p:spTgt spid="77"/>
                                        </p:tgtEl>
                                        <p:attrNameLst>
                                          <p:attrName>ppt_x</p:attrName>
                                        </p:attrNameLst>
                                      </p:cBhvr>
                                      <p:tavLst>
                                        <p:tav tm="0">
                                          <p:val>
                                            <p:strVal val="#ppt_x"/>
                                          </p:val>
                                        </p:tav>
                                        <p:tav tm="100000">
                                          <p:val>
                                            <p:strVal val="#ppt_x"/>
                                          </p:val>
                                        </p:tav>
                                      </p:tavLst>
                                    </p:anim>
                                    <p:anim calcmode="lin" valueType="num">
                                      <p:cBhvr>
                                        <p:cTn id="78" dur="1000" fill="hold"/>
                                        <p:tgtEl>
                                          <p:spTgt spid="7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fade">
                                      <p:cBhvr>
                                        <p:cTn id="81" dur="1000"/>
                                        <p:tgtEl>
                                          <p:spTgt spid="76"/>
                                        </p:tgtEl>
                                      </p:cBhvr>
                                    </p:animEffect>
                                    <p:anim calcmode="lin" valueType="num">
                                      <p:cBhvr>
                                        <p:cTn id="82" dur="1000" fill="hold"/>
                                        <p:tgtEl>
                                          <p:spTgt spid="76"/>
                                        </p:tgtEl>
                                        <p:attrNameLst>
                                          <p:attrName>ppt_x</p:attrName>
                                        </p:attrNameLst>
                                      </p:cBhvr>
                                      <p:tavLst>
                                        <p:tav tm="0">
                                          <p:val>
                                            <p:strVal val="#ppt_x"/>
                                          </p:val>
                                        </p:tav>
                                        <p:tav tm="100000">
                                          <p:val>
                                            <p:strVal val="#ppt_x"/>
                                          </p:val>
                                        </p:tav>
                                      </p:tavLst>
                                    </p:anim>
                                    <p:anim calcmode="lin" valueType="num">
                                      <p:cBhvr>
                                        <p:cTn id="83"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P spid="56" grpId="0"/>
      <p:bldP spid="57" grpId="0"/>
      <p:bldP spid="58" grpId="0"/>
      <p:bldP spid="59" grpId="0"/>
      <p:bldP spid="76" grpId="0"/>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右箭头 16"/>
          <p:cNvSpPr>
            <a:spLocks noChangeArrowheads="1"/>
          </p:cNvSpPr>
          <p:nvPr/>
        </p:nvSpPr>
        <p:spPr bwMode="auto">
          <a:xfrm>
            <a:off x="5364088" y="2028915"/>
            <a:ext cx="957926" cy="394495"/>
          </a:xfrm>
          <a:prstGeom prst="rightArrow">
            <a:avLst>
              <a:gd name="adj1" fmla="val 50000"/>
              <a:gd name="adj2" fmla="val 50092"/>
            </a:avLst>
          </a:prstGeom>
          <a:solidFill>
            <a:schemeClr val="tx2"/>
          </a:solidFill>
          <a:ln>
            <a:noFill/>
          </a:ln>
          <a:effectLst/>
          <a:extLst/>
        </p:spPr>
        <p:txBody>
          <a:bodyPr lIns="96171" tIns="48084" rIns="96171" bIns="48084" anchor="ctr"/>
          <a:lstStyle/>
          <a:p>
            <a:pPr>
              <a:lnSpc>
                <a:spcPct val="120000"/>
              </a:lnSpc>
              <a:defRPr/>
            </a:pPr>
            <a:endParaRPr lang="zh-CN" altLang="en-US" sz="1900" b="1" kern="0" dirty="0">
              <a:solidFill>
                <a:sysClr val="window" lastClr="FFFFFF"/>
              </a:solidFill>
              <a:latin typeface="微软雅黑" pitchFamily="34" charset="-122"/>
              <a:ea typeface="微软雅黑" pitchFamily="34" charset="-122"/>
            </a:endParaRPr>
          </a:p>
        </p:txBody>
      </p:sp>
      <p:sp>
        <p:nvSpPr>
          <p:cNvPr id="18" name="右箭头 17"/>
          <p:cNvSpPr>
            <a:spLocks noChangeArrowheads="1"/>
          </p:cNvSpPr>
          <p:nvPr/>
        </p:nvSpPr>
        <p:spPr bwMode="auto">
          <a:xfrm flipH="1">
            <a:off x="2987822" y="2028915"/>
            <a:ext cx="864098" cy="392809"/>
          </a:xfrm>
          <a:prstGeom prst="rightArrow">
            <a:avLst>
              <a:gd name="adj1" fmla="val 50000"/>
              <a:gd name="adj2" fmla="val 50064"/>
            </a:avLst>
          </a:prstGeom>
          <a:solidFill>
            <a:schemeClr val="tx2"/>
          </a:solidFill>
          <a:ln>
            <a:noFill/>
          </a:ln>
          <a:effectLst/>
          <a:extLst/>
        </p:spPr>
        <p:txBody>
          <a:bodyPr lIns="96171" tIns="48084" rIns="96171" bIns="48084" anchor="ctr"/>
          <a:lstStyle/>
          <a:p>
            <a:pPr>
              <a:lnSpc>
                <a:spcPct val="120000"/>
              </a:lnSpc>
              <a:defRPr/>
            </a:pPr>
            <a:endParaRPr lang="zh-CN" altLang="en-US" sz="1900" b="1" kern="0" dirty="0">
              <a:solidFill>
                <a:sysClr val="window" lastClr="FFFFFF"/>
              </a:solidFill>
              <a:latin typeface="微软雅黑" pitchFamily="34" charset="-122"/>
              <a:ea typeface="微软雅黑" pitchFamily="34" charset="-122"/>
            </a:endParaRPr>
          </a:p>
        </p:txBody>
      </p:sp>
      <p:sp>
        <p:nvSpPr>
          <p:cNvPr id="19" name="椭圆 18"/>
          <p:cNvSpPr>
            <a:spLocks noChangeArrowheads="1"/>
          </p:cNvSpPr>
          <p:nvPr/>
        </p:nvSpPr>
        <p:spPr bwMode="auto">
          <a:xfrm>
            <a:off x="1043608" y="1240770"/>
            <a:ext cx="1875654" cy="1903351"/>
          </a:xfrm>
          <a:prstGeom prst="ellipse">
            <a:avLst/>
          </a:prstGeom>
          <a:solidFill>
            <a:schemeClr val="tx2"/>
          </a:solidFill>
          <a:ln>
            <a:noFill/>
          </a:ln>
          <a:effectLst/>
          <a:extLst/>
        </p:spPr>
        <p:txBody>
          <a:bodyPr lIns="96171" tIns="48084" rIns="96171" bIns="48084" anchor="ctr"/>
          <a:lstStyle/>
          <a:p>
            <a:pPr algn="ctr">
              <a:lnSpc>
                <a:spcPct val="120000"/>
              </a:lnSpc>
              <a:defRPr/>
            </a:pPr>
            <a:r>
              <a:rPr lang="zh-CN" altLang="en-US" sz="1900" kern="0" dirty="0" smtClean="0">
                <a:solidFill>
                  <a:srgbClr val="FFFFFF"/>
                </a:solidFill>
                <a:latin typeface="微软雅黑" pitchFamily="34" charset="-122"/>
                <a:ea typeface="微软雅黑" pitchFamily="34" charset="-122"/>
              </a:rPr>
              <a:t>工作原理</a:t>
            </a:r>
            <a:endParaRPr lang="zh-CN" altLang="en-US" sz="1900" kern="0" dirty="0">
              <a:solidFill>
                <a:srgbClr val="FFFFFF"/>
              </a:solidFill>
              <a:latin typeface="微软雅黑" pitchFamily="34" charset="-122"/>
              <a:ea typeface="微软雅黑" pitchFamily="34" charset="-122"/>
            </a:endParaRPr>
          </a:p>
        </p:txBody>
      </p:sp>
      <p:sp>
        <p:nvSpPr>
          <p:cNvPr id="20" name="椭圆 19"/>
          <p:cNvSpPr>
            <a:spLocks noChangeArrowheads="1"/>
          </p:cNvSpPr>
          <p:nvPr/>
        </p:nvSpPr>
        <p:spPr bwMode="auto">
          <a:xfrm>
            <a:off x="6409739" y="1240770"/>
            <a:ext cx="1877315" cy="1903351"/>
          </a:xfrm>
          <a:prstGeom prst="ellipse">
            <a:avLst/>
          </a:prstGeom>
          <a:solidFill>
            <a:schemeClr val="tx2"/>
          </a:solidFill>
          <a:ln>
            <a:noFill/>
          </a:ln>
          <a:effectLst/>
          <a:extLst/>
        </p:spPr>
        <p:txBody>
          <a:bodyPr lIns="96171" tIns="48084" rIns="96171" bIns="48084" anchor="ctr"/>
          <a:lstStyle/>
          <a:p>
            <a:pPr algn="ctr">
              <a:lnSpc>
                <a:spcPct val="120000"/>
              </a:lnSpc>
              <a:defRPr/>
            </a:pPr>
            <a:r>
              <a:rPr lang="zh-CN" altLang="en-US" sz="1900" kern="0" dirty="0" smtClean="0">
                <a:solidFill>
                  <a:srgbClr val="FFFFFF"/>
                </a:solidFill>
                <a:latin typeface="微软雅黑" pitchFamily="34" charset="-122"/>
                <a:ea typeface="微软雅黑" pitchFamily="34" charset="-122"/>
              </a:rPr>
              <a:t>好处</a:t>
            </a:r>
            <a:endParaRPr lang="zh-CN" altLang="en-US" sz="1900" kern="0" dirty="0">
              <a:solidFill>
                <a:srgbClr val="FFFFFF"/>
              </a:solidFill>
              <a:latin typeface="微软雅黑" pitchFamily="34" charset="-122"/>
              <a:ea typeface="微软雅黑" pitchFamily="34" charset="-122"/>
            </a:endParaRPr>
          </a:p>
        </p:txBody>
      </p:sp>
      <p:sp>
        <p:nvSpPr>
          <p:cNvPr id="21" name="矩形 20"/>
          <p:cNvSpPr/>
          <p:nvPr/>
        </p:nvSpPr>
        <p:spPr>
          <a:xfrm>
            <a:off x="3851920" y="1603233"/>
            <a:ext cx="1512168" cy="1245861"/>
          </a:xfrm>
          <a:prstGeom prst="rect">
            <a:avLst/>
          </a:prstGeom>
          <a:solidFill>
            <a:schemeClr val="bg2"/>
          </a:solidFill>
          <a:ln w="3175" cap="flat" cmpd="sng" algn="ctr">
            <a:noFill/>
            <a:prstDash val="solid"/>
          </a:ln>
          <a:effectLst/>
        </p:spPr>
        <p:txBody>
          <a:bodyPr lIns="96171" tIns="48084" rIns="96171" bIns="48084" anchor="ctr"/>
          <a:lstStyle/>
          <a:p>
            <a:pPr algn="ctr">
              <a:lnSpc>
                <a:spcPct val="120000"/>
              </a:lnSpc>
              <a:defRPr/>
            </a:pPr>
            <a:r>
              <a:rPr lang="en-US" altLang="zh-CN" sz="3200" kern="0" dirty="0" smtClean="0">
                <a:solidFill>
                  <a:srgbClr val="414455"/>
                </a:solidFill>
                <a:latin typeface="微软雅黑" pitchFamily="34" charset="-122"/>
                <a:ea typeface="微软雅黑" pitchFamily="34" charset="-122"/>
              </a:rPr>
              <a:t>ICN</a:t>
            </a:r>
            <a:endParaRPr lang="zh-CN" altLang="en-US" sz="3200" kern="0" dirty="0">
              <a:solidFill>
                <a:srgbClr val="FFFFFF"/>
              </a:solidFill>
              <a:latin typeface="微软雅黑" pitchFamily="34" charset="-122"/>
              <a:ea typeface="微软雅黑" pitchFamily="34" charset="-122"/>
            </a:endParaRPr>
          </a:p>
        </p:txBody>
      </p:sp>
      <p:sp>
        <p:nvSpPr>
          <p:cNvPr id="23" name="TextBox 22"/>
          <p:cNvSpPr txBox="1"/>
          <p:nvPr/>
        </p:nvSpPr>
        <p:spPr bwMode="auto">
          <a:xfrm>
            <a:off x="1292116" y="3291830"/>
            <a:ext cx="1551692" cy="1323186"/>
          </a:xfrm>
          <a:prstGeom prst="rect">
            <a:avLst/>
          </a:prstGeom>
          <a:noFill/>
        </p:spPr>
        <p:txBody>
          <a:bodyPr lIns="96171" tIns="48084" rIns="96171" bIns="48084">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在大数据的发展背景下，对用户的</a:t>
            </a:r>
            <a:r>
              <a:rPr lang="zh-CN" altLang="en-US" sz="1200" dirty="0">
                <a:solidFill>
                  <a:srgbClr val="FF0000"/>
                </a:solidFill>
                <a:latin typeface="微软雅黑" pitchFamily="34" charset="-122"/>
                <a:ea typeface="微软雅黑" pitchFamily="34" charset="-122"/>
              </a:rPr>
              <a:t>位置需求</a:t>
            </a:r>
            <a:r>
              <a:rPr lang="zh-CN" altLang="en-US" sz="1200" dirty="0">
                <a:solidFill>
                  <a:schemeClr val="tx1">
                    <a:lumMod val="75000"/>
                    <a:lumOff val="25000"/>
                  </a:schemeClr>
                </a:solidFill>
                <a:latin typeface="微软雅黑" pitchFamily="34" charset="-122"/>
                <a:ea typeface="微软雅黑" pitchFamily="34" charset="-122"/>
              </a:rPr>
              <a:t>进行深入研发，利用</a:t>
            </a:r>
            <a:r>
              <a:rPr lang="en-US" altLang="zh-CN" sz="1200" dirty="0">
                <a:solidFill>
                  <a:srgbClr val="FF0000"/>
                </a:solidFill>
                <a:latin typeface="微软雅黑" pitchFamily="34" charset="-122"/>
                <a:ea typeface="微软雅黑" pitchFamily="34" charset="-122"/>
              </a:rPr>
              <a:t>ICN </a:t>
            </a:r>
            <a:r>
              <a:rPr lang="zh-CN" altLang="en-US" sz="1200" dirty="0">
                <a:solidFill>
                  <a:srgbClr val="FF0000"/>
                </a:solidFill>
                <a:latin typeface="微软雅黑" pitchFamily="34" charset="-122"/>
                <a:ea typeface="微软雅黑" pitchFamily="34" charset="-122"/>
              </a:rPr>
              <a:t>网络技术</a:t>
            </a:r>
            <a:r>
              <a:rPr lang="zh-CN" altLang="en-US" sz="1200" dirty="0">
                <a:solidFill>
                  <a:schemeClr val="tx1">
                    <a:lumMod val="75000"/>
                    <a:lumOff val="25000"/>
                  </a:schemeClr>
                </a:solidFill>
                <a:latin typeface="微软雅黑" pitchFamily="34" charset="-122"/>
                <a:ea typeface="微软雅黑" pitchFamily="34" charset="-122"/>
              </a:rPr>
              <a:t>进行</a:t>
            </a:r>
            <a:r>
              <a:rPr lang="zh-CN" altLang="en-US" sz="1200" dirty="0">
                <a:solidFill>
                  <a:srgbClr val="FF0000"/>
                </a:solidFill>
                <a:latin typeface="微软雅黑" pitchFamily="34" charset="-122"/>
                <a:ea typeface="微软雅黑" pitchFamily="34" charset="-122"/>
              </a:rPr>
              <a:t>位置锁定</a:t>
            </a:r>
          </a:p>
        </p:txBody>
      </p:sp>
      <p:sp>
        <p:nvSpPr>
          <p:cNvPr id="24" name="TextBox 23"/>
          <p:cNvSpPr txBox="1"/>
          <p:nvPr/>
        </p:nvSpPr>
        <p:spPr bwMode="auto">
          <a:xfrm>
            <a:off x="6516216" y="3219822"/>
            <a:ext cx="1887747" cy="1836173"/>
          </a:xfrm>
          <a:prstGeom prst="rect">
            <a:avLst/>
          </a:prstGeom>
          <a:noFill/>
        </p:spPr>
        <p:txBody>
          <a:bodyPr wrap="square" lIns="96171" tIns="48084" rIns="96171" bIns="48084">
            <a:spAutoFit/>
          </a:bodyPr>
          <a:lstStyle/>
          <a:p>
            <a:pPr>
              <a:lnSpc>
                <a:spcPct val="130000"/>
              </a:lnSpc>
            </a:pPr>
            <a:r>
              <a:rPr lang="zh-CN" altLang="en-US" sz="1100" dirty="0">
                <a:solidFill>
                  <a:schemeClr val="tx1">
                    <a:lumMod val="75000"/>
                    <a:lumOff val="25000"/>
                  </a:schemeClr>
                </a:solidFill>
                <a:latin typeface="微软雅黑" pitchFamily="34" charset="-122"/>
                <a:ea typeface="微软雅黑" pitchFamily="34" charset="-122"/>
              </a:rPr>
              <a:t>提高信息传输的</a:t>
            </a:r>
            <a:r>
              <a:rPr lang="zh-CN" altLang="en-US" sz="1100" dirty="0">
                <a:solidFill>
                  <a:srgbClr val="FF0000"/>
                </a:solidFill>
                <a:latin typeface="微软雅黑" pitchFamily="34" charset="-122"/>
                <a:ea typeface="微软雅黑" pitchFamily="34" charset="-122"/>
              </a:rPr>
              <a:t>精准</a:t>
            </a:r>
            <a:r>
              <a:rPr lang="zh-CN" altLang="en-US" sz="1100" dirty="0" smtClean="0">
                <a:solidFill>
                  <a:srgbClr val="FF0000"/>
                </a:solidFill>
                <a:latin typeface="微软雅黑" pitchFamily="34" charset="-122"/>
                <a:ea typeface="微软雅黑" pitchFamily="34" charset="-122"/>
              </a:rPr>
              <a:t>度</a:t>
            </a:r>
            <a:endParaRPr lang="en-US" altLang="zh-CN" sz="1100" dirty="0" smtClean="0">
              <a:solidFill>
                <a:schemeClr val="tx1">
                  <a:lumMod val="75000"/>
                  <a:lumOff val="25000"/>
                </a:schemeClr>
              </a:solidFill>
              <a:latin typeface="微软雅黑" pitchFamily="34" charset="-122"/>
              <a:ea typeface="微软雅黑" pitchFamily="34" charset="-122"/>
            </a:endParaRPr>
          </a:p>
          <a:p>
            <a:pPr>
              <a:lnSpc>
                <a:spcPct val="130000"/>
              </a:lnSpc>
            </a:pPr>
            <a:endParaRPr lang="en-US" altLang="zh-CN" sz="1100" dirty="0">
              <a:solidFill>
                <a:schemeClr val="tx1">
                  <a:lumMod val="75000"/>
                  <a:lumOff val="25000"/>
                </a:schemeClr>
              </a:solidFill>
              <a:latin typeface="微软雅黑" pitchFamily="34" charset="-122"/>
              <a:ea typeface="微软雅黑" pitchFamily="34" charset="-122"/>
            </a:endParaRPr>
          </a:p>
          <a:p>
            <a:pPr>
              <a:lnSpc>
                <a:spcPct val="130000"/>
              </a:lnSpc>
            </a:pPr>
            <a:r>
              <a:rPr lang="zh-CN" altLang="en-US" sz="1100" dirty="0" smtClean="0">
                <a:solidFill>
                  <a:schemeClr val="tx1">
                    <a:lumMod val="75000"/>
                    <a:lumOff val="25000"/>
                  </a:schemeClr>
                </a:solidFill>
                <a:latin typeface="微软雅黑" pitchFamily="34" charset="-122"/>
                <a:ea typeface="微软雅黑" pitchFamily="34" charset="-122"/>
              </a:rPr>
              <a:t>将</a:t>
            </a:r>
            <a:r>
              <a:rPr lang="zh-CN" altLang="en-US" sz="1100" dirty="0">
                <a:solidFill>
                  <a:srgbClr val="FF0000"/>
                </a:solidFill>
                <a:latin typeface="微软雅黑" pitchFamily="34" charset="-122"/>
                <a:ea typeface="微软雅黑" pitchFamily="34" charset="-122"/>
              </a:rPr>
              <a:t>网络设备的结构</a:t>
            </a:r>
            <a:r>
              <a:rPr lang="zh-CN" altLang="en-US" sz="1100" dirty="0">
                <a:solidFill>
                  <a:schemeClr val="tx1">
                    <a:lumMod val="75000"/>
                    <a:lumOff val="25000"/>
                  </a:schemeClr>
                </a:solidFill>
                <a:latin typeface="微软雅黑" pitchFamily="34" charset="-122"/>
                <a:ea typeface="微软雅黑" pitchFamily="34" charset="-122"/>
              </a:rPr>
              <a:t>进行重新梳理</a:t>
            </a:r>
            <a:r>
              <a:rPr lang="zh-CN" altLang="en-US" sz="1100" dirty="0" smtClean="0">
                <a:solidFill>
                  <a:schemeClr val="tx1">
                    <a:lumMod val="75000"/>
                    <a:lumOff val="25000"/>
                  </a:schemeClr>
                </a:solidFill>
                <a:latin typeface="微软雅黑" pitchFamily="34" charset="-122"/>
                <a:ea typeface="微软雅黑" pitchFamily="34" charset="-122"/>
              </a:rPr>
              <a:t>整合</a:t>
            </a:r>
            <a:endParaRPr lang="en-US" altLang="zh-CN" sz="1100" dirty="0" smtClean="0">
              <a:solidFill>
                <a:schemeClr val="tx1">
                  <a:lumMod val="75000"/>
                  <a:lumOff val="25000"/>
                </a:schemeClr>
              </a:solidFill>
              <a:latin typeface="微软雅黑" pitchFamily="34" charset="-122"/>
              <a:ea typeface="微软雅黑" pitchFamily="34" charset="-122"/>
            </a:endParaRPr>
          </a:p>
          <a:p>
            <a:pPr>
              <a:lnSpc>
                <a:spcPct val="130000"/>
              </a:lnSpc>
            </a:pPr>
            <a:endParaRPr lang="en-US" altLang="zh-CN" sz="1100" dirty="0">
              <a:solidFill>
                <a:schemeClr val="tx1">
                  <a:lumMod val="75000"/>
                  <a:lumOff val="25000"/>
                </a:schemeClr>
              </a:solidFill>
              <a:latin typeface="微软雅黑" pitchFamily="34" charset="-122"/>
              <a:ea typeface="微软雅黑" pitchFamily="34" charset="-122"/>
            </a:endParaRPr>
          </a:p>
          <a:p>
            <a:pPr>
              <a:lnSpc>
                <a:spcPct val="130000"/>
              </a:lnSpc>
            </a:pPr>
            <a:r>
              <a:rPr lang="zh-CN" altLang="en-US" sz="1100" dirty="0" smtClean="0">
                <a:solidFill>
                  <a:schemeClr val="tx1">
                    <a:lumMod val="75000"/>
                    <a:lumOff val="25000"/>
                  </a:schemeClr>
                </a:solidFill>
                <a:latin typeface="微软雅黑" pitchFamily="34" charset="-122"/>
                <a:ea typeface="微软雅黑" pitchFamily="34" charset="-122"/>
              </a:rPr>
              <a:t>完善</a:t>
            </a:r>
            <a:r>
              <a:rPr lang="zh-CN" altLang="en-US" sz="1100" dirty="0">
                <a:solidFill>
                  <a:schemeClr val="tx1">
                    <a:lumMod val="75000"/>
                    <a:lumOff val="25000"/>
                  </a:schemeClr>
                </a:solidFill>
                <a:latin typeface="微软雅黑" pitchFamily="34" charset="-122"/>
                <a:ea typeface="微软雅黑" pitchFamily="34" charset="-122"/>
              </a:rPr>
              <a:t>设备的</a:t>
            </a:r>
            <a:r>
              <a:rPr lang="zh-CN" altLang="en-US" sz="1100" dirty="0">
                <a:solidFill>
                  <a:srgbClr val="FF0000"/>
                </a:solidFill>
                <a:latin typeface="微软雅黑" pitchFamily="34" charset="-122"/>
                <a:ea typeface="微软雅黑" pitchFamily="34" charset="-122"/>
              </a:rPr>
              <a:t>设计参数</a:t>
            </a:r>
            <a:r>
              <a:rPr lang="zh-CN" altLang="en-US" sz="1100" dirty="0">
                <a:solidFill>
                  <a:schemeClr val="tx1">
                    <a:lumMod val="75000"/>
                    <a:lumOff val="25000"/>
                  </a:schemeClr>
                </a:solidFill>
                <a:latin typeface="微软雅黑" pitchFamily="34" charset="-122"/>
                <a:ea typeface="微软雅黑" pitchFamily="34" charset="-122"/>
              </a:rPr>
              <a:t>，为</a:t>
            </a:r>
            <a:r>
              <a:rPr lang="en-US" altLang="zh-CN" sz="1100" dirty="0">
                <a:solidFill>
                  <a:schemeClr val="tx1">
                    <a:lumMod val="75000"/>
                    <a:lumOff val="25000"/>
                  </a:schemeClr>
                </a:solidFill>
                <a:latin typeface="微软雅黑" pitchFamily="34" charset="-122"/>
                <a:ea typeface="微软雅黑" pitchFamily="34" charset="-122"/>
              </a:rPr>
              <a:t>5G </a:t>
            </a:r>
            <a:r>
              <a:rPr lang="zh-CN" altLang="en-US" sz="1100" dirty="0">
                <a:solidFill>
                  <a:schemeClr val="tx1">
                    <a:lumMod val="75000"/>
                    <a:lumOff val="25000"/>
                  </a:schemeClr>
                </a:solidFill>
                <a:latin typeface="微软雅黑" pitchFamily="34" charset="-122"/>
                <a:ea typeface="微软雅黑" pitchFamily="34" charset="-122"/>
              </a:rPr>
              <a:t>通信技术的研发及应用提供帮助</a:t>
            </a:r>
          </a:p>
        </p:txBody>
      </p:sp>
      <p:sp>
        <p:nvSpPr>
          <p:cNvPr id="15" name="TextBox 14"/>
          <p:cNvSpPr txBox="1"/>
          <p:nvPr/>
        </p:nvSpPr>
        <p:spPr>
          <a:xfrm>
            <a:off x="313069" y="58298"/>
            <a:ext cx="5123027" cy="461665"/>
          </a:xfrm>
          <a:prstGeom prst="rect">
            <a:avLst/>
          </a:prstGeom>
          <a:noFill/>
        </p:spPr>
        <p:txBody>
          <a:bodyPr wrap="square" rtlCol="0">
            <a:spAutoFit/>
          </a:bodyPr>
          <a:lstStyle/>
          <a:p>
            <a:pPr>
              <a:lnSpc>
                <a:spcPct val="120000"/>
              </a:lnSpc>
            </a:pPr>
            <a:r>
              <a:rPr lang="en-US" altLang="zh-CN" sz="2000" b="1" dirty="0">
                <a:solidFill>
                  <a:schemeClr val="tx1">
                    <a:lumMod val="75000"/>
                    <a:lumOff val="25000"/>
                  </a:schemeClr>
                </a:solidFill>
              </a:rPr>
              <a:t>5G</a:t>
            </a:r>
            <a:r>
              <a:rPr lang="zh-CN" altLang="en-US" sz="2000" b="1" dirty="0">
                <a:solidFill>
                  <a:schemeClr val="tx1">
                    <a:lumMod val="75000"/>
                    <a:lumOff val="25000"/>
                  </a:schemeClr>
                </a:solidFill>
              </a:rPr>
              <a:t>核心技术 </a:t>
            </a:r>
            <a:r>
              <a:rPr lang="en-US" altLang="zh-CN" sz="2000" b="1" dirty="0">
                <a:solidFill>
                  <a:schemeClr val="tx1">
                    <a:lumMod val="75000"/>
                    <a:lumOff val="25000"/>
                  </a:schemeClr>
                </a:solidFill>
              </a:rPr>
              <a:t>—— </a:t>
            </a:r>
            <a:r>
              <a:rPr lang="en-US" altLang="zh-CN" sz="2000" b="1" dirty="0" smtClean="0">
                <a:solidFill>
                  <a:schemeClr val="tx1">
                    <a:lumMod val="75000"/>
                    <a:lumOff val="25000"/>
                  </a:schemeClr>
                </a:solidFill>
              </a:rPr>
              <a:t>ICN(</a:t>
            </a:r>
            <a:r>
              <a:rPr lang="zh-CN" altLang="en-US" sz="2000" b="1" dirty="0" smtClean="0">
                <a:solidFill>
                  <a:schemeClr val="tx1">
                    <a:lumMod val="75000"/>
                    <a:lumOff val="25000"/>
                  </a:schemeClr>
                </a:solidFill>
              </a:rPr>
              <a:t>以信息为中心的网络</a:t>
            </a:r>
            <a:r>
              <a:rPr lang="en-US" altLang="zh-CN" sz="2000" b="1" dirty="0" smtClean="0">
                <a:solidFill>
                  <a:schemeClr val="tx1">
                    <a:lumMod val="75000"/>
                    <a:lumOff val="25000"/>
                  </a:schemeClr>
                </a:solidFill>
              </a:rPr>
              <a:t>)</a:t>
            </a:r>
            <a:endParaRPr lang="zh-CN" altLang="en-US" sz="2000" b="1" dirty="0">
              <a:solidFill>
                <a:schemeClr val="tx1">
                  <a:lumMod val="75000"/>
                  <a:lumOff val="25000"/>
                </a:schemeClr>
              </a:solidFill>
            </a:endParaRPr>
          </a:p>
        </p:txBody>
      </p:sp>
    </p:spTree>
    <p:extLst>
      <p:ext uri="{BB962C8B-B14F-4D97-AF65-F5344CB8AC3E}">
        <p14:creationId xmlns:p14="http://schemas.microsoft.com/office/powerpoint/2010/main" val="127964745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 calcmode="lin" valueType="num">
                                      <p:cBhvr>
                                        <p:cTn id="9" dur="500" fill="hold"/>
                                        <p:tgtEl>
                                          <p:spTgt spid="19"/>
                                        </p:tgtEl>
                                        <p:attrNameLst>
                                          <p:attrName>style.rotation</p:attrName>
                                        </p:attrNameLst>
                                      </p:cBhvr>
                                      <p:tavLst>
                                        <p:tav tm="0">
                                          <p:val>
                                            <p:fltVal val="360"/>
                                          </p:val>
                                        </p:tav>
                                        <p:tav tm="100000">
                                          <p:val>
                                            <p:fltVal val="0"/>
                                          </p:val>
                                        </p:tav>
                                      </p:tavLst>
                                    </p:anim>
                                    <p:animEffect transition="in" filter="fade">
                                      <p:cBhvr>
                                        <p:cTn id="10" dur="500"/>
                                        <p:tgtEl>
                                          <p:spTgt spid="19"/>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 calcmode="lin" valueType="num">
                                      <p:cBhvr>
                                        <p:cTn id="15" dur="500" fill="hold"/>
                                        <p:tgtEl>
                                          <p:spTgt spid="20"/>
                                        </p:tgtEl>
                                        <p:attrNameLst>
                                          <p:attrName>style.rotation</p:attrName>
                                        </p:attrNameLst>
                                      </p:cBhvr>
                                      <p:tavLst>
                                        <p:tav tm="0">
                                          <p:val>
                                            <p:fltVal val="360"/>
                                          </p:val>
                                        </p:tav>
                                        <p:tav tm="100000">
                                          <p:val>
                                            <p:fltVal val="0"/>
                                          </p:val>
                                        </p:tav>
                                      </p:tavLst>
                                    </p:anim>
                                    <p:animEffect transition="in" filter="fade">
                                      <p:cBhvr>
                                        <p:cTn id="16" dur="500"/>
                                        <p:tgtEl>
                                          <p:spTgt spid="20"/>
                                        </p:tgtEl>
                                      </p:cBhvr>
                                    </p:animEffect>
                                  </p:childTnLst>
                                </p:cTn>
                              </p:par>
                            </p:childTnLst>
                          </p:cTn>
                        </p:par>
                        <p:par>
                          <p:cTn id="17" fill="hold">
                            <p:stCondLst>
                              <p:cond delay="500"/>
                            </p:stCondLst>
                            <p:childTnLst>
                              <p:par>
                                <p:cTn id="18" presetID="1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Left)">
                                      <p:cBhvr>
                                        <p:cTn id="20" dur="500"/>
                                        <p:tgtEl>
                                          <p:spTgt spid="17"/>
                                        </p:tgtEl>
                                      </p:cBhvr>
                                    </p:animEffect>
                                  </p:childTnLst>
                                </p:cTn>
                              </p:par>
                              <p:par>
                                <p:cTn id="21" presetID="12" presetClass="entr" presetSubtype="2"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slide(fromRight)">
                                      <p:cBhvr>
                                        <p:cTn id="23" dur="500"/>
                                        <p:tgtEl>
                                          <p:spTgt spid="18"/>
                                        </p:tgtEl>
                                      </p:cBhvr>
                                    </p:animEffect>
                                  </p:childTnLst>
                                </p:cTn>
                              </p:par>
                            </p:childTnLst>
                          </p:cTn>
                        </p:par>
                        <p:par>
                          <p:cTn id="24" fill="hold">
                            <p:stCondLst>
                              <p:cond delay="1000"/>
                            </p:stCondLst>
                            <p:childTnLst>
                              <p:par>
                                <p:cTn id="25" presetID="17" presetClass="entr" presetSubtype="1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strVal val="#ppt_h"/>
                                          </p:val>
                                        </p:tav>
                                        <p:tav tm="100000">
                                          <p:val>
                                            <p:strVal val="#ppt_h"/>
                                          </p:val>
                                        </p:tav>
                                      </p:tavLst>
                                    </p:anim>
                                  </p:childTnLst>
                                </p:cTn>
                              </p:par>
                              <p:par>
                                <p:cTn id="29" presetID="8"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amond(in)">
                                      <p:cBhvr>
                                        <p:cTn id="31" dur="500"/>
                                        <p:tgtEl>
                                          <p:spTgt spid="23"/>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diamond(in)">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等腰三角形 21"/>
          <p:cNvSpPr/>
          <p:nvPr/>
        </p:nvSpPr>
        <p:spPr bwMode="auto">
          <a:xfrm rot="16200000" flipH="1">
            <a:off x="4581202" y="1773549"/>
            <a:ext cx="2128451" cy="2168038"/>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85000"/>
            </a:schemeClr>
          </a:solidFill>
          <a:ln w="9525" cap="rnd">
            <a:solidFill>
              <a:srgbClr val="E6E6E6"/>
            </a:solidFill>
            <a:prstDash val="solid"/>
            <a:round/>
            <a:headEnd/>
            <a:tailEnd/>
          </a:ln>
        </p:spPr>
        <p:txBody>
          <a:bodyPr vert="eaVert" lIns="67072" tIns="33536" rIns="67072" bIns="33536" anchor="ctr"/>
          <a:lstStyle/>
          <a:p>
            <a:pPr>
              <a:defRPr/>
            </a:pPr>
            <a:endParaRPr lang="zh-CN" altLang="en-US" sz="1100" kern="0">
              <a:solidFill>
                <a:sysClr val="window" lastClr="FFFFFF"/>
              </a:solidFill>
              <a:latin typeface="微软雅黑" pitchFamily="34" charset="-122"/>
              <a:ea typeface="微软雅黑" pitchFamily="34" charset="-122"/>
            </a:endParaRPr>
          </a:p>
        </p:txBody>
      </p:sp>
      <p:sp>
        <p:nvSpPr>
          <p:cNvPr id="23" name="等腰三角形 21"/>
          <p:cNvSpPr/>
          <p:nvPr/>
        </p:nvSpPr>
        <p:spPr bwMode="auto">
          <a:xfrm rot="5400000">
            <a:off x="2481868" y="1773549"/>
            <a:ext cx="2128451" cy="2168038"/>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85000"/>
            </a:schemeClr>
          </a:solidFill>
          <a:ln w="9525" cap="rnd">
            <a:solidFill>
              <a:srgbClr val="E6E6E6"/>
            </a:solidFill>
            <a:prstDash val="solid"/>
            <a:round/>
            <a:headEnd/>
            <a:tailEnd/>
          </a:ln>
        </p:spPr>
        <p:txBody>
          <a:bodyPr vert="eaVert" lIns="67072" tIns="33536" rIns="67072" bIns="33536" anchor="ctr"/>
          <a:lstStyle/>
          <a:p>
            <a:pPr>
              <a:defRPr/>
            </a:pPr>
            <a:endParaRPr lang="zh-CN" altLang="en-US" sz="1100" kern="0">
              <a:solidFill>
                <a:sysClr val="window" lastClr="FFFFFF"/>
              </a:solidFill>
              <a:latin typeface="微软雅黑" pitchFamily="34" charset="-122"/>
              <a:ea typeface="微软雅黑" pitchFamily="34" charset="-122"/>
            </a:endParaRPr>
          </a:p>
        </p:txBody>
      </p:sp>
      <p:sp>
        <p:nvSpPr>
          <p:cNvPr id="24" name="椭圆 23"/>
          <p:cNvSpPr/>
          <p:nvPr/>
        </p:nvSpPr>
        <p:spPr bwMode="auto">
          <a:xfrm>
            <a:off x="2463415" y="1615801"/>
            <a:ext cx="2672612" cy="2684141"/>
          </a:xfrm>
          <a:prstGeom prst="ellipse">
            <a:avLst/>
          </a:prstGeom>
          <a:noFill/>
          <a:ln w="25400" cap="flat" cmpd="sng" algn="ctr">
            <a:solidFill>
              <a:schemeClr val="bg1">
                <a:lumMod val="50000"/>
              </a:schemeClr>
            </a:solidFill>
            <a:prstDash val="solid"/>
          </a:ln>
          <a:effectLst/>
        </p:spPr>
        <p:txBody>
          <a:bodyPr lIns="67072" tIns="33536" rIns="67072" bIns="33536" anchor="ctr"/>
          <a:lstStyle/>
          <a:p>
            <a:pPr algn="ctr">
              <a:defRPr/>
            </a:pPr>
            <a:endParaRPr lang="zh-CN" altLang="en-US" kern="0" dirty="0">
              <a:solidFill>
                <a:sysClr val="window" lastClr="FFFFFF"/>
              </a:solidFill>
              <a:latin typeface="Calibri"/>
              <a:ea typeface="微软雅黑" pitchFamily="34" charset="-122"/>
            </a:endParaRPr>
          </a:p>
        </p:txBody>
      </p:sp>
      <p:sp>
        <p:nvSpPr>
          <p:cNvPr id="25" name="椭圆 24"/>
          <p:cNvSpPr/>
          <p:nvPr/>
        </p:nvSpPr>
        <p:spPr bwMode="auto">
          <a:xfrm>
            <a:off x="4062562" y="1615801"/>
            <a:ext cx="2673775" cy="2684141"/>
          </a:xfrm>
          <a:prstGeom prst="ellipse">
            <a:avLst/>
          </a:prstGeom>
          <a:noFill/>
          <a:ln w="25400" cap="flat" cmpd="sng" algn="ctr">
            <a:solidFill>
              <a:schemeClr val="bg1">
                <a:lumMod val="50000"/>
              </a:schemeClr>
            </a:solidFill>
            <a:prstDash val="solid"/>
          </a:ln>
          <a:effectLst/>
        </p:spPr>
        <p:txBody>
          <a:bodyPr lIns="67072" tIns="33536" rIns="67072" bIns="33536" anchor="ctr"/>
          <a:lstStyle/>
          <a:p>
            <a:pPr algn="ctr">
              <a:defRPr/>
            </a:pPr>
            <a:endParaRPr lang="zh-CN" altLang="en-US" kern="0" dirty="0">
              <a:solidFill>
                <a:sysClr val="window" lastClr="FFFFFF"/>
              </a:solidFill>
              <a:latin typeface="Calibri"/>
              <a:ea typeface="微软雅黑" pitchFamily="34" charset="-122"/>
            </a:endParaRPr>
          </a:p>
        </p:txBody>
      </p:sp>
      <p:cxnSp>
        <p:nvCxnSpPr>
          <p:cNvPr id="26" name="直接连接符 25"/>
          <p:cNvCxnSpPr>
            <a:cxnSpLocks noChangeShapeType="1"/>
          </p:cNvCxnSpPr>
          <p:nvPr/>
        </p:nvCxnSpPr>
        <p:spPr bwMode="auto">
          <a:xfrm>
            <a:off x="3197278" y="2271068"/>
            <a:ext cx="418686" cy="197397"/>
          </a:xfrm>
          <a:prstGeom prst="line">
            <a:avLst/>
          </a:prstGeom>
          <a:noFill/>
          <a:ln w="28575" algn="ctr">
            <a:solidFill>
              <a:schemeClr val="bg1">
                <a:lumMod val="50000"/>
              </a:schemeClr>
            </a:solidFill>
            <a:round/>
            <a:headEnd type="none" w="med" len="med"/>
            <a:tailEnd type="arrow" w="med" len="med"/>
          </a:ln>
        </p:spPr>
      </p:cxnSp>
      <p:cxnSp>
        <p:nvCxnSpPr>
          <p:cNvPr id="27" name="直接连接符 26"/>
          <p:cNvCxnSpPr>
            <a:cxnSpLocks noChangeShapeType="1"/>
          </p:cNvCxnSpPr>
          <p:nvPr/>
        </p:nvCxnSpPr>
        <p:spPr bwMode="auto">
          <a:xfrm>
            <a:off x="2973978" y="2877276"/>
            <a:ext cx="432642" cy="0"/>
          </a:xfrm>
          <a:prstGeom prst="line">
            <a:avLst/>
          </a:prstGeom>
          <a:noFill/>
          <a:ln w="28575" algn="ctr">
            <a:solidFill>
              <a:schemeClr val="bg1">
                <a:lumMod val="50000"/>
              </a:schemeClr>
            </a:solidFill>
            <a:round/>
            <a:headEnd type="none" w="med" len="med"/>
            <a:tailEnd type="arrow" w="med" len="med"/>
          </a:ln>
        </p:spPr>
      </p:cxnSp>
      <p:cxnSp>
        <p:nvCxnSpPr>
          <p:cNvPr id="28" name="直接连接符 27"/>
          <p:cNvCxnSpPr>
            <a:cxnSpLocks noChangeShapeType="1"/>
          </p:cNvCxnSpPr>
          <p:nvPr/>
        </p:nvCxnSpPr>
        <p:spPr bwMode="auto">
          <a:xfrm flipV="1">
            <a:off x="3197277" y="3269736"/>
            <a:ext cx="432642" cy="230103"/>
          </a:xfrm>
          <a:prstGeom prst="line">
            <a:avLst/>
          </a:prstGeom>
          <a:noFill/>
          <a:ln w="28575" algn="ctr">
            <a:solidFill>
              <a:schemeClr val="bg1">
                <a:lumMod val="50000"/>
              </a:schemeClr>
            </a:solidFill>
            <a:round/>
            <a:headEnd type="none" w="med" len="med"/>
            <a:tailEnd type="arrow" w="med" len="med"/>
          </a:ln>
        </p:spPr>
      </p:cxnSp>
      <p:cxnSp>
        <p:nvCxnSpPr>
          <p:cNvPr id="29" name="直接连接符 28"/>
          <p:cNvCxnSpPr>
            <a:cxnSpLocks noChangeShapeType="1"/>
          </p:cNvCxnSpPr>
          <p:nvPr/>
        </p:nvCxnSpPr>
        <p:spPr bwMode="auto">
          <a:xfrm flipH="1" flipV="1">
            <a:off x="5638448" y="3260392"/>
            <a:ext cx="432642" cy="230103"/>
          </a:xfrm>
          <a:prstGeom prst="line">
            <a:avLst/>
          </a:prstGeom>
          <a:noFill/>
          <a:ln w="28575" algn="ctr">
            <a:solidFill>
              <a:schemeClr val="bg1">
                <a:lumMod val="50000"/>
              </a:schemeClr>
            </a:solidFill>
            <a:round/>
            <a:headEnd type="none" w="med" len="med"/>
            <a:tailEnd type="arrow" w="med" len="med"/>
          </a:ln>
        </p:spPr>
      </p:cxnSp>
      <p:cxnSp>
        <p:nvCxnSpPr>
          <p:cNvPr id="30" name="直接连接符 29"/>
          <p:cNvCxnSpPr>
            <a:cxnSpLocks noChangeShapeType="1"/>
          </p:cNvCxnSpPr>
          <p:nvPr/>
        </p:nvCxnSpPr>
        <p:spPr bwMode="auto">
          <a:xfrm flipH="1">
            <a:off x="5854769" y="2874940"/>
            <a:ext cx="432642" cy="0"/>
          </a:xfrm>
          <a:prstGeom prst="line">
            <a:avLst/>
          </a:prstGeom>
          <a:noFill/>
          <a:ln w="28575" algn="ctr">
            <a:solidFill>
              <a:schemeClr val="bg1">
                <a:lumMod val="50000"/>
              </a:schemeClr>
            </a:solidFill>
            <a:round/>
            <a:headEnd type="none" w="med" len="med"/>
            <a:tailEnd type="arrow" w="med" len="med"/>
          </a:ln>
        </p:spPr>
      </p:cxnSp>
      <p:cxnSp>
        <p:nvCxnSpPr>
          <p:cNvPr id="31" name="直接连接符 30"/>
          <p:cNvCxnSpPr>
            <a:cxnSpLocks noChangeShapeType="1"/>
          </p:cNvCxnSpPr>
          <p:nvPr/>
        </p:nvCxnSpPr>
        <p:spPr bwMode="auto">
          <a:xfrm flipH="1">
            <a:off x="5652405" y="2271068"/>
            <a:ext cx="418686" cy="197397"/>
          </a:xfrm>
          <a:prstGeom prst="line">
            <a:avLst/>
          </a:prstGeom>
          <a:noFill/>
          <a:ln w="28575" algn="ctr">
            <a:solidFill>
              <a:schemeClr val="bg1">
                <a:lumMod val="50000"/>
              </a:schemeClr>
            </a:solidFill>
            <a:round/>
            <a:headEnd type="none" w="med" len="med"/>
            <a:tailEnd type="arrow" w="med" len="med"/>
          </a:ln>
        </p:spPr>
      </p:cxnSp>
      <p:grpSp>
        <p:nvGrpSpPr>
          <p:cNvPr id="32" name="组合 31"/>
          <p:cNvGrpSpPr/>
          <p:nvPr/>
        </p:nvGrpSpPr>
        <p:grpSpPr>
          <a:xfrm>
            <a:off x="3829960" y="2107543"/>
            <a:ext cx="1542159" cy="1548812"/>
            <a:chOff x="5014912" y="2584450"/>
            <a:chExt cx="2105025" cy="2105025"/>
          </a:xfrm>
        </p:grpSpPr>
        <p:sp>
          <p:nvSpPr>
            <p:cNvPr id="33" name="Oval 19"/>
            <p:cNvSpPr>
              <a:spLocks noChangeArrowheads="1"/>
            </p:cNvSpPr>
            <p:nvPr/>
          </p:nvSpPr>
          <p:spPr bwMode="auto">
            <a:xfrm>
              <a:off x="5014912" y="2584450"/>
              <a:ext cx="2105025" cy="2105025"/>
            </a:xfrm>
            <a:prstGeom prst="ellipse">
              <a:avLst/>
            </a:prstGeom>
            <a:solidFill>
              <a:schemeClr val="tx2"/>
            </a:solidFill>
            <a:ln w="3175" cap="flat" cmpd="sng" algn="ctr">
              <a:noFill/>
              <a:prstDash val="solid"/>
            </a:ln>
            <a:effectLst/>
          </p:spPr>
          <p:txBody>
            <a:bodyPr anchor="ctr"/>
            <a:lstStyle/>
            <a:p>
              <a:pPr algn="ctr">
                <a:lnSpc>
                  <a:spcPct val="120000"/>
                </a:lnSpc>
                <a:defRPr/>
              </a:pPr>
              <a:endParaRPr lang="zh-CN" altLang="en-US" sz="700" kern="0" dirty="0">
                <a:solidFill>
                  <a:srgbClr val="4D4D4D"/>
                </a:solidFill>
                <a:latin typeface="微软雅黑" pitchFamily="34" charset="-122"/>
                <a:ea typeface="微软雅黑" pitchFamily="34" charset="-122"/>
              </a:endParaRPr>
            </a:p>
          </p:txBody>
        </p:sp>
        <p:sp>
          <p:nvSpPr>
            <p:cNvPr id="34" name="Oval 19"/>
            <p:cNvSpPr>
              <a:spLocks noChangeArrowheads="1"/>
            </p:cNvSpPr>
            <p:nvPr/>
          </p:nvSpPr>
          <p:spPr bwMode="auto">
            <a:xfrm>
              <a:off x="5497512" y="3066331"/>
              <a:ext cx="1139825" cy="1139825"/>
            </a:xfrm>
            <a:prstGeom prst="ellipse">
              <a:avLst/>
            </a:prstGeom>
            <a:solidFill>
              <a:schemeClr val="bg1">
                <a:lumMod val="95000"/>
              </a:schemeClr>
            </a:solidFill>
            <a:ln w="3175" cap="flat" cmpd="sng" algn="ctr">
              <a:solidFill>
                <a:srgbClr val="D7D7D7"/>
              </a:solidFill>
              <a:prstDash val="solid"/>
            </a:ln>
            <a:effectLst/>
          </p:spPr>
          <p:txBody>
            <a:bodyPr anchor="ctr"/>
            <a:lstStyle/>
            <a:p>
              <a:pPr algn="ctr">
                <a:defRPr/>
              </a:pPr>
              <a:r>
                <a:rPr lang="en-US" altLang="zh-CN" sz="1600" b="1" kern="0" dirty="0" smtClean="0">
                  <a:solidFill>
                    <a:srgbClr val="4D4D4D"/>
                  </a:solidFill>
                  <a:latin typeface="Impact" pitchFamily="34" charset="0"/>
                  <a:ea typeface="微软雅黑" pitchFamily="34" charset="-122"/>
                </a:rPr>
                <a:t>D2D</a:t>
              </a:r>
              <a:r>
                <a:rPr lang="zh-CN" altLang="en-US" sz="1600" b="1" kern="0" dirty="0" smtClean="0">
                  <a:solidFill>
                    <a:srgbClr val="4D4D4D"/>
                  </a:solidFill>
                  <a:latin typeface="Impact" pitchFamily="34" charset="0"/>
                  <a:ea typeface="微软雅黑" pitchFamily="34" charset="-122"/>
                </a:rPr>
                <a:t>通信</a:t>
              </a:r>
              <a:endParaRPr lang="zh-CN" altLang="en-US" sz="1600" b="1" kern="0" dirty="0">
                <a:solidFill>
                  <a:srgbClr val="4D4D4D"/>
                </a:solidFill>
                <a:latin typeface="Impact" pitchFamily="34" charset="0"/>
                <a:ea typeface="微软雅黑" pitchFamily="34" charset="-122"/>
              </a:endParaRPr>
            </a:p>
          </p:txBody>
        </p:sp>
      </p:grpSp>
      <p:sp>
        <p:nvSpPr>
          <p:cNvPr id="35" name="Oval 19"/>
          <p:cNvSpPr>
            <a:spLocks noChangeArrowheads="1"/>
          </p:cNvSpPr>
          <p:nvPr/>
        </p:nvSpPr>
        <p:spPr bwMode="auto">
          <a:xfrm>
            <a:off x="2476206" y="1678875"/>
            <a:ext cx="726886" cy="730020"/>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smtClean="0">
                <a:solidFill>
                  <a:sysClr val="window" lastClr="FFFFFF"/>
                </a:solidFill>
                <a:latin typeface="Arial" pitchFamily="34" charset="0"/>
                <a:ea typeface="微软雅黑" pitchFamily="34" charset="-122"/>
              </a:rPr>
              <a:t>简介</a:t>
            </a:r>
            <a:endParaRPr lang="zh-CN" altLang="en-US" sz="1400" kern="0" dirty="0">
              <a:solidFill>
                <a:sysClr val="window" lastClr="FFFFFF"/>
              </a:solidFill>
              <a:latin typeface="Arial" pitchFamily="34" charset="0"/>
              <a:ea typeface="微软雅黑" pitchFamily="34" charset="-122"/>
            </a:endParaRPr>
          </a:p>
        </p:txBody>
      </p:sp>
      <p:sp>
        <p:nvSpPr>
          <p:cNvPr id="36" name="Oval 19"/>
          <p:cNvSpPr>
            <a:spLocks noChangeArrowheads="1"/>
          </p:cNvSpPr>
          <p:nvPr/>
        </p:nvSpPr>
        <p:spPr bwMode="auto">
          <a:xfrm>
            <a:off x="6033876" y="1690555"/>
            <a:ext cx="726885"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smtClean="0">
                <a:solidFill>
                  <a:schemeClr val="bg1"/>
                </a:solidFill>
                <a:latin typeface="Arial" pitchFamily="34" charset="0"/>
                <a:ea typeface="微软雅黑" pitchFamily="34" charset="-122"/>
              </a:rPr>
              <a:t>优点</a:t>
            </a:r>
            <a:r>
              <a:rPr lang="en-US" altLang="zh-CN" sz="1400" kern="0" dirty="0" smtClean="0">
                <a:solidFill>
                  <a:schemeClr val="bg1"/>
                </a:solidFill>
                <a:latin typeface="Arial" pitchFamily="34" charset="0"/>
                <a:ea typeface="微软雅黑" pitchFamily="34" charset="-122"/>
              </a:rPr>
              <a:t>1</a:t>
            </a:r>
            <a:endParaRPr lang="zh-CN" altLang="en-US" sz="1400" kern="0" dirty="0">
              <a:solidFill>
                <a:schemeClr val="bg1"/>
              </a:solidFill>
              <a:latin typeface="Arial" pitchFamily="34" charset="0"/>
              <a:ea typeface="微软雅黑" pitchFamily="34" charset="-122"/>
            </a:endParaRPr>
          </a:p>
        </p:txBody>
      </p:sp>
      <p:sp>
        <p:nvSpPr>
          <p:cNvPr id="37" name="Oval 19"/>
          <p:cNvSpPr>
            <a:spLocks noChangeArrowheads="1"/>
          </p:cNvSpPr>
          <p:nvPr/>
        </p:nvSpPr>
        <p:spPr bwMode="auto">
          <a:xfrm>
            <a:off x="6364172" y="2538548"/>
            <a:ext cx="728048"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smtClean="0">
                <a:solidFill>
                  <a:schemeClr val="bg1"/>
                </a:solidFill>
                <a:latin typeface="Arial" pitchFamily="34" charset="0"/>
                <a:ea typeface="微软雅黑" pitchFamily="34" charset="-122"/>
              </a:rPr>
              <a:t>优点</a:t>
            </a:r>
            <a:r>
              <a:rPr lang="en-US" altLang="zh-CN" sz="1400" kern="0" dirty="0" smtClean="0">
                <a:solidFill>
                  <a:schemeClr val="bg1"/>
                </a:solidFill>
                <a:latin typeface="Arial" pitchFamily="34" charset="0"/>
                <a:ea typeface="微软雅黑" pitchFamily="34" charset="-122"/>
              </a:rPr>
              <a:t>2</a:t>
            </a:r>
            <a:endParaRPr lang="zh-CN" altLang="en-US" sz="1400" kern="0" dirty="0">
              <a:solidFill>
                <a:schemeClr val="bg1"/>
              </a:solidFill>
              <a:latin typeface="Arial" pitchFamily="34" charset="0"/>
              <a:ea typeface="微软雅黑" pitchFamily="34" charset="-122"/>
            </a:endParaRPr>
          </a:p>
        </p:txBody>
      </p:sp>
      <p:sp>
        <p:nvSpPr>
          <p:cNvPr id="38" name="Oval 19"/>
          <p:cNvSpPr>
            <a:spLocks noChangeArrowheads="1"/>
          </p:cNvSpPr>
          <p:nvPr/>
        </p:nvSpPr>
        <p:spPr bwMode="auto">
          <a:xfrm>
            <a:off x="6069927" y="3377196"/>
            <a:ext cx="728048"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smtClean="0">
                <a:solidFill>
                  <a:schemeClr val="bg1"/>
                </a:solidFill>
                <a:latin typeface="Arial" pitchFamily="34" charset="0"/>
                <a:ea typeface="微软雅黑" pitchFamily="34" charset="-122"/>
              </a:rPr>
              <a:t>优点</a:t>
            </a:r>
            <a:r>
              <a:rPr lang="en-US" altLang="zh-CN" sz="1400" kern="0" dirty="0" smtClean="0">
                <a:solidFill>
                  <a:schemeClr val="bg1"/>
                </a:solidFill>
                <a:latin typeface="Arial" pitchFamily="34" charset="0"/>
                <a:ea typeface="微软雅黑" pitchFamily="34" charset="-122"/>
              </a:rPr>
              <a:t>3</a:t>
            </a:r>
            <a:endParaRPr lang="zh-CN" altLang="en-US" sz="1400" kern="0" dirty="0">
              <a:solidFill>
                <a:schemeClr val="bg1"/>
              </a:solidFill>
              <a:latin typeface="Arial" pitchFamily="34" charset="0"/>
              <a:ea typeface="微软雅黑" pitchFamily="34" charset="-122"/>
            </a:endParaRPr>
          </a:p>
        </p:txBody>
      </p:sp>
      <p:sp>
        <p:nvSpPr>
          <p:cNvPr id="39" name="Oval 19"/>
          <p:cNvSpPr>
            <a:spLocks noChangeArrowheads="1"/>
          </p:cNvSpPr>
          <p:nvPr/>
        </p:nvSpPr>
        <p:spPr bwMode="auto">
          <a:xfrm>
            <a:off x="2150562" y="2510515"/>
            <a:ext cx="728048"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smtClean="0">
                <a:solidFill>
                  <a:sysClr val="window" lastClr="FFFFFF"/>
                </a:solidFill>
                <a:latin typeface="Arial" pitchFamily="34" charset="0"/>
                <a:ea typeface="微软雅黑" pitchFamily="34" charset="-122"/>
              </a:rPr>
              <a:t>原理</a:t>
            </a:r>
            <a:endParaRPr lang="zh-CN" altLang="en-US" sz="1400" kern="0" dirty="0">
              <a:solidFill>
                <a:sysClr val="window" lastClr="FFFFFF"/>
              </a:solidFill>
              <a:latin typeface="Arial" pitchFamily="34" charset="0"/>
              <a:ea typeface="微软雅黑" pitchFamily="34" charset="-122"/>
            </a:endParaRPr>
          </a:p>
        </p:txBody>
      </p:sp>
      <p:sp>
        <p:nvSpPr>
          <p:cNvPr id="40" name="Oval 19"/>
          <p:cNvSpPr>
            <a:spLocks noChangeArrowheads="1"/>
          </p:cNvSpPr>
          <p:nvPr/>
        </p:nvSpPr>
        <p:spPr bwMode="auto">
          <a:xfrm>
            <a:off x="2448295" y="3372523"/>
            <a:ext cx="728048"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smtClean="0">
                <a:solidFill>
                  <a:sysClr val="window" lastClr="FFFFFF"/>
                </a:solidFill>
                <a:latin typeface="Arial" pitchFamily="34" charset="0"/>
                <a:ea typeface="微软雅黑" pitchFamily="34" charset="-122"/>
              </a:rPr>
              <a:t>难点</a:t>
            </a:r>
            <a:endParaRPr lang="zh-CN" altLang="en-US" sz="1400" kern="0" dirty="0">
              <a:solidFill>
                <a:sysClr val="window" lastClr="FFFFFF"/>
              </a:solidFill>
              <a:latin typeface="Arial" pitchFamily="34" charset="0"/>
              <a:ea typeface="微软雅黑" pitchFamily="34" charset="-122"/>
            </a:endParaRPr>
          </a:p>
        </p:txBody>
      </p:sp>
      <p:sp>
        <p:nvSpPr>
          <p:cNvPr id="41" name="TextBox 40"/>
          <p:cNvSpPr txBox="1"/>
          <p:nvPr/>
        </p:nvSpPr>
        <p:spPr>
          <a:xfrm>
            <a:off x="657143" y="843558"/>
            <a:ext cx="2042649" cy="787924"/>
          </a:xfrm>
          <a:prstGeom prst="rect">
            <a:avLst/>
          </a:prstGeom>
          <a:noFill/>
        </p:spPr>
        <p:txBody>
          <a:bodyPr wrap="square" lIns="67072" tIns="33536" rIns="67072" bIns="33536" rtlCol="0">
            <a:spAutoFit/>
          </a:bodyPr>
          <a:lstStyle/>
          <a:p>
            <a:pPr>
              <a:lnSpc>
                <a:spcPct val="130000"/>
              </a:lnSpc>
            </a:pPr>
            <a:r>
              <a:rPr lang="zh-CN" altLang="en-US" sz="1200" dirty="0" smtClean="0">
                <a:solidFill>
                  <a:sysClr val="windowText" lastClr="000000"/>
                </a:solidFill>
                <a:latin typeface="微软雅黑" pitchFamily="34" charset="-122"/>
                <a:ea typeface="微软雅黑" pitchFamily="34" charset="-122"/>
              </a:rPr>
              <a:t>是</a:t>
            </a:r>
            <a:r>
              <a:rPr lang="zh-CN" altLang="en-US" sz="1200" dirty="0">
                <a:solidFill>
                  <a:sysClr val="windowText" lastClr="000000"/>
                </a:solidFill>
                <a:latin typeface="微软雅黑" pitchFamily="34" charset="-122"/>
                <a:ea typeface="微软雅黑" pitchFamily="34" charset="-122"/>
              </a:rPr>
              <a:t>一种在系统的控制下，允许</a:t>
            </a:r>
            <a:r>
              <a:rPr lang="zh-CN" altLang="en-US" sz="1200" dirty="0">
                <a:solidFill>
                  <a:schemeClr val="tx2">
                    <a:lumMod val="75000"/>
                  </a:schemeClr>
                </a:solidFill>
                <a:latin typeface="微软雅黑" pitchFamily="34" charset="-122"/>
                <a:ea typeface="微软雅黑" pitchFamily="34" charset="-122"/>
              </a:rPr>
              <a:t>终端之间</a:t>
            </a:r>
            <a:r>
              <a:rPr lang="zh-CN" altLang="en-US" sz="1200" dirty="0">
                <a:solidFill>
                  <a:sysClr val="windowText" lastClr="000000"/>
                </a:solidFill>
                <a:latin typeface="微软雅黑" pitchFamily="34" charset="-122"/>
                <a:ea typeface="微软雅黑" pitchFamily="34" charset="-122"/>
              </a:rPr>
              <a:t>通过</a:t>
            </a:r>
            <a:r>
              <a:rPr lang="zh-CN" altLang="en-US" sz="1200" dirty="0">
                <a:solidFill>
                  <a:schemeClr val="tx2">
                    <a:lumMod val="75000"/>
                  </a:schemeClr>
                </a:solidFill>
                <a:latin typeface="微软雅黑" pitchFamily="34" charset="-122"/>
                <a:ea typeface="微软雅黑" pitchFamily="34" charset="-122"/>
              </a:rPr>
              <a:t>复用小区资源</a:t>
            </a:r>
            <a:r>
              <a:rPr lang="zh-CN" altLang="en-US" sz="1200" dirty="0">
                <a:solidFill>
                  <a:sysClr val="windowText" lastClr="000000"/>
                </a:solidFill>
                <a:latin typeface="微软雅黑" pitchFamily="34" charset="-122"/>
                <a:ea typeface="微软雅黑" pitchFamily="34" charset="-122"/>
              </a:rPr>
              <a:t>直接进行通信的新型技术</a:t>
            </a:r>
          </a:p>
        </p:txBody>
      </p:sp>
      <p:sp>
        <p:nvSpPr>
          <p:cNvPr id="42" name="TextBox 41"/>
          <p:cNvSpPr txBox="1"/>
          <p:nvPr/>
        </p:nvSpPr>
        <p:spPr>
          <a:xfrm>
            <a:off x="6804248" y="1339786"/>
            <a:ext cx="1726127" cy="727908"/>
          </a:xfrm>
          <a:prstGeom prst="rect">
            <a:avLst/>
          </a:prstGeom>
          <a:noFill/>
        </p:spPr>
        <p:txBody>
          <a:bodyPr wrap="square" lIns="67072" tIns="33536" rIns="67072" bIns="33536" rtlCol="0">
            <a:spAutoFit/>
          </a:bodyPr>
          <a:lstStyle/>
          <a:p>
            <a:pPr>
              <a:lnSpc>
                <a:spcPct val="130000"/>
              </a:lnSpc>
            </a:pPr>
            <a:r>
              <a:rPr lang="zh-CN" altLang="en-US" sz="1100" dirty="0">
                <a:solidFill>
                  <a:sysClr val="windowText" lastClr="000000"/>
                </a:solidFill>
                <a:latin typeface="微软雅黑" pitchFamily="34" charset="-122"/>
                <a:ea typeface="微软雅黑" pitchFamily="34" charset="-122"/>
              </a:rPr>
              <a:t>整体性能更高，不再局限于附近设备的终端数据</a:t>
            </a:r>
            <a:r>
              <a:rPr lang="zh-CN" altLang="en-US" sz="1100" dirty="0" smtClean="0">
                <a:solidFill>
                  <a:sysClr val="windowText" lastClr="000000"/>
                </a:solidFill>
                <a:latin typeface="微软雅黑" pitchFamily="34" charset="-122"/>
                <a:ea typeface="微软雅黑" pitchFamily="34" charset="-122"/>
              </a:rPr>
              <a:t>传输</a:t>
            </a:r>
            <a:endParaRPr lang="zh-CN" altLang="en-US" sz="1100" dirty="0">
              <a:solidFill>
                <a:sysClr val="windowText" lastClr="000000"/>
              </a:solidFill>
              <a:latin typeface="微软雅黑" pitchFamily="34" charset="-122"/>
              <a:ea typeface="微软雅黑" pitchFamily="34" charset="-122"/>
            </a:endParaRPr>
          </a:p>
        </p:txBody>
      </p:sp>
      <p:sp>
        <p:nvSpPr>
          <p:cNvPr id="43" name="TextBox 42"/>
          <p:cNvSpPr txBox="1"/>
          <p:nvPr/>
        </p:nvSpPr>
        <p:spPr>
          <a:xfrm>
            <a:off x="179512" y="1995686"/>
            <a:ext cx="2001542" cy="1408094"/>
          </a:xfrm>
          <a:prstGeom prst="rect">
            <a:avLst/>
          </a:prstGeom>
          <a:noFill/>
        </p:spPr>
        <p:txBody>
          <a:bodyPr wrap="square" lIns="67072" tIns="33536" rIns="67072" bIns="33536" rtlCol="0">
            <a:spAutoFit/>
          </a:bodyPr>
          <a:lstStyle/>
          <a:p>
            <a:pPr>
              <a:lnSpc>
                <a:spcPct val="130000"/>
              </a:lnSpc>
            </a:pPr>
            <a:r>
              <a:rPr lang="zh-CN" altLang="en-US" sz="1100" dirty="0" smtClean="0">
                <a:solidFill>
                  <a:sysClr val="windowText" lastClr="000000"/>
                </a:solidFill>
                <a:latin typeface="微软雅黑" pitchFamily="34" charset="-122"/>
                <a:ea typeface="微软雅黑" pitchFamily="34" charset="-122"/>
              </a:rPr>
              <a:t>        每</a:t>
            </a:r>
            <a:r>
              <a:rPr lang="zh-CN" altLang="en-US" sz="1100" dirty="0">
                <a:solidFill>
                  <a:sysClr val="windowText" lastClr="000000"/>
                </a:solidFill>
                <a:latin typeface="微软雅黑" pitchFamily="34" charset="-122"/>
                <a:ea typeface="微软雅黑" pitchFamily="34" charset="-122"/>
              </a:rPr>
              <a:t>一个</a:t>
            </a:r>
            <a:r>
              <a:rPr lang="en-US" altLang="zh-CN" sz="1100" dirty="0">
                <a:solidFill>
                  <a:schemeClr val="tx2">
                    <a:lumMod val="75000"/>
                  </a:schemeClr>
                </a:solidFill>
                <a:latin typeface="微软雅黑" pitchFamily="34" charset="-122"/>
                <a:ea typeface="微软雅黑" pitchFamily="34" charset="-122"/>
              </a:rPr>
              <a:t>D2D</a:t>
            </a:r>
            <a:r>
              <a:rPr lang="zh-CN" altLang="en-US" sz="1100" dirty="0">
                <a:solidFill>
                  <a:schemeClr val="tx2">
                    <a:lumMod val="75000"/>
                  </a:schemeClr>
                </a:solidFill>
                <a:latin typeface="微软雅黑" pitchFamily="34" charset="-122"/>
                <a:ea typeface="微软雅黑" pitchFamily="34" charset="-122"/>
              </a:rPr>
              <a:t>通信链路</a:t>
            </a:r>
            <a:r>
              <a:rPr lang="zh-CN" altLang="en-US" sz="1100" dirty="0">
                <a:solidFill>
                  <a:sysClr val="windowText" lastClr="000000"/>
                </a:solidFill>
                <a:latin typeface="微软雅黑" pitchFamily="34" charset="-122"/>
                <a:ea typeface="微软雅黑" pitchFamily="34" charset="-122"/>
              </a:rPr>
              <a:t>占用的</a:t>
            </a:r>
            <a:r>
              <a:rPr lang="zh-CN" altLang="en-US" sz="1100" dirty="0">
                <a:solidFill>
                  <a:srgbClr val="FF0000"/>
                </a:solidFill>
                <a:latin typeface="微软雅黑" pitchFamily="34" charset="-122"/>
                <a:ea typeface="微软雅黑" pitchFamily="34" charset="-122"/>
              </a:rPr>
              <a:t>资源</a:t>
            </a:r>
            <a:r>
              <a:rPr lang="zh-CN" altLang="en-US" sz="1100" dirty="0">
                <a:solidFill>
                  <a:sysClr val="windowText" lastClr="000000"/>
                </a:solidFill>
                <a:latin typeface="微软雅黑" pitchFamily="34" charset="-122"/>
                <a:ea typeface="微软雅黑" pitchFamily="34" charset="-122"/>
              </a:rPr>
              <a:t>与一个</a:t>
            </a:r>
            <a:r>
              <a:rPr lang="zh-CN" altLang="en-US" sz="1100" dirty="0">
                <a:solidFill>
                  <a:schemeClr val="tx2">
                    <a:lumMod val="75000"/>
                  </a:schemeClr>
                </a:solidFill>
                <a:latin typeface="微软雅黑" pitchFamily="34" charset="-122"/>
                <a:ea typeface="微软雅黑" pitchFamily="34" charset="-122"/>
              </a:rPr>
              <a:t>蜂窝通信链路</a:t>
            </a:r>
            <a:r>
              <a:rPr lang="zh-CN" altLang="en-US" sz="1100" dirty="0">
                <a:solidFill>
                  <a:sysClr val="windowText" lastClr="000000"/>
                </a:solidFill>
                <a:latin typeface="微软雅黑" pitchFamily="34" charset="-122"/>
                <a:ea typeface="微软雅黑" pitchFamily="34" charset="-122"/>
              </a:rPr>
              <a:t>占用的相等</a:t>
            </a:r>
            <a:r>
              <a:rPr lang="zh-CN" altLang="en-US" sz="1100" dirty="0" smtClean="0">
                <a:solidFill>
                  <a:sysClr val="windowText" lastClr="000000"/>
                </a:solidFill>
                <a:latin typeface="微软雅黑" pitchFamily="34" charset="-122"/>
                <a:ea typeface="微软雅黑" pitchFamily="34" charset="-122"/>
              </a:rPr>
              <a:t>。</a:t>
            </a:r>
            <a:endParaRPr lang="en-US" altLang="zh-CN" sz="1100" dirty="0" smtClean="0">
              <a:solidFill>
                <a:sysClr val="windowText" lastClr="000000"/>
              </a:solidFill>
              <a:latin typeface="微软雅黑" pitchFamily="34" charset="-122"/>
              <a:ea typeface="微软雅黑" pitchFamily="34" charset="-122"/>
            </a:endParaRPr>
          </a:p>
          <a:p>
            <a:pPr>
              <a:lnSpc>
                <a:spcPct val="130000"/>
              </a:lnSpc>
            </a:pPr>
            <a:r>
              <a:rPr lang="en-US" altLang="zh-CN" sz="1100" dirty="0" smtClean="0">
                <a:solidFill>
                  <a:sysClr val="windowText" lastClr="000000"/>
                </a:solidFill>
                <a:latin typeface="微软雅黑" pitchFamily="34" charset="-122"/>
                <a:ea typeface="微软雅黑" pitchFamily="34" charset="-122"/>
              </a:rPr>
              <a:t>       D2D</a:t>
            </a:r>
            <a:r>
              <a:rPr lang="zh-CN" altLang="en-US" sz="1100" dirty="0">
                <a:solidFill>
                  <a:sysClr val="windowText" lastClr="000000"/>
                </a:solidFill>
                <a:latin typeface="微软雅黑" pitchFamily="34" charset="-122"/>
                <a:ea typeface="微软雅黑" pitchFamily="34" charset="-122"/>
              </a:rPr>
              <a:t>通信将在</a:t>
            </a:r>
            <a:r>
              <a:rPr lang="zh-CN" altLang="en-US" sz="1100" dirty="0">
                <a:solidFill>
                  <a:schemeClr val="tx2">
                    <a:lumMod val="75000"/>
                  </a:schemeClr>
                </a:solidFill>
                <a:latin typeface="微软雅黑" pitchFamily="34" charset="-122"/>
                <a:ea typeface="微软雅黑" pitchFamily="34" charset="-122"/>
              </a:rPr>
              <a:t>宏蜂窝基站</a:t>
            </a:r>
            <a:r>
              <a:rPr lang="zh-CN" altLang="en-US" sz="1100" dirty="0">
                <a:solidFill>
                  <a:sysClr val="windowText" lastClr="000000"/>
                </a:solidFill>
                <a:latin typeface="微软雅黑" pitchFamily="34" charset="-122"/>
                <a:ea typeface="微软雅黑" pitchFamily="34" charset="-122"/>
              </a:rPr>
              <a:t>的控制下获得通信所需的频率资源和传输功率</a:t>
            </a:r>
            <a:r>
              <a:rPr lang="zh-CN" altLang="en-US" sz="1200" dirty="0">
                <a:solidFill>
                  <a:sysClr val="windowText" lastClr="000000"/>
                </a:solidFill>
                <a:latin typeface="微软雅黑" pitchFamily="34" charset="-122"/>
                <a:ea typeface="微软雅黑" pitchFamily="34" charset="-122"/>
              </a:rPr>
              <a:t>。</a:t>
            </a:r>
          </a:p>
        </p:txBody>
      </p:sp>
      <p:sp>
        <p:nvSpPr>
          <p:cNvPr id="44" name="TextBox 43"/>
          <p:cNvSpPr txBox="1"/>
          <p:nvPr/>
        </p:nvSpPr>
        <p:spPr>
          <a:xfrm>
            <a:off x="7166353" y="2355726"/>
            <a:ext cx="1726127" cy="727908"/>
          </a:xfrm>
          <a:prstGeom prst="rect">
            <a:avLst/>
          </a:prstGeom>
          <a:noFill/>
        </p:spPr>
        <p:txBody>
          <a:bodyPr wrap="square" lIns="67072" tIns="33536" rIns="67072" bIns="33536" rtlCol="0">
            <a:spAutoFit/>
          </a:bodyPr>
          <a:lstStyle/>
          <a:p>
            <a:pPr>
              <a:lnSpc>
                <a:spcPct val="130000"/>
              </a:lnSpc>
            </a:pPr>
            <a:r>
              <a:rPr lang="zh-CN" altLang="en-US" sz="1100" dirty="0">
                <a:solidFill>
                  <a:schemeClr val="tx2">
                    <a:lumMod val="75000"/>
                  </a:schemeClr>
                </a:solidFill>
                <a:latin typeface="微软雅黑" pitchFamily="34" charset="-122"/>
                <a:ea typeface="微软雅黑" pitchFamily="34" charset="-122"/>
              </a:rPr>
              <a:t>设备中继</a:t>
            </a:r>
            <a:r>
              <a:rPr lang="zh-CN" altLang="en-US" sz="1100" dirty="0">
                <a:solidFill>
                  <a:sysClr val="windowText" lastClr="000000"/>
                </a:solidFill>
                <a:latin typeface="微软雅黑" pitchFamily="34" charset="-122"/>
                <a:ea typeface="微软雅黑" pitchFamily="34" charset="-122"/>
              </a:rPr>
              <a:t>将成为一个新的基点，</a:t>
            </a:r>
            <a:r>
              <a:rPr lang="zh-CN" altLang="en-US" sz="1100" dirty="0">
                <a:solidFill>
                  <a:schemeClr val="tx2">
                    <a:lumMod val="75000"/>
                  </a:schemeClr>
                </a:solidFill>
                <a:latin typeface="微软雅黑" pitchFamily="34" charset="-122"/>
                <a:ea typeface="微软雅黑" pitchFamily="34" charset="-122"/>
              </a:rPr>
              <a:t>扩大</a:t>
            </a:r>
            <a:r>
              <a:rPr lang="zh-CN" altLang="en-US" sz="1100" dirty="0">
                <a:solidFill>
                  <a:sysClr val="windowText" lastClr="000000"/>
                </a:solidFill>
                <a:latin typeface="微软雅黑" pitchFamily="34" charset="-122"/>
                <a:ea typeface="微软雅黑" pitchFamily="34" charset="-122"/>
              </a:rPr>
              <a:t>常规设施的</a:t>
            </a:r>
            <a:r>
              <a:rPr lang="zh-CN" altLang="en-US" sz="1100" dirty="0">
                <a:solidFill>
                  <a:schemeClr val="tx2">
                    <a:lumMod val="75000"/>
                  </a:schemeClr>
                </a:solidFill>
                <a:latin typeface="微软雅黑" pitchFamily="34" charset="-122"/>
                <a:ea typeface="微软雅黑" pitchFamily="34" charset="-122"/>
              </a:rPr>
              <a:t>应用</a:t>
            </a:r>
            <a:r>
              <a:rPr lang="zh-CN" altLang="en-US" sz="1100" dirty="0" smtClean="0">
                <a:solidFill>
                  <a:schemeClr val="tx2">
                    <a:lumMod val="75000"/>
                  </a:schemeClr>
                </a:solidFill>
                <a:latin typeface="微软雅黑" pitchFamily="34" charset="-122"/>
                <a:ea typeface="微软雅黑" pitchFamily="34" charset="-122"/>
              </a:rPr>
              <a:t>范围</a:t>
            </a:r>
            <a:endParaRPr lang="zh-CN" altLang="en-US" sz="1100" dirty="0">
              <a:solidFill>
                <a:schemeClr val="tx2">
                  <a:lumMod val="75000"/>
                </a:schemeClr>
              </a:solidFill>
              <a:latin typeface="微软雅黑" pitchFamily="34" charset="-122"/>
              <a:ea typeface="微软雅黑" pitchFamily="34" charset="-122"/>
            </a:endParaRPr>
          </a:p>
        </p:txBody>
      </p:sp>
      <p:sp>
        <p:nvSpPr>
          <p:cNvPr id="45" name="TextBox 44"/>
          <p:cNvSpPr txBox="1"/>
          <p:nvPr/>
        </p:nvSpPr>
        <p:spPr>
          <a:xfrm>
            <a:off x="6842832" y="3507854"/>
            <a:ext cx="1726127" cy="947968"/>
          </a:xfrm>
          <a:prstGeom prst="rect">
            <a:avLst/>
          </a:prstGeom>
          <a:noFill/>
        </p:spPr>
        <p:txBody>
          <a:bodyPr wrap="square" lIns="67072" tIns="33536" rIns="67072" bIns="33536" rtlCol="0">
            <a:spAutoFit/>
          </a:bodyPr>
          <a:lstStyle/>
          <a:p>
            <a:pPr>
              <a:lnSpc>
                <a:spcPct val="130000"/>
              </a:lnSpc>
            </a:pPr>
            <a:r>
              <a:rPr lang="zh-CN" altLang="en-US" sz="1100" dirty="0" smtClean="0">
                <a:solidFill>
                  <a:schemeClr val="tx2">
                    <a:lumMod val="75000"/>
                  </a:schemeClr>
                </a:solidFill>
                <a:latin typeface="微软雅黑" pitchFamily="34" charset="-122"/>
                <a:ea typeface="微软雅黑" pitchFamily="34" charset="-122"/>
              </a:rPr>
              <a:t>多</a:t>
            </a:r>
            <a:r>
              <a:rPr lang="zh-CN" altLang="en-US" sz="1100" dirty="0">
                <a:solidFill>
                  <a:schemeClr val="tx2">
                    <a:lumMod val="75000"/>
                  </a:schemeClr>
                </a:solidFill>
                <a:latin typeface="微软雅黑" pitchFamily="34" charset="-122"/>
                <a:ea typeface="微软雅黑" pitchFamily="34" charset="-122"/>
              </a:rPr>
              <a:t>设备之间</a:t>
            </a:r>
            <a:r>
              <a:rPr lang="zh-CN" altLang="en-US" sz="1100" dirty="0">
                <a:solidFill>
                  <a:sysClr val="windowText" lastClr="000000"/>
                </a:solidFill>
                <a:latin typeface="微软雅黑" pitchFamily="34" charset="-122"/>
                <a:ea typeface="微软雅黑" pitchFamily="34" charset="-122"/>
              </a:rPr>
              <a:t>的</a:t>
            </a:r>
            <a:r>
              <a:rPr lang="zh-CN" altLang="en-US" sz="1100" dirty="0">
                <a:solidFill>
                  <a:schemeClr val="tx2">
                    <a:lumMod val="75000"/>
                  </a:schemeClr>
                </a:solidFill>
                <a:latin typeface="微软雅黑" pitchFamily="34" charset="-122"/>
                <a:ea typeface="微软雅黑" pitchFamily="34" charset="-122"/>
              </a:rPr>
              <a:t>联合和接收</a:t>
            </a:r>
            <a:r>
              <a:rPr lang="zh-CN" altLang="en-US" sz="1100" dirty="0">
                <a:solidFill>
                  <a:sysClr val="windowText" lastClr="000000"/>
                </a:solidFill>
                <a:latin typeface="微软雅黑" pitchFamily="34" charset="-122"/>
                <a:ea typeface="微软雅黑" pitchFamily="34" charset="-122"/>
              </a:rPr>
              <a:t>有了更多</a:t>
            </a:r>
            <a:r>
              <a:rPr lang="zh-CN" altLang="en-US" sz="1100" dirty="0" smtClean="0">
                <a:solidFill>
                  <a:sysClr val="windowText" lastClr="000000"/>
                </a:solidFill>
                <a:latin typeface="微软雅黑" pitchFamily="34" charset="-122"/>
                <a:ea typeface="微软雅黑" pitchFamily="34" charset="-122"/>
              </a:rPr>
              <a:t>可能</a:t>
            </a:r>
            <a:r>
              <a:rPr lang="zh-CN" altLang="en-US" sz="1100" dirty="0">
                <a:latin typeface="微软雅黑" pitchFamily="34" charset="-122"/>
                <a:ea typeface="微软雅黑" pitchFamily="34" charset="-122"/>
              </a:rPr>
              <a:t>，</a:t>
            </a:r>
            <a:r>
              <a:rPr lang="zh-CN" altLang="en-US" sz="1100" dirty="0" smtClean="0">
                <a:solidFill>
                  <a:schemeClr val="tx2">
                    <a:lumMod val="75000"/>
                  </a:schemeClr>
                </a:solidFill>
                <a:latin typeface="微软雅黑" pitchFamily="34" charset="-122"/>
                <a:ea typeface="微软雅黑" pitchFamily="34" charset="-122"/>
              </a:rPr>
              <a:t>信息</a:t>
            </a:r>
            <a:r>
              <a:rPr lang="zh-CN" altLang="en-US" sz="1100" dirty="0">
                <a:solidFill>
                  <a:schemeClr val="tx2">
                    <a:lumMod val="75000"/>
                  </a:schemeClr>
                </a:solidFill>
                <a:latin typeface="微软雅黑" pitchFamily="34" charset="-122"/>
                <a:ea typeface="微软雅黑" pitchFamily="34" charset="-122"/>
              </a:rPr>
              <a:t>对称</a:t>
            </a:r>
            <a:r>
              <a:rPr lang="zh-CN" altLang="en-US" sz="1100" dirty="0">
                <a:solidFill>
                  <a:sysClr val="windowText" lastClr="000000"/>
                </a:solidFill>
                <a:latin typeface="微软雅黑" pitchFamily="34" charset="-122"/>
                <a:ea typeface="微软雅黑" pitchFamily="34" charset="-122"/>
              </a:rPr>
              <a:t>更为</a:t>
            </a:r>
            <a:r>
              <a:rPr lang="zh-CN" altLang="en-US" sz="1100" dirty="0" smtClean="0">
                <a:solidFill>
                  <a:sysClr val="windowText" lastClr="000000"/>
                </a:solidFill>
                <a:latin typeface="微软雅黑" pitchFamily="34" charset="-122"/>
                <a:ea typeface="微软雅黑" pitchFamily="34" charset="-122"/>
              </a:rPr>
              <a:t>理想，实现</a:t>
            </a:r>
            <a:r>
              <a:rPr lang="zh-CN" altLang="en-US" sz="1100" dirty="0">
                <a:solidFill>
                  <a:sysClr val="windowText" lastClr="000000"/>
                </a:solidFill>
                <a:latin typeface="微软雅黑" pitchFamily="34" charset="-122"/>
                <a:ea typeface="微软雅黑" pitchFamily="34" charset="-122"/>
              </a:rPr>
              <a:t>了设备的</a:t>
            </a:r>
            <a:r>
              <a:rPr lang="zh-CN" altLang="en-US" sz="1100" dirty="0">
                <a:solidFill>
                  <a:schemeClr val="tx2">
                    <a:lumMod val="75000"/>
                  </a:schemeClr>
                </a:solidFill>
                <a:latin typeface="微软雅黑" pitchFamily="34" charset="-122"/>
                <a:ea typeface="微软雅黑" pitchFamily="34" charset="-122"/>
              </a:rPr>
              <a:t>协同输送</a:t>
            </a:r>
            <a:r>
              <a:rPr lang="zh-CN" altLang="en-US" sz="1100" dirty="0">
                <a:solidFill>
                  <a:sysClr val="windowText" lastClr="000000"/>
                </a:solidFill>
                <a:latin typeface="微软雅黑" pitchFamily="34" charset="-122"/>
                <a:ea typeface="微软雅黑" pitchFamily="34" charset="-122"/>
              </a:rPr>
              <a:t>。</a:t>
            </a:r>
          </a:p>
        </p:txBody>
      </p:sp>
      <p:sp>
        <p:nvSpPr>
          <p:cNvPr id="46" name="TextBox 45"/>
          <p:cNvSpPr txBox="1"/>
          <p:nvPr/>
        </p:nvSpPr>
        <p:spPr>
          <a:xfrm>
            <a:off x="395536" y="3795886"/>
            <a:ext cx="2114657" cy="1168028"/>
          </a:xfrm>
          <a:prstGeom prst="rect">
            <a:avLst/>
          </a:prstGeom>
          <a:noFill/>
        </p:spPr>
        <p:txBody>
          <a:bodyPr wrap="square" lIns="67072" tIns="33536" rIns="67072" bIns="33536" rtlCol="0">
            <a:spAutoFit/>
          </a:bodyPr>
          <a:lstStyle/>
          <a:p>
            <a:pPr>
              <a:lnSpc>
                <a:spcPct val="130000"/>
              </a:lnSpc>
            </a:pPr>
            <a:r>
              <a:rPr lang="zh-CN" altLang="en-US" sz="1100" dirty="0" smtClean="0">
                <a:solidFill>
                  <a:sysClr val="windowText" lastClr="000000"/>
                </a:solidFill>
                <a:latin typeface="微软雅黑" pitchFamily="34" charset="-122"/>
                <a:ea typeface="微软雅黑" pitchFamily="34" charset="-122"/>
              </a:rPr>
              <a:t>       </a:t>
            </a:r>
            <a:r>
              <a:rPr lang="zh-CN" altLang="en-US" sz="1100" dirty="0" smtClean="0">
                <a:solidFill>
                  <a:schemeClr val="tx2">
                    <a:lumMod val="75000"/>
                  </a:schemeClr>
                </a:solidFill>
                <a:latin typeface="微软雅黑" pitchFamily="34" charset="-122"/>
                <a:ea typeface="微软雅黑" pitchFamily="34" charset="-122"/>
              </a:rPr>
              <a:t>虚拟信息</a:t>
            </a:r>
            <a:r>
              <a:rPr lang="zh-CN" altLang="en-US" sz="1100" dirty="0">
                <a:solidFill>
                  <a:schemeClr val="tx2">
                    <a:lumMod val="75000"/>
                  </a:schemeClr>
                </a:solidFill>
                <a:latin typeface="微软雅黑" pitchFamily="34" charset="-122"/>
                <a:ea typeface="微软雅黑" pitchFamily="34" charset="-122"/>
              </a:rPr>
              <a:t>传输</a:t>
            </a:r>
            <a:r>
              <a:rPr lang="zh-CN" altLang="en-US" sz="1100" dirty="0">
                <a:solidFill>
                  <a:sysClr val="windowText" lastClr="000000"/>
                </a:solidFill>
                <a:latin typeface="微软雅黑" pitchFamily="34" charset="-122"/>
                <a:ea typeface="微软雅黑" pitchFamily="34" charset="-122"/>
              </a:rPr>
              <a:t>世界里</a:t>
            </a:r>
            <a:r>
              <a:rPr lang="zh-CN" altLang="en-US" sz="1100" dirty="0" smtClean="0">
                <a:solidFill>
                  <a:sysClr val="windowText" lastClr="000000"/>
                </a:solidFill>
                <a:latin typeface="微软雅黑" pitchFamily="34" charset="-122"/>
                <a:ea typeface="微软雅黑" pitchFamily="34" charset="-122"/>
              </a:rPr>
              <a:t>，</a:t>
            </a:r>
            <a:r>
              <a:rPr lang="zh-CN" altLang="en-US" sz="1100" dirty="0" smtClean="0">
                <a:solidFill>
                  <a:schemeClr val="tx2">
                    <a:lumMod val="75000"/>
                  </a:schemeClr>
                </a:solidFill>
                <a:latin typeface="微软雅黑" pitchFamily="34" charset="-122"/>
                <a:ea typeface="微软雅黑" pitchFamily="34" charset="-122"/>
              </a:rPr>
              <a:t>数据</a:t>
            </a:r>
            <a:r>
              <a:rPr lang="zh-CN" altLang="en-US" sz="1100" dirty="0">
                <a:solidFill>
                  <a:schemeClr val="tx2">
                    <a:lumMod val="75000"/>
                  </a:schemeClr>
                </a:solidFill>
                <a:latin typeface="微软雅黑" pitchFamily="34" charset="-122"/>
                <a:ea typeface="微软雅黑" pitchFamily="34" charset="-122"/>
              </a:rPr>
              <a:t>的加工处理</a:t>
            </a:r>
            <a:r>
              <a:rPr lang="zh-CN" altLang="en-US" sz="1100" dirty="0">
                <a:solidFill>
                  <a:sysClr val="windowText" lastClr="000000"/>
                </a:solidFill>
                <a:latin typeface="微软雅黑" pitchFamily="34" charset="-122"/>
                <a:ea typeface="微软雅黑" pitchFamily="34" charset="-122"/>
              </a:rPr>
              <a:t>很大程度上</a:t>
            </a:r>
            <a:r>
              <a:rPr lang="zh-CN" altLang="en-US" sz="1100" dirty="0" smtClean="0">
                <a:solidFill>
                  <a:sysClr val="windowText" lastClr="000000"/>
                </a:solidFill>
                <a:latin typeface="微软雅黑" pitchFamily="34" charset="-122"/>
                <a:ea typeface="微软雅黑" pitchFamily="34" charset="-122"/>
              </a:rPr>
              <a:t>取决于当前</a:t>
            </a:r>
            <a:r>
              <a:rPr lang="zh-CN" altLang="en-US" sz="1100" dirty="0">
                <a:solidFill>
                  <a:schemeClr val="tx2">
                    <a:lumMod val="75000"/>
                  </a:schemeClr>
                </a:solidFill>
                <a:latin typeface="微软雅黑" pitchFamily="34" charset="-122"/>
                <a:ea typeface="微软雅黑" pitchFamily="34" charset="-122"/>
              </a:rPr>
              <a:t>通信设备的研发</a:t>
            </a:r>
            <a:r>
              <a:rPr lang="zh-CN" altLang="en-US" sz="1100" dirty="0" smtClean="0">
                <a:solidFill>
                  <a:schemeClr val="tx2">
                    <a:lumMod val="75000"/>
                  </a:schemeClr>
                </a:solidFill>
                <a:latin typeface="微软雅黑" pitchFamily="34" charset="-122"/>
                <a:ea typeface="微软雅黑" pitchFamily="34" charset="-122"/>
              </a:rPr>
              <a:t>水平</a:t>
            </a:r>
            <a:endParaRPr lang="en-US" altLang="zh-CN" sz="1100" dirty="0">
              <a:solidFill>
                <a:schemeClr val="tx2">
                  <a:lumMod val="75000"/>
                </a:schemeClr>
              </a:solidFill>
              <a:latin typeface="微软雅黑" pitchFamily="34" charset="-122"/>
              <a:ea typeface="微软雅黑" pitchFamily="34" charset="-122"/>
            </a:endParaRPr>
          </a:p>
          <a:p>
            <a:pPr>
              <a:lnSpc>
                <a:spcPct val="130000"/>
              </a:lnSpc>
            </a:pPr>
            <a:r>
              <a:rPr lang="zh-CN" altLang="en-US" sz="1100" dirty="0" smtClean="0">
                <a:solidFill>
                  <a:sysClr val="windowText" lastClr="000000"/>
                </a:solidFill>
                <a:latin typeface="微软雅黑" pitchFamily="34" charset="-122"/>
                <a:ea typeface="微软雅黑" pitchFamily="34" charset="-122"/>
              </a:rPr>
              <a:t>       抽象</a:t>
            </a:r>
            <a:r>
              <a:rPr lang="zh-CN" altLang="en-US" sz="1100" dirty="0">
                <a:solidFill>
                  <a:sysClr val="windowText" lastClr="000000"/>
                </a:solidFill>
                <a:latin typeface="微软雅黑" pitchFamily="34" charset="-122"/>
                <a:ea typeface="微软雅黑" pitchFamily="34" charset="-122"/>
              </a:rPr>
              <a:t>的信号处理对设备的要求很高</a:t>
            </a:r>
          </a:p>
        </p:txBody>
      </p:sp>
      <p:sp>
        <p:nvSpPr>
          <p:cNvPr id="47" name="TextBox 46"/>
          <p:cNvSpPr txBox="1"/>
          <p:nvPr/>
        </p:nvSpPr>
        <p:spPr>
          <a:xfrm>
            <a:off x="313069" y="58298"/>
            <a:ext cx="5483067" cy="461665"/>
          </a:xfrm>
          <a:prstGeom prst="rect">
            <a:avLst/>
          </a:prstGeom>
          <a:noFill/>
        </p:spPr>
        <p:txBody>
          <a:bodyPr wrap="square" rtlCol="0">
            <a:spAutoFit/>
          </a:bodyPr>
          <a:lstStyle/>
          <a:p>
            <a:pPr>
              <a:lnSpc>
                <a:spcPct val="120000"/>
              </a:lnSpc>
            </a:pPr>
            <a:r>
              <a:rPr lang="en-US" altLang="zh-CN" sz="2000" b="1" dirty="0">
                <a:solidFill>
                  <a:schemeClr val="tx1">
                    <a:lumMod val="75000"/>
                    <a:lumOff val="25000"/>
                  </a:schemeClr>
                </a:solidFill>
              </a:rPr>
              <a:t>5G</a:t>
            </a:r>
            <a:r>
              <a:rPr lang="zh-CN" altLang="en-US" sz="2000" b="1" dirty="0">
                <a:solidFill>
                  <a:schemeClr val="tx1">
                    <a:lumMod val="75000"/>
                    <a:lumOff val="25000"/>
                  </a:schemeClr>
                </a:solidFill>
              </a:rPr>
              <a:t>核心技术 </a:t>
            </a:r>
            <a:r>
              <a:rPr lang="en-US" altLang="zh-CN" sz="2000" b="1" dirty="0">
                <a:solidFill>
                  <a:schemeClr val="tx1">
                    <a:lumMod val="75000"/>
                    <a:lumOff val="25000"/>
                  </a:schemeClr>
                </a:solidFill>
              </a:rPr>
              <a:t>—— </a:t>
            </a:r>
            <a:r>
              <a:rPr lang="en-US" altLang="zh-CN" sz="2000" b="1" dirty="0" smtClean="0">
                <a:solidFill>
                  <a:schemeClr val="tx1">
                    <a:lumMod val="75000"/>
                    <a:lumOff val="25000"/>
                  </a:schemeClr>
                </a:solidFill>
              </a:rPr>
              <a:t>D2D</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设备到设备</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通信</a:t>
            </a:r>
            <a:endParaRPr lang="zh-CN" altLang="en-US" sz="2000" b="1" dirty="0">
              <a:solidFill>
                <a:schemeClr val="tx1">
                  <a:lumMod val="75000"/>
                  <a:lumOff val="25000"/>
                </a:schemeClr>
              </a:solidFill>
            </a:endParaRPr>
          </a:p>
        </p:txBody>
      </p:sp>
    </p:spTree>
    <p:extLst>
      <p:ext uri="{BB962C8B-B14F-4D97-AF65-F5344CB8AC3E}">
        <p14:creationId xmlns:p14="http://schemas.microsoft.com/office/powerpoint/2010/main" val="382297660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 calcmode="lin" valueType="num">
                                      <p:cBhvr>
                                        <p:cTn id="9" dur="500" fill="hold"/>
                                        <p:tgtEl>
                                          <p:spTgt spid="32"/>
                                        </p:tgtEl>
                                        <p:attrNameLst>
                                          <p:attrName>style.rotation</p:attrName>
                                        </p:attrNameLst>
                                      </p:cBhvr>
                                      <p:tavLst>
                                        <p:tav tm="0">
                                          <p:val>
                                            <p:fltVal val="360"/>
                                          </p:val>
                                        </p:tav>
                                        <p:tav tm="100000">
                                          <p:val>
                                            <p:fltVal val="0"/>
                                          </p:val>
                                        </p:tav>
                                      </p:tavLst>
                                    </p:anim>
                                    <p:animEffect transition="in" filter="fade">
                                      <p:cBhvr>
                                        <p:cTn id="10" dur="500"/>
                                        <p:tgtEl>
                                          <p:spTgt spid="3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right)">
                                      <p:cBhvr>
                                        <p:cTn id="17" dur="500"/>
                                        <p:tgtEl>
                                          <p:spTgt spid="24"/>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right)">
                                      <p:cBhvr>
                                        <p:cTn id="20" dur="500"/>
                                        <p:tgtEl>
                                          <p:spTgt spid="22"/>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childTnLst>
                          </p:cTn>
                        </p:par>
                        <p:par>
                          <p:cTn id="24" fill="hold">
                            <p:stCondLst>
                              <p:cond delay="1000"/>
                            </p:stCondLst>
                            <p:childTnLst>
                              <p:par>
                                <p:cTn id="25" presetID="52" presetClass="entr" presetSubtype="0"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Scale>
                                      <p:cBhvr>
                                        <p:cTn id="27"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35"/>
                                        </p:tgtEl>
                                        <p:attrNameLst>
                                          <p:attrName>ppt_x</p:attrName>
                                          <p:attrName>ppt_y</p:attrName>
                                        </p:attrNameLst>
                                      </p:cBhvr>
                                    </p:animMotion>
                                    <p:animEffect transition="in" filter="fade">
                                      <p:cBhvr>
                                        <p:cTn id="29" dur="1000"/>
                                        <p:tgtEl>
                                          <p:spTgt spid="35"/>
                                        </p:tgtEl>
                                      </p:cBhvr>
                                    </p:animEffect>
                                  </p:childTnLst>
                                </p:cTn>
                              </p:par>
                              <p:par>
                                <p:cTn id="30" presetID="52" presetClass="entr" presetSubtype="0" fill="hold" grpId="0" nodeType="withEffect">
                                  <p:stCondLst>
                                    <p:cond delay="200"/>
                                  </p:stCondLst>
                                  <p:childTnLst>
                                    <p:set>
                                      <p:cBhvr>
                                        <p:cTn id="31" dur="1" fill="hold">
                                          <p:stCondLst>
                                            <p:cond delay="0"/>
                                          </p:stCondLst>
                                        </p:cTn>
                                        <p:tgtEl>
                                          <p:spTgt spid="36"/>
                                        </p:tgtEl>
                                        <p:attrNameLst>
                                          <p:attrName>style.visibility</p:attrName>
                                        </p:attrNameLst>
                                      </p:cBhvr>
                                      <p:to>
                                        <p:strVal val="visible"/>
                                      </p:to>
                                    </p:set>
                                    <p:animScale>
                                      <p:cBhvr>
                                        <p:cTn id="32" dur="10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36"/>
                                        </p:tgtEl>
                                        <p:attrNameLst>
                                          <p:attrName>ppt_x</p:attrName>
                                          <p:attrName>ppt_y</p:attrName>
                                        </p:attrNameLst>
                                      </p:cBhvr>
                                    </p:animMotion>
                                    <p:animEffect transition="in" filter="fade">
                                      <p:cBhvr>
                                        <p:cTn id="34" dur="1000"/>
                                        <p:tgtEl>
                                          <p:spTgt spid="36"/>
                                        </p:tgtEl>
                                      </p:cBhvr>
                                    </p:animEffect>
                                  </p:childTnLst>
                                </p:cTn>
                              </p:par>
                              <p:par>
                                <p:cTn id="35" presetID="52" presetClass="entr" presetSubtype="0" fill="hold" grpId="0" nodeType="withEffect">
                                  <p:stCondLst>
                                    <p:cond delay="400"/>
                                  </p:stCondLst>
                                  <p:childTnLst>
                                    <p:set>
                                      <p:cBhvr>
                                        <p:cTn id="36" dur="1" fill="hold">
                                          <p:stCondLst>
                                            <p:cond delay="0"/>
                                          </p:stCondLst>
                                        </p:cTn>
                                        <p:tgtEl>
                                          <p:spTgt spid="39"/>
                                        </p:tgtEl>
                                        <p:attrNameLst>
                                          <p:attrName>style.visibility</p:attrName>
                                        </p:attrNameLst>
                                      </p:cBhvr>
                                      <p:to>
                                        <p:strVal val="visible"/>
                                      </p:to>
                                    </p:set>
                                    <p:animScale>
                                      <p:cBhvr>
                                        <p:cTn id="37"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39"/>
                                        </p:tgtEl>
                                        <p:attrNameLst>
                                          <p:attrName>ppt_x</p:attrName>
                                          <p:attrName>ppt_y</p:attrName>
                                        </p:attrNameLst>
                                      </p:cBhvr>
                                    </p:animMotion>
                                    <p:animEffect transition="in" filter="fade">
                                      <p:cBhvr>
                                        <p:cTn id="39" dur="1000"/>
                                        <p:tgtEl>
                                          <p:spTgt spid="39"/>
                                        </p:tgtEl>
                                      </p:cBhvr>
                                    </p:animEffect>
                                  </p:childTnLst>
                                </p:cTn>
                              </p:par>
                              <p:par>
                                <p:cTn id="40" presetID="52" presetClass="entr" presetSubtype="0" fill="hold" grpId="0" nodeType="withEffect">
                                  <p:stCondLst>
                                    <p:cond delay="600"/>
                                  </p:stCondLst>
                                  <p:childTnLst>
                                    <p:set>
                                      <p:cBhvr>
                                        <p:cTn id="41" dur="1" fill="hold">
                                          <p:stCondLst>
                                            <p:cond delay="0"/>
                                          </p:stCondLst>
                                        </p:cTn>
                                        <p:tgtEl>
                                          <p:spTgt spid="37"/>
                                        </p:tgtEl>
                                        <p:attrNameLst>
                                          <p:attrName>style.visibility</p:attrName>
                                        </p:attrNameLst>
                                      </p:cBhvr>
                                      <p:to>
                                        <p:strVal val="visible"/>
                                      </p:to>
                                    </p:set>
                                    <p:animScale>
                                      <p:cBhvr>
                                        <p:cTn id="42"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37"/>
                                        </p:tgtEl>
                                        <p:attrNameLst>
                                          <p:attrName>ppt_x</p:attrName>
                                          <p:attrName>ppt_y</p:attrName>
                                        </p:attrNameLst>
                                      </p:cBhvr>
                                    </p:animMotion>
                                    <p:animEffect transition="in" filter="fade">
                                      <p:cBhvr>
                                        <p:cTn id="44" dur="1000"/>
                                        <p:tgtEl>
                                          <p:spTgt spid="37"/>
                                        </p:tgtEl>
                                      </p:cBhvr>
                                    </p:animEffect>
                                  </p:childTnLst>
                                </p:cTn>
                              </p:par>
                              <p:par>
                                <p:cTn id="45" presetID="52" presetClass="entr" presetSubtype="0" fill="hold" grpId="0" nodeType="withEffect">
                                  <p:stCondLst>
                                    <p:cond delay="800"/>
                                  </p:stCondLst>
                                  <p:childTnLst>
                                    <p:set>
                                      <p:cBhvr>
                                        <p:cTn id="46" dur="1" fill="hold">
                                          <p:stCondLst>
                                            <p:cond delay="0"/>
                                          </p:stCondLst>
                                        </p:cTn>
                                        <p:tgtEl>
                                          <p:spTgt spid="40"/>
                                        </p:tgtEl>
                                        <p:attrNameLst>
                                          <p:attrName>style.visibility</p:attrName>
                                        </p:attrNameLst>
                                      </p:cBhvr>
                                      <p:to>
                                        <p:strVal val="visible"/>
                                      </p:to>
                                    </p:set>
                                    <p:animScale>
                                      <p:cBhvr>
                                        <p:cTn id="47"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40"/>
                                        </p:tgtEl>
                                        <p:attrNameLst>
                                          <p:attrName>ppt_x</p:attrName>
                                          <p:attrName>ppt_y</p:attrName>
                                        </p:attrNameLst>
                                      </p:cBhvr>
                                    </p:animMotion>
                                    <p:animEffect transition="in" filter="fade">
                                      <p:cBhvr>
                                        <p:cTn id="49" dur="1000"/>
                                        <p:tgtEl>
                                          <p:spTgt spid="40"/>
                                        </p:tgtEl>
                                      </p:cBhvr>
                                    </p:animEffect>
                                  </p:childTnLst>
                                </p:cTn>
                              </p:par>
                              <p:par>
                                <p:cTn id="50" presetID="52" presetClass="entr" presetSubtype="0" fill="hold" grpId="0" nodeType="withEffect">
                                  <p:stCondLst>
                                    <p:cond delay="1000"/>
                                  </p:stCondLst>
                                  <p:childTnLst>
                                    <p:set>
                                      <p:cBhvr>
                                        <p:cTn id="51" dur="1" fill="hold">
                                          <p:stCondLst>
                                            <p:cond delay="0"/>
                                          </p:stCondLst>
                                        </p:cTn>
                                        <p:tgtEl>
                                          <p:spTgt spid="38"/>
                                        </p:tgtEl>
                                        <p:attrNameLst>
                                          <p:attrName>style.visibility</p:attrName>
                                        </p:attrNameLst>
                                      </p:cBhvr>
                                      <p:to>
                                        <p:strVal val="visible"/>
                                      </p:to>
                                    </p:set>
                                    <p:animScale>
                                      <p:cBhvr>
                                        <p:cTn id="52"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38"/>
                                        </p:tgtEl>
                                        <p:attrNameLst>
                                          <p:attrName>ppt_x</p:attrName>
                                          <p:attrName>ppt_y</p:attrName>
                                        </p:attrNameLst>
                                      </p:cBhvr>
                                    </p:animMotion>
                                    <p:animEffect transition="in" filter="fade">
                                      <p:cBhvr>
                                        <p:cTn id="54" dur="1000"/>
                                        <p:tgtEl>
                                          <p:spTgt spid="38"/>
                                        </p:tgtEl>
                                      </p:cBhvr>
                                    </p:animEffect>
                                  </p:childTnLst>
                                </p:cTn>
                              </p:par>
                            </p:childTnLst>
                          </p:cTn>
                        </p:par>
                        <p:par>
                          <p:cTn id="55" fill="hold">
                            <p:stCondLst>
                              <p:cond delay="3000"/>
                            </p:stCondLst>
                            <p:childTnLst>
                              <p:par>
                                <p:cTn id="56" presetID="12" presetClass="entr" presetSubtype="8" fill="hold" nodeType="after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500"/>
                                        <p:tgtEl>
                                          <p:spTgt spid="26"/>
                                        </p:tgtEl>
                                        <p:attrNameLst>
                                          <p:attrName>ppt_x</p:attrName>
                                        </p:attrNameLst>
                                      </p:cBhvr>
                                      <p:tavLst>
                                        <p:tav tm="0">
                                          <p:val>
                                            <p:strVal val="#ppt_x-#ppt_w*1.125000"/>
                                          </p:val>
                                        </p:tav>
                                        <p:tav tm="100000">
                                          <p:val>
                                            <p:strVal val="#ppt_x"/>
                                          </p:val>
                                        </p:tav>
                                      </p:tavLst>
                                    </p:anim>
                                    <p:animEffect transition="in" filter="wipe(right)">
                                      <p:cBhvr>
                                        <p:cTn id="59" dur="500"/>
                                        <p:tgtEl>
                                          <p:spTgt spid="26"/>
                                        </p:tgtEl>
                                      </p:cBhvr>
                                    </p:animEffect>
                                  </p:childTnLst>
                                </p:cTn>
                              </p:par>
                              <p:par>
                                <p:cTn id="60" presetID="12" presetClass="entr" presetSubtype="8"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additive="base">
                                        <p:cTn id="62" dur="500"/>
                                        <p:tgtEl>
                                          <p:spTgt spid="27"/>
                                        </p:tgtEl>
                                        <p:attrNameLst>
                                          <p:attrName>ppt_x</p:attrName>
                                        </p:attrNameLst>
                                      </p:cBhvr>
                                      <p:tavLst>
                                        <p:tav tm="0">
                                          <p:val>
                                            <p:strVal val="#ppt_x-#ppt_w*1.125000"/>
                                          </p:val>
                                        </p:tav>
                                        <p:tav tm="100000">
                                          <p:val>
                                            <p:strVal val="#ppt_x"/>
                                          </p:val>
                                        </p:tav>
                                      </p:tavLst>
                                    </p:anim>
                                    <p:animEffect transition="in" filter="wipe(right)">
                                      <p:cBhvr>
                                        <p:cTn id="63" dur="500"/>
                                        <p:tgtEl>
                                          <p:spTgt spid="27"/>
                                        </p:tgtEl>
                                      </p:cBhvr>
                                    </p:animEffect>
                                  </p:childTnLst>
                                </p:cTn>
                              </p:par>
                              <p:par>
                                <p:cTn id="64" presetID="12" presetClass="entr" presetSubtype="8" fill="hold" nodeType="with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p:tgtEl>
                                          <p:spTgt spid="28"/>
                                        </p:tgtEl>
                                        <p:attrNameLst>
                                          <p:attrName>ppt_x</p:attrName>
                                        </p:attrNameLst>
                                      </p:cBhvr>
                                      <p:tavLst>
                                        <p:tav tm="0">
                                          <p:val>
                                            <p:strVal val="#ppt_x-#ppt_w*1.125000"/>
                                          </p:val>
                                        </p:tav>
                                        <p:tav tm="100000">
                                          <p:val>
                                            <p:strVal val="#ppt_x"/>
                                          </p:val>
                                        </p:tav>
                                      </p:tavLst>
                                    </p:anim>
                                    <p:animEffect transition="in" filter="wipe(right)">
                                      <p:cBhvr>
                                        <p:cTn id="67" dur="500"/>
                                        <p:tgtEl>
                                          <p:spTgt spid="28"/>
                                        </p:tgtEl>
                                      </p:cBhvr>
                                    </p:animEffect>
                                  </p:childTnLst>
                                </p:cTn>
                              </p:par>
                              <p:par>
                                <p:cTn id="68" presetID="12" presetClass="entr" presetSubtype="2" fill="hold" nodeType="with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additive="base">
                                        <p:cTn id="70" dur="500"/>
                                        <p:tgtEl>
                                          <p:spTgt spid="31"/>
                                        </p:tgtEl>
                                        <p:attrNameLst>
                                          <p:attrName>ppt_x</p:attrName>
                                        </p:attrNameLst>
                                      </p:cBhvr>
                                      <p:tavLst>
                                        <p:tav tm="0">
                                          <p:val>
                                            <p:strVal val="#ppt_x+#ppt_w*1.125000"/>
                                          </p:val>
                                        </p:tav>
                                        <p:tav tm="100000">
                                          <p:val>
                                            <p:strVal val="#ppt_x"/>
                                          </p:val>
                                        </p:tav>
                                      </p:tavLst>
                                    </p:anim>
                                    <p:animEffect transition="in" filter="wipe(left)">
                                      <p:cBhvr>
                                        <p:cTn id="71" dur="500"/>
                                        <p:tgtEl>
                                          <p:spTgt spid="31"/>
                                        </p:tgtEl>
                                      </p:cBhvr>
                                    </p:animEffect>
                                  </p:childTnLst>
                                </p:cTn>
                              </p:par>
                              <p:par>
                                <p:cTn id="72" presetID="12" presetClass="entr" presetSubtype="2" fill="hold"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additive="base">
                                        <p:cTn id="74" dur="500"/>
                                        <p:tgtEl>
                                          <p:spTgt spid="30"/>
                                        </p:tgtEl>
                                        <p:attrNameLst>
                                          <p:attrName>ppt_x</p:attrName>
                                        </p:attrNameLst>
                                      </p:cBhvr>
                                      <p:tavLst>
                                        <p:tav tm="0">
                                          <p:val>
                                            <p:strVal val="#ppt_x+#ppt_w*1.125000"/>
                                          </p:val>
                                        </p:tav>
                                        <p:tav tm="100000">
                                          <p:val>
                                            <p:strVal val="#ppt_x"/>
                                          </p:val>
                                        </p:tav>
                                      </p:tavLst>
                                    </p:anim>
                                    <p:animEffect transition="in" filter="wipe(left)">
                                      <p:cBhvr>
                                        <p:cTn id="75" dur="500"/>
                                        <p:tgtEl>
                                          <p:spTgt spid="30"/>
                                        </p:tgtEl>
                                      </p:cBhvr>
                                    </p:animEffect>
                                  </p:childTnLst>
                                </p:cTn>
                              </p:par>
                              <p:par>
                                <p:cTn id="76" presetID="12" presetClass="entr" presetSubtype="2" fill="hold" nodeType="with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additive="base">
                                        <p:cTn id="78" dur="500"/>
                                        <p:tgtEl>
                                          <p:spTgt spid="29"/>
                                        </p:tgtEl>
                                        <p:attrNameLst>
                                          <p:attrName>ppt_x</p:attrName>
                                        </p:attrNameLst>
                                      </p:cBhvr>
                                      <p:tavLst>
                                        <p:tav tm="0">
                                          <p:val>
                                            <p:strVal val="#ppt_x+#ppt_w*1.125000"/>
                                          </p:val>
                                        </p:tav>
                                        <p:tav tm="100000">
                                          <p:val>
                                            <p:strVal val="#ppt_x"/>
                                          </p:val>
                                        </p:tav>
                                      </p:tavLst>
                                    </p:anim>
                                    <p:animEffect transition="in" filter="wipe(left)">
                                      <p:cBhvr>
                                        <p:cTn id="79" dur="500"/>
                                        <p:tgtEl>
                                          <p:spTgt spid="29"/>
                                        </p:tgtEl>
                                      </p:cBhvr>
                                    </p:animEffect>
                                  </p:childTnLst>
                                </p:cTn>
                              </p:par>
                            </p:childTnLst>
                          </p:cTn>
                        </p:par>
                        <p:par>
                          <p:cTn id="80" fill="hold">
                            <p:stCondLst>
                              <p:cond delay="3500"/>
                            </p:stCondLst>
                            <p:childTnLst>
                              <p:par>
                                <p:cTn id="81" presetID="22" presetClass="entr" presetSubtype="8" fill="hold" grpId="0"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left)">
                                      <p:cBhvr>
                                        <p:cTn id="83" dur="500"/>
                                        <p:tgtEl>
                                          <p:spTgt spid="41"/>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wipe(left)">
                                      <p:cBhvr>
                                        <p:cTn id="86" dur="500"/>
                                        <p:tgtEl>
                                          <p:spTgt spid="42"/>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wipe(left)">
                                      <p:cBhvr>
                                        <p:cTn id="89" dur="500"/>
                                        <p:tgtEl>
                                          <p:spTgt spid="43"/>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left)">
                                      <p:cBhvr>
                                        <p:cTn id="92" dur="500"/>
                                        <p:tgtEl>
                                          <p:spTgt spid="44"/>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wipe(left)">
                                      <p:cBhvr>
                                        <p:cTn id="95" dur="500"/>
                                        <p:tgtEl>
                                          <p:spTgt spid="45"/>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wipe(left)">
                                      <p:cBhvr>
                                        <p:cTn id="9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35" grpId="0" animBg="1"/>
      <p:bldP spid="36" grpId="0" animBg="1"/>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p:cNvSpPr txBox="1"/>
          <p:nvPr/>
        </p:nvSpPr>
        <p:spPr>
          <a:xfrm>
            <a:off x="313068" y="58298"/>
            <a:ext cx="4474955" cy="461665"/>
          </a:xfrm>
          <a:prstGeom prst="rect">
            <a:avLst/>
          </a:prstGeom>
          <a:noFill/>
        </p:spPr>
        <p:txBody>
          <a:bodyPr wrap="square" rtlCol="0">
            <a:spAutoFit/>
          </a:bodyPr>
          <a:lstStyle/>
          <a:p>
            <a:pPr>
              <a:lnSpc>
                <a:spcPct val="120000"/>
              </a:lnSpc>
            </a:pPr>
            <a:r>
              <a:rPr lang="en-US" altLang="zh-CN" sz="2000" b="1" dirty="0" smtClean="0">
                <a:solidFill>
                  <a:schemeClr val="tx1">
                    <a:lumMod val="75000"/>
                    <a:lumOff val="25000"/>
                  </a:schemeClr>
                </a:solidFill>
              </a:rPr>
              <a:t>5G</a:t>
            </a:r>
            <a:r>
              <a:rPr lang="zh-CN" altLang="en-US" sz="2000" b="1" dirty="0" smtClean="0">
                <a:solidFill>
                  <a:schemeClr val="tx1">
                    <a:lumMod val="75000"/>
                    <a:lumOff val="25000"/>
                  </a:schemeClr>
                </a:solidFill>
              </a:rPr>
              <a:t>核心技术 </a:t>
            </a:r>
            <a:r>
              <a:rPr lang="en-US" altLang="zh-CN" sz="2000" b="1" dirty="0" smtClean="0">
                <a:solidFill>
                  <a:schemeClr val="tx1">
                    <a:lumMod val="75000"/>
                    <a:lumOff val="25000"/>
                  </a:schemeClr>
                </a:solidFill>
              </a:rPr>
              <a:t>—— </a:t>
            </a:r>
            <a:r>
              <a:rPr lang="zh-CN" altLang="en-US" sz="2000" b="1" dirty="0" smtClean="0">
                <a:solidFill>
                  <a:schemeClr val="tx1">
                    <a:lumMod val="75000"/>
                    <a:lumOff val="25000"/>
                  </a:schemeClr>
                </a:solidFill>
              </a:rPr>
              <a:t>超密集异构网络</a:t>
            </a:r>
          </a:p>
        </p:txBody>
      </p:sp>
      <p:sp>
        <p:nvSpPr>
          <p:cNvPr id="52" name="Rectangle 13" descr="FD1DDF730CE4456e89755B07FE1653D0# #Rectangle 13"/>
          <p:cNvSpPr>
            <a:spLocks noChangeArrowheads="1"/>
          </p:cNvSpPr>
          <p:nvPr/>
        </p:nvSpPr>
        <p:spPr bwMode="auto">
          <a:xfrm>
            <a:off x="1401224" y="1717066"/>
            <a:ext cx="21626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随着智能终端的普及，数据流的</a:t>
            </a:r>
            <a:r>
              <a:rPr lang="zh-CN" altLang="en-US" sz="1200" dirty="0">
                <a:solidFill>
                  <a:schemeClr val="tx2">
                    <a:lumMod val="75000"/>
                  </a:schemeClr>
                </a:solidFill>
                <a:latin typeface="微软雅黑" panose="020B0503020204020204" pitchFamily="34" charset="-122"/>
                <a:ea typeface="微软雅黑" panose="020B0503020204020204" pitchFamily="34" charset="-122"/>
              </a:rPr>
              <a:t>爆炸式增长</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将逐步彰显出来，</a:t>
            </a:r>
            <a:r>
              <a:rPr lang="zh-CN" altLang="en-US" sz="1200" dirty="0">
                <a:solidFill>
                  <a:schemeClr val="tx2">
                    <a:lumMod val="75000"/>
                  </a:schemeClr>
                </a:solidFill>
                <a:latin typeface="微软雅黑" panose="020B0503020204020204" pitchFamily="34" charset="-122"/>
                <a:ea typeface="微软雅黑" panose="020B0503020204020204" pitchFamily="34" charset="-122"/>
              </a:rPr>
              <a:t>减小小区半径、增加低功率节点</a:t>
            </a:r>
            <a:r>
              <a:rPr lang="zh-CN" altLang="en-US" sz="1200" dirty="0" smtClean="0">
                <a:solidFill>
                  <a:schemeClr val="tx2">
                    <a:lumMod val="75000"/>
                  </a:schemeClr>
                </a:solidFill>
                <a:latin typeface="微软雅黑" panose="020B0503020204020204" pitchFamily="34" charset="-122"/>
                <a:ea typeface="微软雅黑" panose="020B0503020204020204" pitchFamily="34" charset="-122"/>
              </a:rPr>
              <a:t>数</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是</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5G</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需求的核心技术之一</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Rectangle 13" descr="FD1DDF730CE4456e89755B07FE1653D0# #Rectangle 13"/>
          <p:cNvSpPr>
            <a:spLocks noChangeArrowheads="1"/>
          </p:cNvSpPr>
          <p:nvPr/>
        </p:nvSpPr>
        <p:spPr bwMode="auto">
          <a:xfrm>
            <a:off x="1401224" y="3340692"/>
            <a:ext cx="21626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       拉</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近了</a:t>
            </a:r>
            <a:r>
              <a:rPr lang="zh-CN" altLang="en-US" sz="1200" dirty="0">
                <a:solidFill>
                  <a:schemeClr val="tx2">
                    <a:lumMod val="75000"/>
                  </a:schemeClr>
                </a:solidFill>
                <a:latin typeface="微软雅黑" panose="020B0503020204020204" pitchFamily="34" charset="-122"/>
                <a:ea typeface="微软雅黑" panose="020B0503020204020204" pitchFamily="34" charset="-122"/>
              </a:rPr>
              <a:t>节点与终端的</a:t>
            </a:r>
            <a:r>
              <a:rPr lang="zh-CN" altLang="en-US" sz="1200" dirty="0" smtClean="0">
                <a:solidFill>
                  <a:schemeClr val="tx2">
                    <a:lumMod val="75000"/>
                  </a:schemeClr>
                </a:solidFill>
                <a:latin typeface="微软雅黑" panose="020B0503020204020204" pitchFamily="34" charset="-122"/>
                <a:ea typeface="微软雅黑" panose="020B0503020204020204" pitchFamily="34" charset="-122"/>
              </a:rPr>
              <a:t>距离</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从而</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使</a:t>
            </a:r>
            <a:r>
              <a:rPr lang="zh-CN" altLang="en-US" sz="1200" dirty="0" smtClean="0">
                <a:solidFill>
                  <a:schemeClr val="tx2">
                    <a:lumMod val="75000"/>
                  </a:schemeClr>
                </a:solidFill>
                <a:latin typeface="微软雅黑" panose="020B0503020204020204" pitchFamily="34" charset="-122"/>
                <a:ea typeface="微软雅黑" panose="020B0503020204020204" pitchFamily="34" charset="-122"/>
              </a:rPr>
              <a:t>功率和</a:t>
            </a:r>
            <a:r>
              <a:rPr lang="zh-CN" altLang="en-US" sz="1200" dirty="0">
                <a:solidFill>
                  <a:schemeClr val="tx2">
                    <a:lumMod val="75000"/>
                  </a:schemeClr>
                </a:solidFill>
                <a:latin typeface="微软雅黑" panose="020B0503020204020204" pitchFamily="34" charset="-122"/>
                <a:ea typeface="微软雅黑" panose="020B0503020204020204" pitchFamily="34" charset="-122"/>
              </a:rPr>
              <a:t>频谱</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效率加以</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提升</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       并且</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可以让</a:t>
            </a:r>
            <a:r>
              <a:rPr lang="zh-CN" altLang="en-US" sz="1200" dirty="0">
                <a:solidFill>
                  <a:schemeClr val="tx2">
                    <a:lumMod val="75000"/>
                  </a:schemeClr>
                </a:solidFill>
                <a:latin typeface="微软雅黑" panose="020B0503020204020204" pitchFamily="34" charset="-122"/>
                <a:ea typeface="微软雅黑" panose="020B0503020204020204" pitchFamily="34" charset="-122"/>
              </a:rPr>
              <a:t>系统容量</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得到巨幅提升。</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3677" y="1361462"/>
            <a:ext cx="902811"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产生背景</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403677" y="2995682"/>
            <a:ext cx="543739"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优势</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Rectangle 13" descr="FD1DDF730CE4456e89755B07FE1653D0# #Rectangle 13"/>
          <p:cNvSpPr>
            <a:spLocks noChangeArrowheads="1"/>
          </p:cNvSpPr>
          <p:nvPr/>
        </p:nvSpPr>
        <p:spPr bwMode="auto">
          <a:xfrm>
            <a:off x="5577688" y="2526987"/>
            <a:ext cx="23786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       在</a:t>
            </a:r>
            <a:r>
              <a:rPr lang="zh-CN" altLang="en-US" sz="1200" dirty="0">
                <a:solidFill>
                  <a:srgbClr val="FF0000"/>
                </a:solidFill>
                <a:latin typeface="微软雅黑" panose="020B0503020204020204" pitchFamily="34" charset="-122"/>
                <a:ea typeface="微软雅黑" panose="020B0503020204020204" pitchFamily="34" charset="-122"/>
              </a:rPr>
              <a:t>宏站</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覆盖范围</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内，各种</a:t>
            </a:r>
            <a:r>
              <a:rPr lang="zh-CN" altLang="en-US" sz="1200" dirty="0">
                <a:solidFill>
                  <a:schemeClr val="tx2">
                    <a:lumMod val="75000"/>
                  </a:schemeClr>
                </a:solidFill>
                <a:latin typeface="微软雅黑" panose="020B0503020204020204" pitchFamily="34" charset="-122"/>
                <a:ea typeface="微软雅黑" panose="020B0503020204020204" pitchFamily="34" charset="-122"/>
              </a:rPr>
              <a:t>低功率的节点密度</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将会是现有密度</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5-15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倍，</a:t>
            </a:r>
            <a:r>
              <a:rPr lang="zh-CN" altLang="en-US" sz="1200" dirty="0">
                <a:solidFill>
                  <a:schemeClr val="tx2">
                    <a:lumMod val="75000"/>
                  </a:schemeClr>
                </a:solidFill>
                <a:latin typeface="微软雅黑" panose="020B0503020204020204" pitchFamily="34" charset="-122"/>
                <a:ea typeface="微软雅黑" panose="020B0503020204020204" pitchFamily="34" charset="-122"/>
              </a:rPr>
              <a:t>站点间的距离</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将缩小到</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10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米以内</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，从而</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形成超密集异构网络</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156176" y="2162272"/>
            <a:ext cx="902811"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工作原理</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a:off x="3464073" y="984848"/>
            <a:ext cx="1354819" cy="1354818"/>
            <a:chOff x="1369994" y="2067694"/>
            <a:chExt cx="1584176" cy="1584176"/>
          </a:xfrm>
        </p:grpSpPr>
        <p:sp>
          <p:nvSpPr>
            <p:cNvPr id="61" name="菱形 60"/>
            <p:cNvSpPr/>
            <p:nvPr/>
          </p:nvSpPr>
          <p:spPr>
            <a:xfrm>
              <a:off x="1369994"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62" name="TextBox 61"/>
            <p:cNvSpPr txBox="1"/>
            <p:nvPr/>
          </p:nvSpPr>
          <p:spPr>
            <a:xfrm flipH="1">
              <a:off x="1655103" y="2679842"/>
              <a:ext cx="1055647" cy="359881"/>
            </a:xfrm>
            <a:prstGeom prst="rect">
              <a:avLst/>
            </a:prstGeom>
            <a:noFill/>
          </p:spPr>
          <p:txBody>
            <a:bodyPr wrap="non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产生背景</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4269500" y="1801490"/>
            <a:ext cx="1354821" cy="1354818"/>
            <a:chOff x="3029144" y="1491630"/>
            <a:chExt cx="1584176" cy="1584176"/>
          </a:xfrm>
          <a:solidFill>
            <a:schemeClr val="accent1">
              <a:lumMod val="75000"/>
            </a:schemeClr>
          </a:solidFill>
        </p:grpSpPr>
        <p:sp>
          <p:nvSpPr>
            <p:cNvPr id="64" name="菱形 63"/>
            <p:cNvSpPr/>
            <p:nvPr/>
          </p:nvSpPr>
          <p:spPr>
            <a:xfrm>
              <a:off x="3029144"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5" name="TextBox 64"/>
            <p:cNvSpPr txBox="1"/>
            <p:nvPr/>
          </p:nvSpPr>
          <p:spPr>
            <a:xfrm flipH="1">
              <a:off x="3337585" y="2103778"/>
              <a:ext cx="1055646" cy="359881"/>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工作原理</a:t>
              </a:r>
            </a:p>
          </p:txBody>
        </p:sp>
      </p:grpSp>
      <p:grpSp>
        <p:nvGrpSpPr>
          <p:cNvPr id="66" name="组合 65"/>
          <p:cNvGrpSpPr/>
          <p:nvPr/>
        </p:nvGrpSpPr>
        <p:grpSpPr>
          <a:xfrm>
            <a:off x="3464073" y="2618132"/>
            <a:ext cx="1354818" cy="1354818"/>
            <a:chOff x="4577170" y="2067694"/>
            <a:chExt cx="1584176" cy="1584176"/>
          </a:xfrm>
        </p:grpSpPr>
        <p:sp>
          <p:nvSpPr>
            <p:cNvPr id="67" name="菱形 66"/>
            <p:cNvSpPr/>
            <p:nvPr/>
          </p:nvSpPr>
          <p:spPr>
            <a:xfrm>
              <a:off x="4577170"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8" name="TextBox 67"/>
            <p:cNvSpPr txBox="1"/>
            <p:nvPr/>
          </p:nvSpPr>
          <p:spPr>
            <a:xfrm flipH="1">
              <a:off x="5030676" y="2679842"/>
              <a:ext cx="635789" cy="359881"/>
            </a:xfrm>
            <a:prstGeom prst="rect">
              <a:avLst/>
            </a:prstGeom>
            <a:noFill/>
          </p:spPr>
          <p:txBody>
            <a:bodyPr wrap="non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优势</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sp>
        <p:nvSpPr>
          <p:cNvPr id="71" name="TextBox 70"/>
          <p:cNvSpPr txBox="1"/>
          <p:nvPr/>
        </p:nvSpPr>
        <p:spPr>
          <a:xfrm flipH="1">
            <a:off x="4644005" y="3723877"/>
            <a:ext cx="648072" cy="738664"/>
          </a:xfrm>
          <a:prstGeom prst="rect">
            <a:avLst/>
          </a:prstGeom>
          <a:noFill/>
        </p:spPr>
        <p:txBody>
          <a:bodyPr wrap="squar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相应</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r>
              <a:rPr lang="en-US" altLang="zh-CN" sz="1400" b="1" dirty="0" smtClean="0">
                <a:solidFill>
                  <a:schemeClr val="bg1"/>
                </a:solidFill>
                <a:latin typeface="微软雅黑" panose="020B0503020204020204" pitchFamily="34" charset="-122"/>
                <a:ea typeface="微软雅黑" panose="020B0503020204020204" pitchFamily="34" charset="-122"/>
              </a:rPr>
              <a:t>NF</a:t>
            </a:r>
          </a:p>
          <a:p>
            <a:r>
              <a:rPr lang="zh-CN" altLang="en-US" sz="1400" b="1" dirty="0" smtClean="0">
                <a:solidFill>
                  <a:schemeClr val="bg1"/>
                </a:solidFill>
                <a:latin typeface="微软雅黑" panose="020B0503020204020204" pitchFamily="34" charset="-122"/>
                <a:ea typeface="微软雅黑" panose="020B0503020204020204" pitchFamily="34" charset="-122"/>
              </a:rPr>
              <a:t>技术</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72" name="直接连接符 71"/>
          <p:cNvCxnSpPr>
            <a:stCxn id="61" idx="1"/>
          </p:cNvCxnSpPr>
          <p:nvPr/>
        </p:nvCxnSpPr>
        <p:spPr>
          <a:xfrm flipH="1">
            <a:off x="1259632" y="1662257"/>
            <a:ext cx="2204441"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259632" y="3295541"/>
            <a:ext cx="220444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624313" y="2478899"/>
            <a:ext cx="224015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1470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0-#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right)">
                                      <p:cBhvr>
                                        <p:cTn id="12" dur="500"/>
                                        <p:tgtEl>
                                          <p:spTgt spid="7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1000"/>
                                        <p:tgtEl>
                                          <p:spTgt spid="56"/>
                                        </p:tgtEl>
                                      </p:cBhvr>
                                    </p:animEffect>
                                    <p:anim calcmode="lin" valueType="num">
                                      <p:cBhvr>
                                        <p:cTn id="17" dur="1000" fill="hold"/>
                                        <p:tgtEl>
                                          <p:spTgt spid="56"/>
                                        </p:tgtEl>
                                        <p:attrNameLst>
                                          <p:attrName>ppt_x</p:attrName>
                                        </p:attrNameLst>
                                      </p:cBhvr>
                                      <p:tavLst>
                                        <p:tav tm="0">
                                          <p:val>
                                            <p:strVal val="#ppt_x"/>
                                          </p:val>
                                        </p:tav>
                                        <p:tav tm="100000">
                                          <p:val>
                                            <p:strVal val="#ppt_x"/>
                                          </p:val>
                                        </p:tav>
                                      </p:tavLst>
                                    </p:anim>
                                    <p:anim calcmode="lin" valueType="num">
                                      <p:cBhvr>
                                        <p:cTn id="18" dur="1000" fill="hold"/>
                                        <p:tgtEl>
                                          <p:spTgt spid="5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1+#ppt_w/2"/>
                                          </p:val>
                                        </p:tav>
                                        <p:tav tm="100000">
                                          <p:val>
                                            <p:strVal val="#ppt_x"/>
                                          </p:val>
                                        </p:tav>
                                      </p:tavLst>
                                    </p:anim>
                                    <p:anim calcmode="lin" valueType="num">
                                      <p:cBhvr additive="base">
                                        <p:cTn id="28" dur="500" fill="hold"/>
                                        <p:tgtEl>
                                          <p:spTgt spid="6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left)">
                                      <p:cBhvr>
                                        <p:cTn id="32" dur="500"/>
                                        <p:tgtEl>
                                          <p:spTgt spid="74"/>
                                        </p:tgtEl>
                                      </p:cBhvr>
                                    </p:animEffect>
                                  </p:childTnLst>
                                </p:cTn>
                              </p:par>
                            </p:childTnLst>
                          </p:cTn>
                        </p:par>
                        <p:par>
                          <p:cTn id="33" fill="hold">
                            <p:stCondLst>
                              <p:cond delay="3000"/>
                            </p:stCondLst>
                            <p:childTnLst>
                              <p:par>
                                <p:cTn id="34" presetID="47" presetClass="entr" presetSubtype="0"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1000"/>
                                        <p:tgtEl>
                                          <p:spTgt spid="59"/>
                                        </p:tgtEl>
                                      </p:cBhvr>
                                    </p:animEffect>
                                    <p:anim calcmode="lin" valueType="num">
                                      <p:cBhvr>
                                        <p:cTn id="37" dur="1000" fill="hold"/>
                                        <p:tgtEl>
                                          <p:spTgt spid="59"/>
                                        </p:tgtEl>
                                        <p:attrNameLst>
                                          <p:attrName>ppt_x</p:attrName>
                                        </p:attrNameLst>
                                      </p:cBhvr>
                                      <p:tavLst>
                                        <p:tav tm="0">
                                          <p:val>
                                            <p:strVal val="#ppt_x"/>
                                          </p:val>
                                        </p:tav>
                                        <p:tav tm="100000">
                                          <p:val>
                                            <p:strVal val="#ppt_x"/>
                                          </p:val>
                                        </p:tav>
                                      </p:tavLst>
                                    </p:anim>
                                    <p:anim calcmode="lin" valueType="num">
                                      <p:cBhvr>
                                        <p:cTn id="38" dur="1000" fill="hold"/>
                                        <p:tgtEl>
                                          <p:spTgt spid="5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1000"/>
                                        <p:tgtEl>
                                          <p:spTgt spid="58"/>
                                        </p:tgtEl>
                                      </p:cBhvr>
                                    </p:animEffect>
                                    <p:anim calcmode="lin" valueType="num">
                                      <p:cBhvr>
                                        <p:cTn id="42" dur="1000" fill="hold"/>
                                        <p:tgtEl>
                                          <p:spTgt spid="58"/>
                                        </p:tgtEl>
                                        <p:attrNameLst>
                                          <p:attrName>ppt_x</p:attrName>
                                        </p:attrNameLst>
                                      </p:cBhvr>
                                      <p:tavLst>
                                        <p:tav tm="0">
                                          <p:val>
                                            <p:strVal val="#ppt_x"/>
                                          </p:val>
                                        </p:tav>
                                        <p:tav tm="100000">
                                          <p:val>
                                            <p:strVal val="#ppt_x"/>
                                          </p:val>
                                        </p:tav>
                                      </p:tavLst>
                                    </p:anim>
                                    <p:anim calcmode="lin" valueType="num">
                                      <p:cBhvr>
                                        <p:cTn id="43" dur="1000" fill="hold"/>
                                        <p:tgtEl>
                                          <p:spTgt spid="5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additive="base">
                                        <p:cTn id="47" dur="500" fill="hold"/>
                                        <p:tgtEl>
                                          <p:spTgt spid="66"/>
                                        </p:tgtEl>
                                        <p:attrNameLst>
                                          <p:attrName>ppt_x</p:attrName>
                                        </p:attrNameLst>
                                      </p:cBhvr>
                                      <p:tavLst>
                                        <p:tav tm="0">
                                          <p:val>
                                            <p:strVal val="0-#ppt_w/2"/>
                                          </p:val>
                                        </p:tav>
                                        <p:tav tm="100000">
                                          <p:val>
                                            <p:strVal val="#ppt_x"/>
                                          </p:val>
                                        </p:tav>
                                      </p:tavLst>
                                    </p:anim>
                                    <p:anim calcmode="lin" valueType="num">
                                      <p:cBhvr additive="base">
                                        <p:cTn id="48" dur="500" fill="hold"/>
                                        <p:tgtEl>
                                          <p:spTgt spid="66"/>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2" presetClass="entr" presetSubtype="2"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right)">
                                      <p:cBhvr>
                                        <p:cTn id="52" dur="500"/>
                                        <p:tgtEl>
                                          <p:spTgt spid="73"/>
                                        </p:tgtEl>
                                      </p:cBhvr>
                                    </p:animEffect>
                                  </p:childTnLst>
                                </p:cTn>
                              </p:par>
                            </p:childTnLst>
                          </p:cTn>
                        </p:par>
                        <p:par>
                          <p:cTn id="53" fill="hold">
                            <p:stCondLst>
                              <p:cond delay="5000"/>
                            </p:stCondLst>
                            <p:childTnLst>
                              <p:par>
                                <p:cTn id="54" presetID="47" presetClass="entr" presetSubtype="0"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1000"/>
                                        <p:tgtEl>
                                          <p:spTgt spid="57"/>
                                        </p:tgtEl>
                                      </p:cBhvr>
                                    </p:animEffect>
                                    <p:anim calcmode="lin" valueType="num">
                                      <p:cBhvr>
                                        <p:cTn id="57" dur="1000" fill="hold"/>
                                        <p:tgtEl>
                                          <p:spTgt spid="57"/>
                                        </p:tgtEl>
                                        <p:attrNameLst>
                                          <p:attrName>ppt_x</p:attrName>
                                        </p:attrNameLst>
                                      </p:cBhvr>
                                      <p:tavLst>
                                        <p:tav tm="0">
                                          <p:val>
                                            <p:strVal val="#ppt_x"/>
                                          </p:val>
                                        </p:tav>
                                        <p:tav tm="100000">
                                          <p:val>
                                            <p:strVal val="#ppt_x"/>
                                          </p:val>
                                        </p:tav>
                                      </p:tavLst>
                                    </p:anim>
                                    <p:anim calcmode="lin" valueType="num">
                                      <p:cBhvr>
                                        <p:cTn id="58" dur="1000" fill="hold"/>
                                        <p:tgtEl>
                                          <p:spTgt spid="5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1000"/>
                                        <p:tgtEl>
                                          <p:spTgt spid="55"/>
                                        </p:tgtEl>
                                      </p:cBhvr>
                                    </p:animEffect>
                                    <p:anim calcmode="lin" valueType="num">
                                      <p:cBhvr>
                                        <p:cTn id="62" dur="1000" fill="hold"/>
                                        <p:tgtEl>
                                          <p:spTgt spid="55"/>
                                        </p:tgtEl>
                                        <p:attrNameLst>
                                          <p:attrName>ppt_x</p:attrName>
                                        </p:attrNameLst>
                                      </p:cBhvr>
                                      <p:tavLst>
                                        <p:tav tm="0">
                                          <p:val>
                                            <p:strVal val="#ppt_x"/>
                                          </p:val>
                                        </p:tav>
                                        <p:tav tm="100000">
                                          <p:val>
                                            <p:strVal val="#ppt_x"/>
                                          </p:val>
                                        </p:tav>
                                      </p:tavLst>
                                    </p:anim>
                                    <p:anim calcmode="lin" valueType="num">
                                      <p:cBhvr>
                                        <p:cTn id="6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P spid="56" grpId="0"/>
      <p:bldP spid="57" grpId="0"/>
      <p:bldP spid="58" grpId="0"/>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右箭头 16"/>
          <p:cNvSpPr>
            <a:spLocks noChangeArrowheads="1"/>
          </p:cNvSpPr>
          <p:nvPr/>
        </p:nvSpPr>
        <p:spPr bwMode="auto">
          <a:xfrm>
            <a:off x="5364088" y="2028915"/>
            <a:ext cx="957926" cy="394495"/>
          </a:xfrm>
          <a:prstGeom prst="rightArrow">
            <a:avLst>
              <a:gd name="adj1" fmla="val 50000"/>
              <a:gd name="adj2" fmla="val 50092"/>
            </a:avLst>
          </a:prstGeom>
          <a:solidFill>
            <a:schemeClr val="tx2"/>
          </a:solidFill>
          <a:ln>
            <a:noFill/>
          </a:ln>
          <a:effectLst/>
          <a:extLst/>
        </p:spPr>
        <p:txBody>
          <a:bodyPr lIns="96171" tIns="48084" rIns="96171" bIns="48084" anchor="ctr"/>
          <a:lstStyle/>
          <a:p>
            <a:pPr>
              <a:lnSpc>
                <a:spcPct val="120000"/>
              </a:lnSpc>
              <a:defRPr/>
            </a:pPr>
            <a:endParaRPr lang="zh-CN" altLang="en-US" sz="1900" b="1" kern="0" dirty="0">
              <a:solidFill>
                <a:sysClr val="window" lastClr="FFFFFF"/>
              </a:solidFill>
              <a:latin typeface="微软雅黑" pitchFamily="34" charset="-122"/>
              <a:ea typeface="微软雅黑" pitchFamily="34" charset="-122"/>
            </a:endParaRPr>
          </a:p>
        </p:txBody>
      </p:sp>
      <p:sp>
        <p:nvSpPr>
          <p:cNvPr id="18" name="右箭头 17"/>
          <p:cNvSpPr>
            <a:spLocks noChangeArrowheads="1"/>
          </p:cNvSpPr>
          <p:nvPr/>
        </p:nvSpPr>
        <p:spPr bwMode="auto">
          <a:xfrm flipH="1">
            <a:off x="2987822" y="2028915"/>
            <a:ext cx="864098" cy="392809"/>
          </a:xfrm>
          <a:prstGeom prst="rightArrow">
            <a:avLst>
              <a:gd name="adj1" fmla="val 50000"/>
              <a:gd name="adj2" fmla="val 50064"/>
            </a:avLst>
          </a:prstGeom>
          <a:solidFill>
            <a:schemeClr val="tx2"/>
          </a:solidFill>
          <a:ln>
            <a:noFill/>
          </a:ln>
          <a:effectLst/>
          <a:extLst/>
        </p:spPr>
        <p:txBody>
          <a:bodyPr lIns="96171" tIns="48084" rIns="96171" bIns="48084" anchor="ctr"/>
          <a:lstStyle/>
          <a:p>
            <a:pPr>
              <a:lnSpc>
                <a:spcPct val="120000"/>
              </a:lnSpc>
              <a:defRPr/>
            </a:pPr>
            <a:endParaRPr lang="zh-CN" altLang="en-US" sz="1900" b="1" kern="0" dirty="0">
              <a:solidFill>
                <a:sysClr val="window" lastClr="FFFFFF"/>
              </a:solidFill>
              <a:latin typeface="微软雅黑" pitchFamily="34" charset="-122"/>
              <a:ea typeface="微软雅黑" pitchFamily="34" charset="-122"/>
            </a:endParaRPr>
          </a:p>
        </p:txBody>
      </p:sp>
      <p:sp>
        <p:nvSpPr>
          <p:cNvPr id="19" name="椭圆 18"/>
          <p:cNvSpPr>
            <a:spLocks noChangeArrowheads="1"/>
          </p:cNvSpPr>
          <p:nvPr/>
        </p:nvSpPr>
        <p:spPr bwMode="auto">
          <a:xfrm>
            <a:off x="1043608" y="1240770"/>
            <a:ext cx="1875654" cy="1903351"/>
          </a:xfrm>
          <a:prstGeom prst="ellipse">
            <a:avLst/>
          </a:prstGeom>
          <a:solidFill>
            <a:schemeClr val="tx2"/>
          </a:solidFill>
          <a:ln>
            <a:noFill/>
          </a:ln>
          <a:effectLst/>
          <a:extLst/>
        </p:spPr>
        <p:txBody>
          <a:bodyPr lIns="96171" tIns="48084" rIns="96171" bIns="48084" anchor="ctr"/>
          <a:lstStyle/>
          <a:p>
            <a:pPr algn="ctr">
              <a:lnSpc>
                <a:spcPct val="120000"/>
              </a:lnSpc>
              <a:defRPr/>
            </a:pPr>
            <a:r>
              <a:rPr lang="zh-CN" altLang="en-US" sz="1900" kern="0" dirty="0" smtClean="0">
                <a:solidFill>
                  <a:srgbClr val="FFFFFF"/>
                </a:solidFill>
                <a:latin typeface="微软雅黑" pitchFamily="34" charset="-122"/>
                <a:ea typeface="微软雅黑" pitchFamily="34" charset="-122"/>
              </a:rPr>
              <a:t>与以往通信方式的区别</a:t>
            </a:r>
            <a:endParaRPr lang="zh-CN" altLang="en-US" sz="1900" kern="0" dirty="0">
              <a:solidFill>
                <a:srgbClr val="FFFFFF"/>
              </a:solidFill>
              <a:latin typeface="微软雅黑" pitchFamily="34" charset="-122"/>
              <a:ea typeface="微软雅黑" pitchFamily="34" charset="-122"/>
            </a:endParaRPr>
          </a:p>
        </p:txBody>
      </p:sp>
      <p:sp>
        <p:nvSpPr>
          <p:cNvPr id="20" name="椭圆 19"/>
          <p:cNvSpPr>
            <a:spLocks noChangeArrowheads="1"/>
          </p:cNvSpPr>
          <p:nvPr/>
        </p:nvSpPr>
        <p:spPr bwMode="auto">
          <a:xfrm>
            <a:off x="6409739" y="1240770"/>
            <a:ext cx="1877315" cy="1903351"/>
          </a:xfrm>
          <a:prstGeom prst="ellipse">
            <a:avLst/>
          </a:prstGeom>
          <a:solidFill>
            <a:schemeClr val="tx2"/>
          </a:solidFill>
          <a:ln>
            <a:noFill/>
          </a:ln>
          <a:effectLst/>
          <a:extLst/>
        </p:spPr>
        <p:txBody>
          <a:bodyPr lIns="96171" tIns="48084" rIns="96171" bIns="48084" anchor="ctr"/>
          <a:lstStyle/>
          <a:p>
            <a:pPr algn="ctr">
              <a:lnSpc>
                <a:spcPct val="120000"/>
              </a:lnSpc>
              <a:defRPr/>
            </a:pPr>
            <a:r>
              <a:rPr lang="zh-CN" altLang="en-US" sz="1900" kern="0" dirty="0" smtClean="0">
                <a:solidFill>
                  <a:srgbClr val="FFFFFF"/>
                </a:solidFill>
                <a:latin typeface="微软雅黑" pitchFamily="34" charset="-122"/>
                <a:ea typeface="微软雅黑" pitchFamily="34" charset="-122"/>
              </a:rPr>
              <a:t>优点</a:t>
            </a:r>
            <a:endParaRPr lang="zh-CN" altLang="en-US" sz="1900" kern="0" dirty="0">
              <a:solidFill>
                <a:srgbClr val="FFFFFF"/>
              </a:solidFill>
              <a:latin typeface="微软雅黑" pitchFamily="34" charset="-122"/>
              <a:ea typeface="微软雅黑" pitchFamily="34" charset="-122"/>
            </a:endParaRPr>
          </a:p>
        </p:txBody>
      </p:sp>
      <p:sp>
        <p:nvSpPr>
          <p:cNvPr id="21" name="矩形 20"/>
          <p:cNvSpPr/>
          <p:nvPr/>
        </p:nvSpPr>
        <p:spPr>
          <a:xfrm>
            <a:off x="3851920" y="1603233"/>
            <a:ext cx="1512168" cy="1245861"/>
          </a:xfrm>
          <a:prstGeom prst="rect">
            <a:avLst/>
          </a:prstGeom>
          <a:solidFill>
            <a:schemeClr val="bg2"/>
          </a:solidFill>
          <a:ln w="3175" cap="flat" cmpd="sng" algn="ctr">
            <a:noFill/>
            <a:prstDash val="solid"/>
          </a:ln>
          <a:effectLst/>
        </p:spPr>
        <p:txBody>
          <a:bodyPr lIns="96171" tIns="48084" rIns="96171" bIns="48084" anchor="ctr"/>
          <a:lstStyle/>
          <a:p>
            <a:pPr algn="ctr">
              <a:lnSpc>
                <a:spcPct val="120000"/>
              </a:lnSpc>
              <a:defRPr/>
            </a:pPr>
            <a:r>
              <a:rPr lang="zh-CN" altLang="en-US" sz="2000" kern="0" dirty="0" smtClean="0">
                <a:solidFill>
                  <a:srgbClr val="414455"/>
                </a:solidFill>
                <a:latin typeface="微软雅黑" pitchFamily="34" charset="-122"/>
                <a:ea typeface="微软雅黑" pitchFamily="34" charset="-122"/>
              </a:rPr>
              <a:t>全双工无线传输</a:t>
            </a:r>
            <a:endParaRPr lang="zh-CN" altLang="en-US" sz="2000" kern="0" dirty="0">
              <a:solidFill>
                <a:srgbClr val="FFFFFF"/>
              </a:solidFill>
              <a:latin typeface="微软雅黑" pitchFamily="34" charset="-122"/>
              <a:ea typeface="微软雅黑" pitchFamily="34" charset="-122"/>
            </a:endParaRPr>
          </a:p>
        </p:txBody>
      </p:sp>
      <p:sp>
        <p:nvSpPr>
          <p:cNvPr id="23" name="TextBox 22"/>
          <p:cNvSpPr txBox="1"/>
          <p:nvPr/>
        </p:nvSpPr>
        <p:spPr bwMode="auto">
          <a:xfrm>
            <a:off x="1292116" y="3291830"/>
            <a:ext cx="1551692" cy="629945"/>
          </a:xfrm>
          <a:prstGeom prst="rect">
            <a:avLst/>
          </a:prstGeom>
          <a:noFill/>
        </p:spPr>
        <p:txBody>
          <a:bodyPr lIns="96171" tIns="48084" rIns="96171" bIns="48084">
            <a:spAutoFit/>
          </a:bodyPr>
          <a:lstStyle/>
          <a:p>
            <a:pPr>
              <a:lnSpc>
                <a:spcPct val="130000"/>
              </a:lnSpc>
            </a:pPr>
            <a:r>
              <a:rPr lang="zh-CN" altLang="en-US" sz="1400" dirty="0">
                <a:solidFill>
                  <a:schemeClr val="tx1">
                    <a:lumMod val="75000"/>
                    <a:lumOff val="25000"/>
                  </a:schemeClr>
                </a:solidFill>
                <a:latin typeface="微软雅黑" pitchFamily="34" charset="-122"/>
                <a:ea typeface="微软雅黑" pitchFamily="34" charset="-122"/>
              </a:rPr>
              <a:t>能够实现双向同时段、同频传输</a:t>
            </a:r>
            <a:endParaRPr lang="zh-CN" altLang="en-US" sz="1400" dirty="0">
              <a:solidFill>
                <a:srgbClr val="FF0000"/>
              </a:solidFill>
              <a:latin typeface="微软雅黑" pitchFamily="34" charset="-122"/>
              <a:ea typeface="微软雅黑" pitchFamily="34" charset="-122"/>
            </a:endParaRPr>
          </a:p>
        </p:txBody>
      </p:sp>
      <p:sp>
        <p:nvSpPr>
          <p:cNvPr id="24" name="TextBox 23"/>
          <p:cNvSpPr txBox="1"/>
          <p:nvPr/>
        </p:nvSpPr>
        <p:spPr bwMode="auto">
          <a:xfrm>
            <a:off x="6516216" y="3344010"/>
            <a:ext cx="1887747" cy="1190099"/>
          </a:xfrm>
          <a:prstGeom prst="rect">
            <a:avLst/>
          </a:prstGeom>
          <a:noFill/>
        </p:spPr>
        <p:txBody>
          <a:bodyPr wrap="square" lIns="96171" tIns="48084" rIns="96171" bIns="48084">
            <a:spAutoFit/>
          </a:bodyPr>
          <a:lstStyle/>
          <a:p>
            <a:pPr>
              <a:lnSpc>
                <a:spcPct val="130000"/>
              </a:lnSpc>
            </a:pPr>
            <a:r>
              <a:rPr lang="zh-CN" altLang="en-US" sz="1400" dirty="0">
                <a:solidFill>
                  <a:schemeClr val="tx1">
                    <a:lumMod val="75000"/>
                    <a:lumOff val="25000"/>
                  </a:schemeClr>
                </a:solidFill>
                <a:latin typeface="微软雅黑" pitchFamily="34" charset="-122"/>
                <a:ea typeface="微软雅黑" pitchFamily="34" charset="-122"/>
              </a:rPr>
              <a:t>提升频谱</a:t>
            </a:r>
            <a:r>
              <a:rPr lang="zh-CN" altLang="en-US" sz="1400" dirty="0" smtClean="0">
                <a:solidFill>
                  <a:schemeClr val="tx1">
                    <a:lumMod val="75000"/>
                    <a:lumOff val="25000"/>
                  </a:schemeClr>
                </a:solidFill>
                <a:latin typeface="微软雅黑" pitchFamily="34" charset="-122"/>
                <a:ea typeface="微软雅黑" pitchFamily="34" charset="-122"/>
              </a:rPr>
              <a:t>利用率</a:t>
            </a:r>
            <a:endParaRPr lang="en-US" altLang="zh-CN" sz="1400" dirty="0" smtClean="0">
              <a:solidFill>
                <a:schemeClr val="tx1">
                  <a:lumMod val="75000"/>
                  <a:lumOff val="25000"/>
                </a:schemeClr>
              </a:solidFill>
              <a:latin typeface="微软雅黑" pitchFamily="34" charset="-122"/>
              <a:ea typeface="微软雅黑" pitchFamily="34" charset="-122"/>
            </a:endParaRPr>
          </a:p>
          <a:p>
            <a:pPr>
              <a:lnSpc>
                <a:spcPct val="130000"/>
              </a:lnSpc>
            </a:pPr>
            <a:endParaRPr lang="en-US" altLang="zh-CN" sz="1400" dirty="0" smtClean="0">
              <a:solidFill>
                <a:schemeClr val="tx1">
                  <a:lumMod val="75000"/>
                  <a:lumOff val="25000"/>
                </a:schemeClr>
              </a:solidFill>
              <a:latin typeface="微软雅黑" pitchFamily="34" charset="-122"/>
              <a:ea typeface="微软雅黑" pitchFamily="34" charset="-122"/>
            </a:endParaRPr>
          </a:p>
          <a:p>
            <a:pPr>
              <a:lnSpc>
                <a:spcPct val="130000"/>
              </a:lnSpc>
            </a:pPr>
            <a:r>
              <a:rPr lang="zh-CN" altLang="en-US" sz="1400" dirty="0" smtClean="0">
                <a:solidFill>
                  <a:schemeClr val="tx1">
                    <a:lumMod val="75000"/>
                    <a:lumOff val="25000"/>
                  </a:schemeClr>
                </a:solidFill>
                <a:latin typeface="微软雅黑" pitchFamily="34" charset="-122"/>
                <a:ea typeface="微软雅黑" pitchFamily="34" charset="-122"/>
              </a:rPr>
              <a:t>使</a:t>
            </a:r>
            <a:r>
              <a:rPr lang="zh-CN" altLang="en-US" sz="1400" dirty="0">
                <a:solidFill>
                  <a:schemeClr val="tx1">
                    <a:lumMod val="75000"/>
                    <a:lumOff val="25000"/>
                  </a:schemeClr>
                </a:solidFill>
                <a:latin typeface="微软雅黑" pitchFamily="34" charset="-122"/>
                <a:ea typeface="微软雅黑" pitchFamily="34" charset="-122"/>
              </a:rPr>
              <a:t>频谱资源的利用趋于灵活化</a:t>
            </a:r>
          </a:p>
        </p:txBody>
      </p:sp>
      <p:sp>
        <p:nvSpPr>
          <p:cNvPr id="15" name="TextBox 14"/>
          <p:cNvSpPr txBox="1"/>
          <p:nvPr/>
        </p:nvSpPr>
        <p:spPr>
          <a:xfrm>
            <a:off x="313069" y="58298"/>
            <a:ext cx="4690979" cy="461665"/>
          </a:xfrm>
          <a:prstGeom prst="rect">
            <a:avLst/>
          </a:prstGeom>
          <a:noFill/>
        </p:spPr>
        <p:txBody>
          <a:bodyPr wrap="square" rtlCol="0">
            <a:spAutoFit/>
          </a:bodyPr>
          <a:lstStyle/>
          <a:p>
            <a:pPr>
              <a:lnSpc>
                <a:spcPct val="120000"/>
              </a:lnSpc>
            </a:pPr>
            <a:r>
              <a:rPr lang="en-US" altLang="zh-CN" sz="2000" b="1" dirty="0">
                <a:solidFill>
                  <a:schemeClr val="tx1">
                    <a:lumMod val="75000"/>
                    <a:lumOff val="25000"/>
                  </a:schemeClr>
                </a:solidFill>
              </a:rPr>
              <a:t>5G</a:t>
            </a:r>
            <a:r>
              <a:rPr lang="zh-CN" altLang="en-US" sz="2000" b="1" dirty="0">
                <a:solidFill>
                  <a:schemeClr val="tx1">
                    <a:lumMod val="75000"/>
                    <a:lumOff val="25000"/>
                  </a:schemeClr>
                </a:solidFill>
              </a:rPr>
              <a:t>核心技术 </a:t>
            </a:r>
            <a:r>
              <a:rPr lang="en-US" altLang="zh-CN" sz="2000" b="1" dirty="0">
                <a:solidFill>
                  <a:schemeClr val="tx1">
                    <a:lumMod val="75000"/>
                    <a:lumOff val="25000"/>
                  </a:schemeClr>
                </a:solidFill>
              </a:rPr>
              <a:t>—— </a:t>
            </a:r>
            <a:r>
              <a:rPr lang="zh-CN" altLang="en-US" sz="2000" b="1" dirty="0" smtClean="0">
                <a:solidFill>
                  <a:schemeClr val="tx1">
                    <a:lumMod val="75000"/>
                    <a:lumOff val="25000"/>
                  </a:schemeClr>
                </a:solidFill>
              </a:rPr>
              <a:t>全双工无线传输</a:t>
            </a:r>
            <a:endParaRPr lang="zh-CN" altLang="en-US" sz="2000" b="1" dirty="0">
              <a:solidFill>
                <a:schemeClr val="tx1">
                  <a:lumMod val="75000"/>
                  <a:lumOff val="25000"/>
                </a:schemeClr>
              </a:solidFill>
            </a:endParaRPr>
          </a:p>
        </p:txBody>
      </p:sp>
    </p:spTree>
    <p:extLst>
      <p:ext uri="{BB962C8B-B14F-4D97-AF65-F5344CB8AC3E}">
        <p14:creationId xmlns:p14="http://schemas.microsoft.com/office/powerpoint/2010/main" val="284064136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 calcmode="lin" valueType="num">
                                      <p:cBhvr>
                                        <p:cTn id="9" dur="500" fill="hold"/>
                                        <p:tgtEl>
                                          <p:spTgt spid="19"/>
                                        </p:tgtEl>
                                        <p:attrNameLst>
                                          <p:attrName>style.rotation</p:attrName>
                                        </p:attrNameLst>
                                      </p:cBhvr>
                                      <p:tavLst>
                                        <p:tav tm="0">
                                          <p:val>
                                            <p:fltVal val="360"/>
                                          </p:val>
                                        </p:tav>
                                        <p:tav tm="100000">
                                          <p:val>
                                            <p:fltVal val="0"/>
                                          </p:val>
                                        </p:tav>
                                      </p:tavLst>
                                    </p:anim>
                                    <p:animEffect transition="in" filter="fade">
                                      <p:cBhvr>
                                        <p:cTn id="10" dur="500"/>
                                        <p:tgtEl>
                                          <p:spTgt spid="19"/>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 calcmode="lin" valueType="num">
                                      <p:cBhvr>
                                        <p:cTn id="15" dur="500" fill="hold"/>
                                        <p:tgtEl>
                                          <p:spTgt spid="20"/>
                                        </p:tgtEl>
                                        <p:attrNameLst>
                                          <p:attrName>style.rotation</p:attrName>
                                        </p:attrNameLst>
                                      </p:cBhvr>
                                      <p:tavLst>
                                        <p:tav tm="0">
                                          <p:val>
                                            <p:fltVal val="360"/>
                                          </p:val>
                                        </p:tav>
                                        <p:tav tm="100000">
                                          <p:val>
                                            <p:fltVal val="0"/>
                                          </p:val>
                                        </p:tav>
                                      </p:tavLst>
                                    </p:anim>
                                    <p:animEffect transition="in" filter="fade">
                                      <p:cBhvr>
                                        <p:cTn id="16" dur="500"/>
                                        <p:tgtEl>
                                          <p:spTgt spid="20"/>
                                        </p:tgtEl>
                                      </p:cBhvr>
                                    </p:animEffect>
                                  </p:childTnLst>
                                </p:cTn>
                              </p:par>
                            </p:childTnLst>
                          </p:cTn>
                        </p:par>
                        <p:par>
                          <p:cTn id="17" fill="hold">
                            <p:stCondLst>
                              <p:cond delay="500"/>
                            </p:stCondLst>
                            <p:childTnLst>
                              <p:par>
                                <p:cTn id="18" presetID="1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Left)">
                                      <p:cBhvr>
                                        <p:cTn id="20" dur="500"/>
                                        <p:tgtEl>
                                          <p:spTgt spid="17"/>
                                        </p:tgtEl>
                                      </p:cBhvr>
                                    </p:animEffect>
                                  </p:childTnLst>
                                </p:cTn>
                              </p:par>
                              <p:par>
                                <p:cTn id="21" presetID="12" presetClass="entr" presetSubtype="2"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slide(fromRight)">
                                      <p:cBhvr>
                                        <p:cTn id="23" dur="500"/>
                                        <p:tgtEl>
                                          <p:spTgt spid="18"/>
                                        </p:tgtEl>
                                      </p:cBhvr>
                                    </p:animEffect>
                                  </p:childTnLst>
                                </p:cTn>
                              </p:par>
                            </p:childTnLst>
                          </p:cTn>
                        </p:par>
                        <p:par>
                          <p:cTn id="24" fill="hold">
                            <p:stCondLst>
                              <p:cond delay="1000"/>
                            </p:stCondLst>
                            <p:childTnLst>
                              <p:par>
                                <p:cTn id="25" presetID="17" presetClass="entr" presetSubtype="1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strVal val="#ppt_h"/>
                                          </p:val>
                                        </p:tav>
                                        <p:tav tm="100000">
                                          <p:val>
                                            <p:strVal val="#ppt_h"/>
                                          </p:val>
                                        </p:tav>
                                      </p:tavLst>
                                    </p:anim>
                                  </p:childTnLst>
                                </p:cTn>
                              </p:par>
                              <p:par>
                                <p:cTn id="29" presetID="8"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amond(in)">
                                      <p:cBhvr>
                                        <p:cTn id="31" dur="500"/>
                                        <p:tgtEl>
                                          <p:spTgt spid="23"/>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diamond(in)">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p:cNvSpPr txBox="1"/>
          <p:nvPr/>
        </p:nvSpPr>
        <p:spPr>
          <a:xfrm>
            <a:off x="313068" y="58298"/>
            <a:ext cx="4474955" cy="461665"/>
          </a:xfrm>
          <a:prstGeom prst="rect">
            <a:avLst/>
          </a:prstGeom>
          <a:noFill/>
        </p:spPr>
        <p:txBody>
          <a:bodyPr wrap="square" rtlCol="0">
            <a:spAutoFit/>
          </a:bodyPr>
          <a:lstStyle/>
          <a:p>
            <a:pPr>
              <a:lnSpc>
                <a:spcPct val="120000"/>
              </a:lnSpc>
            </a:pPr>
            <a:r>
              <a:rPr lang="en-US" altLang="zh-CN" sz="2000" b="1" dirty="0" smtClean="0">
                <a:solidFill>
                  <a:schemeClr val="tx1">
                    <a:lumMod val="75000"/>
                    <a:lumOff val="25000"/>
                  </a:schemeClr>
                </a:solidFill>
              </a:rPr>
              <a:t>5G</a:t>
            </a:r>
            <a:r>
              <a:rPr lang="zh-CN" altLang="en-US" sz="2000" b="1" dirty="0" smtClean="0">
                <a:solidFill>
                  <a:schemeClr val="tx1">
                    <a:lumMod val="75000"/>
                    <a:lumOff val="25000"/>
                  </a:schemeClr>
                </a:solidFill>
              </a:rPr>
              <a:t>核心技术 </a:t>
            </a:r>
            <a:r>
              <a:rPr lang="en-US" altLang="zh-CN" sz="2000" b="1" dirty="0" smtClean="0">
                <a:solidFill>
                  <a:schemeClr val="tx1">
                    <a:lumMod val="75000"/>
                    <a:lumOff val="25000"/>
                  </a:schemeClr>
                </a:solidFill>
              </a:rPr>
              <a:t>—— </a:t>
            </a:r>
            <a:r>
              <a:rPr lang="zh-CN" altLang="en-US" sz="2000" b="1" dirty="0" smtClean="0">
                <a:solidFill>
                  <a:schemeClr val="tx1">
                    <a:lumMod val="75000"/>
                    <a:lumOff val="25000"/>
                  </a:schemeClr>
                </a:solidFill>
              </a:rPr>
              <a:t>内容分发网络</a:t>
            </a:r>
            <a:r>
              <a:rPr lang="en-US" altLang="zh-CN" sz="2000" b="1" dirty="0" smtClean="0">
                <a:solidFill>
                  <a:schemeClr val="tx1">
                    <a:lumMod val="75000"/>
                    <a:lumOff val="25000"/>
                  </a:schemeClr>
                </a:solidFill>
              </a:rPr>
              <a:t>CDN</a:t>
            </a:r>
            <a:endParaRPr lang="zh-CN" altLang="en-US" sz="2000" b="1" dirty="0" smtClean="0">
              <a:solidFill>
                <a:schemeClr val="tx1">
                  <a:lumMod val="75000"/>
                  <a:lumOff val="25000"/>
                </a:schemeClr>
              </a:solidFill>
            </a:endParaRPr>
          </a:p>
        </p:txBody>
      </p:sp>
      <p:sp>
        <p:nvSpPr>
          <p:cNvPr id="52" name="Rectangle 13" descr="FD1DDF730CE4456e89755B07FE1653D0# #Rectangle 13"/>
          <p:cNvSpPr>
            <a:spLocks noChangeArrowheads="1"/>
          </p:cNvSpPr>
          <p:nvPr/>
        </p:nvSpPr>
        <p:spPr bwMode="auto">
          <a:xfrm>
            <a:off x="1401224" y="1635646"/>
            <a:ext cx="216266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       随着大规模</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用户的</a:t>
            </a:r>
            <a:r>
              <a:rPr lang="zh-CN" altLang="en-US" sz="1200" dirty="0">
                <a:solidFill>
                  <a:schemeClr val="tx2">
                    <a:lumMod val="75000"/>
                  </a:schemeClr>
                </a:solidFill>
                <a:latin typeface="微软雅黑" panose="020B0503020204020204" pitchFamily="34" charset="-122"/>
                <a:ea typeface="微软雅黑" panose="020B0503020204020204" pitchFamily="34" charset="-122"/>
              </a:rPr>
              <a:t>音频、视频、图像</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等业务急剧</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增长       </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dirty="0" smtClean="0">
                <a:solidFill>
                  <a:srgbClr val="FF0000"/>
                </a:solidFill>
                <a:latin typeface="微软雅黑" panose="020B0503020204020204" pitchFamily="34" charset="-122"/>
                <a:ea typeface="微软雅黑" panose="020B0503020204020204" pitchFamily="34" charset="-122"/>
              </a:rPr>
              <a:t>网络</a:t>
            </a:r>
            <a:r>
              <a:rPr lang="zh-CN" altLang="en-US" sz="1200" dirty="0">
                <a:solidFill>
                  <a:srgbClr val="FF0000"/>
                </a:solidFill>
                <a:latin typeface="微软雅黑" panose="020B0503020204020204" pitchFamily="34" charset="-122"/>
                <a:ea typeface="微软雅黑" panose="020B0503020204020204" pitchFamily="34" charset="-122"/>
              </a:rPr>
              <a:t>流量</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的爆炸式增长会极大地影响用户访问互联网的服务</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质量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仅仅</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依靠</a:t>
            </a:r>
            <a:r>
              <a:rPr lang="zh-CN" altLang="en-US" sz="1200" dirty="0">
                <a:solidFill>
                  <a:schemeClr val="tx2">
                    <a:lumMod val="75000"/>
                  </a:schemeClr>
                </a:solidFill>
                <a:latin typeface="微软雅黑" panose="020B0503020204020204" pitchFamily="34" charset="-122"/>
                <a:ea typeface="微软雅黑" panose="020B0503020204020204" pitchFamily="34" charset="-122"/>
              </a:rPr>
              <a:t>增加带宽</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并不能解决问题</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Rectangle 13" descr="FD1DDF730CE4456e89755B07FE1653D0# #Rectangle 13"/>
          <p:cNvSpPr>
            <a:spLocks noChangeArrowheads="1"/>
          </p:cNvSpPr>
          <p:nvPr/>
        </p:nvSpPr>
        <p:spPr bwMode="auto">
          <a:xfrm>
            <a:off x="1401224" y="3340692"/>
            <a:ext cx="21626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a:solidFill>
                  <a:srgbClr val="FF0000"/>
                </a:solidFill>
                <a:latin typeface="微软雅黑" panose="020B0503020204020204" pitchFamily="34" charset="-122"/>
                <a:ea typeface="微软雅黑" panose="020B0503020204020204" pitchFamily="34" charset="-122"/>
              </a:rPr>
              <a:t>网络拥塞</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状况得以</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缓解</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降低</a:t>
            </a:r>
            <a:r>
              <a:rPr lang="zh-CN" altLang="en-US" sz="1200" dirty="0" smtClean="0">
                <a:solidFill>
                  <a:srgbClr val="FF0000"/>
                </a:solidFill>
                <a:latin typeface="微软雅黑" panose="020B0503020204020204" pitchFamily="34" charset="-122"/>
                <a:ea typeface="微软雅黑" panose="020B0503020204020204" pitchFamily="34" charset="-122"/>
              </a:rPr>
              <a:t>响应时间</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eaLnBrk="1" hangingPunct="1">
              <a:spcBef>
                <a:spcPct val="0"/>
              </a:spcBef>
              <a:buNone/>
              <a:defRPr/>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提高</a:t>
            </a:r>
            <a:r>
              <a:rPr lang="zh-CN" altLang="en-US" sz="1200" dirty="0">
                <a:solidFill>
                  <a:srgbClr val="FF0000"/>
                </a:solidFill>
                <a:latin typeface="微软雅黑" panose="020B0503020204020204" pitchFamily="34" charset="-122"/>
                <a:ea typeface="微软雅黑" panose="020B0503020204020204" pitchFamily="34" charset="-122"/>
              </a:rPr>
              <a:t>响应速度</a:t>
            </a:r>
            <a:endParaRPr lang="en-US" altLang="zh-CN" sz="1200" dirty="0">
              <a:solidFill>
                <a:srgbClr val="FF0000"/>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3677" y="1361462"/>
            <a:ext cx="902811"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产生背景</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403677" y="2995682"/>
            <a:ext cx="543739"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优势</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Rectangle 13" descr="FD1DDF730CE4456e89755B07FE1653D0# #Rectangle 13"/>
          <p:cNvSpPr>
            <a:spLocks noChangeArrowheads="1"/>
          </p:cNvSpPr>
          <p:nvPr/>
        </p:nvSpPr>
        <p:spPr bwMode="auto">
          <a:xfrm>
            <a:off x="5577688" y="2526987"/>
            <a:ext cx="23786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CDN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系统综合考虑各节点</a:t>
            </a:r>
            <a:r>
              <a:rPr lang="zh-CN" altLang="en-US" sz="1200" dirty="0">
                <a:solidFill>
                  <a:srgbClr val="FF0000"/>
                </a:solidFill>
                <a:latin typeface="微软雅黑" panose="020B0503020204020204" pitchFamily="34" charset="-122"/>
                <a:ea typeface="微软雅黑" panose="020B0503020204020204" pitchFamily="34" charset="-122"/>
              </a:rPr>
              <a:t>连接状态</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200" dirty="0">
                <a:solidFill>
                  <a:srgbClr val="FF0000"/>
                </a:solidFill>
                <a:latin typeface="微软雅黑" panose="020B0503020204020204" pitchFamily="34" charset="-122"/>
                <a:ea typeface="微软雅黑" panose="020B0503020204020204" pitchFamily="34" charset="-122"/>
              </a:rPr>
              <a:t>负载情况</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以及</a:t>
            </a:r>
            <a:r>
              <a:rPr lang="zh-CN" altLang="en-US" sz="1200" dirty="0">
                <a:solidFill>
                  <a:srgbClr val="FF0000"/>
                </a:solidFill>
                <a:latin typeface="微软雅黑" panose="020B0503020204020204" pitchFamily="34" charset="-122"/>
                <a:ea typeface="微软雅黑" panose="020B0503020204020204" pitchFamily="34" charset="-122"/>
              </a:rPr>
              <a:t>用户距离</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等信息，通过将相关内容分发至靠近用户的</a:t>
            </a:r>
            <a:r>
              <a:rPr lang="en-US" altLang="zh-CN" sz="1200" dirty="0">
                <a:solidFill>
                  <a:schemeClr val="tx2">
                    <a:lumMod val="75000"/>
                  </a:schemeClr>
                </a:solidFill>
                <a:latin typeface="微软雅黑" panose="020B0503020204020204" pitchFamily="34" charset="-122"/>
                <a:ea typeface="微软雅黑" panose="020B0503020204020204" pitchFamily="34" charset="-122"/>
              </a:rPr>
              <a:t>CDN </a:t>
            </a:r>
            <a:r>
              <a:rPr lang="zh-CN" altLang="en-US" sz="1200" dirty="0">
                <a:solidFill>
                  <a:schemeClr val="tx2">
                    <a:lumMod val="75000"/>
                  </a:schemeClr>
                </a:solidFill>
                <a:latin typeface="微软雅黑" panose="020B0503020204020204" pitchFamily="34" charset="-122"/>
                <a:ea typeface="微软雅黑" panose="020B0503020204020204" pitchFamily="34" charset="-122"/>
              </a:rPr>
              <a:t>代理服务器</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上，实现用户</a:t>
            </a:r>
            <a:r>
              <a:rPr lang="zh-CN" altLang="en-US" sz="1200" dirty="0">
                <a:solidFill>
                  <a:srgbClr val="FF0000"/>
                </a:solidFill>
                <a:latin typeface="微软雅黑" panose="020B0503020204020204" pitchFamily="34" charset="-122"/>
                <a:ea typeface="微软雅黑" panose="020B0503020204020204" pitchFamily="34" charset="-122"/>
              </a:rPr>
              <a:t>就近获取</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所需的信息</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156176" y="2162272"/>
            <a:ext cx="902811"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工作原理</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a:off x="3464073" y="984848"/>
            <a:ext cx="1354819" cy="1354818"/>
            <a:chOff x="1369994" y="2067694"/>
            <a:chExt cx="1584176" cy="1584176"/>
          </a:xfrm>
        </p:grpSpPr>
        <p:sp>
          <p:nvSpPr>
            <p:cNvPr id="61" name="菱形 60"/>
            <p:cNvSpPr/>
            <p:nvPr/>
          </p:nvSpPr>
          <p:spPr>
            <a:xfrm>
              <a:off x="1369994"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62" name="TextBox 61"/>
            <p:cNvSpPr txBox="1"/>
            <p:nvPr/>
          </p:nvSpPr>
          <p:spPr>
            <a:xfrm flipH="1">
              <a:off x="1655103" y="2679842"/>
              <a:ext cx="1055647" cy="359881"/>
            </a:xfrm>
            <a:prstGeom prst="rect">
              <a:avLst/>
            </a:prstGeom>
            <a:noFill/>
          </p:spPr>
          <p:txBody>
            <a:bodyPr wrap="non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产生背景</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4269500" y="1801490"/>
            <a:ext cx="1354821" cy="1354818"/>
            <a:chOff x="3029144" y="1491630"/>
            <a:chExt cx="1584176" cy="1584176"/>
          </a:xfrm>
          <a:solidFill>
            <a:schemeClr val="accent1">
              <a:lumMod val="75000"/>
            </a:schemeClr>
          </a:solidFill>
        </p:grpSpPr>
        <p:sp>
          <p:nvSpPr>
            <p:cNvPr id="64" name="菱形 63"/>
            <p:cNvSpPr/>
            <p:nvPr/>
          </p:nvSpPr>
          <p:spPr>
            <a:xfrm>
              <a:off x="3029144"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5" name="TextBox 64"/>
            <p:cNvSpPr txBox="1"/>
            <p:nvPr/>
          </p:nvSpPr>
          <p:spPr>
            <a:xfrm flipH="1">
              <a:off x="3337585" y="2103778"/>
              <a:ext cx="1055646" cy="359881"/>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工作原理</a:t>
              </a:r>
            </a:p>
          </p:txBody>
        </p:sp>
      </p:grpSp>
      <p:grpSp>
        <p:nvGrpSpPr>
          <p:cNvPr id="66" name="组合 65"/>
          <p:cNvGrpSpPr/>
          <p:nvPr/>
        </p:nvGrpSpPr>
        <p:grpSpPr>
          <a:xfrm>
            <a:off x="3464073" y="2618132"/>
            <a:ext cx="1354818" cy="1354818"/>
            <a:chOff x="4577170" y="2067694"/>
            <a:chExt cx="1584176" cy="1584176"/>
          </a:xfrm>
        </p:grpSpPr>
        <p:sp>
          <p:nvSpPr>
            <p:cNvPr id="67" name="菱形 66"/>
            <p:cNvSpPr/>
            <p:nvPr/>
          </p:nvSpPr>
          <p:spPr>
            <a:xfrm>
              <a:off x="4577170"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8" name="TextBox 67"/>
            <p:cNvSpPr txBox="1"/>
            <p:nvPr/>
          </p:nvSpPr>
          <p:spPr>
            <a:xfrm flipH="1">
              <a:off x="5030676" y="2679842"/>
              <a:ext cx="635789" cy="359881"/>
            </a:xfrm>
            <a:prstGeom prst="rect">
              <a:avLst/>
            </a:prstGeom>
            <a:noFill/>
          </p:spPr>
          <p:txBody>
            <a:bodyPr wrap="non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优势</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sp>
        <p:nvSpPr>
          <p:cNvPr id="71" name="TextBox 70"/>
          <p:cNvSpPr txBox="1"/>
          <p:nvPr/>
        </p:nvSpPr>
        <p:spPr>
          <a:xfrm flipH="1">
            <a:off x="4644005" y="3723877"/>
            <a:ext cx="648072" cy="738664"/>
          </a:xfrm>
          <a:prstGeom prst="rect">
            <a:avLst/>
          </a:prstGeom>
          <a:noFill/>
        </p:spPr>
        <p:txBody>
          <a:bodyPr wrap="squar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相应</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r>
              <a:rPr lang="en-US" altLang="zh-CN" sz="1400" b="1" dirty="0" smtClean="0">
                <a:solidFill>
                  <a:schemeClr val="bg1"/>
                </a:solidFill>
                <a:latin typeface="微软雅黑" panose="020B0503020204020204" pitchFamily="34" charset="-122"/>
                <a:ea typeface="微软雅黑" panose="020B0503020204020204" pitchFamily="34" charset="-122"/>
              </a:rPr>
              <a:t>NF</a:t>
            </a:r>
          </a:p>
          <a:p>
            <a:r>
              <a:rPr lang="zh-CN" altLang="en-US" sz="1400" b="1" dirty="0" smtClean="0">
                <a:solidFill>
                  <a:schemeClr val="bg1"/>
                </a:solidFill>
                <a:latin typeface="微软雅黑" panose="020B0503020204020204" pitchFamily="34" charset="-122"/>
                <a:ea typeface="微软雅黑" panose="020B0503020204020204" pitchFamily="34" charset="-122"/>
              </a:rPr>
              <a:t>技术</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72" name="直接连接符 71"/>
          <p:cNvCxnSpPr>
            <a:stCxn id="61" idx="1"/>
          </p:cNvCxnSpPr>
          <p:nvPr/>
        </p:nvCxnSpPr>
        <p:spPr>
          <a:xfrm flipH="1">
            <a:off x="1259632" y="1662257"/>
            <a:ext cx="2204441"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259632" y="3295541"/>
            <a:ext cx="220444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624313" y="2478899"/>
            <a:ext cx="224015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92446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0-#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right)">
                                      <p:cBhvr>
                                        <p:cTn id="12" dur="500"/>
                                        <p:tgtEl>
                                          <p:spTgt spid="7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1000"/>
                                        <p:tgtEl>
                                          <p:spTgt spid="56"/>
                                        </p:tgtEl>
                                      </p:cBhvr>
                                    </p:animEffect>
                                    <p:anim calcmode="lin" valueType="num">
                                      <p:cBhvr>
                                        <p:cTn id="17" dur="1000" fill="hold"/>
                                        <p:tgtEl>
                                          <p:spTgt spid="56"/>
                                        </p:tgtEl>
                                        <p:attrNameLst>
                                          <p:attrName>ppt_x</p:attrName>
                                        </p:attrNameLst>
                                      </p:cBhvr>
                                      <p:tavLst>
                                        <p:tav tm="0">
                                          <p:val>
                                            <p:strVal val="#ppt_x"/>
                                          </p:val>
                                        </p:tav>
                                        <p:tav tm="100000">
                                          <p:val>
                                            <p:strVal val="#ppt_x"/>
                                          </p:val>
                                        </p:tav>
                                      </p:tavLst>
                                    </p:anim>
                                    <p:anim calcmode="lin" valueType="num">
                                      <p:cBhvr>
                                        <p:cTn id="18" dur="1000" fill="hold"/>
                                        <p:tgtEl>
                                          <p:spTgt spid="5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1+#ppt_w/2"/>
                                          </p:val>
                                        </p:tav>
                                        <p:tav tm="100000">
                                          <p:val>
                                            <p:strVal val="#ppt_x"/>
                                          </p:val>
                                        </p:tav>
                                      </p:tavLst>
                                    </p:anim>
                                    <p:anim calcmode="lin" valueType="num">
                                      <p:cBhvr additive="base">
                                        <p:cTn id="28" dur="500" fill="hold"/>
                                        <p:tgtEl>
                                          <p:spTgt spid="6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left)">
                                      <p:cBhvr>
                                        <p:cTn id="32" dur="500"/>
                                        <p:tgtEl>
                                          <p:spTgt spid="74"/>
                                        </p:tgtEl>
                                      </p:cBhvr>
                                    </p:animEffect>
                                  </p:childTnLst>
                                </p:cTn>
                              </p:par>
                            </p:childTnLst>
                          </p:cTn>
                        </p:par>
                        <p:par>
                          <p:cTn id="33" fill="hold">
                            <p:stCondLst>
                              <p:cond delay="3000"/>
                            </p:stCondLst>
                            <p:childTnLst>
                              <p:par>
                                <p:cTn id="34" presetID="47" presetClass="entr" presetSubtype="0"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1000"/>
                                        <p:tgtEl>
                                          <p:spTgt spid="59"/>
                                        </p:tgtEl>
                                      </p:cBhvr>
                                    </p:animEffect>
                                    <p:anim calcmode="lin" valueType="num">
                                      <p:cBhvr>
                                        <p:cTn id="37" dur="1000" fill="hold"/>
                                        <p:tgtEl>
                                          <p:spTgt spid="59"/>
                                        </p:tgtEl>
                                        <p:attrNameLst>
                                          <p:attrName>ppt_x</p:attrName>
                                        </p:attrNameLst>
                                      </p:cBhvr>
                                      <p:tavLst>
                                        <p:tav tm="0">
                                          <p:val>
                                            <p:strVal val="#ppt_x"/>
                                          </p:val>
                                        </p:tav>
                                        <p:tav tm="100000">
                                          <p:val>
                                            <p:strVal val="#ppt_x"/>
                                          </p:val>
                                        </p:tav>
                                      </p:tavLst>
                                    </p:anim>
                                    <p:anim calcmode="lin" valueType="num">
                                      <p:cBhvr>
                                        <p:cTn id="38" dur="1000" fill="hold"/>
                                        <p:tgtEl>
                                          <p:spTgt spid="5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1000"/>
                                        <p:tgtEl>
                                          <p:spTgt spid="58"/>
                                        </p:tgtEl>
                                      </p:cBhvr>
                                    </p:animEffect>
                                    <p:anim calcmode="lin" valueType="num">
                                      <p:cBhvr>
                                        <p:cTn id="42" dur="1000" fill="hold"/>
                                        <p:tgtEl>
                                          <p:spTgt spid="58"/>
                                        </p:tgtEl>
                                        <p:attrNameLst>
                                          <p:attrName>ppt_x</p:attrName>
                                        </p:attrNameLst>
                                      </p:cBhvr>
                                      <p:tavLst>
                                        <p:tav tm="0">
                                          <p:val>
                                            <p:strVal val="#ppt_x"/>
                                          </p:val>
                                        </p:tav>
                                        <p:tav tm="100000">
                                          <p:val>
                                            <p:strVal val="#ppt_x"/>
                                          </p:val>
                                        </p:tav>
                                      </p:tavLst>
                                    </p:anim>
                                    <p:anim calcmode="lin" valueType="num">
                                      <p:cBhvr>
                                        <p:cTn id="43" dur="1000" fill="hold"/>
                                        <p:tgtEl>
                                          <p:spTgt spid="5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additive="base">
                                        <p:cTn id="47" dur="500" fill="hold"/>
                                        <p:tgtEl>
                                          <p:spTgt spid="66"/>
                                        </p:tgtEl>
                                        <p:attrNameLst>
                                          <p:attrName>ppt_x</p:attrName>
                                        </p:attrNameLst>
                                      </p:cBhvr>
                                      <p:tavLst>
                                        <p:tav tm="0">
                                          <p:val>
                                            <p:strVal val="0-#ppt_w/2"/>
                                          </p:val>
                                        </p:tav>
                                        <p:tav tm="100000">
                                          <p:val>
                                            <p:strVal val="#ppt_x"/>
                                          </p:val>
                                        </p:tav>
                                      </p:tavLst>
                                    </p:anim>
                                    <p:anim calcmode="lin" valueType="num">
                                      <p:cBhvr additive="base">
                                        <p:cTn id="48" dur="500" fill="hold"/>
                                        <p:tgtEl>
                                          <p:spTgt spid="66"/>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2" presetClass="entr" presetSubtype="2"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right)">
                                      <p:cBhvr>
                                        <p:cTn id="52" dur="500"/>
                                        <p:tgtEl>
                                          <p:spTgt spid="73"/>
                                        </p:tgtEl>
                                      </p:cBhvr>
                                    </p:animEffect>
                                  </p:childTnLst>
                                </p:cTn>
                              </p:par>
                            </p:childTnLst>
                          </p:cTn>
                        </p:par>
                        <p:par>
                          <p:cTn id="53" fill="hold">
                            <p:stCondLst>
                              <p:cond delay="5000"/>
                            </p:stCondLst>
                            <p:childTnLst>
                              <p:par>
                                <p:cTn id="54" presetID="47" presetClass="entr" presetSubtype="0"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1000"/>
                                        <p:tgtEl>
                                          <p:spTgt spid="57"/>
                                        </p:tgtEl>
                                      </p:cBhvr>
                                    </p:animEffect>
                                    <p:anim calcmode="lin" valueType="num">
                                      <p:cBhvr>
                                        <p:cTn id="57" dur="1000" fill="hold"/>
                                        <p:tgtEl>
                                          <p:spTgt spid="57"/>
                                        </p:tgtEl>
                                        <p:attrNameLst>
                                          <p:attrName>ppt_x</p:attrName>
                                        </p:attrNameLst>
                                      </p:cBhvr>
                                      <p:tavLst>
                                        <p:tav tm="0">
                                          <p:val>
                                            <p:strVal val="#ppt_x"/>
                                          </p:val>
                                        </p:tav>
                                        <p:tav tm="100000">
                                          <p:val>
                                            <p:strVal val="#ppt_x"/>
                                          </p:val>
                                        </p:tav>
                                      </p:tavLst>
                                    </p:anim>
                                    <p:anim calcmode="lin" valueType="num">
                                      <p:cBhvr>
                                        <p:cTn id="58" dur="1000" fill="hold"/>
                                        <p:tgtEl>
                                          <p:spTgt spid="5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1000"/>
                                        <p:tgtEl>
                                          <p:spTgt spid="55"/>
                                        </p:tgtEl>
                                      </p:cBhvr>
                                    </p:animEffect>
                                    <p:anim calcmode="lin" valueType="num">
                                      <p:cBhvr>
                                        <p:cTn id="62" dur="1000" fill="hold"/>
                                        <p:tgtEl>
                                          <p:spTgt spid="55"/>
                                        </p:tgtEl>
                                        <p:attrNameLst>
                                          <p:attrName>ppt_x</p:attrName>
                                        </p:attrNameLst>
                                      </p:cBhvr>
                                      <p:tavLst>
                                        <p:tav tm="0">
                                          <p:val>
                                            <p:strVal val="#ppt_x"/>
                                          </p:val>
                                        </p:tav>
                                        <p:tav tm="100000">
                                          <p:val>
                                            <p:strVal val="#ppt_x"/>
                                          </p:val>
                                        </p:tav>
                                      </p:tavLst>
                                    </p:anim>
                                    <p:anim calcmode="lin" valueType="num">
                                      <p:cBhvr>
                                        <p:cTn id="6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P spid="56" grpId="0"/>
      <p:bldP spid="57" grpId="0"/>
      <p:bldP spid="58" grpId="0"/>
      <p:bldP spid="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13069" y="58298"/>
            <a:ext cx="2386723" cy="430374"/>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总结和愿景</a:t>
            </a:r>
          </a:p>
        </p:txBody>
      </p:sp>
      <p:sp>
        <p:nvSpPr>
          <p:cNvPr id="67" name="Freeform 105"/>
          <p:cNvSpPr>
            <a:spLocks/>
          </p:cNvSpPr>
          <p:nvPr/>
        </p:nvSpPr>
        <p:spPr bwMode="auto">
          <a:xfrm>
            <a:off x="4570593" y="3248188"/>
            <a:ext cx="863713" cy="937996"/>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71" tIns="34285" rIns="68571" bIns="34285"/>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68" name="Freeform 107"/>
          <p:cNvSpPr>
            <a:spLocks/>
          </p:cNvSpPr>
          <p:nvPr/>
        </p:nvSpPr>
        <p:spPr bwMode="auto">
          <a:xfrm>
            <a:off x="3563987" y="3248188"/>
            <a:ext cx="866888" cy="937996"/>
          </a:xfrm>
          <a:custGeom>
            <a:avLst/>
            <a:gdLst>
              <a:gd name="T0" fmla="*/ 878 w 878"/>
              <a:gd name="T1" fmla="*/ 30 h 952"/>
              <a:gd name="T2" fmla="*/ 456 w 878"/>
              <a:gd name="T3" fmla="*/ 252 h 952"/>
              <a:gd name="T4" fmla="*/ 498 w 878"/>
              <a:gd name="T5" fmla="*/ 0 h 952"/>
              <a:gd name="T6" fmla="*/ 164 w 878"/>
              <a:gd name="T7" fmla="*/ 0 h 952"/>
              <a:gd name="T8" fmla="*/ 0 w 878"/>
              <a:gd name="T9" fmla="*/ 952 h 952"/>
              <a:gd name="T10" fmla="*/ 878 w 878"/>
              <a:gd name="T11" fmla="*/ 492 h 952"/>
              <a:gd name="T12" fmla="*/ 878 w 878"/>
              <a:gd name="T13" fmla="*/ 30 h 952"/>
            </a:gdLst>
            <a:ahLst/>
            <a:cxnLst>
              <a:cxn ang="0">
                <a:pos x="T0" y="T1"/>
              </a:cxn>
              <a:cxn ang="0">
                <a:pos x="T2" y="T3"/>
              </a:cxn>
              <a:cxn ang="0">
                <a:pos x="T4" y="T5"/>
              </a:cxn>
              <a:cxn ang="0">
                <a:pos x="T6" y="T7"/>
              </a:cxn>
              <a:cxn ang="0">
                <a:pos x="T8" y="T9"/>
              </a:cxn>
              <a:cxn ang="0">
                <a:pos x="T10" y="T11"/>
              </a:cxn>
              <a:cxn ang="0">
                <a:pos x="T12" y="T13"/>
              </a:cxn>
            </a:cxnLst>
            <a:rect l="0" t="0" r="r" b="b"/>
            <a:pathLst>
              <a:path w="878" h="952">
                <a:moveTo>
                  <a:pt x="878" y="30"/>
                </a:moveTo>
                <a:lnTo>
                  <a:pt x="456" y="252"/>
                </a:lnTo>
                <a:lnTo>
                  <a:pt x="498" y="0"/>
                </a:lnTo>
                <a:lnTo>
                  <a:pt x="164" y="0"/>
                </a:lnTo>
                <a:lnTo>
                  <a:pt x="0" y="952"/>
                </a:lnTo>
                <a:lnTo>
                  <a:pt x="878" y="492"/>
                </a:lnTo>
                <a:lnTo>
                  <a:pt x="878"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71" tIns="34285" rIns="68571" bIns="34285"/>
          <a:lstStyle/>
          <a:p>
            <a:pPr fontAlgn="base">
              <a:spcBef>
                <a:spcPct val="0"/>
              </a:spcBef>
              <a:spcAft>
                <a:spcPct val="0"/>
              </a:spcAft>
              <a:defRPr/>
            </a:pPr>
            <a:endParaRPr lang="zh-CN" altLang="en-US" sz="1800">
              <a:solidFill>
                <a:prstClr val="black"/>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endParaRPr>
          </a:p>
        </p:txBody>
      </p:sp>
      <p:grpSp>
        <p:nvGrpSpPr>
          <p:cNvPr id="69" name="组合 68"/>
          <p:cNvGrpSpPr/>
          <p:nvPr/>
        </p:nvGrpSpPr>
        <p:grpSpPr>
          <a:xfrm>
            <a:off x="2987648" y="1311886"/>
            <a:ext cx="3022994" cy="2874298"/>
            <a:chOff x="3748193" y="2000673"/>
            <a:chExt cx="4030134" cy="3833285"/>
          </a:xfrm>
        </p:grpSpPr>
        <p:sp>
          <p:nvSpPr>
            <p:cNvPr id="70" name="Freeform 104"/>
            <p:cNvSpPr>
              <a:spLocks/>
            </p:cNvSpPr>
            <p:nvPr/>
          </p:nvSpPr>
          <p:spPr bwMode="auto">
            <a:xfrm>
              <a:off x="5858511" y="4583007"/>
              <a:ext cx="1151467" cy="1250951"/>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solidFill>
              <a:schemeClr val="accent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1" name="Freeform 106"/>
            <p:cNvSpPr>
              <a:spLocks/>
            </p:cNvSpPr>
            <p:nvPr/>
          </p:nvSpPr>
          <p:spPr bwMode="auto">
            <a:xfrm>
              <a:off x="4516545" y="4583007"/>
              <a:ext cx="1155700" cy="1250951"/>
            </a:xfrm>
            <a:custGeom>
              <a:avLst/>
              <a:gdLst>
                <a:gd name="T0" fmla="*/ 2147483647 w 878"/>
                <a:gd name="T1" fmla="*/ 2147483647 h 952"/>
                <a:gd name="T2" fmla="*/ 2147483647 w 878"/>
                <a:gd name="T3" fmla="*/ 2147483647 h 952"/>
                <a:gd name="T4" fmla="*/ 2147483647 w 878"/>
                <a:gd name="T5" fmla="*/ 0 h 952"/>
                <a:gd name="T6" fmla="*/ 2147483647 w 878"/>
                <a:gd name="T7" fmla="*/ 0 h 952"/>
                <a:gd name="T8" fmla="*/ 0 w 878"/>
                <a:gd name="T9" fmla="*/ 2147483647 h 952"/>
                <a:gd name="T10" fmla="*/ 2147483647 w 878"/>
                <a:gd name="T11" fmla="*/ 2147483647 h 952"/>
                <a:gd name="T12" fmla="*/ 2147483647 w 878"/>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4" name="Freeform 108"/>
            <p:cNvSpPr>
              <a:spLocks/>
            </p:cNvSpPr>
            <p:nvPr/>
          </p:nvSpPr>
          <p:spPr bwMode="auto">
            <a:xfrm>
              <a:off x="5763260" y="2000673"/>
              <a:ext cx="2015067" cy="2370667"/>
            </a:xfrm>
            <a:custGeom>
              <a:avLst/>
              <a:gdLst>
                <a:gd name="T0" fmla="*/ 2147483647 w 1534"/>
                <a:gd name="T1" fmla="*/ 2147483647 h 1804"/>
                <a:gd name="T2" fmla="*/ 0 w 1534"/>
                <a:gd name="T3" fmla="*/ 0 h 1804"/>
                <a:gd name="T4" fmla="*/ 0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2147483647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5" name="Freeform 109"/>
            <p:cNvSpPr>
              <a:spLocks/>
            </p:cNvSpPr>
            <p:nvPr/>
          </p:nvSpPr>
          <p:spPr bwMode="auto">
            <a:xfrm>
              <a:off x="3748193" y="2000673"/>
              <a:ext cx="2015067" cy="2370667"/>
            </a:xfrm>
            <a:custGeom>
              <a:avLst/>
              <a:gdLst>
                <a:gd name="T0" fmla="*/ 2147483647 w 1534"/>
                <a:gd name="T1" fmla="*/ 2147483647 h 1804"/>
                <a:gd name="T2" fmla="*/ 0 w 1534"/>
                <a:gd name="T3" fmla="*/ 2147483647 h 1804"/>
                <a:gd name="T4" fmla="*/ 2147483647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0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6" name="Freeform 121"/>
            <p:cNvSpPr>
              <a:spLocks/>
            </p:cNvSpPr>
            <p:nvPr/>
          </p:nvSpPr>
          <p:spPr bwMode="auto">
            <a:xfrm>
              <a:off x="5462693" y="3837941"/>
              <a:ext cx="254000" cy="251884"/>
            </a:xfrm>
            <a:custGeom>
              <a:avLst/>
              <a:gdLst>
                <a:gd name="T0" fmla="*/ 2147483647 w 192"/>
                <a:gd name="T1" fmla="*/ 2147483647 h 192"/>
                <a:gd name="T2" fmla="*/ 2147483647 w 192"/>
                <a:gd name="T3" fmla="*/ 2147483647 h 192"/>
                <a:gd name="T4" fmla="*/ 2147483647 w 192"/>
                <a:gd name="T5" fmla="*/ 2147483647 h 192"/>
                <a:gd name="T6" fmla="*/ 2147483647 w 192"/>
                <a:gd name="T7" fmla="*/ 2147483647 h 192"/>
                <a:gd name="T8" fmla="*/ 2147483647 w 192"/>
                <a:gd name="T9" fmla="*/ 2147483647 h 192"/>
                <a:gd name="T10" fmla="*/ 2147483647 w 192"/>
                <a:gd name="T11" fmla="*/ 2147483647 h 192"/>
                <a:gd name="T12" fmla="*/ 2147483647 w 192"/>
                <a:gd name="T13" fmla="*/ 2147483647 h 192"/>
                <a:gd name="T14" fmla="*/ 2147483647 w 192"/>
                <a:gd name="T15" fmla="*/ 2147483647 h 192"/>
                <a:gd name="T16" fmla="*/ 2147483647 w 192"/>
                <a:gd name="T17" fmla="*/ 2147483647 h 192"/>
                <a:gd name="T18" fmla="*/ 2147483647 w 192"/>
                <a:gd name="T19" fmla="*/ 2147483647 h 192"/>
                <a:gd name="T20" fmla="*/ 2147483647 w 192"/>
                <a:gd name="T21" fmla="*/ 2147483647 h 192"/>
                <a:gd name="T22" fmla="*/ 2147483647 w 192"/>
                <a:gd name="T23" fmla="*/ 2147483647 h 192"/>
                <a:gd name="T24" fmla="*/ 2147483647 w 192"/>
                <a:gd name="T25" fmla="*/ 2147483647 h 192"/>
                <a:gd name="T26" fmla="*/ 2147483647 w 192"/>
                <a:gd name="T27" fmla="*/ 2147483647 h 192"/>
                <a:gd name="T28" fmla="*/ 2147483647 w 192"/>
                <a:gd name="T29" fmla="*/ 2147483647 h 192"/>
                <a:gd name="T30" fmla="*/ 2147483647 w 192"/>
                <a:gd name="T31" fmla="*/ 2147483647 h 192"/>
                <a:gd name="T32" fmla="*/ 2147483647 w 192"/>
                <a:gd name="T33" fmla="*/ 2147483647 h 192"/>
                <a:gd name="T34" fmla="*/ 2147483647 w 192"/>
                <a:gd name="T35" fmla="*/ 2147483647 h 192"/>
                <a:gd name="T36" fmla="*/ 0 w 192"/>
                <a:gd name="T37" fmla="*/ 2147483647 h 192"/>
                <a:gd name="T38" fmla="*/ 0 w 192"/>
                <a:gd name="T39" fmla="*/ 2147483647 h 192"/>
                <a:gd name="T40" fmla="*/ 2147483647 w 192"/>
                <a:gd name="T41" fmla="*/ 2147483647 h 192"/>
                <a:gd name="T42" fmla="*/ 2147483647 w 192"/>
                <a:gd name="T43" fmla="*/ 2147483647 h 192"/>
                <a:gd name="T44" fmla="*/ 2147483647 w 192"/>
                <a:gd name="T45" fmla="*/ 2147483647 h 192"/>
                <a:gd name="T46" fmla="*/ 2147483647 w 192"/>
                <a:gd name="T47" fmla="*/ 2147483647 h 192"/>
                <a:gd name="T48" fmla="*/ 2147483647 w 192"/>
                <a:gd name="T49" fmla="*/ 2147483647 h 192"/>
                <a:gd name="T50" fmla="*/ 2147483647 w 192"/>
                <a:gd name="T51" fmla="*/ 2147483647 h 192"/>
                <a:gd name="T52" fmla="*/ 2147483647 w 192"/>
                <a:gd name="T53" fmla="*/ 2147483647 h 192"/>
                <a:gd name="T54" fmla="*/ 2147483647 w 192"/>
                <a:gd name="T55" fmla="*/ 0 h 192"/>
                <a:gd name="T56" fmla="*/ 2147483647 w 192"/>
                <a:gd name="T57" fmla="*/ 0 h 192"/>
                <a:gd name="T58" fmla="*/ 2147483647 w 192"/>
                <a:gd name="T59" fmla="*/ 2147483647 h 192"/>
                <a:gd name="T60" fmla="*/ 2147483647 w 192"/>
                <a:gd name="T61" fmla="*/ 2147483647 h 192"/>
                <a:gd name="T62" fmla="*/ 2147483647 w 192"/>
                <a:gd name="T63" fmla="*/ 2147483647 h 192"/>
                <a:gd name="T64" fmla="*/ 2147483647 w 192"/>
                <a:gd name="T65" fmla="*/ 2147483647 h 192"/>
                <a:gd name="T66" fmla="*/ 2147483647 w 192"/>
                <a:gd name="T67" fmla="*/ 2147483647 h 192"/>
                <a:gd name="T68" fmla="*/ 2147483647 w 192"/>
                <a:gd name="T69" fmla="*/ 2147483647 h 192"/>
                <a:gd name="T70" fmla="*/ 2147483647 w 192"/>
                <a:gd name="T71" fmla="*/ 2147483647 h 192"/>
                <a:gd name="T72" fmla="*/ 2147483647 w 192"/>
                <a:gd name="T73" fmla="*/ 2147483647 h 192"/>
                <a:gd name="T74" fmla="*/ 2147483647 w 192"/>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7" name="Freeform 122"/>
            <p:cNvSpPr>
              <a:spLocks/>
            </p:cNvSpPr>
            <p:nvPr/>
          </p:nvSpPr>
          <p:spPr bwMode="auto">
            <a:xfrm>
              <a:off x="5765378" y="3774440"/>
              <a:ext cx="315383" cy="315384"/>
            </a:xfrm>
            <a:custGeom>
              <a:avLst/>
              <a:gdLst>
                <a:gd name="T0" fmla="*/ 2147483647 w 240"/>
                <a:gd name="T1" fmla="*/ 2147483647 h 240"/>
                <a:gd name="T2" fmla="*/ 2147483647 w 240"/>
                <a:gd name="T3" fmla="*/ 2147483647 h 240"/>
                <a:gd name="T4" fmla="*/ 2147483647 w 240"/>
                <a:gd name="T5" fmla="*/ 2147483647 h 240"/>
                <a:gd name="T6" fmla="*/ 2147483647 w 240"/>
                <a:gd name="T7" fmla="*/ 2147483647 h 240"/>
                <a:gd name="T8" fmla="*/ 2147483647 w 240"/>
                <a:gd name="T9" fmla="*/ 2147483647 h 240"/>
                <a:gd name="T10" fmla="*/ 2147483647 w 240"/>
                <a:gd name="T11" fmla="*/ 2147483647 h 240"/>
                <a:gd name="T12" fmla="*/ 2147483647 w 240"/>
                <a:gd name="T13" fmla="*/ 2147483647 h 240"/>
                <a:gd name="T14" fmla="*/ 2147483647 w 240"/>
                <a:gd name="T15" fmla="*/ 2147483647 h 240"/>
                <a:gd name="T16" fmla="*/ 2147483647 w 240"/>
                <a:gd name="T17" fmla="*/ 2147483647 h 240"/>
                <a:gd name="T18" fmla="*/ 2147483647 w 240"/>
                <a:gd name="T19" fmla="*/ 2147483647 h 240"/>
                <a:gd name="T20" fmla="*/ 2147483647 w 240"/>
                <a:gd name="T21" fmla="*/ 2147483647 h 240"/>
                <a:gd name="T22" fmla="*/ 2147483647 w 240"/>
                <a:gd name="T23" fmla="*/ 2147483647 h 240"/>
                <a:gd name="T24" fmla="*/ 2147483647 w 240"/>
                <a:gd name="T25" fmla="*/ 2147483647 h 240"/>
                <a:gd name="T26" fmla="*/ 2147483647 w 240"/>
                <a:gd name="T27" fmla="*/ 2147483647 h 240"/>
                <a:gd name="T28" fmla="*/ 2147483647 w 240"/>
                <a:gd name="T29" fmla="*/ 2147483647 h 240"/>
                <a:gd name="T30" fmla="*/ 2147483647 w 240"/>
                <a:gd name="T31" fmla="*/ 2147483647 h 240"/>
                <a:gd name="T32" fmla="*/ 2147483647 w 240"/>
                <a:gd name="T33" fmla="*/ 2147483647 h 240"/>
                <a:gd name="T34" fmla="*/ 2147483647 w 240"/>
                <a:gd name="T35" fmla="*/ 2147483647 h 240"/>
                <a:gd name="T36" fmla="*/ 2147483647 w 240"/>
                <a:gd name="T37" fmla="*/ 2147483647 h 240"/>
                <a:gd name="T38" fmla="*/ 2147483647 w 240"/>
                <a:gd name="T39" fmla="*/ 2147483647 h 240"/>
                <a:gd name="T40" fmla="*/ 2147483647 w 240"/>
                <a:gd name="T41" fmla="*/ 2147483647 h 240"/>
                <a:gd name="T42" fmla="*/ 0 w 240"/>
                <a:gd name="T43" fmla="*/ 2147483647 h 240"/>
                <a:gd name="T44" fmla="*/ 0 w 240"/>
                <a:gd name="T45" fmla="*/ 2147483647 h 240"/>
                <a:gd name="T46" fmla="*/ 0 w 240"/>
                <a:gd name="T47" fmla="*/ 2147483647 h 240"/>
                <a:gd name="T48" fmla="*/ 0 w 240"/>
                <a:gd name="T49" fmla="*/ 2147483647 h 240"/>
                <a:gd name="T50" fmla="*/ 2147483647 w 240"/>
                <a:gd name="T51" fmla="*/ 2147483647 h 240"/>
                <a:gd name="T52" fmla="*/ 2147483647 w 240"/>
                <a:gd name="T53" fmla="*/ 2147483647 h 240"/>
                <a:gd name="T54" fmla="*/ 2147483647 w 240"/>
                <a:gd name="T55" fmla="*/ 2147483647 h 240"/>
                <a:gd name="T56" fmla="*/ 2147483647 w 240"/>
                <a:gd name="T57" fmla="*/ 2147483647 h 240"/>
                <a:gd name="T58" fmla="*/ 2147483647 w 240"/>
                <a:gd name="T59" fmla="*/ 2147483647 h 240"/>
                <a:gd name="T60" fmla="*/ 2147483647 w 240"/>
                <a:gd name="T61" fmla="*/ 2147483647 h 240"/>
                <a:gd name="T62" fmla="*/ 2147483647 w 240"/>
                <a:gd name="T63" fmla="*/ 2147483647 h 240"/>
                <a:gd name="T64" fmla="*/ 2147483647 w 240"/>
                <a:gd name="T65" fmla="*/ 0 h 240"/>
                <a:gd name="T66" fmla="*/ 2147483647 w 240"/>
                <a:gd name="T67" fmla="*/ 0 h 240"/>
                <a:gd name="T68" fmla="*/ 2147483647 w 240"/>
                <a:gd name="T69" fmla="*/ 0 h 240"/>
                <a:gd name="T70" fmla="*/ 2147483647 w 240"/>
                <a:gd name="T71" fmla="*/ 0 h 240"/>
                <a:gd name="T72" fmla="*/ 2147483647 w 240"/>
                <a:gd name="T73" fmla="*/ 2147483647 h 240"/>
                <a:gd name="T74" fmla="*/ 2147483647 w 240"/>
                <a:gd name="T75" fmla="*/ 2147483647 h 240"/>
                <a:gd name="T76" fmla="*/ 2147483647 w 240"/>
                <a:gd name="T77" fmla="*/ 2147483647 h 240"/>
                <a:gd name="T78" fmla="*/ 2147483647 w 240"/>
                <a:gd name="T79" fmla="*/ 2147483647 h 240"/>
                <a:gd name="T80" fmla="*/ 2147483647 w 240"/>
                <a:gd name="T81" fmla="*/ 2147483647 h 240"/>
                <a:gd name="T82" fmla="*/ 2147483647 w 240"/>
                <a:gd name="T83" fmla="*/ 2147483647 h 240"/>
                <a:gd name="T84" fmla="*/ 2147483647 w 240"/>
                <a:gd name="T85" fmla="*/ 2147483647 h 240"/>
                <a:gd name="T86" fmla="*/ 2147483647 w 240"/>
                <a:gd name="T87" fmla="*/ 2147483647 h 240"/>
                <a:gd name="T88" fmla="*/ 2147483647 w 240"/>
                <a:gd name="T89" fmla="*/ 2147483647 h 240"/>
                <a:gd name="T90" fmla="*/ 2147483647 w 240"/>
                <a:gd name="T91" fmla="*/ 2147483647 h 2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0" h="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8" name="Freeform 123"/>
            <p:cNvSpPr>
              <a:spLocks/>
            </p:cNvSpPr>
            <p:nvPr/>
          </p:nvSpPr>
          <p:spPr bwMode="auto">
            <a:xfrm>
              <a:off x="5462693" y="4142740"/>
              <a:ext cx="254000" cy="247651"/>
            </a:xfrm>
            <a:custGeom>
              <a:avLst/>
              <a:gdLst>
                <a:gd name="T0" fmla="*/ 2147483647 w 192"/>
                <a:gd name="T1" fmla="*/ 2147483647 h 190"/>
                <a:gd name="T2" fmla="*/ 2147483647 w 192"/>
                <a:gd name="T3" fmla="*/ 2147483647 h 190"/>
                <a:gd name="T4" fmla="*/ 2147483647 w 192"/>
                <a:gd name="T5" fmla="*/ 2147483647 h 190"/>
                <a:gd name="T6" fmla="*/ 2147483647 w 192"/>
                <a:gd name="T7" fmla="*/ 2147483647 h 190"/>
                <a:gd name="T8" fmla="*/ 2147483647 w 192"/>
                <a:gd name="T9" fmla="*/ 2147483647 h 190"/>
                <a:gd name="T10" fmla="*/ 2147483647 w 192"/>
                <a:gd name="T11" fmla="*/ 2147483647 h 190"/>
                <a:gd name="T12" fmla="*/ 2147483647 w 192"/>
                <a:gd name="T13" fmla="*/ 2147483647 h 190"/>
                <a:gd name="T14" fmla="*/ 2147483647 w 192"/>
                <a:gd name="T15" fmla="*/ 2147483647 h 190"/>
                <a:gd name="T16" fmla="*/ 2147483647 w 192"/>
                <a:gd name="T17" fmla="*/ 2147483647 h 190"/>
                <a:gd name="T18" fmla="*/ 2147483647 w 192"/>
                <a:gd name="T19" fmla="*/ 2147483647 h 190"/>
                <a:gd name="T20" fmla="*/ 2147483647 w 192"/>
                <a:gd name="T21" fmla="*/ 2147483647 h 190"/>
                <a:gd name="T22" fmla="*/ 2147483647 w 192"/>
                <a:gd name="T23" fmla="*/ 2147483647 h 190"/>
                <a:gd name="T24" fmla="*/ 2147483647 w 192"/>
                <a:gd name="T25" fmla="*/ 2147483647 h 190"/>
                <a:gd name="T26" fmla="*/ 2147483647 w 192"/>
                <a:gd name="T27" fmla="*/ 2147483647 h 190"/>
                <a:gd name="T28" fmla="*/ 2147483647 w 192"/>
                <a:gd name="T29" fmla="*/ 2147483647 h 190"/>
                <a:gd name="T30" fmla="*/ 2147483647 w 192"/>
                <a:gd name="T31" fmla="*/ 2147483647 h 190"/>
                <a:gd name="T32" fmla="*/ 2147483647 w 192"/>
                <a:gd name="T33" fmla="*/ 2147483647 h 190"/>
                <a:gd name="T34" fmla="*/ 2147483647 w 192"/>
                <a:gd name="T35" fmla="*/ 2147483647 h 190"/>
                <a:gd name="T36" fmla="*/ 0 w 192"/>
                <a:gd name="T37" fmla="*/ 2147483647 h 190"/>
                <a:gd name="T38" fmla="*/ 0 w 192"/>
                <a:gd name="T39" fmla="*/ 2147483647 h 190"/>
                <a:gd name="T40" fmla="*/ 2147483647 w 192"/>
                <a:gd name="T41" fmla="*/ 2147483647 h 190"/>
                <a:gd name="T42" fmla="*/ 2147483647 w 192"/>
                <a:gd name="T43" fmla="*/ 2147483647 h 190"/>
                <a:gd name="T44" fmla="*/ 2147483647 w 192"/>
                <a:gd name="T45" fmla="*/ 2147483647 h 190"/>
                <a:gd name="T46" fmla="*/ 2147483647 w 192"/>
                <a:gd name="T47" fmla="*/ 2147483647 h 190"/>
                <a:gd name="T48" fmla="*/ 2147483647 w 192"/>
                <a:gd name="T49" fmla="*/ 2147483647 h 190"/>
                <a:gd name="T50" fmla="*/ 2147483647 w 192"/>
                <a:gd name="T51" fmla="*/ 2147483647 h 190"/>
                <a:gd name="T52" fmla="*/ 2147483647 w 192"/>
                <a:gd name="T53" fmla="*/ 2147483647 h 190"/>
                <a:gd name="T54" fmla="*/ 2147483647 w 192"/>
                <a:gd name="T55" fmla="*/ 0 h 190"/>
                <a:gd name="T56" fmla="*/ 2147483647 w 192"/>
                <a:gd name="T57" fmla="*/ 0 h 190"/>
                <a:gd name="T58" fmla="*/ 2147483647 w 192"/>
                <a:gd name="T59" fmla="*/ 2147483647 h 190"/>
                <a:gd name="T60" fmla="*/ 2147483647 w 192"/>
                <a:gd name="T61" fmla="*/ 2147483647 h 190"/>
                <a:gd name="T62" fmla="*/ 2147483647 w 192"/>
                <a:gd name="T63" fmla="*/ 2147483647 h 190"/>
                <a:gd name="T64" fmla="*/ 2147483647 w 192"/>
                <a:gd name="T65" fmla="*/ 2147483647 h 190"/>
                <a:gd name="T66" fmla="*/ 2147483647 w 192"/>
                <a:gd name="T67" fmla="*/ 2147483647 h 190"/>
                <a:gd name="T68" fmla="*/ 2147483647 w 192"/>
                <a:gd name="T69" fmla="*/ 2147483647 h 190"/>
                <a:gd name="T70" fmla="*/ 2147483647 w 192"/>
                <a:gd name="T71" fmla="*/ 2147483647 h 190"/>
                <a:gd name="T72" fmla="*/ 2147483647 w 192"/>
                <a:gd name="T73" fmla="*/ 2147483647 h 190"/>
                <a:gd name="T74" fmla="*/ 2147483647 w 192"/>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0">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9" name="Freeform 124"/>
            <p:cNvSpPr>
              <a:spLocks/>
            </p:cNvSpPr>
            <p:nvPr/>
          </p:nvSpPr>
          <p:spPr bwMode="auto">
            <a:xfrm>
              <a:off x="5765378" y="4142740"/>
              <a:ext cx="249767" cy="247651"/>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2147483647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0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0 h 190"/>
                <a:gd name="T56" fmla="*/ 2147483647 w 190"/>
                <a:gd name="T57" fmla="*/ 0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2147483647 w 190"/>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0" h="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solidFill>
              <a:schemeClr val="accent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1059038" y="1716605"/>
            <a:ext cx="3014603" cy="661834"/>
            <a:chOff x="1177047" y="2540424"/>
            <a:chExt cx="4018947" cy="882650"/>
          </a:xfrm>
        </p:grpSpPr>
        <p:sp>
          <p:nvSpPr>
            <p:cNvPr id="103" name="任意多边形 102"/>
            <p:cNvSpPr/>
            <p:nvPr/>
          </p:nvSpPr>
          <p:spPr>
            <a:xfrm flipH="1">
              <a:off x="1177047" y="2540424"/>
              <a:ext cx="3966030" cy="82126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104" name="Oval 54"/>
            <p:cNvSpPr>
              <a:spLocks noChangeArrowheads="1"/>
            </p:cNvSpPr>
            <p:nvPr/>
          </p:nvSpPr>
          <p:spPr bwMode="auto">
            <a:xfrm>
              <a:off x="5085927" y="3313007"/>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grpSp>
        <p:nvGrpSpPr>
          <p:cNvPr id="105" name="组合 104"/>
          <p:cNvGrpSpPr/>
          <p:nvPr/>
        </p:nvGrpSpPr>
        <p:grpSpPr>
          <a:xfrm>
            <a:off x="5099299" y="1726128"/>
            <a:ext cx="2784837" cy="658659"/>
            <a:chOff x="6563360" y="2553124"/>
            <a:chExt cx="3712633" cy="878416"/>
          </a:xfrm>
        </p:grpSpPr>
        <p:sp>
          <p:nvSpPr>
            <p:cNvPr id="106" name="任意多边形 105"/>
            <p:cNvSpPr/>
            <p:nvPr/>
          </p:nvSpPr>
          <p:spPr>
            <a:xfrm>
              <a:off x="6626860" y="2553124"/>
              <a:ext cx="3649133" cy="82126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107" name="Oval 54"/>
            <p:cNvSpPr>
              <a:spLocks noChangeArrowheads="1"/>
            </p:cNvSpPr>
            <p:nvPr/>
          </p:nvSpPr>
          <p:spPr bwMode="auto">
            <a:xfrm>
              <a:off x="6563360" y="3321473"/>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grpSp>
        <p:nvGrpSpPr>
          <p:cNvPr id="108" name="组合 107"/>
          <p:cNvGrpSpPr/>
          <p:nvPr/>
        </p:nvGrpSpPr>
        <p:grpSpPr>
          <a:xfrm>
            <a:off x="5146930" y="3241839"/>
            <a:ext cx="2757847" cy="661834"/>
            <a:chOff x="6626860" y="4574541"/>
            <a:chExt cx="3676651" cy="882650"/>
          </a:xfrm>
        </p:grpSpPr>
        <p:sp>
          <p:nvSpPr>
            <p:cNvPr id="109" name="任意多边形 108"/>
            <p:cNvSpPr/>
            <p:nvPr/>
          </p:nvSpPr>
          <p:spPr>
            <a:xfrm>
              <a:off x="6686127" y="4574541"/>
              <a:ext cx="3617384" cy="82761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110" name="Oval 54"/>
            <p:cNvSpPr>
              <a:spLocks noChangeArrowheads="1"/>
            </p:cNvSpPr>
            <p:nvPr/>
          </p:nvSpPr>
          <p:spPr bwMode="auto">
            <a:xfrm>
              <a:off x="6626860" y="5347124"/>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grpSp>
        <p:nvGrpSpPr>
          <p:cNvPr id="111" name="组合 110"/>
          <p:cNvGrpSpPr/>
          <p:nvPr/>
        </p:nvGrpSpPr>
        <p:grpSpPr>
          <a:xfrm>
            <a:off x="1059037" y="3241839"/>
            <a:ext cx="2730404" cy="661834"/>
            <a:chOff x="1177046" y="4574541"/>
            <a:chExt cx="3640065" cy="882650"/>
          </a:xfrm>
        </p:grpSpPr>
        <p:sp>
          <p:nvSpPr>
            <p:cNvPr id="112" name="任意多边形 111"/>
            <p:cNvSpPr/>
            <p:nvPr/>
          </p:nvSpPr>
          <p:spPr>
            <a:xfrm flipH="1">
              <a:off x="1177046" y="4574541"/>
              <a:ext cx="3574447" cy="82761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113" name="Oval 54"/>
            <p:cNvSpPr>
              <a:spLocks noChangeArrowheads="1"/>
            </p:cNvSpPr>
            <p:nvPr/>
          </p:nvSpPr>
          <p:spPr bwMode="auto">
            <a:xfrm>
              <a:off x="4707044" y="5347124"/>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sp>
        <p:nvSpPr>
          <p:cNvPr id="114" name="矩形 1"/>
          <p:cNvSpPr>
            <a:spLocks noChangeArrowheads="1"/>
          </p:cNvSpPr>
          <p:nvPr/>
        </p:nvSpPr>
        <p:spPr bwMode="auto">
          <a:xfrm>
            <a:off x="915021" y="1783607"/>
            <a:ext cx="2035163" cy="992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通过采用</a:t>
            </a:r>
            <a:r>
              <a:rPr lang="en-US" altLang="zh-CN" sz="1200" dirty="0">
                <a:solidFill>
                  <a:srgbClr val="FF0000"/>
                </a:solidFill>
                <a:latin typeface="微软雅黑" panose="020B0503020204020204" pitchFamily="34" charset="-122"/>
                <a:ea typeface="微软雅黑" panose="020B0503020204020204" pitchFamily="34" charset="-122"/>
              </a:rPr>
              <a:t>SDN</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200" dirty="0">
                <a:solidFill>
                  <a:srgbClr val="FF0000"/>
                </a:solidFill>
                <a:latin typeface="微软雅黑" panose="020B0503020204020204" pitchFamily="34" charset="-122"/>
                <a:ea typeface="微软雅黑" panose="020B0503020204020204" pitchFamily="34" charset="-122"/>
              </a:rPr>
              <a:t>NFV</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作为平台支撑技术，</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5G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网络可以实现</a:t>
            </a:r>
            <a:r>
              <a:rPr lang="zh-CN" altLang="en-US" sz="1200" dirty="0">
                <a:solidFill>
                  <a:srgbClr val="FF0000"/>
                </a:solidFill>
                <a:latin typeface="微软雅黑" panose="020B0503020204020204" pitchFamily="34" charset="-122"/>
                <a:ea typeface="微软雅黑" panose="020B0503020204020204" pitchFamily="34" charset="-122"/>
              </a:rPr>
              <a:t>更加开放的</a:t>
            </a:r>
            <a:r>
              <a:rPr lang="en-US" altLang="zh-CN" sz="1200" dirty="0">
                <a:solidFill>
                  <a:srgbClr val="FF0000"/>
                </a:solidFill>
                <a:latin typeface="微软雅黑" panose="020B0503020204020204" pitchFamily="34" charset="-122"/>
                <a:ea typeface="微软雅黑" panose="020B0503020204020204" pitchFamily="34" charset="-122"/>
              </a:rPr>
              <a:t>API</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，完成对用户需求和业务特征的</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感知</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5" name="矩形 1"/>
          <p:cNvSpPr>
            <a:spLocks noChangeArrowheads="1"/>
          </p:cNvSpPr>
          <p:nvPr/>
        </p:nvSpPr>
        <p:spPr bwMode="auto">
          <a:xfrm>
            <a:off x="940153" y="3303744"/>
            <a:ext cx="2035163" cy="1361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p>
            <a:pPr algn="just"/>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基于</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对</a:t>
            </a:r>
            <a:r>
              <a:rPr lang="zh-CN" altLang="en-US" sz="1200" dirty="0">
                <a:solidFill>
                  <a:srgbClr val="FF0000"/>
                </a:solidFill>
                <a:latin typeface="微软雅黑" panose="020B0503020204020204" pitchFamily="34" charset="-122"/>
                <a:ea typeface="微软雅黑" panose="020B0503020204020204" pitchFamily="34" charset="-122"/>
              </a:rPr>
              <a:t>需求和通信场景</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的深度</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感知</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5G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网络能够完成对</a:t>
            </a:r>
            <a:r>
              <a:rPr lang="zh-CN" altLang="en-US" sz="1200" dirty="0">
                <a:solidFill>
                  <a:schemeClr val="tx2">
                    <a:lumMod val="75000"/>
                  </a:schemeClr>
                </a:solidFill>
                <a:latin typeface="微软雅黑" panose="020B0503020204020204" pitchFamily="34" charset="-122"/>
                <a:ea typeface="微软雅黑" panose="020B0503020204020204" pitchFamily="34" charset="-122"/>
              </a:rPr>
              <a:t>网络功能</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1200" dirty="0">
                <a:solidFill>
                  <a:srgbClr val="FF0000"/>
                </a:solidFill>
                <a:latin typeface="微软雅黑" panose="020B0503020204020204" pitchFamily="34" charset="-122"/>
                <a:ea typeface="微软雅黑" panose="020B0503020204020204" pitchFamily="34" charset="-122"/>
              </a:rPr>
              <a:t>智能</a:t>
            </a:r>
            <a:r>
              <a:rPr lang="zh-CN" altLang="en-US" sz="1200" dirty="0" smtClean="0">
                <a:solidFill>
                  <a:srgbClr val="FF0000"/>
                </a:solidFill>
                <a:latin typeface="微软雅黑" panose="020B0503020204020204" pitchFamily="34" charset="-122"/>
                <a:ea typeface="微软雅黑" panose="020B0503020204020204" pitchFamily="34" charset="-122"/>
              </a:rPr>
              <a:t>编排</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灵活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地完成</a:t>
            </a:r>
            <a:r>
              <a:rPr lang="zh-CN" altLang="en-US" sz="1200" dirty="0">
                <a:solidFill>
                  <a:schemeClr val="tx2">
                    <a:lumMod val="75000"/>
                  </a:schemeClr>
                </a:solidFill>
                <a:latin typeface="微软雅黑" panose="020B0503020204020204" pitchFamily="34" charset="-122"/>
                <a:ea typeface="微软雅黑" panose="020B0503020204020204" pitchFamily="34" charset="-122"/>
              </a:rPr>
              <a:t>网络资源</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1200" dirty="0">
                <a:solidFill>
                  <a:srgbClr val="FF0000"/>
                </a:solidFill>
                <a:latin typeface="微软雅黑" panose="020B0503020204020204" pitchFamily="34" charset="-122"/>
                <a:ea typeface="微软雅黑" panose="020B0503020204020204" pitchFamily="34" charset="-122"/>
              </a:rPr>
              <a:t>高效</a:t>
            </a:r>
            <a:r>
              <a:rPr lang="zh-CN" altLang="en-US" sz="1200" dirty="0" smtClean="0">
                <a:solidFill>
                  <a:srgbClr val="FF0000"/>
                </a:solidFill>
                <a:latin typeface="微软雅黑" panose="020B0503020204020204" pitchFamily="34" charset="-122"/>
                <a:ea typeface="微软雅黑" panose="020B0503020204020204" pitchFamily="34" charset="-122"/>
              </a:rPr>
              <a:t>调度</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保证</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用户体验</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6" name="矩形 1"/>
          <p:cNvSpPr>
            <a:spLocks noChangeArrowheads="1"/>
          </p:cNvSpPr>
          <p:nvPr/>
        </p:nvSpPr>
        <p:spPr bwMode="auto">
          <a:xfrm>
            <a:off x="6152591" y="1794445"/>
            <a:ext cx="1875794" cy="992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p>
            <a:pPr algn="just"/>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5G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将是移动通信技术的一次革命性</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创新</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它</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将满足人们对高质量生活的需求，实现</a:t>
            </a:r>
            <a:r>
              <a:rPr lang="zh-CN" altLang="en-US" sz="1200" dirty="0">
                <a:solidFill>
                  <a:srgbClr val="FF0000"/>
                </a:solidFill>
                <a:latin typeface="微软雅黑" panose="020B0503020204020204" pitchFamily="34" charset="-122"/>
                <a:ea typeface="微软雅黑" panose="020B0503020204020204" pitchFamily="34" charset="-122"/>
              </a:rPr>
              <a:t>无处不在</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的高速网络连接</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7" name="矩形 1"/>
          <p:cNvSpPr>
            <a:spLocks noChangeArrowheads="1"/>
          </p:cNvSpPr>
          <p:nvPr/>
        </p:nvSpPr>
        <p:spPr bwMode="auto">
          <a:xfrm>
            <a:off x="6209246" y="3316247"/>
            <a:ext cx="1819140" cy="253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p>
            <a:pPr algn="just"/>
            <a:r>
              <a:rPr lang="zh-CN" altLang="en-US" sz="1200" dirty="0">
                <a:solidFill>
                  <a:srgbClr val="FF0000"/>
                </a:solidFill>
                <a:latin typeface="微软雅黑" panose="020B0503020204020204" pitchFamily="34" charset="-122"/>
                <a:ea typeface="微软雅黑" panose="020B0503020204020204" pitchFamily="34" charset="-122"/>
              </a:rPr>
              <a:t>低能耗</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1200" dirty="0">
                <a:solidFill>
                  <a:srgbClr val="FF0000"/>
                </a:solidFill>
                <a:latin typeface="微软雅黑" panose="020B0503020204020204" pitchFamily="34" charset="-122"/>
                <a:ea typeface="微软雅黑" panose="020B0503020204020204" pitchFamily="34" charset="-122"/>
              </a:rPr>
              <a:t>更安全</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的网络</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75457" y="1095999"/>
            <a:ext cx="1772498" cy="400110"/>
          </a:xfrm>
          <a:prstGeom prst="rect">
            <a:avLst/>
          </a:prstGeom>
          <a:noFill/>
        </p:spPr>
        <p:txBody>
          <a:bodyPr wrap="square" rtlCol="0">
            <a:spAutoFit/>
          </a:bodyPr>
          <a:lstStyle/>
          <a:p>
            <a:r>
              <a:rPr lang="zh-CN" altLang="en-US" sz="2000" dirty="0" smtClean="0">
                <a:solidFill>
                  <a:schemeClr val="tx2">
                    <a:lumMod val="75000"/>
                  </a:schemeClr>
                </a:solidFill>
              </a:rPr>
              <a:t>注重用户体验</a:t>
            </a:r>
            <a:endParaRPr lang="zh-CN" altLang="en-US" sz="2000" dirty="0">
              <a:solidFill>
                <a:schemeClr val="tx2">
                  <a:lumMod val="75000"/>
                </a:schemeClr>
              </a:solidFill>
            </a:endParaRPr>
          </a:p>
        </p:txBody>
      </p:sp>
      <p:sp>
        <p:nvSpPr>
          <p:cNvPr id="35" name="文本框 34"/>
          <p:cNvSpPr txBox="1"/>
          <p:nvPr/>
        </p:nvSpPr>
        <p:spPr>
          <a:xfrm>
            <a:off x="5720542" y="1095999"/>
            <a:ext cx="2235834" cy="400110"/>
          </a:xfrm>
          <a:prstGeom prst="rect">
            <a:avLst/>
          </a:prstGeom>
          <a:noFill/>
        </p:spPr>
        <p:txBody>
          <a:bodyPr wrap="square" rtlCol="0">
            <a:spAutoFit/>
          </a:bodyPr>
          <a:lstStyle/>
          <a:p>
            <a:r>
              <a:rPr lang="zh-CN" altLang="en-US" sz="2000" dirty="0" smtClean="0">
                <a:solidFill>
                  <a:schemeClr val="tx2">
                    <a:lumMod val="75000"/>
                  </a:schemeClr>
                </a:solidFill>
              </a:rPr>
              <a:t>促进信息社会进步</a:t>
            </a:r>
            <a:endParaRPr lang="zh-CN" altLang="en-US" sz="2000" dirty="0">
              <a:solidFill>
                <a:schemeClr val="tx2">
                  <a:lumMod val="75000"/>
                </a:schemeClr>
              </a:solidFill>
            </a:endParaRPr>
          </a:p>
        </p:txBody>
      </p:sp>
    </p:spTree>
    <p:extLst>
      <p:ext uri="{BB962C8B-B14F-4D97-AF65-F5344CB8AC3E}">
        <p14:creationId xmlns:p14="http://schemas.microsoft.com/office/powerpoint/2010/main" val="41687463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02"/>
                                        </p:tgtEl>
                                        <p:attrNameLst>
                                          <p:attrName>style.visibility</p:attrName>
                                        </p:attrNameLst>
                                      </p:cBhvr>
                                      <p:to>
                                        <p:strVal val="visible"/>
                                      </p:to>
                                    </p:set>
                                    <p:animEffect transition="in" filter="wipe(right)">
                                      <p:cBhvr>
                                        <p:cTn id="13" dur="500"/>
                                        <p:tgtEl>
                                          <p:spTgt spid="102"/>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wipe(up)">
                                      <p:cBhvr>
                                        <p:cTn id="17" dur="500"/>
                                        <p:tgtEl>
                                          <p:spTgt spid="114"/>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105"/>
                                        </p:tgtEl>
                                        <p:attrNameLst>
                                          <p:attrName>style.visibility</p:attrName>
                                        </p:attrNameLst>
                                      </p:cBhvr>
                                      <p:to>
                                        <p:strVal val="visible"/>
                                      </p:to>
                                    </p:set>
                                    <p:animEffect transition="in" filter="wipe(left)">
                                      <p:cBhvr>
                                        <p:cTn id="21" dur="500"/>
                                        <p:tgtEl>
                                          <p:spTgt spid="105"/>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wipe(up)">
                                      <p:cBhvr>
                                        <p:cTn id="25" dur="500"/>
                                        <p:tgtEl>
                                          <p:spTgt spid="116"/>
                                        </p:tgtEl>
                                      </p:cBhvr>
                                    </p:animEffect>
                                  </p:childTnLst>
                                </p:cTn>
                              </p:par>
                            </p:childTnLst>
                          </p:cTn>
                        </p:par>
                        <p:par>
                          <p:cTn id="26" fill="hold">
                            <p:stCondLst>
                              <p:cond delay="2500"/>
                            </p:stCondLst>
                            <p:childTnLst>
                              <p:par>
                                <p:cTn id="27" presetID="22" presetClass="entr" presetSubtype="2" fill="hold" nodeType="afterEffect">
                                  <p:stCondLst>
                                    <p:cond delay="0"/>
                                  </p:stCondLst>
                                  <p:childTnLst>
                                    <p:set>
                                      <p:cBhvr>
                                        <p:cTn id="28" dur="1" fill="hold">
                                          <p:stCondLst>
                                            <p:cond delay="0"/>
                                          </p:stCondLst>
                                        </p:cTn>
                                        <p:tgtEl>
                                          <p:spTgt spid="111"/>
                                        </p:tgtEl>
                                        <p:attrNameLst>
                                          <p:attrName>style.visibility</p:attrName>
                                        </p:attrNameLst>
                                      </p:cBhvr>
                                      <p:to>
                                        <p:strVal val="visible"/>
                                      </p:to>
                                    </p:set>
                                    <p:animEffect transition="in" filter="wipe(right)">
                                      <p:cBhvr>
                                        <p:cTn id="29" dur="500"/>
                                        <p:tgtEl>
                                          <p:spTgt spid="111"/>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115"/>
                                        </p:tgtEl>
                                        <p:attrNameLst>
                                          <p:attrName>style.visibility</p:attrName>
                                        </p:attrNameLst>
                                      </p:cBhvr>
                                      <p:to>
                                        <p:strVal val="visible"/>
                                      </p:to>
                                    </p:set>
                                    <p:animEffect transition="in" filter="wipe(up)">
                                      <p:cBhvr>
                                        <p:cTn id="33" dur="500"/>
                                        <p:tgtEl>
                                          <p:spTgt spid="115"/>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108"/>
                                        </p:tgtEl>
                                        <p:attrNameLst>
                                          <p:attrName>style.visibility</p:attrName>
                                        </p:attrNameLst>
                                      </p:cBhvr>
                                      <p:to>
                                        <p:strVal val="visible"/>
                                      </p:to>
                                    </p:set>
                                    <p:animEffect transition="in" filter="wipe(left)">
                                      <p:cBhvr>
                                        <p:cTn id="37" dur="500"/>
                                        <p:tgtEl>
                                          <p:spTgt spid="108"/>
                                        </p:tgtEl>
                                      </p:cBhvr>
                                    </p:animEffect>
                                  </p:childTnLst>
                                </p:cTn>
                              </p:par>
                            </p:childTnLst>
                          </p:cTn>
                        </p:par>
                        <p:par>
                          <p:cTn id="38" fill="hold">
                            <p:stCondLst>
                              <p:cond delay="4000"/>
                            </p:stCondLst>
                            <p:childTnLst>
                              <p:par>
                                <p:cTn id="39" presetID="22" presetClass="entr" presetSubtype="1" fill="hold" grpId="0" nodeType="afterEffect">
                                  <p:stCondLst>
                                    <p:cond delay="0"/>
                                  </p:stCondLst>
                                  <p:childTnLst>
                                    <p:set>
                                      <p:cBhvr>
                                        <p:cTn id="40" dur="1" fill="hold">
                                          <p:stCondLst>
                                            <p:cond delay="0"/>
                                          </p:stCondLst>
                                        </p:cTn>
                                        <p:tgtEl>
                                          <p:spTgt spid="117"/>
                                        </p:tgtEl>
                                        <p:attrNameLst>
                                          <p:attrName>style.visibility</p:attrName>
                                        </p:attrNameLst>
                                      </p:cBhvr>
                                      <p:to>
                                        <p:strVal val="visible"/>
                                      </p:to>
                                    </p:set>
                                    <p:animEffect transition="in" filter="wipe(up)">
                                      <p:cBhvr>
                                        <p:cTn id="41"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116" grpId="0"/>
      <p:bldP spid="1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516216" y="4587974"/>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2427734"/>
            <a:ext cx="6768751" cy="5674473"/>
          </a:xfrm>
          <a:prstGeom prst="rect">
            <a:avLst/>
          </a:prstGeom>
        </p:spPr>
      </p:pic>
      <p:sp>
        <p:nvSpPr>
          <p:cNvPr id="22" name="TextBox 21"/>
          <p:cNvSpPr txBox="1"/>
          <p:nvPr/>
        </p:nvSpPr>
        <p:spPr>
          <a:xfrm>
            <a:off x="755576" y="987574"/>
            <a:ext cx="5256584" cy="900236"/>
          </a:xfrm>
          <a:prstGeom prst="rect">
            <a:avLst/>
          </a:prstGeom>
          <a:noFill/>
        </p:spPr>
        <p:txBody>
          <a:bodyPr wrap="square" lIns="68571" tIns="34285" rIns="68571" bIns="34285" rtlCol="0">
            <a:spAutoFit/>
          </a:bodyPr>
          <a:lstStyle/>
          <a:p>
            <a:r>
              <a:rPr lang="zh-CN" altLang="en-US" sz="5400" b="1" dirty="0" smtClean="0">
                <a:solidFill>
                  <a:schemeClr val="tx2">
                    <a:lumMod val="75000"/>
                  </a:schemeClr>
                </a:solidFill>
                <a:latin typeface="微软雅黑" panose="020B0503020204020204" pitchFamily="34" charset="-122"/>
                <a:ea typeface="微软雅黑" panose="020B0503020204020204" pitchFamily="34" charset="-122"/>
              </a:rPr>
              <a:t>感谢您的观看！</a:t>
            </a:r>
            <a:endParaRPr lang="zh-CN" altLang="en-US" sz="5400" b="1"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10" name="图片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2320" y="267494"/>
            <a:ext cx="1368152" cy="1313406"/>
          </a:xfrm>
          <a:prstGeom prst="rect">
            <a:avLst/>
          </a:prstGeom>
          <a:noFill/>
          <a:ln>
            <a:noFill/>
          </a:ln>
        </p:spPr>
      </p:pic>
    </p:spTree>
    <p:extLst>
      <p:ext uri="{BB962C8B-B14F-4D97-AF65-F5344CB8AC3E}">
        <p14:creationId xmlns:p14="http://schemas.microsoft.com/office/powerpoint/2010/main" val="429010460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2"/>
                                        </p:tgtEl>
                                        <p:attrNameLst>
                                          <p:attrName>ppt_y</p:attrName>
                                        </p:attrNameLst>
                                      </p:cBhvr>
                                      <p:tavLst>
                                        <p:tav tm="0">
                                          <p:val>
                                            <p:strVal val="#ppt_y"/>
                                          </p:val>
                                        </p:tav>
                                        <p:tav tm="100000">
                                          <p:val>
                                            <p:strVal val="#ppt_y"/>
                                          </p:val>
                                        </p:tav>
                                      </p:tavLst>
                                    </p:anim>
                                    <p:anim calcmode="lin" valueType="num">
                                      <p:cBhvr>
                                        <p:cTn id="15"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31640" y="1347614"/>
            <a:ext cx="6480720" cy="2839241"/>
          </a:xfrm>
          <a:prstGeom prst="rect">
            <a:avLst/>
          </a:prstGeom>
          <a:noFill/>
        </p:spPr>
        <p:txBody>
          <a:bodyPr wrap="square" lIns="68584" tIns="34291" rIns="68584" bIns="34291" rtlCol="0">
            <a:spAutoFit/>
          </a:bodyPr>
          <a:lstStyle/>
          <a:p>
            <a:pPr indent="288000">
              <a:lnSpc>
                <a:spcPct val="150000"/>
              </a:lnSpc>
            </a:pPr>
            <a:r>
              <a:rPr lang="zh-CN" altLang="zh-CN" sz="1200" dirty="0"/>
              <a:t>随着</a:t>
            </a:r>
            <a:r>
              <a:rPr lang="en-US" altLang="zh-CN" sz="1200" dirty="0"/>
              <a:t>5G</a:t>
            </a:r>
            <a:r>
              <a:rPr lang="zh-CN" altLang="zh-CN" sz="1200" dirty="0"/>
              <a:t>研究的全面展开并逐步深入，业界就</a:t>
            </a:r>
            <a:r>
              <a:rPr lang="en-US" altLang="zh-CN" sz="1200" dirty="0"/>
              <a:t>5G</a:t>
            </a:r>
            <a:r>
              <a:rPr lang="zh-CN" altLang="zh-CN" sz="1200" dirty="0"/>
              <a:t>场景形成基本共识：面向增强的移动互联网应用场景，</a:t>
            </a:r>
            <a:r>
              <a:rPr lang="en-US" altLang="zh-CN" sz="1200" dirty="0"/>
              <a:t>5G</a:t>
            </a:r>
            <a:r>
              <a:rPr lang="zh-CN" altLang="zh-CN" sz="1200" dirty="0"/>
              <a:t>提供</a:t>
            </a:r>
            <a:r>
              <a:rPr lang="zh-CN" altLang="zh-CN" sz="1200" dirty="0">
                <a:solidFill>
                  <a:srgbClr val="FF0000"/>
                </a:solidFill>
              </a:rPr>
              <a:t>更高体验速率</a:t>
            </a:r>
            <a:r>
              <a:rPr lang="zh-CN" altLang="zh-CN" sz="1200" dirty="0"/>
              <a:t>和</a:t>
            </a:r>
            <a:r>
              <a:rPr lang="zh-CN" altLang="zh-CN" sz="1200" dirty="0">
                <a:solidFill>
                  <a:srgbClr val="FF0000"/>
                </a:solidFill>
              </a:rPr>
              <a:t>更大带宽的接入能力</a:t>
            </a:r>
            <a:r>
              <a:rPr lang="zh-CN" altLang="zh-CN" sz="1200" dirty="0"/>
              <a:t>，支持</a:t>
            </a:r>
            <a:r>
              <a:rPr lang="zh-CN" altLang="zh-CN" sz="1200" dirty="0">
                <a:solidFill>
                  <a:srgbClr val="FF0000"/>
                </a:solidFill>
              </a:rPr>
              <a:t>解析度更高</a:t>
            </a:r>
            <a:r>
              <a:rPr lang="zh-CN" altLang="zh-CN" sz="1200" dirty="0"/>
              <a:t>、</a:t>
            </a:r>
            <a:r>
              <a:rPr lang="zh-CN" altLang="zh-CN" sz="1200" dirty="0">
                <a:solidFill>
                  <a:srgbClr val="FF0000"/>
                </a:solidFill>
              </a:rPr>
              <a:t>体验更鲜活</a:t>
            </a:r>
            <a:r>
              <a:rPr lang="zh-CN" altLang="zh-CN" sz="1200" dirty="0"/>
              <a:t>的多媒体内容；面向物联网设备互联场景，</a:t>
            </a:r>
            <a:r>
              <a:rPr lang="en-US" altLang="zh-CN" sz="1200" dirty="0" smtClean="0"/>
              <a:t>5G</a:t>
            </a:r>
            <a:r>
              <a:rPr lang="zh-CN" altLang="zh-CN" sz="1200" dirty="0" smtClean="0"/>
              <a:t>支持</a:t>
            </a:r>
            <a:r>
              <a:rPr lang="zh-CN" altLang="zh-CN" sz="1200" dirty="0">
                <a:solidFill>
                  <a:srgbClr val="FF0000"/>
                </a:solidFill>
              </a:rPr>
              <a:t>大规模</a:t>
            </a:r>
            <a:r>
              <a:rPr lang="zh-CN" altLang="zh-CN" sz="1200" dirty="0"/>
              <a:t>、</a:t>
            </a:r>
            <a:r>
              <a:rPr lang="zh-CN" altLang="zh-CN" sz="1200" dirty="0">
                <a:solidFill>
                  <a:srgbClr val="FF0000"/>
                </a:solidFill>
              </a:rPr>
              <a:t>低成本</a:t>
            </a:r>
            <a:r>
              <a:rPr lang="zh-CN" altLang="zh-CN" sz="1200" dirty="0"/>
              <a:t>、</a:t>
            </a:r>
            <a:r>
              <a:rPr lang="zh-CN" altLang="zh-CN" sz="1200" dirty="0" smtClean="0">
                <a:solidFill>
                  <a:srgbClr val="FF0000"/>
                </a:solidFill>
              </a:rPr>
              <a:t>低能耗</a:t>
            </a:r>
            <a:r>
              <a:rPr lang="zh-CN" altLang="zh-CN" sz="1200" dirty="0" smtClean="0"/>
              <a:t>的</a:t>
            </a:r>
            <a:r>
              <a:rPr lang="zh-CN" altLang="zh-CN" sz="1200" dirty="0"/>
              <a:t>高效接入和管理；面向车联网、应急通信、工业互联网等</a:t>
            </a:r>
            <a:r>
              <a:rPr lang="zh-CN" altLang="zh-CN" sz="1200" dirty="0">
                <a:solidFill>
                  <a:srgbClr val="FF0000"/>
                </a:solidFill>
              </a:rPr>
              <a:t>垂直行业</a:t>
            </a:r>
            <a:r>
              <a:rPr lang="zh-CN" altLang="zh-CN" sz="1200" dirty="0"/>
              <a:t>应用场景，</a:t>
            </a:r>
            <a:r>
              <a:rPr lang="en-US" altLang="zh-CN" sz="1200" dirty="0"/>
              <a:t>5G</a:t>
            </a:r>
            <a:r>
              <a:rPr lang="zh-CN" altLang="zh-CN" sz="1200" dirty="0"/>
              <a:t>提供</a:t>
            </a:r>
            <a:r>
              <a:rPr lang="zh-CN" altLang="zh-CN" sz="1200" dirty="0">
                <a:solidFill>
                  <a:srgbClr val="FF0000"/>
                </a:solidFill>
              </a:rPr>
              <a:t>低时延</a:t>
            </a:r>
            <a:r>
              <a:rPr lang="zh-CN" altLang="zh-CN" sz="1200" dirty="0"/>
              <a:t>和</a:t>
            </a:r>
            <a:r>
              <a:rPr lang="zh-CN" altLang="zh-CN" sz="1200" dirty="0">
                <a:solidFill>
                  <a:srgbClr val="FF0000"/>
                </a:solidFill>
              </a:rPr>
              <a:t>高可靠</a:t>
            </a:r>
            <a:r>
              <a:rPr lang="zh-CN" altLang="zh-CN" sz="1200" dirty="0"/>
              <a:t>的信息交互能力，支持互联实体间</a:t>
            </a:r>
            <a:r>
              <a:rPr lang="zh-CN" altLang="zh-CN" sz="1200" dirty="0">
                <a:solidFill>
                  <a:srgbClr val="FF0000"/>
                </a:solidFill>
              </a:rPr>
              <a:t>高度实时</a:t>
            </a:r>
            <a:r>
              <a:rPr lang="zh-CN" altLang="zh-CN" sz="1200" dirty="0"/>
              <a:t>、</a:t>
            </a:r>
            <a:r>
              <a:rPr lang="zh-CN" altLang="zh-CN" sz="1200" dirty="0">
                <a:solidFill>
                  <a:srgbClr val="FF0000"/>
                </a:solidFill>
              </a:rPr>
              <a:t>高度精密</a:t>
            </a:r>
            <a:r>
              <a:rPr lang="zh-CN" altLang="zh-CN" sz="1200" dirty="0"/>
              <a:t>和</a:t>
            </a:r>
            <a:r>
              <a:rPr lang="zh-CN" altLang="zh-CN" sz="1200" dirty="0">
                <a:solidFill>
                  <a:srgbClr val="FF0000"/>
                </a:solidFill>
              </a:rPr>
              <a:t>高度安全</a:t>
            </a:r>
            <a:r>
              <a:rPr lang="zh-CN" altLang="zh-CN" sz="1200" dirty="0"/>
              <a:t>的业务协作。</a:t>
            </a:r>
          </a:p>
          <a:p>
            <a:pPr indent="288000">
              <a:lnSpc>
                <a:spcPct val="150000"/>
              </a:lnSpc>
            </a:pPr>
            <a:r>
              <a:rPr lang="en-US" altLang="zh-CN" sz="1200" dirty="0" smtClean="0"/>
              <a:t>5G</a:t>
            </a:r>
            <a:r>
              <a:rPr lang="zh-CN" altLang="zh-CN" sz="1200" dirty="0"/>
              <a:t>网络将遵循</a:t>
            </a:r>
            <a:r>
              <a:rPr lang="zh-CN" altLang="zh-CN" sz="1200" dirty="0">
                <a:solidFill>
                  <a:srgbClr val="FF0000"/>
                </a:solidFill>
              </a:rPr>
              <a:t>网络业务融合</a:t>
            </a:r>
            <a:r>
              <a:rPr lang="zh-CN" altLang="zh-CN" sz="1200" dirty="0"/>
              <a:t>和</a:t>
            </a:r>
            <a:r>
              <a:rPr lang="zh-CN" altLang="zh-CN" sz="1200" dirty="0">
                <a:solidFill>
                  <a:srgbClr val="FF0000"/>
                </a:solidFill>
              </a:rPr>
              <a:t>按需服务提供</a:t>
            </a:r>
            <a:r>
              <a:rPr lang="zh-CN" altLang="zh-CN" sz="1200" dirty="0"/>
              <a:t>的核心理念，引入更丰富的无线接入网拓扑，提供更灵活的无线控制、业务感知和协议栈定制能力；重构网络控制和转发机制，改变单一管道和固化的服务模式；利用友好开放的信息基础设施环境，为不同用户和垂直行业提供高度可定制化的网络服务，构建资源全共享、功能易编排、业务紧耦合的综合信息化服务使能平台</a:t>
            </a:r>
            <a:r>
              <a:rPr lang="zh-CN" altLang="zh-CN" sz="1200" dirty="0" smtClean="0"/>
              <a:t>。</a:t>
            </a:r>
            <a:r>
              <a:rPr lang="zh-CN" altLang="en-US" sz="1200" dirty="0"/>
              <a:t>现</a:t>
            </a:r>
            <a:r>
              <a:rPr lang="en-US" altLang="zh-CN" sz="1200" dirty="0" smtClean="0"/>
              <a:t>5G</a:t>
            </a:r>
            <a:r>
              <a:rPr lang="zh-CN" altLang="zh-CN" sz="1200" dirty="0"/>
              <a:t>国际标准化工作现已全面</a:t>
            </a:r>
            <a:r>
              <a:rPr lang="zh-CN" altLang="zh-CN" sz="1200" dirty="0" smtClean="0"/>
              <a:t>展开</a:t>
            </a:r>
            <a:r>
              <a:rPr lang="zh-CN" altLang="en-US" sz="1200" dirty="0"/>
              <a:t>。</a:t>
            </a:r>
            <a:endParaRPr lang="zh-CN" altLang="zh-CN" sz="1200" dirty="0"/>
          </a:p>
        </p:txBody>
      </p:sp>
      <p:sp>
        <p:nvSpPr>
          <p:cNvPr id="9" name="圆角矩形 8"/>
          <p:cNvSpPr/>
          <p:nvPr/>
        </p:nvSpPr>
        <p:spPr>
          <a:xfrm>
            <a:off x="935596" y="1001750"/>
            <a:ext cx="7272808" cy="3370200"/>
          </a:xfrm>
          <a:prstGeom prst="roundRect">
            <a:avLst>
              <a:gd name="adj" fmla="val 438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03648" y="699542"/>
            <a:ext cx="2400540" cy="557194"/>
            <a:chOff x="947324" y="607654"/>
            <a:chExt cx="2400540" cy="557194"/>
          </a:xfrm>
        </p:grpSpPr>
        <p:sp>
          <p:nvSpPr>
            <p:cNvPr id="12" name="圆角矩形 11"/>
            <p:cNvSpPr/>
            <p:nvPr/>
          </p:nvSpPr>
          <p:spPr>
            <a:xfrm>
              <a:off x="947324" y="607654"/>
              <a:ext cx="2400540" cy="557194"/>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115616" y="625527"/>
              <a:ext cx="2088232" cy="523137"/>
            </a:xfrm>
            <a:prstGeom prst="rect">
              <a:avLst/>
            </a:prstGeom>
            <a:noFill/>
          </p:spPr>
          <p:txBody>
            <a:bodyPr wrap="square" lIns="91361" tIns="45679" rIns="91361" bIns="45679">
              <a:spAutoFit/>
            </a:bodyPr>
            <a:lstStyle/>
            <a:p>
              <a:pPr>
                <a:defRPr/>
              </a:pPr>
              <a:r>
                <a:rPr lang="zh-CN" altLang="en-US" sz="2800" b="1" dirty="0" smtClean="0">
                  <a:solidFill>
                    <a:schemeClr val="bg1"/>
                  </a:solidFill>
                  <a:latin typeface="微软雅黑" pitchFamily="34" charset="-122"/>
                  <a:ea typeface="微软雅黑" pitchFamily="34" charset="-122"/>
                </a:rPr>
                <a:t>前言</a:t>
              </a:r>
              <a:r>
                <a:rPr lang="en-US" altLang="zh-CN" sz="2800" b="1" dirty="0" smtClean="0">
                  <a:solidFill>
                    <a:schemeClr val="bg1"/>
                  </a:solidFill>
                  <a:latin typeface="微软雅黑" pitchFamily="34" charset="-122"/>
                  <a:ea typeface="微软雅黑" pitchFamily="34" charset="-122"/>
                </a:rPr>
                <a:t>/</a:t>
              </a:r>
              <a:r>
                <a:rPr lang="en-US" altLang="zh-CN" b="1" dirty="0" smtClean="0">
                  <a:solidFill>
                    <a:schemeClr val="bg1"/>
                  </a:solidFill>
                  <a:latin typeface="微软雅黑" pitchFamily="34" charset="-122"/>
                  <a:ea typeface="微软雅黑" pitchFamily="34" charset="-122"/>
                </a:rPr>
                <a:t>PREFACE</a:t>
              </a:r>
              <a:endParaRPr lang="zh-CN" altLang="en-US"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88474151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iterate type="lt">
                                    <p:tmPct val="30000"/>
                                  </p:iterate>
                                  <p:childTnLst>
                                    <p:set>
                                      <p:cBhvr>
                                        <p:cTn id="14" dur="1" fill="hold">
                                          <p:stCondLst>
                                            <p:cond delay="0"/>
                                          </p:stCondLst>
                                        </p:cTn>
                                        <p:tgtEl>
                                          <p:spTgt spid="7"/>
                                        </p:tgtEl>
                                        <p:attrNameLst>
                                          <p:attrName>style.visibility</p:attrName>
                                        </p:attrNameLst>
                                      </p:cBhvr>
                                      <p:to>
                                        <p:strVal val="visible"/>
                                      </p:to>
                                    </p:set>
                                    <p:animEffect transition="in" filter="wipe(left)">
                                      <p:cBhvr>
                                        <p:cTn id="15" dur="100"/>
                                        <p:tgtEl>
                                          <p:spTgt spid="7"/>
                                        </p:tgtEl>
                                      </p:cBhvr>
                                    </p:animEffect>
                                  </p:childTnLst>
                                </p:cTn>
                              </p:par>
                              <p:par>
                                <p:cTn id="16" presetID="36" presetClass="emph" presetSubtype="0" fill="hold" grpId="1" nodeType="withEffect">
                                  <p:stCondLst>
                                    <p:cond delay="0"/>
                                  </p:stCondLst>
                                  <p:iterate type="lt">
                                    <p:tmPct val="30000"/>
                                  </p:iterate>
                                  <p:childTnLst>
                                    <p:animScale>
                                      <p:cBhvr>
                                        <p:cTn id="17" dur="50" autoRev="1" fill="hold">
                                          <p:stCondLst>
                                            <p:cond delay="0"/>
                                          </p:stCondLst>
                                        </p:cTn>
                                        <p:tgtEl>
                                          <p:spTgt spid="7"/>
                                        </p:tgtEl>
                                      </p:cBhvr>
                                      <p:to x="80000" y="100000"/>
                                    </p:animScale>
                                    <p:anim by="(#ppt_w*0.10)" calcmode="lin" valueType="num">
                                      <p:cBhvr>
                                        <p:cTn id="18" dur="50" autoRev="1" fill="hold">
                                          <p:stCondLst>
                                            <p:cond delay="0"/>
                                          </p:stCondLst>
                                        </p:cTn>
                                        <p:tgtEl>
                                          <p:spTgt spid="7"/>
                                        </p:tgtEl>
                                        <p:attrNameLst>
                                          <p:attrName>ppt_x</p:attrName>
                                        </p:attrNameLst>
                                      </p:cBhvr>
                                    </p:anim>
                                    <p:anim by="(-#ppt_w*0.10)" calcmode="lin" valueType="num">
                                      <p:cBhvr>
                                        <p:cTn id="19" dur="50" autoRev="1" fill="hold">
                                          <p:stCondLst>
                                            <p:cond delay="0"/>
                                          </p:stCondLst>
                                        </p:cTn>
                                        <p:tgtEl>
                                          <p:spTgt spid="7"/>
                                        </p:tgtEl>
                                        <p:attrNameLst>
                                          <p:attrName>ppt_y</p:attrName>
                                        </p:attrNameLst>
                                      </p:cBhvr>
                                    </p:anim>
                                    <p:animRot by="-480000">
                                      <p:cBhvr>
                                        <p:cTn id="20" dur="50" autoRev="1" fill="hold">
                                          <p:stCondLst>
                                            <p:cond delay="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r="44563" b="66242"/>
          <a:stretch/>
        </p:blipFill>
        <p:spPr>
          <a:xfrm flipH="1">
            <a:off x="-1" y="2612419"/>
            <a:ext cx="4958118" cy="2531081"/>
          </a:xfrm>
          <a:prstGeom prst="rect">
            <a:avLst/>
          </a:prstGeom>
        </p:spPr>
      </p:pic>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5G</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需求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LTE</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现状与问题</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7" name="组合 36"/>
          <p:cNvGrpSpPr/>
          <p:nvPr/>
        </p:nvGrpSpPr>
        <p:grpSpPr>
          <a:xfrm>
            <a:off x="5076056" y="2403654"/>
            <a:ext cx="2972164" cy="503773"/>
            <a:chOff x="6339097" y="3296031"/>
            <a:chExt cx="3744416" cy="511504"/>
          </a:xfrm>
        </p:grpSpPr>
        <p:sp>
          <p:nvSpPr>
            <p:cNvPr id="38" name="圆角矩形 3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898538" y="3336319"/>
              <a:ext cx="2736305"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网络发展趋势</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0" name="圆角矩形 39"/>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1" name="组合 40"/>
          <p:cNvGrpSpPr/>
          <p:nvPr/>
        </p:nvGrpSpPr>
        <p:grpSpPr>
          <a:xfrm>
            <a:off x="5076056" y="3106349"/>
            <a:ext cx="2972164" cy="503772"/>
            <a:chOff x="6339097" y="4180903"/>
            <a:chExt cx="3744416" cy="511504"/>
          </a:xfrm>
        </p:grpSpPr>
        <p:sp>
          <p:nvSpPr>
            <p:cNvPr id="46" name="圆角矩形 45"/>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7" name="矩形 46"/>
            <p:cNvSpPr/>
            <p:nvPr/>
          </p:nvSpPr>
          <p:spPr>
            <a:xfrm>
              <a:off x="6898538" y="4221882"/>
              <a:ext cx="2736305" cy="437542"/>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5G</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发展机遇挑战</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8" name="圆角矩形 47"/>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9" name="组合 48"/>
          <p:cNvGrpSpPr/>
          <p:nvPr/>
        </p:nvGrpSpPr>
        <p:grpSpPr>
          <a:xfrm>
            <a:off x="5076056" y="3803637"/>
            <a:ext cx="2972164" cy="503773"/>
            <a:chOff x="6339097" y="5057483"/>
            <a:chExt cx="3744416" cy="511504"/>
          </a:xfrm>
        </p:grpSpPr>
        <p:sp>
          <p:nvSpPr>
            <p:cNvPr id="65" name="圆角矩形 64"/>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6" name="矩形 65"/>
            <p:cNvSpPr/>
            <p:nvPr/>
          </p:nvSpPr>
          <p:spPr>
            <a:xfrm>
              <a:off x="6898669" y="5085978"/>
              <a:ext cx="2736174"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5G</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核心技术</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1085329"/>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smtClean="0">
                <a:solidFill>
                  <a:schemeClr val="tx2"/>
                </a:solidFill>
                <a:latin typeface="微软雅黑" pitchFamily="34" charset="-122"/>
                <a:ea typeface="微软雅黑" pitchFamily="34" charset="-122"/>
              </a:rPr>
              <a:t>目录</a:t>
            </a:r>
            <a:endParaRPr lang="en-US" altLang="zh-CN" sz="3600" b="1" dirty="0" smtClean="0">
              <a:solidFill>
                <a:schemeClr val="tx2"/>
              </a:solidFill>
              <a:latin typeface="微软雅黑" pitchFamily="34" charset="-122"/>
              <a:ea typeface="微软雅黑" pitchFamily="34" charset="-122"/>
            </a:endParaRPr>
          </a:p>
          <a:p>
            <a:pPr algn="r">
              <a:defRPr/>
            </a:pPr>
            <a:r>
              <a:rPr lang="en-US" altLang="zh-CN" sz="2400" b="1" dirty="0" smtClean="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230244939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68"/>
                                        </p:tgtEl>
                                        <p:attrNameLst>
                                          <p:attrName>style.visibility</p:attrName>
                                        </p:attrNameLst>
                                      </p:cBhvr>
                                      <p:to>
                                        <p:strVal val="visible"/>
                                      </p:to>
                                    </p:set>
                                    <p:anim calcmode="lin" valueType="num">
                                      <p:cBhvr>
                                        <p:cTn id="13" dur="250" fill="hold"/>
                                        <p:tgtEl>
                                          <p:spTgt spid="68"/>
                                        </p:tgtEl>
                                        <p:attrNameLst>
                                          <p:attrName>ppt_x</p:attrName>
                                        </p:attrNameLst>
                                      </p:cBhvr>
                                      <p:tavLst>
                                        <p:tav tm="0">
                                          <p:val>
                                            <p:strVal val="#ppt_x"/>
                                          </p:val>
                                        </p:tav>
                                        <p:tav tm="100000">
                                          <p:val>
                                            <p:strVal val="#ppt_x"/>
                                          </p:val>
                                        </p:tav>
                                      </p:tavLst>
                                    </p:anim>
                                    <p:anim calcmode="lin" valueType="num">
                                      <p:cBhvr>
                                        <p:cTn id="14" dur="250" fill="hold"/>
                                        <p:tgtEl>
                                          <p:spTgt spid="68"/>
                                        </p:tgtEl>
                                        <p:attrNameLst>
                                          <p:attrName>ppt_y</p:attrName>
                                        </p:attrNameLst>
                                      </p:cBhvr>
                                      <p:tavLst>
                                        <p:tav tm="0">
                                          <p:val>
                                            <p:strVal val="#ppt_y-#ppt_h/2"/>
                                          </p:val>
                                        </p:tav>
                                        <p:tav tm="100000">
                                          <p:val>
                                            <p:strVal val="#ppt_y"/>
                                          </p:val>
                                        </p:tav>
                                      </p:tavLst>
                                    </p:anim>
                                    <p:anim calcmode="lin" valueType="num">
                                      <p:cBhvr>
                                        <p:cTn id="15" dur="250" fill="hold"/>
                                        <p:tgtEl>
                                          <p:spTgt spid="68"/>
                                        </p:tgtEl>
                                        <p:attrNameLst>
                                          <p:attrName>ppt_w</p:attrName>
                                        </p:attrNameLst>
                                      </p:cBhvr>
                                      <p:tavLst>
                                        <p:tav tm="0">
                                          <p:val>
                                            <p:strVal val="#ppt_w"/>
                                          </p:val>
                                        </p:tav>
                                        <p:tav tm="100000">
                                          <p:val>
                                            <p:strVal val="#ppt_w"/>
                                          </p:val>
                                        </p:tav>
                                      </p:tavLst>
                                    </p:anim>
                                    <p:anim calcmode="lin" valueType="num">
                                      <p:cBhvr>
                                        <p:cTn id="16" dur="250" fill="hold"/>
                                        <p:tgtEl>
                                          <p:spTgt spid="68"/>
                                        </p:tgtEl>
                                        <p:attrNameLst>
                                          <p:attrName>ppt_h</p:attrName>
                                        </p:attrNameLst>
                                      </p:cBhvr>
                                      <p:tavLst>
                                        <p:tav tm="0">
                                          <p:val>
                                            <p:fltVal val="0"/>
                                          </p:val>
                                        </p:tav>
                                        <p:tav tm="100000">
                                          <p:val>
                                            <p:strVal val="#ppt_h"/>
                                          </p:val>
                                        </p:tav>
                                      </p:tavLst>
                                    </p:anim>
                                  </p:childTnLst>
                                </p:cTn>
                              </p:par>
                            </p:childTnLst>
                          </p:cTn>
                        </p:par>
                        <p:par>
                          <p:cTn id="17" fill="hold">
                            <p:stCondLst>
                              <p:cond delay="21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6"/>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40"/>
                                        </p:tgtEl>
                                        <p:attrNameLst>
                                          <p:attrName>ppt_x</p:attrName>
                                          <p:attrName>ppt_y</p:attrName>
                                        </p:attrNameLst>
                                      </p:cBhvr>
                                      <p:rCtr x="1862" y="-2060"/>
                                    </p:animMotion>
                                  </p:childTnLst>
                                </p:cTn>
                              </p:par>
                              <p:par>
                                <p:cTn id="47" presetID="22" presetClass="entr" presetSubtype="8" fill="hold" nodeType="withEffect">
                                  <p:stCondLst>
                                    <p:cond delay="100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1000"/>
                                        <p:tgtEl>
                                          <p:spTgt spid="48"/>
                                        </p:tgtEl>
                                      </p:cBhvr>
                                    </p:animEffect>
                                  </p:childTnLst>
                                </p:cTn>
                              </p:par>
                              <p:par>
                                <p:cTn id="53" presetID="56" presetClass="path" presetSubtype="0" accel="50000" decel="50000" fill="hold" grpId="1" nodeType="withEffect">
                                  <p:stCondLst>
                                    <p:cond delay="750"/>
                                  </p:stCondLst>
                                  <p:childTnLst>
                                    <p:animMotion origin="layout" path="M -0.03737 0.04121 L -6.25E-7 -4.44444E-6 " pathEditMode="relative" rAng="0" ptsTypes="AA">
                                      <p:cBhvr>
                                        <p:cTn id="54" dur="700" fill="hold"/>
                                        <p:tgtEl>
                                          <p:spTgt spid="48"/>
                                        </p:tgtEl>
                                        <p:attrNameLst>
                                          <p:attrName>ppt_x</p:attrName>
                                          <p:attrName>ppt_y</p:attrName>
                                        </p:attrNameLst>
                                      </p:cBhvr>
                                      <p:rCtr x="1862" y="-2060"/>
                                    </p:animMotion>
                                  </p:childTnLst>
                                </p:cTn>
                              </p:par>
                              <p:par>
                                <p:cTn id="55" presetID="22" presetClass="entr" presetSubtype="8" fill="hold" nodeType="withEffect">
                                  <p:stCondLst>
                                    <p:cond delay="1250"/>
                                  </p:stCondLst>
                                  <p:childTnLst>
                                    <p:set>
                                      <p:cBhvr>
                                        <p:cTn id="56" dur="1" fill="hold">
                                          <p:stCondLst>
                                            <p:cond delay="0"/>
                                          </p:stCondLst>
                                        </p:cTn>
                                        <p:tgtEl>
                                          <p:spTgt spid="49"/>
                                        </p:tgtEl>
                                        <p:attrNameLst>
                                          <p:attrName>style.visibility</p:attrName>
                                        </p:attrNameLst>
                                      </p:cBhvr>
                                      <p:to>
                                        <p:strVal val="visible"/>
                                      </p:to>
                                    </p:set>
                                    <p:animEffect transition="in" filter="wipe(left)">
                                      <p:cBhvr>
                                        <p:cTn id="57" dur="500"/>
                                        <p:tgtEl>
                                          <p:spTgt spid="49"/>
                                        </p:tgtEl>
                                      </p:cBhvr>
                                    </p:animEffect>
                                  </p:childTnLst>
                                </p:cTn>
                              </p:par>
                            </p:childTnLst>
                          </p:cTn>
                        </p:par>
                        <p:par>
                          <p:cTn id="58" fill="hold">
                            <p:stCondLst>
                              <p:cond delay="3900"/>
                            </p:stCondLst>
                            <p:childTnLst>
                              <p:par>
                                <p:cTn id="59" presetID="2" presetClass="entr" presetSubtype="8" fill="hold" grpId="0" nodeType="after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fill="hold"/>
                                        <p:tgtEl>
                                          <p:spTgt spid="67"/>
                                        </p:tgtEl>
                                        <p:attrNameLst>
                                          <p:attrName>ppt_x</p:attrName>
                                        </p:attrNameLst>
                                      </p:cBhvr>
                                      <p:tavLst>
                                        <p:tav tm="0">
                                          <p:val>
                                            <p:strVal val="0-#ppt_w/2"/>
                                          </p:val>
                                        </p:tav>
                                        <p:tav tm="100000">
                                          <p:val>
                                            <p:strVal val="#ppt_x"/>
                                          </p:val>
                                        </p:tav>
                                      </p:tavLst>
                                    </p:anim>
                                    <p:anim calcmode="lin" valueType="num">
                                      <p:cBhvr additive="base">
                                        <p:cTn id="62" dur="500" fill="hold"/>
                                        <p:tgtEl>
                                          <p:spTgt spid="67"/>
                                        </p:tgtEl>
                                        <p:attrNameLst>
                                          <p:attrName>ppt_y</p:attrName>
                                        </p:attrNameLst>
                                      </p:cBhvr>
                                      <p:tavLst>
                                        <p:tav tm="0">
                                          <p:val>
                                            <p:strVal val="#ppt_y"/>
                                          </p:val>
                                        </p:tav>
                                        <p:tav tm="100000">
                                          <p:val>
                                            <p:strVal val="#ppt_y"/>
                                          </p:val>
                                        </p:tav>
                                      </p:tavLst>
                                    </p:anim>
                                  </p:childTnLst>
                                </p:cTn>
                              </p:par>
                            </p:childTnLst>
                          </p:cTn>
                        </p:par>
                        <p:par>
                          <p:cTn id="63" fill="hold">
                            <p:stCondLst>
                              <p:cond delay="4400"/>
                            </p:stCondLst>
                            <p:childTnLst>
                              <p:par>
                                <p:cTn id="64" presetID="26" presetClass="emph" presetSubtype="0" fill="hold" grpId="2" nodeType="afterEffect">
                                  <p:stCondLst>
                                    <p:cond delay="0"/>
                                  </p:stCondLst>
                                  <p:childTnLst>
                                    <p:animEffect transition="out" filter="fade">
                                      <p:cBhvr>
                                        <p:cTn id="65" dur="500" tmFilter="0, 0; .2, .5; .8, .5; 1, 0"/>
                                        <p:tgtEl>
                                          <p:spTgt spid="25"/>
                                        </p:tgtEl>
                                      </p:cBhvr>
                                    </p:animEffect>
                                    <p:animScale>
                                      <p:cBhvr>
                                        <p:cTn id="66" dur="250" autoRev="1" fill="hold"/>
                                        <p:tgtEl>
                                          <p:spTgt spid="25"/>
                                        </p:tgtEl>
                                      </p:cBhvr>
                                      <p:by x="105000" y="105000"/>
                                    </p:animScale>
                                  </p:childTnLst>
                                </p:cTn>
                              </p:par>
                              <p:par>
                                <p:cTn id="67" presetID="26" presetClass="emph" presetSubtype="0" fill="hold" nodeType="withEffect">
                                  <p:stCondLst>
                                    <p:cond delay="0"/>
                                  </p:stCondLst>
                                  <p:childTnLst>
                                    <p:animEffect transition="out" filter="fade">
                                      <p:cBhvr>
                                        <p:cTn id="68" dur="500" tmFilter="0, 0; .2, .5; .8, .5; 1, 0"/>
                                        <p:tgtEl>
                                          <p:spTgt spid="26"/>
                                        </p:tgtEl>
                                      </p:cBhvr>
                                    </p:animEffect>
                                    <p:animScale>
                                      <p:cBhvr>
                                        <p:cTn id="69"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9" grpId="0" animBg="1"/>
      <p:bldP spid="29" grpId="1" animBg="1"/>
      <p:bldP spid="36" grpId="0" animBg="1"/>
      <p:bldP spid="36" grpId="1" animBg="1"/>
      <p:bldP spid="40" grpId="0" animBg="1"/>
      <p:bldP spid="40" grpId="1" animBg="1"/>
      <p:bldP spid="48" grpId="0" animBg="1"/>
      <p:bldP spid="48" grpId="1" animBg="1"/>
      <p:bldP spid="67" grpId="0" animBg="1"/>
      <p:bldP spid="6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13069" y="58298"/>
            <a:ext cx="2386723" cy="430374"/>
          </a:xfrm>
          <a:prstGeom prst="rect">
            <a:avLst/>
          </a:prstGeom>
          <a:noFill/>
        </p:spPr>
        <p:txBody>
          <a:bodyPr wrap="square" rtlCol="0">
            <a:spAutoFit/>
          </a:bodyPr>
          <a:lstStyle/>
          <a:p>
            <a:pPr>
              <a:lnSpc>
                <a:spcPct val="120000"/>
              </a:lnSpc>
            </a:pPr>
            <a:r>
              <a:rPr lang="en-US" altLang="zh-CN" sz="2000" b="1" dirty="0" smtClean="0">
                <a:solidFill>
                  <a:schemeClr val="tx1">
                    <a:lumMod val="75000"/>
                    <a:lumOff val="25000"/>
                  </a:schemeClr>
                </a:solidFill>
              </a:rPr>
              <a:t>5G</a:t>
            </a:r>
            <a:r>
              <a:rPr lang="zh-CN" altLang="en-US" sz="2000" b="1" dirty="0" smtClean="0">
                <a:solidFill>
                  <a:schemeClr val="tx1">
                    <a:lumMod val="75000"/>
                    <a:lumOff val="25000"/>
                  </a:schemeClr>
                </a:solidFill>
              </a:rPr>
              <a:t>需求</a:t>
            </a:r>
          </a:p>
        </p:txBody>
      </p:sp>
      <p:sp>
        <p:nvSpPr>
          <p:cNvPr id="9" name="流程图: 数据 8"/>
          <p:cNvSpPr/>
          <p:nvPr/>
        </p:nvSpPr>
        <p:spPr>
          <a:xfrm rot="16200000" flipH="1">
            <a:off x="990353" y="1385211"/>
            <a:ext cx="504055" cy="198774"/>
          </a:xfrm>
          <a:prstGeom prst="flowChartInputOutpu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1287010" y="1059582"/>
            <a:ext cx="3024336" cy="3600400"/>
          </a:xfrm>
          <a:prstGeom prst="roundRect">
            <a:avLst>
              <a:gd name="adj" fmla="val 6769"/>
            </a:avLst>
          </a:prstGeom>
          <a:solidFill>
            <a:schemeClr val="accent6">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p:cNvSpPr/>
          <p:nvPr/>
        </p:nvSpPr>
        <p:spPr>
          <a:xfrm>
            <a:off x="1142994" y="1339079"/>
            <a:ext cx="2584057" cy="397547"/>
          </a:xfrm>
          <a:prstGeom prst="homePlate">
            <a:avLst>
              <a:gd name="adj" fmla="val 3346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539038" y="1923678"/>
            <a:ext cx="2528906" cy="233397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indent="288000"/>
            <a:r>
              <a:rPr lang="en-US" altLang="zh-CN" sz="1100" dirty="0"/>
              <a:t>4G </a:t>
            </a:r>
            <a:r>
              <a:rPr lang="zh-CN" altLang="zh-CN" sz="1100" dirty="0"/>
              <a:t>网络是全</a:t>
            </a:r>
            <a:r>
              <a:rPr lang="en-US" altLang="zh-CN" sz="1100" dirty="0"/>
              <a:t>IP </a:t>
            </a:r>
            <a:r>
              <a:rPr lang="zh-CN" altLang="zh-CN" sz="1100" dirty="0"/>
              <a:t>化网络，主要提供数据业务</a:t>
            </a:r>
            <a:r>
              <a:rPr lang="zh-CN" altLang="zh-CN" sz="1100" dirty="0" smtClean="0"/>
              <a:t>，</a:t>
            </a:r>
            <a:r>
              <a:rPr lang="zh-CN" altLang="zh-CN" sz="1100" dirty="0"/>
              <a:t>基本能够满足各种移动通信业务的需求，然而移动互联网技术和物联网技术的快速发展又几乎颠覆了传统的移动通信模式，这些新型移动通信业务，例如社交网络、移动云计算、车联网等，对移动通信网络的发展提出了新的</a:t>
            </a:r>
            <a:r>
              <a:rPr lang="zh-CN" altLang="zh-CN" sz="1100" dirty="0" smtClean="0"/>
              <a:t>需求</a:t>
            </a:r>
            <a:r>
              <a:rPr lang="zh-CN" altLang="en-US" sz="1100" dirty="0" smtClean="0"/>
              <a:t>。</a:t>
            </a:r>
            <a:endParaRPr lang="en-US" altLang="zh-CN" sz="1100" dirty="0" smtClean="0"/>
          </a:p>
          <a:p>
            <a:pPr indent="288000"/>
            <a:r>
              <a:rPr lang="zh-CN" altLang="zh-CN" sz="1100" dirty="0"/>
              <a:t>未来移动通信网络将服务于人们居住、工作、休闲和交通等各种场所，涵盖了住宅区、办公室、体育场、露天集会、高速铁路等多种场景。这些不同场景下的移动通信具有不同的特征，例如超高的流量密度、超高的连接数密度、超低时延、超高的移动性等</a:t>
            </a:r>
            <a:endParaRPr lang="en-US" altLang="zh-CN" sz="1100" dirty="0">
              <a:solidFill>
                <a:srgbClr val="FFFFFF"/>
              </a:solidFill>
            </a:endParaRPr>
          </a:p>
        </p:txBody>
      </p:sp>
      <p:sp>
        <p:nvSpPr>
          <p:cNvPr id="14" name="TextBox 13"/>
          <p:cNvSpPr txBox="1"/>
          <p:nvPr/>
        </p:nvSpPr>
        <p:spPr>
          <a:xfrm>
            <a:off x="1507783"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itchFamily="34" charset="-122"/>
                <a:ea typeface="微软雅黑" pitchFamily="34" charset="-122"/>
              </a:defRPr>
            </a:lvl1pPr>
          </a:lstStyle>
          <a:p>
            <a:r>
              <a:rPr lang="en-US" altLang="zh-CN" sz="1600" b="0" dirty="0" smtClean="0">
                <a:solidFill>
                  <a:srgbClr val="FFFFFF"/>
                </a:solidFill>
              </a:rPr>
              <a:t>5G</a:t>
            </a:r>
            <a:r>
              <a:rPr lang="zh-CN" altLang="en-US" sz="1600" b="0" dirty="0" smtClean="0">
                <a:solidFill>
                  <a:srgbClr val="FFFFFF"/>
                </a:solidFill>
              </a:rPr>
              <a:t>应时代产生</a:t>
            </a:r>
            <a:endParaRPr lang="zh-CN" altLang="en-US" sz="1600" b="0" dirty="0">
              <a:solidFill>
                <a:srgbClr val="FFFFFF"/>
              </a:solidFill>
            </a:endParaRPr>
          </a:p>
        </p:txBody>
      </p:sp>
      <p:sp>
        <p:nvSpPr>
          <p:cNvPr id="24" name="流程图: 数据 23"/>
          <p:cNvSpPr/>
          <p:nvPr/>
        </p:nvSpPr>
        <p:spPr>
          <a:xfrm rot="16200000" flipH="1">
            <a:off x="4662761" y="1385211"/>
            <a:ext cx="504055" cy="198774"/>
          </a:xfrm>
          <a:prstGeom prst="flowChartInputOutpu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959418" y="1059582"/>
            <a:ext cx="3024336" cy="3600400"/>
          </a:xfrm>
          <a:prstGeom prst="roundRect">
            <a:avLst>
              <a:gd name="adj" fmla="val 6769"/>
            </a:avLst>
          </a:prstGeom>
          <a:solidFill>
            <a:schemeClr val="accent5">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五边形 25"/>
          <p:cNvSpPr/>
          <p:nvPr/>
        </p:nvSpPr>
        <p:spPr>
          <a:xfrm>
            <a:off x="4815402" y="1339079"/>
            <a:ext cx="2584057" cy="397547"/>
          </a:xfrm>
          <a:prstGeom prst="homePlate">
            <a:avLst>
              <a:gd name="adj" fmla="val 3346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5148064" y="1859726"/>
            <a:ext cx="2636918" cy="266739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en-US" altLang="zh-CN" sz="1100" dirty="0"/>
              <a:t>1</a:t>
            </a:r>
            <a:r>
              <a:rPr lang="zh-CN" altLang="zh-CN" sz="1100" dirty="0"/>
              <a:t>、连续广域覆盖场景：最传统的通信场景，以保证用户的移动性和业务连续性为目标， 为用户提供</a:t>
            </a:r>
            <a:r>
              <a:rPr lang="en-US" altLang="zh-CN" sz="1100" dirty="0"/>
              <a:t>100 Mbit/s </a:t>
            </a:r>
            <a:r>
              <a:rPr lang="zh-CN" altLang="zh-CN" sz="1100" dirty="0"/>
              <a:t>以上无缝的高速业务体验。</a:t>
            </a:r>
          </a:p>
          <a:p>
            <a:r>
              <a:rPr lang="en-US" altLang="zh-CN" sz="1100" dirty="0"/>
              <a:t>2</a:t>
            </a:r>
            <a:r>
              <a:rPr lang="zh-CN" altLang="zh-CN" sz="1100" dirty="0"/>
              <a:t>、热点高容量场景：主要面向局部热点区域，为用户提供极高的数据传输速率（</a:t>
            </a:r>
            <a:r>
              <a:rPr lang="en-US" altLang="zh-CN" sz="1100" dirty="0"/>
              <a:t>1 </a:t>
            </a:r>
            <a:r>
              <a:rPr lang="en-US" altLang="zh-CN" sz="1100" dirty="0" err="1"/>
              <a:t>Gbit</a:t>
            </a:r>
            <a:r>
              <a:rPr lang="en-US" altLang="zh-CN" sz="1100" dirty="0"/>
              <a:t>/s</a:t>
            </a:r>
            <a:r>
              <a:rPr lang="zh-CN" altLang="zh-CN" sz="1100" dirty="0"/>
              <a:t>），满足网络极高的流量密度需求。</a:t>
            </a:r>
          </a:p>
          <a:p>
            <a:r>
              <a:rPr lang="en-US" altLang="zh-CN" sz="1100" dirty="0"/>
              <a:t>3</a:t>
            </a:r>
            <a:r>
              <a:rPr lang="zh-CN" altLang="zh-CN" sz="1100" dirty="0"/>
              <a:t>、低功耗大连接场景：针对物联网中部署大量终端的应用场景，要求网络支持超千亿设备连接，满足百万每平方千米连接数密度指标要求，还要保证终端的超低功耗和超低成本。</a:t>
            </a:r>
          </a:p>
          <a:p>
            <a:r>
              <a:rPr lang="en-US" altLang="zh-CN" sz="1100" dirty="0"/>
              <a:t>4</a:t>
            </a:r>
            <a:r>
              <a:rPr lang="zh-CN" altLang="zh-CN" sz="1100" dirty="0"/>
              <a:t>、低时延高可靠场景：主要面向车联网、工业控制等垂直行业的极端性能需求，为用户提供毫秒级的端到端时延和接近</a:t>
            </a:r>
            <a:r>
              <a:rPr lang="en-US" altLang="zh-CN" sz="1100" dirty="0"/>
              <a:t>100%</a:t>
            </a:r>
            <a:r>
              <a:rPr lang="zh-CN" altLang="zh-CN" sz="1100" dirty="0"/>
              <a:t>的业务可靠性保证。</a:t>
            </a:r>
            <a:endParaRPr lang="en-US" altLang="zh-CN" sz="1100" dirty="0">
              <a:solidFill>
                <a:srgbClr val="FFFFFF"/>
              </a:solidFill>
            </a:endParaRPr>
          </a:p>
        </p:txBody>
      </p:sp>
      <p:sp>
        <p:nvSpPr>
          <p:cNvPr id="28" name="TextBox 27"/>
          <p:cNvSpPr txBox="1"/>
          <p:nvPr/>
        </p:nvSpPr>
        <p:spPr>
          <a:xfrm>
            <a:off x="5180191"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itchFamily="34" charset="-122"/>
                <a:ea typeface="微软雅黑" pitchFamily="34" charset="-122"/>
              </a:defRPr>
            </a:lvl1pPr>
          </a:lstStyle>
          <a:p>
            <a:r>
              <a:rPr lang="zh-CN" altLang="en-US" sz="1600" b="0" dirty="0" smtClean="0">
                <a:solidFill>
                  <a:srgbClr val="FFFFFF"/>
                </a:solidFill>
              </a:rPr>
              <a:t>通信场景分类</a:t>
            </a:r>
            <a:endParaRPr lang="zh-CN" altLang="en-US" sz="1600" b="0" dirty="0">
              <a:solidFill>
                <a:srgbClr val="FFFFFF"/>
              </a:solidFill>
            </a:endParaRPr>
          </a:p>
        </p:txBody>
      </p:sp>
    </p:spTree>
    <p:extLst>
      <p:ext uri="{BB962C8B-B14F-4D97-AF65-F5344CB8AC3E}">
        <p14:creationId xmlns:p14="http://schemas.microsoft.com/office/powerpoint/2010/main" val="416359375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up)">
                                      <p:cBhvr>
                                        <p:cTn id="26" dur="500"/>
                                        <p:tgtEl>
                                          <p:spTgt spid="25"/>
                                        </p:tgtEl>
                                      </p:cBhvr>
                                    </p:animEffect>
                                  </p:childTnLst>
                                </p:cTn>
                              </p:par>
                            </p:childTnLst>
                          </p:cTn>
                        </p:par>
                        <p:par>
                          <p:cTn id="27" fill="hold">
                            <p:stCondLst>
                              <p:cond delay="2500"/>
                            </p:stCondLst>
                            <p:childTnLst>
                              <p:par>
                                <p:cTn id="28" presetID="22" presetClass="entr" presetSubtype="2"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right)">
                                      <p:cBhvr>
                                        <p:cTn id="30" dur="500"/>
                                        <p:tgtEl>
                                          <p:spTgt spid="24"/>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24" grpId="0" animBg="1"/>
      <p:bldP spid="25" grpId="0" animBg="1"/>
      <p:bldP spid="26" grpId="0" animBg="1"/>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519504" y="3294406"/>
            <a:ext cx="4699134" cy="100549"/>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12" name="矩形 11"/>
          <p:cNvSpPr/>
          <p:nvPr/>
        </p:nvSpPr>
        <p:spPr>
          <a:xfrm>
            <a:off x="2087401" y="1589406"/>
            <a:ext cx="4699134" cy="100549"/>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13" name="椭圆 64"/>
          <p:cNvSpPr>
            <a:spLocks noChangeArrowheads="1"/>
          </p:cNvSpPr>
          <p:nvPr/>
        </p:nvSpPr>
        <p:spPr bwMode="auto">
          <a:xfrm>
            <a:off x="953128" y="1341964"/>
            <a:ext cx="1244209" cy="1243536"/>
          </a:xfrm>
          <a:prstGeom prst="ellipse">
            <a:avLst/>
          </a:prstGeom>
          <a:solidFill>
            <a:schemeClr val="tx2"/>
          </a:solidFill>
          <a:ln w="190500" cap="sq" cmpd="sng">
            <a:solidFill>
              <a:schemeClr val="bg1">
                <a:lumMod val="75000"/>
              </a:schemeClr>
            </a:solidFill>
            <a:round/>
            <a:headEnd/>
            <a:tailEnd/>
          </a:ln>
        </p:spPr>
        <p:txBody>
          <a:bodyPr lIns="68567" tIns="34284" rIns="68567" bIns="34284" anchor="ctr"/>
          <a:lstStyle/>
          <a:p>
            <a:pPr algn="ctr"/>
            <a:r>
              <a:rPr lang="en-US" altLang="zh-CN" sz="2100" b="1" dirty="0" smtClean="0">
                <a:solidFill>
                  <a:schemeClr val="bg1"/>
                </a:solidFill>
                <a:latin typeface="微软雅黑" pitchFamily="34" charset="-122"/>
                <a:ea typeface="微软雅黑" pitchFamily="34" charset="-122"/>
                <a:sym typeface="宋体" panose="02010600030101010101" pitchFamily="2" charset="-122"/>
              </a:rPr>
              <a:t>LTE</a:t>
            </a:r>
          </a:p>
          <a:p>
            <a:pPr algn="ctr"/>
            <a:r>
              <a:rPr lang="zh-CN" altLang="en-US" sz="2100" b="1" dirty="0" smtClean="0">
                <a:solidFill>
                  <a:schemeClr val="bg1"/>
                </a:solidFill>
                <a:latin typeface="微软雅黑" pitchFamily="34" charset="-122"/>
                <a:ea typeface="微软雅黑" pitchFamily="34" charset="-122"/>
                <a:sym typeface="宋体" panose="02010600030101010101" pitchFamily="2" charset="-122"/>
              </a:rPr>
              <a:t>发展</a:t>
            </a:r>
            <a:endParaRPr lang="en-US" altLang="zh-CN" sz="2100" b="1" dirty="0" smtClean="0">
              <a:solidFill>
                <a:schemeClr val="bg1"/>
              </a:solidFill>
              <a:latin typeface="微软雅黑" pitchFamily="34" charset="-122"/>
              <a:ea typeface="微软雅黑" pitchFamily="34" charset="-122"/>
              <a:sym typeface="宋体" panose="02010600030101010101" pitchFamily="2" charset="-122"/>
            </a:endParaRPr>
          </a:p>
          <a:p>
            <a:pPr algn="ctr"/>
            <a:r>
              <a:rPr lang="zh-CN" altLang="en-US" sz="2100" b="1" dirty="0" smtClean="0">
                <a:solidFill>
                  <a:schemeClr val="bg1"/>
                </a:solidFill>
                <a:latin typeface="微软雅黑" pitchFamily="34" charset="-122"/>
                <a:ea typeface="微软雅黑" pitchFamily="34" charset="-122"/>
                <a:sym typeface="宋体" panose="02010600030101010101" pitchFamily="2" charset="-122"/>
              </a:rPr>
              <a:t>现状</a:t>
            </a:r>
            <a:endParaRPr lang="zh-CN" altLang="zh-CN" sz="2100" b="1" dirty="0">
              <a:solidFill>
                <a:schemeClr val="bg1"/>
              </a:solidFill>
              <a:latin typeface="微软雅黑" pitchFamily="34" charset="-122"/>
              <a:ea typeface="微软雅黑" pitchFamily="34" charset="-122"/>
              <a:sym typeface="宋体" panose="02010600030101010101" pitchFamily="2" charset="-122"/>
            </a:endParaRPr>
          </a:p>
        </p:txBody>
      </p:sp>
      <p:sp>
        <p:nvSpPr>
          <p:cNvPr id="14" name="TextBox 13"/>
          <p:cNvSpPr txBox="1"/>
          <p:nvPr/>
        </p:nvSpPr>
        <p:spPr>
          <a:xfrm>
            <a:off x="2436039" y="1714237"/>
            <a:ext cx="4429069" cy="1269566"/>
          </a:xfrm>
          <a:prstGeom prst="rect">
            <a:avLst/>
          </a:prstGeom>
          <a:noFill/>
        </p:spPr>
        <p:txBody>
          <a:bodyPr wrap="square" lIns="68567" tIns="34284" rIns="68567" bIns="34284" rtlCol="0">
            <a:spAutoFit/>
          </a:bodyPr>
          <a:lstStyle/>
          <a:p>
            <a:pPr>
              <a:lnSpc>
                <a:spcPct val="130000"/>
              </a:lnSpc>
            </a:pPr>
            <a:r>
              <a:rPr lang="zh-CN" altLang="zh-CN" sz="1200" dirty="0"/>
              <a:t>随着移动互联网业务和物联网业务的发展，</a:t>
            </a:r>
            <a:r>
              <a:rPr lang="en-US" altLang="zh-CN" sz="1200" dirty="0"/>
              <a:t>LTE </a:t>
            </a:r>
            <a:r>
              <a:rPr lang="zh-CN" altLang="zh-CN" sz="1200" dirty="0"/>
              <a:t>网络逐渐难以适应新业务的需求或者网络运营的新需求</a:t>
            </a:r>
            <a:r>
              <a:rPr lang="zh-CN" altLang="zh-CN" sz="1200" dirty="0" smtClean="0"/>
              <a:t>，</a:t>
            </a:r>
            <a:r>
              <a:rPr lang="zh-CN" altLang="en-US" sz="1200" dirty="0"/>
              <a:t>当网络中存在</a:t>
            </a:r>
            <a:r>
              <a:rPr lang="zh-CN" altLang="en-US" sz="1200" dirty="0">
                <a:solidFill>
                  <a:schemeClr val="tx2">
                    <a:lumMod val="75000"/>
                  </a:schemeClr>
                </a:solidFill>
              </a:rPr>
              <a:t>海量终端或者存在密集组网</a:t>
            </a:r>
            <a:r>
              <a:rPr lang="zh-CN" altLang="en-US" sz="1200" dirty="0"/>
              <a:t>场景时，</a:t>
            </a:r>
            <a:r>
              <a:rPr lang="zh-CN" altLang="en-US" sz="1200" dirty="0">
                <a:solidFill>
                  <a:schemeClr val="tx2">
                    <a:lumMod val="75000"/>
                  </a:schemeClr>
                </a:solidFill>
              </a:rPr>
              <a:t>核心网</a:t>
            </a:r>
            <a:r>
              <a:rPr lang="zh-CN" altLang="en-US" sz="1200" dirty="0"/>
              <a:t>将面临信令拥塞的风险</a:t>
            </a:r>
            <a:r>
              <a:rPr lang="zh-CN" altLang="en-US" sz="1200" dirty="0" smtClean="0"/>
              <a:t>；</a:t>
            </a:r>
            <a:r>
              <a:rPr lang="zh-CN" altLang="en-US" sz="1200" dirty="0" smtClean="0">
                <a:solidFill>
                  <a:schemeClr val="tx2">
                    <a:lumMod val="75000"/>
                  </a:schemeClr>
                </a:solidFill>
              </a:rPr>
              <a:t>集中式</a:t>
            </a:r>
            <a:r>
              <a:rPr lang="zh-CN" altLang="en-US" sz="1200" dirty="0">
                <a:solidFill>
                  <a:schemeClr val="tx2">
                    <a:lumMod val="75000"/>
                  </a:schemeClr>
                </a:solidFill>
              </a:rPr>
              <a:t>的路由方式</a:t>
            </a:r>
            <a:r>
              <a:rPr lang="zh-CN" altLang="en-US" sz="1200" dirty="0"/>
              <a:t>降低“本地数据”的传输效率，使得内容的边缘缓存难以</a:t>
            </a:r>
            <a:r>
              <a:rPr lang="zh-CN" altLang="en-US" sz="1200" dirty="0" smtClean="0"/>
              <a:t>部署等等。</a:t>
            </a:r>
            <a:endParaRPr lang="zh-CN" altLang="en-US" sz="1200" dirty="0">
              <a:solidFill>
                <a:sysClr val="windowText" lastClr="000000"/>
              </a:solidFill>
              <a:latin typeface="微软雅黑" pitchFamily="34" charset="-122"/>
              <a:ea typeface="微软雅黑" pitchFamily="34" charset="-122"/>
            </a:endParaRPr>
          </a:p>
        </p:txBody>
      </p:sp>
      <p:sp>
        <p:nvSpPr>
          <p:cNvPr id="15" name="椭圆 64"/>
          <p:cNvSpPr>
            <a:spLocks noChangeArrowheads="1"/>
          </p:cNvSpPr>
          <p:nvPr/>
        </p:nvSpPr>
        <p:spPr bwMode="auto">
          <a:xfrm>
            <a:off x="7056600" y="2834655"/>
            <a:ext cx="1244209" cy="1243536"/>
          </a:xfrm>
          <a:prstGeom prst="ellipse">
            <a:avLst/>
          </a:prstGeom>
          <a:solidFill>
            <a:schemeClr val="tx2"/>
          </a:solidFill>
          <a:ln w="190500" cap="sq" cmpd="sng">
            <a:solidFill>
              <a:schemeClr val="bg1">
                <a:lumMod val="75000"/>
              </a:schemeClr>
            </a:solidFill>
            <a:round/>
            <a:headEnd/>
            <a:tailEnd/>
          </a:ln>
        </p:spPr>
        <p:txBody>
          <a:bodyPr lIns="68567" tIns="34284" rIns="68567" bIns="34284" anchor="ctr"/>
          <a:lstStyle/>
          <a:p>
            <a:pPr algn="ctr"/>
            <a:r>
              <a:rPr lang="zh-CN" altLang="en-US" sz="2100" b="1" dirty="0" smtClean="0">
                <a:solidFill>
                  <a:schemeClr val="bg1"/>
                </a:solidFill>
                <a:latin typeface="微软雅黑" pitchFamily="34" charset="-122"/>
                <a:ea typeface="微软雅黑" pitchFamily="34" charset="-122"/>
                <a:sym typeface="宋体" panose="02010600030101010101" pitchFamily="2" charset="-122"/>
              </a:rPr>
              <a:t>需</a:t>
            </a:r>
            <a:endParaRPr lang="en-US" altLang="zh-CN" sz="2100" b="1" dirty="0" smtClean="0">
              <a:solidFill>
                <a:schemeClr val="bg1"/>
              </a:solidFill>
              <a:latin typeface="微软雅黑" pitchFamily="34" charset="-122"/>
              <a:ea typeface="微软雅黑" pitchFamily="34" charset="-122"/>
              <a:sym typeface="宋体" panose="02010600030101010101" pitchFamily="2" charset="-122"/>
            </a:endParaRPr>
          </a:p>
          <a:p>
            <a:pPr algn="ctr"/>
            <a:r>
              <a:rPr lang="zh-CN" altLang="en-US" sz="2100" b="1" dirty="0" smtClean="0">
                <a:solidFill>
                  <a:schemeClr val="bg1"/>
                </a:solidFill>
                <a:latin typeface="微软雅黑" pitchFamily="34" charset="-122"/>
                <a:ea typeface="微软雅黑" pitchFamily="34" charset="-122"/>
                <a:sym typeface="宋体" panose="02010600030101010101" pitchFamily="2" charset="-122"/>
              </a:rPr>
              <a:t>解决</a:t>
            </a:r>
            <a:endParaRPr lang="en-US" altLang="zh-CN" sz="2100" b="1" dirty="0" smtClean="0">
              <a:solidFill>
                <a:schemeClr val="bg1"/>
              </a:solidFill>
              <a:latin typeface="微软雅黑" pitchFamily="34" charset="-122"/>
              <a:ea typeface="微软雅黑" pitchFamily="34" charset="-122"/>
              <a:sym typeface="宋体" panose="02010600030101010101" pitchFamily="2" charset="-122"/>
            </a:endParaRPr>
          </a:p>
          <a:p>
            <a:pPr algn="ctr"/>
            <a:r>
              <a:rPr lang="zh-CN" altLang="en-US" sz="2100" b="1" dirty="0" smtClean="0">
                <a:solidFill>
                  <a:schemeClr val="bg1"/>
                </a:solidFill>
                <a:latin typeface="微软雅黑" pitchFamily="34" charset="-122"/>
                <a:ea typeface="微软雅黑" pitchFamily="34" charset="-122"/>
                <a:sym typeface="宋体" panose="02010600030101010101" pitchFamily="2" charset="-122"/>
              </a:rPr>
              <a:t>问题</a:t>
            </a:r>
            <a:endParaRPr lang="zh-CN" altLang="zh-CN" sz="2100" b="1" dirty="0">
              <a:solidFill>
                <a:schemeClr val="bg1"/>
              </a:solidFill>
              <a:latin typeface="微软雅黑" pitchFamily="34" charset="-122"/>
              <a:ea typeface="微软雅黑" pitchFamily="34" charset="-122"/>
              <a:sym typeface="宋体" panose="02010600030101010101" pitchFamily="2" charset="-122"/>
            </a:endParaRPr>
          </a:p>
        </p:txBody>
      </p:sp>
      <p:sp>
        <p:nvSpPr>
          <p:cNvPr id="16" name="TextBox 15"/>
          <p:cNvSpPr txBox="1"/>
          <p:nvPr/>
        </p:nvSpPr>
        <p:spPr>
          <a:xfrm>
            <a:off x="2436039" y="3456424"/>
            <a:ext cx="4429069" cy="1269566"/>
          </a:xfrm>
          <a:prstGeom prst="rect">
            <a:avLst/>
          </a:prstGeom>
          <a:noFill/>
        </p:spPr>
        <p:txBody>
          <a:bodyPr wrap="square" lIns="68567" tIns="34284" rIns="68567" bIns="34284" rtlCol="0">
            <a:spAutoFit/>
          </a:bodyPr>
          <a:lstStyle/>
          <a:p>
            <a:pPr>
              <a:lnSpc>
                <a:spcPct val="130000"/>
              </a:lnSpc>
            </a:pPr>
            <a:r>
              <a:rPr lang="en-US" altLang="zh-CN" sz="1200" dirty="0">
                <a:solidFill>
                  <a:sysClr val="windowText" lastClr="000000"/>
                </a:solidFill>
                <a:latin typeface="微软雅黑" pitchFamily="34" charset="-122"/>
                <a:ea typeface="微软雅黑" pitchFamily="34" charset="-122"/>
              </a:rPr>
              <a:t>1</a:t>
            </a:r>
            <a:r>
              <a:rPr lang="zh-CN" altLang="en-US" sz="1200" dirty="0">
                <a:solidFill>
                  <a:sysClr val="windowText" lastClr="000000"/>
                </a:solidFill>
                <a:latin typeface="微软雅黑" pitchFamily="34" charset="-122"/>
                <a:ea typeface="微软雅黑" pitchFamily="34" charset="-122"/>
              </a:rPr>
              <a:t>、提高</a:t>
            </a:r>
            <a:r>
              <a:rPr lang="zh-CN" altLang="en-US" sz="1200" dirty="0">
                <a:solidFill>
                  <a:srgbClr val="FF0000"/>
                </a:solidFill>
                <a:latin typeface="微软雅黑" pitchFamily="34" charset="-122"/>
                <a:ea typeface="微软雅黑" pitchFamily="34" charset="-122"/>
              </a:rPr>
              <a:t>网络容量</a:t>
            </a:r>
            <a:r>
              <a:rPr lang="zh-CN" altLang="en-US" sz="1200" dirty="0">
                <a:solidFill>
                  <a:sysClr val="windowText" lastClr="000000"/>
                </a:solidFill>
                <a:latin typeface="微软雅黑" pitchFamily="34" charset="-122"/>
                <a:ea typeface="微软雅黑" pitchFamily="34" charset="-122"/>
              </a:rPr>
              <a:t>，为了提高热点区域的系统容量。</a:t>
            </a:r>
          </a:p>
          <a:p>
            <a:pPr>
              <a:lnSpc>
                <a:spcPct val="130000"/>
              </a:lnSpc>
            </a:pPr>
            <a:r>
              <a:rPr lang="en-US" altLang="zh-CN" sz="1200" dirty="0">
                <a:solidFill>
                  <a:sysClr val="windowText" lastClr="000000"/>
                </a:solidFill>
                <a:latin typeface="微软雅黑" pitchFamily="34" charset="-122"/>
                <a:ea typeface="微软雅黑" pitchFamily="34" charset="-122"/>
              </a:rPr>
              <a:t>2</a:t>
            </a:r>
            <a:r>
              <a:rPr lang="zh-CN" altLang="en-US" sz="1200" dirty="0">
                <a:solidFill>
                  <a:sysClr val="windowText" lastClr="000000"/>
                </a:solidFill>
                <a:latin typeface="微软雅黑" pitchFamily="34" charset="-122"/>
                <a:ea typeface="微软雅黑" pitchFamily="34" charset="-122"/>
              </a:rPr>
              <a:t>、提高</a:t>
            </a:r>
            <a:r>
              <a:rPr lang="zh-CN" altLang="en-US" sz="1200" dirty="0">
                <a:solidFill>
                  <a:srgbClr val="FF0000"/>
                </a:solidFill>
                <a:latin typeface="微软雅黑" pitchFamily="34" charset="-122"/>
                <a:ea typeface="微软雅黑" pitchFamily="34" charset="-122"/>
              </a:rPr>
              <a:t>数据传输效率</a:t>
            </a:r>
            <a:r>
              <a:rPr lang="zh-CN" altLang="en-US" sz="1200" dirty="0">
                <a:solidFill>
                  <a:sysClr val="windowText" lastClr="000000"/>
                </a:solidFill>
                <a:latin typeface="微软雅黑" pitchFamily="34" charset="-122"/>
                <a:ea typeface="微软雅黑" pitchFamily="34" charset="-122"/>
              </a:rPr>
              <a:t>。</a:t>
            </a:r>
          </a:p>
          <a:p>
            <a:pPr>
              <a:lnSpc>
                <a:spcPct val="130000"/>
              </a:lnSpc>
            </a:pPr>
            <a:r>
              <a:rPr lang="en-US" altLang="zh-CN" sz="1200" dirty="0">
                <a:solidFill>
                  <a:sysClr val="windowText" lastClr="000000"/>
                </a:solidFill>
                <a:latin typeface="微软雅黑" pitchFamily="34" charset="-122"/>
                <a:ea typeface="微软雅黑" pitchFamily="34" charset="-122"/>
              </a:rPr>
              <a:t>3</a:t>
            </a:r>
            <a:r>
              <a:rPr lang="zh-CN" altLang="en-US" sz="1200" dirty="0">
                <a:solidFill>
                  <a:sysClr val="windowText" lastClr="000000"/>
                </a:solidFill>
                <a:latin typeface="微软雅黑" pitchFamily="34" charset="-122"/>
                <a:ea typeface="微软雅黑" pitchFamily="34" charset="-122"/>
              </a:rPr>
              <a:t>、降低系统</a:t>
            </a:r>
            <a:r>
              <a:rPr lang="zh-CN" altLang="en-US" sz="1200" dirty="0">
                <a:solidFill>
                  <a:srgbClr val="FF0000"/>
                </a:solidFill>
                <a:latin typeface="微软雅黑" pitchFamily="34" charset="-122"/>
                <a:ea typeface="微软雅黑" pitchFamily="34" charset="-122"/>
              </a:rPr>
              <a:t>信令开销</a:t>
            </a:r>
            <a:r>
              <a:rPr lang="zh-CN" altLang="en-US" sz="1200" dirty="0">
                <a:solidFill>
                  <a:sysClr val="windowText" lastClr="000000"/>
                </a:solidFill>
                <a:latin typeface="微软雅黑" pitchFamily="34" charset="-122"/>
                <a:ea typeface="微软雅黑" pitchFamily="34" charset="-122"/>
              </a:rPr>
              <a:t>。</a:t>
            </a:r>
          </a:p>
          <a:p>
            <a:pPr>
              <a:lnSpc>
                <a:spcPct val="130000"/>
              </a:lnSpc>
            </a:pPr>
            <a:r>
              <a:rPr lang="en-US" altLang="zh-CN" sz="1200" dirty="0">
                <a:solidFill>
                  <a:sysClr val="windowText" lastClr="000000"/>
                </a:solidFill>
                <a:latin typeface="微软雅黑" pitchFamily="34" charset="-122"/>
                <a:ea typeface="微软雅黑" pitchFamily="34" charset="-122"/>
              </a:rPr>
              <a:t>4</a:t>
            </a:r>
            <a:r>
              <a:rPr lang="zh-CN" altLang="en-US" sz="1200" dirty="0">
                <a:solidFill>
                  <a:sysClr val="windowText" lastClr="000000"/>
                </a:solidFill>
                <a:latin typeface="微软雅黑" pitchFamily="34" charset="-122"/>
                <a:ea typeface="微软雅黑" pitchFamily="34" charset="-122"/>
              </a:rPr>
              <a:t>、提高</a:t>
            </a:r>
            <a:r>
              <a:rPr lang="zh-CN" altLang="en-US" sz="1200" dirty="0">
                <a:solidFill>
                  <a:srgbClr val="FF0000"/>
                </a:solidFill>
                <a:latin typeface="微软雅黑" pitchFamily="34" charset="-122"/>
                <a:ea typeface="微软雅黑" pitchFamily="34" charset="-122"/>
              </a:rPr>
              <a:t>网络的运营能力</a:t>
            </a:r>
            <a:r>
              <a:rPr lang="zh-CN" altLang="en-US" sz="1200" dirty="0">
                <a:solidFill>
                  <a:sysClr val="windowText" lastClr="000000"/>
                </a:solidFill>
                <a:latin typeface="微软雅黑" pitchFamily="34" charset="-122"/>
                <a:ea typeface="微软雅黑" pitchFamily="34" charset="-122"/>
              </a:rPr>
              <a:t>：网络的运营能力包括对</a:t>
            </a:r>
            <a:r>
              <a:rPr lang="zh-CN" altLang="en-US" sz="1200" dirty="0">
                <a:solidFill>
                  <a:schemeClr val="tx2">
                    <a:lumMod val="75000"/>
                  </a:schemeClr>
                </a:solidFill>
                <a:latin typeface="微软雅黑" pitchFamily="34" charset="-122"/>
                <a:ea typeface="微软雅黑" pitchFamily="34" charset="-122"/>
              </a:rPr>
              <a:t>业务的支撑</a:t>
            </a:r>
            <a:r>
              <a:rPr lang="zh-CN" altLang="en-US" sz="1200" dirty="0">
                <a:solidFill>
                  <a:sysClr val="windowText" lastClr="000000"/>
                </a:solidFill>
                <a:latin typeface="微软雅黑" pitchFamily="34" charset="-122"/>
                <a:ea typeface="微软雅黑" pitchFamily="34" charset="-122"/>
              </a:rPr>
              <a:t>能力和对</a:t>
            </a:r>
            <a:r>
              <a:rPr lang="zh-CN" altLang="en-US" sz="1200" dirty="0">
                <a:solidFill>
                  <a:schemeClr val="tx2">
                    <a:lumMod val="75000"/>
                  </a:schemeClr>
                </a:solidFill>
                <a:latin typeface="微软雅黑" pitchFamily="34" charset="-122"/>
                <a:ea typeface="微软雅黑" pitchFamily="34" charset="-122"/>
              </a:rPr>
              <a:t>网络资源优化调度</a:t>
            </a:r>
            <a:r>
              <a:rPr lang="zh-CN" altLang="en-US" sz="1200" dirty="0">
                <a:solidFill>
                  <a:sysClr val="windowText" lastClr="000000"/>
                </a:solidFill>
                <a:latin typeface="微软雅黑" pitchFamily="34" charset="-122"/>
                <a:ea typeface="微软雅黑" pitchFamily="34" charset="-122"/>
              </a:rPr>
              <a:t>的能力。</a:t>
            </a:r>
          </a:p>
        </p:txBody>
      </p:sp>
      <p:sp>
        <p:nvSpPr>
          <p:cNvPr id="9" name="TextBox 18"/>
          <p:cNvSpPr txBox="1"/>
          <p:nvPr/>
        </p:nvSpPr>
        <p:spPr>
          <a:xfrm>
            <a:off x="313069" y="58298"/>
            <a:ext cx="2386723" cy="461665"/>
          </a:xfrm>
          <a:prstGeom prst="rect">
            <a:avLst/>
          </a:prstGeom>
          <a:noFill/>
        </p:spPr>
        <p:txBody>
          <a:bodyPr wrap="square" rtlCol="0">
            <a:spAutoFit/>
          </a:bodyPr>
          <a:lstStyle/>
          <a:p>
            <a:pPr>
              <a:lnSpc>
                <a:spcPct val="120000"/>
              </a:lnSpc>
            </a:pPr>
            <a:r>
              <a:rPr lang="en-US" altLang="zh-CN" sz="2000" b="1" dirty="0" smtClean="0">
                <a:solidFill>
                  <a:schemeClr val="tx1">
                    <a:lumMod val="75000"/>
                    <a:lumOff val="25000"/>
                  </a:schemeClr>
                </a:solidFill>
              </a:rPr>
              <a:t>LTE</a:t>
            </a:r>
            <a:r>
              <a:rPr lang="zh-CN" altLang="en-US" sz="2000" b="1" dirty="0" smtClean="0">
                <a:solidFill>
                  <a:schemeClr val="tx1">
                    <a:lumMod val="75000"/>
                    <a:lumOff val="25000"/>
                  </a:schemeClr>
                </a:solidFill>
              </a:rPr>
              <a:t>发展现状与问题</a:t>
            </a:r>
          </a:p>
        </p:txBody>
      </p:sp>
    </p:spTree>
    <p:extLst>
      <p:ext uri="{BB962C8B-B14F-4D97-AF65-F5344CB8AC3E}">
        <p14:creationId xmlns:p14="http://schemas.microsoft.com/office/powerpoint/2010/main" val="418698119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500" fill="hold"/>
                                        <p:tgtEl>
                                          <p:spTgt spid="13"/>
                                        </p:tgtEl>
                                        <p:attrNameLst>
                                          <p:attrName>r</p:attrName>
                                        </p:attrNameLst>
                                      </p:cBhvr>
                                    </p:animRo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grpId="0" nodeType="afterEffect">
                                  <p:stCondLst>
                                    <p:cond delay="0"/>
                                  </p:stCondLst>
                                  <p:iterate type="lt">
                                    <p:tmPct val="30000"/>
                                  </p:iterate>
                                  <p:childTnLst>
                                    <p:set>
                                      <p:cBhvr>
                                        <p:cTn id="17" dur="1" fill="hold">
                                          <p:stCondLst>
                                            <p:cond delay="0"/>
                                          </p:stCondLst>
                                        </p:cTn>
                                        <p:tgtEl>
                                          <p:spTgt spid="14"/>
                                        </p:tgtEl>
                                        <p:attrNameLst>
                                          <p:attrName>style.visibility</p:attrName>
                                        </p:attrNameLst>
                                      </p:cBhvr>
                                      <p:to>
                                        <p:strVal val="visible"/>
                                      </p:to>
                                    </p:set>
                                    <p:animEffect transition="in" filter="wipe(left)">
                                      <p:cBhvr>
                                        <p:cTn id="18" dur="100"/>
                                        <p:tgtEl>
                                          <p:spTgt spid="14"/>
                                        </p:tgtEl>
                                      </p:cBhvr>
                                    </p:animEffect>
                                  </p:childTnLst>
                                </p:cTn>
                              </p:par>
                              <p:par>
                                <p:cTn id="19" presetID="36" presetClass="emph" presetSubtype="0" fill="hold" grpId="1" nodeType="withEffect">
                                  <p:stCondLst>
                                    <p:cond delay="0"/>
                                  </p:stCondLst>
                                  <p:iterate type="lt">
                                    <p:tmPct val="30000"/>
                                  </p:iterate>
                                  <p:childTnLst>
                                    <p:animScale>
                                      <p:cBhvr>
                                        <p:cTn id="20" dur="50" autoRev="1" fill="hold">
                                          <p:stCondLst>
                                            <p:cond delay="0"/>
                                          </p:stCondLst>
                                        </p:cTn>
                                        <p:tgtEl>
                                          <p:spTgt spid="14"/>
                                        </p:tgtEl>
                                      </p:cBhvr>
                                      <p:to x="80000" y="100000"/>
                                    </p:animScale>
                                    <p:anim by="(#ppt_w*0.10)" calcmode="lin" valueType="num">
                                      <p:cBhvr>
                                        <p:cTn id="21" dur="50" autoRev="1" fill="hold">
                                          <p:stCondLst>
                                            <p:cond delay="0"/>
                                          </p:stCondLst>
                                        </p:cTn>
                                        <p:tgtEl>
                                          <p:spTgt spid="14"/>
                                        </p:tgtEl>
                                        <p:attrNameLst>
                                          <p:attrName>ppt_x</p:attrName>
                                        </p:attrNameLst>
                                      </p:cBhvr>
                                    </p:anim>
                                    <p:anim by="(-#ppt_w*0.10)" calcmode="lin" valueType="num">
                                      <p:cBhvr>
                                        <p:cTn id="22" dur="50" autoRev="1" fill="hold">
                                          <p:stCondLst>
                                            <p:cond delay="0"/>
                                          </p:stCondLst>
                                        </p:cTn>
                                        <p:tgtEl>
                                          <p:spTgt spid="14"/>
                                        </p:tgtEl>
                                        <p:attrNameLst>
                                          <p:attrName>ppt_y</p:attrName>
                                        </p:attrNameLst>
                                      </p:cBhvr>
                                    </p:anim>
                                    <p:animRot by="-480000">
                                      <p:cBhvr>
                                        <p:cTn id="23" dur="50" autoRev="1" fill="hold">
                                          <p:stCondLst>
                                            <p:cond delay="0"/>
                                          </p:stCondLst>
                                        </p:cTn>
                                        <p:tgtEl>
                                          <p:spTgt spid="14"/>
                                        </p:tgtEl>
                                        <p:attrNameLst>
                                          <p:attrName>r</p:attrName>
                                        </p:attrNameLst>
                                      </p:cBhvr>
                                    </p:animRot>
                                  </p:childTnLst>
                                </p:cTn>
                              </p:par>
                            </p:childTnLst>
                          </p:cTn>
                        </p:par>
                        <p:par>
                          <p:cTn id="24" fill="hold">
                            <p:stCondLst>
                              <p:cond delay="4700"/>
                            </p:stCondLst>
                            <p:childTnLst>
                              <p:par>
                                <p:cTn id="25" presetID="2" presetClass="entr" presetSubtype="2"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8" presetClass="emph" presetSubtype="0" fill="hold" grpId="1" nodeType="withEffect">
                                  <p:stCondLst>
                                    <p:cond delay="0"/>
                                  </p:stCondLst>
                                  <p:childTnLst>
                                    <p:animRot by="-21600000">
                                      <p:cBhvr>
                                        <p:cTn id="30" dur="500" fill="hold"/>
                                        <p:tgtEl>
                                          <p:spTgt spid="15"/>
                                        </p:tgtEl>
                                        <p:attrNameLst>
                                          <p:attrName>r</p:attrName>
                                        </p:attrNameLst>
                                      </p:cBhvr>
                                    </p:animRot>
                                  </p:childTnLst>
                                </p:cTn>
                              </p:par>
                            </p:childTnLst>
                          </p:cTn>
                        </p:par>
                        <p:par>
                          <p:cTn id="31" fill="hold">
                            <p:stCondLst>
                              <p:cond delay="5200"/>
                            </p:stCondLst>
                            <p:childTnLst>
                              <p:par>
                                <p:cTn id="32" presetID="22" presetClass="entr" presetSubtype="2"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right)">
                                      <p:cBhvr>
                                        <p:cTn id="34" dur="500"/>
                                        <p:tgtEl>
                                          <p:spTgt spid="11"/>
                                        </p:tgtEl>
                                      </p:cBhvr>
                                    </p:animEffect>
                                  </p:childTnLst>
                                </p:cTn>
                              </p:par>
                            </p:childTnLst>
                          </p:cTn>
                        </p:par>
                        <p:par>
                          <p:cTn id="35" fill="hold">
                            <p:stCondLst>
                              <p:cond delay="57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16"/>
                                        </p:tgtEl>
                                        <p:attrNameLst>
                                          <p:attrName>style.visibility</p:attrName>
                                        </p:attrNameLst>
                                      </p:cBhvr>
                                      <p:to>
                                        <p:strVal val="visible"/>
                                      </p:to>
                                    </p:set>
                                    <p:animEffect transition="in" filter="wipe(left)">
                                      <p:cBhvr>
                                        <p:cTn id="38" dur="100"/>
                                        <p:tgtEl>
                                          <p:spTgt spid="16"/>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16"/>
                                        </p:tgtEl>
                                      </p:cBhvr>
                                      <p:to x="80000" y="100000"/>
                                    </p:animScale>
                                    <p:anim by="(#ppt_w*0.10)" calcmode="lin" valueType="num">
                                      <p:cBhvr>
                                        <p:cTn id="41" dur="50" autoRev="1" fill="hold">
                                          <p:stCondLst>
                                            <p:cond delay="0"/>
                                          </p:stCondLst>
                                        </p:cTn>
                                        <p:tgtEl>
                                          <p:spTgt spid="16"/>
                                        </p:tgtEl>
                                        <p:attrNameLst>
                                          <p:attrName>ppt_x</p:attrName>
                                        </p:attrNameLst>
                                      </p:cBhvr>
                                    </p:anim>
                                    <p:anim by="(-#ppt_w*0.10)" calcmode="lin" valueType="num">
                                      <p:cBhvr>
                                        <p:cTn id="42" dur="50" autoRev="1" fill="hold">
                                          <p:stCondLst>
                                            <p:cond delay="0"/>
                                          </p:stCondLst>
                                        </p:cTn>
                                        <p:tgtEl>
                                          <p:spTgt spid="16"/>
                                        </p:tgtEl>
                                        <p:attrNameLst>
                                          <p:attrName>ppt_y</p:attrName>
                                        </p:attrNameLst>
                                      </p:cBhvr>
                                    </p:anim>
                                    <p:animRot by="-480000">
                                      <p:cBhvr>
                                        <p:cTn id="43" dur="5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p:bldP spid="14" grpId="1"/>
      <p:bldP spid="15" grpId="0" animBg="1"/>
      <p:bldP spid="15" grpId="1" animBg="1"/>
      <p:bldP spid="16" grpId="0"/>
      <p:bldP spid="1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13069" y="58298"/>
            <a:ext cx="2386723" cy="430374"/>
          </a:xfrm>
          <a:prstGeom prst="rect">
            <a:avLst/>
          </a:prstGeom>
          <a:noFill/>
        </p:spPr>
        <p:txBody>
          <a:bodyPr wrap="square" rtlCol="0">
            <a:spAutoFit/>
          </a:bodyPr>
          <a:lstStyle/>
          <a:p>
            <a:pPr>
              <a:lnSpc>
                <a:spcPct val="120000"/>
              </a:lnSpc>
            </a:pPr>
            <a:r>
              <a:rPr lang="en-US" altLang="zh-CN" sz="2000" b="1" dirty="0" smtClean="0">
                <a:solidFill>
                  <a:schemeClr val="tx1">
                    <a:lumMod val="75000"/>
                    <a:lumOff val="25000"/>
                  </a:schemeClr>
                </a:solidFill>
              </a:rPr>
              <a:t>5G</a:t>
            </a:r>
            <a:r>
              <a:rPr lang="zh-CN" altLang="en-US" sz="2000" b="1" dirty="0" smtClean="0">
                <a:solidFill>
                  <a:schemeClr val="tx1">
                    <a:lumMod val="75000"/>
                    <a:lumOff val="25000"/>
                  </a:schemeClr>
                </a:solidFill>
              </a:rPr>
              <a:t>发展趋势</a:t>
            </a:r>
          </a:p>
        </p:txBody>
      </p:sp>
      <p:sp>
        <p:nvSpPr>
          <p:cNvPr id="21" name="Freeform 5"/>
          <p:cNvSpPr>
            <a:spLocks/>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2" name="TextBox 21"/>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800" b="1" dirty="0" smtClean="0"/>
              <a:t>发展趋势</a:t>
            </a:r>
            <a:endParaRPr lang="zh-CN" altLang="en-US" sz="2800" b="1" dirty="0"/>
          </a:p>
        </p:txBody>
      </p:sp>
      <p:sp>
        <p:nvSpPr>
          <p:cNvPr id="25" name="圆角矩形 24"/>
          <p:cNvSpPr/>
          <p:nvPr/>
        </p:nvSpPr>
        <p:spPr>
          <a:xfrm>
            <a:off x="3356492" y="915567"/>
            <a:ext cx="4479052" cy="792088"/>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5"/>
          <p:cNvSpPr>
            <a:spLocks/>
          </p:cNvSpPr>
          <p:nvPr/>
        </p:nvSpPr>
        <p:spPr bwMode="auto">
          <a:xfrm>
            <a:off x="2650968"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圆角矩形 26"/>
          <p:cNvSpPr/>
          <p:nvPr/>
        </p:nvSpPr>
        <p:spPr>
          <a:xfrm>
            <a:off x="3356492" y="1851670"/>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356492" y="2571750"/>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3356492" y="3334771"/>
            <a:ext cx="4527876" cy="1253203"/>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675004" y="987574"/>
            <a:ext cx="3758504" cy="66479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en-US" altLang="zh-CN" sz="1200" dirty="0" smtClean="0">
                <a:solidFill>
                  <a:srgbClr val="FFFFFF"/>
                </a:solidFill>
              </a:rPr>
              <a:t>SDN (</a:t>
            </a:r>
            <a:r>
              <a:rPr lang="zh-CN" altLang="en-US" sz="1200" dirty="0" smtClean="0">
                <a:solidFill>
                  <a:srgbClr val="FFFFFF"/>
                </a:solidFill>
              </a:rPr>
              <a:t>软件定义网络</a:t>
            </a:r>
            <a:r>
              <a:rPr lang="en-US" altLang="zh-CN" sz="1200" dirty="0" smtClean="0">
                <a:solidFill>
                  <a:srgbClr val="FFFFFF"/>
                </a:solidFill>
              </a:rPr>
              <a:t>) </a:t>
            </a:r>
            <a:r>
              <a:rPr lang="zh-CN" altLang="en-US" sz="1200" dirty="0" smtClean="0">
                <a:solidFill>
                  <a:srgbClr val="FFFFFF"/>
                </a:solidFill>
              </a:rPr>
              <a:t>和</a:t>
            </a:r>
            <a:r>
              <a:rPr lang="en-US" altLang="zh-CN" sz="1200" dirty="0" smtClean="0">
                <a:solidFill>
                  <a:srgbClr val="FFFFFF"/>
                </a:solidFill>
              </a:rPr>
              <a:t>NFV </a:t>
            </a:r>
            <a:r>
              <a:rPr lang="en-US" altLang="zh-CN" sz="1200" dirty="0" smtClean="0">
                <a:solidFill>
                  <a:srgbClr val="FFFFFF"/>
                </a:solidFill>
              </a:rPr>
              <a:t>(</a:t>
            </a:r>
            <a:r>
              <a:rPr lang="zh-CN" altLang="en-US" sz="1200" dirty="0" smtClean="0">
                <a:solidFill>
                  <a:srgbClr val="FFFFFF"/>
                </a:solidFill>
              </a:rPr>
              <a:t>网络功能虚拟化</a:t>
            </a:r>
            <a:r>
              <a:rPr lang="en-US" altLang="zh-CN" sz="1200" dirty="0" smtClean="0">
                <a:solidFill>
                  <a:srgbClr val="FFFFFF"/>
                </a:solidFill>
              </a:rPr>
              <a:t>) </a:t>
            </a:r>
            <a:r>
              <a:rPr lang="zh-CN" altLang="en-US" sz="1200" dirty="0" smtClean="0">
                <a:solidFill>
                  <a:srgbClr val="FFFFFF"/>
                </a:solidFill>
              </a:rPr>
              <a:t>成为</a:t>
            </a:r>
            <a:r>
              <a:rPr lang="zh-CN" altLang="en-US" sz="1200" dirty="0">
                <a:solidFill>
                  <a:srgbClr val="FFFFFF"/>
                </a:solidFill>
              </a:rPr>
              <a:t>平台支撑</a:t>
            </a:r>
            <a:r>
              <a:rPr lang="zh-CN" altLang="en-US" sz="1200" dirty="0" smtClean="0">
                <a:solidFill>
                  <a:srgbClr val="FFFFFF"/>
                </a:solidFill>
              </a:rPr>
              <a:t>技术。</a:t>
            </a:r>
            <a:r>
              <a:rPr lang="en-US" altLang="zh-CN" sz="1200" dirty="0" smtClean="0">
                <a:solidFill>
                  <a:srgbClr val="FFFFFF"/>
                </a:solidFill>
              </a:rPr>
              <a:t>SDN</a:t>
            </a:r>
            <a:r>
              <a:rPr lang="zh-CN" altLang="en-US" sz="1200" dirty="0" smtClean="0">
                <a:solidFill>
                  <a:srgbClr val="FFFFFF"/>
                </a:solidFill>
              </a:rPr>
              <a:t>具有控制与转发分离、控制逻辑集中和网络可编程三大特征</a:t>
            </a:r>
            <a:endParaRPr lang="en-US" altLang="zh-CN" sz="1200" dirty="0">
              <a:solidFill>
                <a:srgbClr val="FFFFFF"/>
              </a:solidFill>
            </a:endParaRPr>
          </a:p>
        </p:txBody>
      </p:sp>
      <p:sp>
        <p:nvSpPr>
          <p:cNvPr id="31" name="TextBox 30"/>
          <p:cNvSpPr txBox="1"/>
          <p:nvPr/>
        </p:nvSpPr>
        <p:spPr>
          <a:xfrm>
            <a:off x="3675004" y="1851670"/>
            <a:ext cx="3758504" cy="443198"/>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rgbClr val="FFFFFF"/>
                </a:solidFill>
              </a:rPr>
              <a:t>网络实现动态</a:t>
            </a:r>
            <a:r>
              <a:rPr lang="zh-CN" altLang="en-US" sz="1200" dirty="0" smtClean="0">
                <a:solidFill>
                  <a:srgbClr val="FFFFFF"/>
                </a:solidFill>
              </a:rPr>
              <a:t>切片。为</a:t>
            </a:r>
            <a:r>
              <a:rPr lang="zh-CN" altLang="en-US" sz="1200" dirty="0">
                <a:solidFill>
                  <a:srgbClr val="FFFFFF"/>
                </a:solidFill>
              </a:rPr>
              <a:t>不同的业务和通信场景创建</a:t>
            </a:r>
            <a:r>
              <a:rPr lang="zh-CN" altLang="en-US" sz="1200" dirty="0" smtClean="0">
                <a:solidFill>
                  <a:srgbClr val="FFFFFF"/>
                </a:solidFill>
              </a:rPr>
              <a:t>不同切片，网络根据不同业务特征用</a:t>
            </a:r>
            <a:r>
              <a:rPr lang="zh-CN" altLang="en-US" sz="1200" dirty="0">
                <a:solidFill>
                  <a:srgbClr val="FFFFFF"/>
                </a:solidFill>
              </a:rPr>
              <a:t>不同</a:t>
            </a:r>
            <a:r>
              <a:rPr lang="zh-CN" altLang="en-US" sz="1200" dirty="0" smtClean="0">
                <a:solidFill>
                  <a:srgbClr val="FFFFFF"/>
                </a:solidFill>
              </a:rPr>
              <a:t>的架构</a:t>
            </a:r>
            <a:r>
              <a:rPr lang="zh-CN" altLang="en-US" sz="1200" dirty="0">
                <a:solidFill>
                  <a:srgbClr val="FFFFFF"/>
                </a:solidFill>
              </a:rPr>
              <a:t>和管理</a:t>
            </a:r>
            <a:r>
              <a:rPr lang="zh-CN" altLang="en-US" sz="1200" dirty="0" smtClean="0">
                <a:solidFill>
                  <a:srgbClr val="FFFFFF"/>
                </a:solidFill>
              </a:rPr>
              <a:t>机制</a:t>
            </a:r>
            <a:endParaRPr lang="en-US" altLang="zh-CN" sz="1200" dirty="0">
              <a:solidFill>
                <a:srgbClr val="FFFFFF"/>
              </a:solidFill>
            </a:endParaRPr>
          </a:p>
        </p:txBody>
      </p:sp>
      <p:sp>
        <p:nvSpPr>
          <p:cNvPr id="32" name="TextBox 31"/>
          <p:cNvSpPr txBox="1"/>
          <p:nvPr/>
        </p:nvSpPr>
        <p:spPr>
          <a:xfrm>
            <a:off x="3675004" y="2571750"/>
            <a:ext cx="3758504" cy="443198"/>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smtClean="0">
                <a:solidFill>
                  <a:srgbClr val="FFFFFF"/>
                </a:solidFill>
              </a:rPr>
              <a:t>以用户为中心，提高用户体验，因此要求</a:t>
            </a:r>
            <a:r>
              <a:rPr lang="en-US" altLang="zh-CN" sz="1200" dirty="0" smtClean="0">
                <a:solidFill>
                  <a:srgbClr val="FFFFFF"/>
                </a:solidFill>
              </a:rPr>
              <a:t>5G</a:t>
            </a:r>
            <a:r>
              <a:rPr lang="zh-CN" altLang="en-US" sz="1200" dirty="0" smtClean="0">
                <a:solidFill>
                  <a:srgbClr val="FFFFFF"/>
                </a:solidFill>
              </a:rPr>
              <a:t>是一个开放的网络，能够实现信息与业务之间的有效交互</a:t>
            </a:r>
            <a:endParaRPr lang="en-US" altLang="zh-CN" sz="1200" dirty="0">
              <a:solidFill>
                <a:srgbClr val="FFFFFF"/>
              </a:solidFill>
            </a:endParaRPr>
          </a:p>
        </p:txBody>
      </p:sp>
      <p:sp>
        <p:nvSpPr>
          <p:cNvPr id="33" name="TextBox 32"/>
          <p:cNvSpPr txBox="1"/>
          <p:nvPr/>
        </p:nvSpPr>
        <p:spPr>
          <a:xfrm>
            <a:off x="3707904" y="3435846"/>
            <a:ext cx="3830512" cy="1107996"/>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zh-CN" sz="1200" dirty="0">
                <a:solidFill>
                  <a:schemeClr val="bg1"/>
                </a:solidFill>
              </a:rPr>
              <a:t>未来</a:t>
            </a:r>
            <a:r>
              <a:rPr lang="en-US" altLang="zh-CN" sz="1200" dirty="0">
                <a:solidFill>
                  <a:schemeClr val="bg1"/>
                </a:solidFill>
              </a:rPr>
              <a:t>5G </a:t>
            </a:r>
            <a:r>
              <a:rPr lang="zh-CN" altLang="zh-CN" sz="1200" dirty="0">
                <a:solidFill>
                  <a:schemeClr val="bg1"/>
                </a:solidFill>
              </a:rPr>
              <a:t>网络将更大程度地实现能力开放，</a:t>
            </a:r>
            <a:r>
              <a:rPr lang="zh-CN" altLang="zh-CN" sz="1200" dirty="0" smtClean="0">
                <a:solidFill>
                  <a:schemeClr val="bg1"/>
                </a:solidFill>
              </a:rPr>
              <a:t>使网络</a:t>
            </a:r>
            <a:r>
              <a:rPr lang="zh-CN" altLang="zh-CN" sz="1200" dirty="0">
                <a:solidFill>
                  <a:schemeClr val="bg1"/>
                </a:solidFill>
              </a:rPr>
              <a:t>和应用实现更紧密的互动、更深度的信息共享，使得应用可以基于网络的资源状况（基础设施、管道能力、网络服务、网络数据）提供更优质的</a:t>
            </a:r>
            <a:r>
              <a:rPr lang="zh-CN" altLang="zh-CN" sz="1200" dirty="0" smtClean="0">
                <a:solidFill>
                  <a:schemeClr val="bg1"/>
                </a:solidFill>
              </a:rPr>
              <a:t>服务</a:t>
            </a:r>
            <a:r>
              <a:rPr lang="zh-CN" altLang="en-US" sz="1200" dirty="0" smtClean="0">
                <a:solidFill>
                  <a:schemeClr val="bg1"/>
                </a:solidFill>
              </a:rPr>
              <a:t>，</a:t>
            </a:r>
            <a:r>
              <a:rPr lang="zh-CN" altLang="zh-CN" sz="1200" dirty="0" smtClean="0">
                <a:solidFill>
                  <a:schemeClr val="bg1"/>
                </a:solidFill>
              </a:rPr>
              <a:t>从而提高</a:t>
            </a:r>
            <a:r>
              <a:rPr lang="zh-CN" altLang="zh-CN" sz="1200" dirty="0">
                <a:solidFill>
                  <a:schemeClr val="bg1"/>
                </a:solidFill>
              </a:rPr>
              <a:t>用户体验，实现用户、网络和应用的三方共</a:t>
            </a:r>
            <a:r>
              <a:rPr lang="zh-CN" altLang="zh-CN" sz="1200" dirty="0" smtClean="0">
                <a:solidFill>
                  <a:schemeClr val="bg1"/>
                </a:solidFill>
              </a:rPr>
              <a:t>赢</a:t>
            </a:r>
            <a:endParaRPr lang="en-US" altLang="zh-CN" sz="1200" dirty="0">
              <a:solidFill>
                <a:schemeClr val="bg1"/>
              </a:solidFill>
            </a:endParaRPr>
          </a:p>
        </p:txBody>
      </p:sp>
    </p:spTree>
    <p:extLst>
      <p:ext uri="{BB962C8B-B14F-4D97-AF65-F5344CB8AC3E}">
        <p14:creationId xmlns:p14="http://schemas.microsoft.com/office/powerpoint/2010/main" val="185301049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anim calcmode="lin" valueType="num">
                                      <p:cBhvr>
                                        <p:cTn id="8" dur="2000" fill="hold"/>
                                        <p:tgtEl>
                                          <p:spTgt spid="22"/>
                                        </p:tgtEl>
                                        <p:attrNameLst>
                                          <p:attrName>ppt_w</p:attrName>
                                        </p:attrNameLst>
                                      </p:cBhvr>
                                      <p:tavLst>
                                        <p:tav tm="0" fmla="#ppt_w*sin(2.5*pi*$)">
                                          <p:val>
                                            <p:fltVal val="0"/>
                                          </p:val>
                                        </p:tav>
                                        <p:tav tm="100000">
                                          <p:val>
                                            <p:fltVal val="1"/>
                                          </p:val>
                                        </p:tav>
                                      </p:tavLst>
                                    </p:anim>
                                    <p:anim calcmode="lin" valueType="num">
                                      <p:cBhvr>
                                        <p:cTn id="9" dur="2000" fill="hold"/>
                                        <p:tgtEl>
                                          <p:spTgt spid="22"/>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0"/>
                                        <p:tgtEl>
                                          <p:spTgt spid="21"/>
                                        </p:tgtEl>
                                      </p:cBhvr>
                                    </p:animEffect>
                                    <p:anim calcmode="lin" valueType="num">
                                      <p:cBhvr>
                                        <p:cTn id="13" dur="2000" fill="hold"/>
                                        <p:tgtEl>
                                          <p:spTgt spid="21"/>
                                        </p:tgtEl>
                                        <p:attrNameLst>
                                          <p:attrName>ppt_w</p:attrName>
                                        </p:attrNameLst>
                                      </p:cBhvr>
                                      <p:tavLst>
                                        <p:tav tm="0" fmla="#ppt_w*sin(2.5*pi*$)">
                                          <p:val>
                                            <p:fltVal val="0"/>
                                          </p:val>
                                        </p:tav>
                                        <p:tav tm="100000">
                                          <p:val>
                                            <p:fltVal val="1"/>
                                          </p:val>
                                        </p:tav>
                                      </p:tavLst>
                                    </p:anim>
                                    <p:anim calcmode="lin" valueType="num">
                                      <p:cBhvr>
                                        <p:cTn id="14" dur="2000" fill="hold"/>
                                        <p:tgtEl>
                                          <p:spTgt spid="21"/>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26"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arn(inHorizontal)">
                                      <p:cBhvr>
                                        <p:cTn id="18" dur="500"/>
                                        <p:tgtEl>
                                          <p:spTgt spid="26"/>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500"/>
                                        <p:tgtEl>
                                          <p:spTgt spid="3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left)">
                                      <p:cBhvr>
                                        <p:cTn id="4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5" grpId="0" animBg="1"/>
      <p:bldP spid="26" grpId="0" animBg="1"/>
      <p:bldP spid="27" grpId="0" animBg="1"/>
      <p:bldP spid="28" grpId="0" animBg="1"/>
      <p:bldP spid="29" grpId="0" animBg="1"/>
      <p:bldP spid="30" grpId="0"/>
      <p:bldP spid="31" grpId="0"/>
      <p:bldP spid="3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6101299" y="771550"/>
            <a:ext cx="2647165" cy="3624033"/>
          </a:xfrm>
          <a:prstGeom prst="rect">
            <a:avLst/>
          </a:prstGeom>
        </p:spPr>
        <p:txBody>
          <a:bodyPr wrap="square" lIns="68543" tIns="34272" rIns="68543" bIns="34272">
            <a:spAutoFit/>
          </a:bodyPr>
          <a:lstStyle/>
          <a:p>
            <a:pPr indent="288000"/>
            <a:r>
              <a:rPr lang="zh-CN" altLang="en-US" sz="1100" dirty="0" smtClean="0">
                <a:solidFill>
                  <a:schemeClr val="tx1">
                    <a:lumMod val="75000"/>
                    <a:lumOff val="25000"/>
                  </a:schemeClr>
                </a:solidFill>
              </a:rPr>
              <a:t>第一</a:t>
            </a:r>
            <a:r>
              <a:rPr lang="zh-CN" altLang="zh-CN" sz="1100" dirty="0" smtClean="0">
                <a:solidFill>
                  <a:schemeClr val="tx1">
                    <a:lumMod val="75000"/>
                    <a:lumOff val="25000"/>
                  </a:schemeClr>
                </a:solidFill>
              </a:rPr>
              <a:t>，</a:t>
            </a:r>
            <a:r>
              <a:rPr lang="zh-CN" altLang="zh-CN" sz="1100" dirty="0">
                <a:solidFill>
                  <a:schemeClr val="tx1">
                    <a:lumMod val="75000"/>
                    <a:lumOff val="25000"/>
                  </a:schemeClr>
                </a:solidFill>
              </a:rPr>
              <a:t>为了满足移动互联网用户极致的视频及增强现实等业务体验需要，</a:t>
            </a:r>
            <a:r>
              <a:rPr lang="en-US" altLang="zh-CN" sz="1100" dirty="0">
                <a:solidFill>
                  <a:schemeClr val="tx1">
                    <a:lumMod val="75000"/>
                    <a:lumOff val="25000"/>
                  </a:schemeClr>
                </a:solidFill>
              </a:rPr>
              <a:t>5G</a:t>
            </a:r>
            <a:r>
              <a:rPr lang="zh-CN" altLang="zh-CN" sz="1100" dirty="0" smtClean="0">
                <a:solidFill>
                  <a:schemeClr val="tx1">
                    <a:lumMod val="75000"/>
                    <a:lumOff val="25000"/>
                  </a:schemeClr>
                </a:solidFill>
              </a:rPr>
              <a:t>系统</a:t>
            </a:r>
            <a:r>
              <a:rPr lang="zh-CN" altLang="en-US" sz="1100" dirty="0">
                <a:solidFill>
                  <a:schemeClr val="tx1">
                    <a:lumMod val="75000"/>
                    <a:lumOff val="25000"/>
                  </a:schemeClr>
                </a:solidFill>
              </a:rPr>
              <a:t>需要</a:t>
            </a:r>
            <a:r>
              <a:rPr lang="zh-CN" altLang="zh-CN" sz="1100" dirty="0" smtClean="0">
                <a:solidFill>
                  <a:srgbClr val="FF0000"/>
                </a:solidFill>
              </a:rPr>
              <a:t>随时随地</a:t>
            </a:r>
            <a:r>
              <a:rPr lang="zh-CN" altLang="zh-CN" sz="1100" dirty="0">
                <a:solidFill>
                  <a:schemeClr val="tx1">
                    <a:lumMod val="75000"/>
                    <a:lumOff val="25000"/>
                  </a:schemeClr>
                </a:solidFill>
              </a:rPr>
              <a:t>提供</a:t>
            </a:r>
            <a:r>
              <a:rPr lang="en-US" altLang="zh-CN" sz="1100" dirty="0">
                <a:solidFill>
                  <a:schemeClr val="tx1">
                    <a:lumMod val="75000"/>
                    <a:lumOff val="25000"/>
                  </a:schemeClr>
                </a:solidFill>
              </a:rPr>
              <a:t>100Mbps</a:t>
            </a:r>
            <a:r>
              <a:rPr lang="zh-CN" altLang="zh-CN" sz="1100" dirty="0">
                <a:solidFill>
                  <a:schemeClr val="tx1">
                    <a:lumMod val="75000"/>
                    <a:lumOff val="25000"/>
                  </a:schemeClr>
                </a:solidFill>
              </a:rPr>
              <a:t>—</a:t>
            </a:r>
            <a:r>
              <a:rPr lang="en-US" altLang="zh-CN" sz="1100" dirty="0">
                <a:solidFill>
                  <a:schemeClr val="tx1">
                    <a:lumMod val="75000"/>
                    <a:lumOff val="25000"/>
                  </a:schemeClr>
                </a:solidFill>
              </a:rPr>
              <a:t>1Gbps</a:t>
            </a:r>
            <a:r>
              <a:rPr lang="zh-CN" altLang="zh-CN" sz="1100" dirty="0">
                <a:solidFill>
                  <a:schemeClr val="tx1">
                    <a:lumMod val="75000"/>
                    <a:lumOff val="25000"/>
                  </a:schemeClr>
                </a:solidFill>
              </a:rPr>
              <a:t>的</a:t>
            </a:r>
            <a:r>
              <a:rPr lang="zh-CN" altLang="zh-CN" sz="1100" dirty="0">
                <a:solidFill>
                  <a:srgbClr val="FF0000"/>
                </a:solidFill>
              </a:rPr>
              <a:t>体验速率</a:t>
            </a:r>
            <a:r>
              <a:rPr lang="zh-CN" altLang="zh-CN" sz="1100" dirty="0">
                <a:solidFill>
                  <a:schemeClr val="tx1">
                    <a:lumMod val="75000"/>
                    <a:lumOff val="25000"/>
                  </a:schemeClr>
                </a:solidFill>
              </a:rPr>
              <a:t>的指标要求，甚至在</a:t>
            </a:r>
            <a:r>
              <a:rPr lang="en-US" altLang="zh-CN" sz="1100" dirty="0">
                <a:solidFill>
                  <a:schemeClr val="tx1">
                    <a:lumMod val="75000"/>
                    <a:lumOff val="25000"/>
                  </a:schemeClr>
                </a:solidFill>
              </a:rPr>
              <a:t>500km/h</a:t>
            </a:r>
            <a:r>
              <a:rPr lang="zh-CN" altLang="zh-CN" sz="1100" dirty="0">
                <a:solidFill>
                  <a:schemeClr val="tx1">
                    <a:lumMod val="75000"/>
                    <a:lumOff val="25000"/>
                  </a:schemeClr>
                </a:solidFill>
              </a:rPr>
              <a:t>的</a:t>
            </a:r>
            <a:r>
              <a:rPr lang="zh-CN" altLang="zh-CN" sz="1100" dirty="0">
                <a:solidFill>
                  <a:srgbClr val="FF0000"/>
                </a:solidFill>
              </a:rPr>
              <a:t>高速运动过程</a:t>
            </a:r>
            <a:r>
              <a:rPr lang="zh-CN" altLang="zh-CN" sz="1100" dirty="0">
                <a:solidFill>
                  <a:schemeClr val="tx1">
                    <a:lumMod val="75000"/>
                    <a:lumOff val="25000"/>
                  </a:schemeClr>
                </a:solidFill>
              </a:rPr>
              <a:t>中，也要求具备基本服务能力和必要的业务连续性</a:t>
            </a:r>
            <a:r>
              <a:rPr lang="zh-CN" altLang="zh-CN" sz="1100" dirty="0" smtClean="0">
                <a:solidFill>
                  <a:schemeClr val="tx1">
                    <a:lumMod val="75000"/>
                    <a:lumOff val="25000"/>
                  </a:schemeClr>
                </a:solidFill>
              </a:rPr>
              <a:t>。</a:t>
            </a:r>
            <a:endParaRPr lang="en-US" altLang="zh-CN" sz="1100" dirty="0" smtClean="0">
              <a:solidFill>
                <a:schemeClr val="tx1">
                  <a:lumMod val="75000"/>
                  <a:lumOff val="25000"/>
                </a:schemeClr>
              </a:solidFill>
            </a:endParaRPr>
          </a:p>
          <a:p>
            <a:pPr indent="288000"/>
            <a:endParaRPr lang="zh-CN" altLang="zh-CN" sz="1100" dirty="0">
              <a:solidFill>
                <a:schemeClr val="tx1">
                  <a:lumMod val="75000"/>
                  <a:lumOff val="25000"/>
                </a:schemeClr>
              </a:solidFill>
            </a:endParaRPr>
          </a:p>
          <a:p>
            <a:pPr indent="288000"/>
            <a:r>
              <a:rPr lang="zh-CN" altLang="zh-CN" sz="1100" dirty="0">
                <a:solidFill>
                  <a:schemeClr val="tx1">
                    <a:lumMod val="75000"/>
                    <a:lumOff val="25000"/>
                  </a:schemeClr>
                </a:solidFill>
              </a:rPr>
              <a:t>第二， 为了支持移动互联网和物联网场景设备高效接入的要求</a:t>
            </a:r>
            <a:r>
              <a:rPr lang="zh-CN" altLang="zh-CN" sz="1100" dirty="0" smtClean="0">
                <a:solidFill>
                  <a:schemeClr val="tx1">
                    <a:lumMod val="75000"/>
                    <a:lumOff val="25000"/>
                  </a:schemeClr>
                </a:solidFill>
              </a:rPr>
              <a:t>，</a:t>
            </a:r>
            <a:r>
              <a:rPr lang="zh-CN" altLang="en-US" sz="1100" dirty="0" smtClean="0">
                <a:solidFill>
                  <a:schemeClr val="tx1">
                    <a:lumMod val="75000"/>
                    <a:lumOff val="25000"/>
                  </a:schemeClr>
                </a:solidFill>
              </a:rPr>
              <a:t>非常高的</a:t>
            </a:r>
            <a:r>
              <a:rPr lang="zh-CN" altLang="zh-CN" sz="1100" dirty="0" smtClean="0">
                <a:solidFill>
                  <a:srgbClr val="FF0000"/>
                </a:solidFill>
              </a:rPr>
              <a:t>流量密度</a:t>
            </a:r>
            <a:r>
              <a:rPr lang="zh-CN" altLang="zh-CN" sz="1100" dirty="0" smtClean="0">
                <a:solidFill>
                  <a:schemeClr val="tx1">
                    <a:lumMod val="75000"/>
                    <a:lumOff val="25000"/>
                  </a:schemeClr>
                </a:solidFill>
              </a:rPr>
              <a:t>和</a:t>
            </a:r>
            <a:r>
              <a:rPr lang="zh-CN" altLang="zh-CN" sz="1100" dirty="0" smtClean="0">
                <a:solidFill>
                  <a:srgbClr val="FF0000"/>
                </a:solidFill>
              </a:rPr>
              <a:t>连接</a:t>
            </a:r>
            <a:r>
              <a:rPr lang="zh-CN" altLang="zh-CN" sz="1100" dirty="0">
                <a:solidFill>
                  <a:srgbClr val="FF0000"/>
                </a:solidFill>
              </a:rPr>
              <a:t>密度</a:t>
            </a:r>
            <a:r>
              <a:rPr lang="zh-CN" altLang="zh-CN" sz="1100" dirty="0" smtClean="0">
                <a:solidFill>
                  <a:schemeClr val="tx1">
                    <a:lumMod val="75000"/>
                    <a:lumOff val="25000"/>
                  </a:schemeClr>
                </a:solidFill>
              </a:rPr>
              <a:t>要求</a:t>
            </a:r>
            <a:r>
              <a:rPr lang="zh-CN" altLang="en-US" sz="1100" dirty="0" smtClean="0">
                <a:solidFill>
                  <a:schemeClr val="tx1">
                    <a:lumMod val="75000"/>
                    <a:lumOff val="25000"/>
                  </a:schemeClr>
                </a:solidFill>
              </a:rPr>
              <a:t>。</a:t>
            </a:r>
            <a:r>
              <a:rPr lang="zh-CN" altLang="zh-CN" sz="1100" dirty="0" smtClean="0">
                <a:solidFill>
                  <a:schemeClr val="tx1">
                    <a:lumMod val="75000"/>
                    <a:lumOff val="25000"/>
                  </a:schemeClr>
                </a:solidFill>
              </a:rPr>
              <a:t>而</a:t>
            </a:r>
            <a:r>
              <a:rPr lang="zh-CN" altLang="zh-CN" sz="1100" dirty="0">
                <a:solidFill>
                  <a:schemeClr val="tx1">
                    <a:lumMod val="75000"/>
                    <a:lumOff val="25000"/>
                  </a:schemeClr>
                </a:solidFill>
              </a:rPr>
              <a:t>现有网络</a:t>
            </a:r>
            <a:r>
              <a:rPr lang="zh-CN" altLang="zh-CN" sz="1100" dirty="0">
                <a:solidFill>
                  <a:srgbClr val="FF0000"/>
                </a:solidFill>
              </a:rPr>
              <a:t>流量中心汇聚</a:t>
            </a:r>
            <a:r>
              <a:rPr lang="zh-CN" altLang="zh-CN" sz="1100" dirty="0">
                <a:solidFill>
                  <a:schemeClr val="tx1">
                    <a:lumMod val="75000"/>
                    <a:lumOff val="25000"/>
                  </a:schemeClr>
                </a:solidFill>
              </a:rPr>
              <a:t>和</a:t>
            </a:r>
            <a:r>
              <a:rPr lang="zh-CN" altLang="zh-CN" sz="1100" dirty="0">
                <a:solidFill>
                  <a:srgbClr val="FF0000"/>
                </a:solidFill>
              </a:rPr>
              <a:t>单一控制</a:t>
            </a:r>
            <a:r>
              <a:rPr lang="zh-CN" altLang="zh-CN" sz="1100" dirty="0" smtClean="0">
                <a:solidFill>
                  <a:srgbClr val="FF0000"/>
                </a:solidFill>
              </a:rPr>
              <a:t>机制</a:t>
            </a:r>
            <a:r>
              <a:rPr lang="zh-CN" altLang="zh-CN" sz="1100" dirty="0" smtClean="0">
                <a:solidFill>
                  <a:schemeClr val="tx1">
                    <a:lumMod val="75000"/>
                    <a:lumOff val="25000"/>
                  </a:schemeClr>
                </a:solidFill>
              </a:rPr>
              <a:t>在</a:t>
            </a:r>
            <a:r>
              <a:rPr lang="zh-CN" altLang="zh-CN" sz="1100" dirty="0">
                <a:solidFill>
                  <a:schemeClr val="tx1">
                    <a:lumMod val="75000"/>
                    <a:lumOff val="25000"/>
                  </a:schemeClr>
                </a:solidFill>
              </a:rPr>
              <a:t>高吞吐量和大连接场景下容易导致流量过载和信令拥塞</a:t>
            </a:r>
            <a:r>
              <a:rPr lang="zh-CN" altLang="zh-CN" sz="1100" dirty="0" smtClean="0">
                <a:solidFill>
                  <a:schemeClr val="tx1">
                    <a:lumMod val="75000"/>
                    <a:lumOff val="25000"/>
                  </a:schemeClr>
                </a:solidFill>
              </a:rPr>
              <a:t>。</a:t>
            </a:r>
            <a:endParaRPr lang="en-US" altLang="zh-CN" sz="1100" dirty="0" smtClean="0">
              <a:solidFill>
                <a:schemeClr val="tx1">
                  <a:lumMod val="75000"/>
                  <a:lumOff val="25000"/>
                </a:schemeClr>
              </a:solidFill>
            </a:endParaRPr>
          </a:p>
          <a:p>
            <a:pPr indent="288000"/>
            <a:endParaRPr lang="zh-CN" altLang="zh-CN" sz="1100" dirty="0">
              <a:solidFill>
                <a:schemeClr val="tx1">
                  <a:lumMod val="75000"/>
                  <a:lumOff val="25000"/>
                </a:schemeClr>
              </a:solidFill>
            </a:endParaRPr>
          </a:p>
          <a:p>
            <a:pPr indent="288000"/>
            <a:r>
              <a:rPr lang="zh-CN" altLang="zh-CN" sz="1100" dirty="0">
                <a:solidFill>
                  <a:schemeClr val="tx1">
                    <a:lumMod val="75000"/>
                    <a:lumOff val="25000"/>
                  </a:schemeClr>
                </a:solidFill>
              </a:rPr>
              <a:t>第三，为了</a:t>
            </a:r>
            <a:r>
              <a:rPr lang="zh-CN" altLang="zh-CN" sz="1100" dirty="0" smtClean="0">
                <a:solidFill>
                  <a:schemeClr val="tx1">
                    <a:lumMod val="75000"/>
                    <a:lumOff val="25000"/>
                  </a:schemeClr>
                </a:solidFill>
              </a:rPr>
              <a:t>支持工业控制</a:t>
            </a:r>
            <a:r>
              <a:rPr lang="zh-CN" altLang="zh-CN" sz="1100" dirty="0">
                <a:solidFill>
                  <a:schemeClr val="tx1">
                    <a:lumMod val="75000"/>
                    <a:lumOff val="25000"/>
                  </a:schemeClr>
                </a:solidFill>
              </a:rPr>
              <a:t>等</a:t>
            </a:r>
            <a:r>
              <a:rPr lang="zh-CN" altLang="zh-CN" sz="1100" dirty="0">
                <a:solidFill>
                  <a:srgbClr val="FF0000"/>
                </a:solidFill>
              </a:rPr>
              <a:t>高度实时性要求</a:t>
            </a:r>
            <a:r>
              <a:rPr lang="zh-CN" altLang="zh-CN" sz="1100" dirty="0">
                <a:solidFill>
                  <a:schemeClr val="tx1">
                    <a:lumMod val="75000"/>
                    <a:lumOff val="25000"/>
                  </a:schemeClr>
                </a:solidFill>
              </a:rPr>
              <a:t>的业务，</a:t>
            </a:r>
            <a:r>
              <a:rPr lang="en-US" altLang="zh-CN" sz="1100" dirty="0">
                <a:solidFill>
                  <a:schemeClr val="tx1">
                    <a:lumMod val="75000"/>
                    <a:lumOff val="25000"/>
                  </a:schemeClr>
                </a:solidFill>
              </a:rPr>
              <a:t>5G</a:t>
            </a:r>
            <a:r>
              <a:rPr lang="zh-CN" altLang="zh-CN" sz="1100" dirty="0">
                <a:solidFill>
                  <a:schemeClr val="tx1">
                    <a:lumMod val="75000"/>
                    <a:lumOff val="25000"/>
                  </a:schemeClr>
                </a:solidFill>
              </a:rPr>
              <a:t>系统需要在高可靠性前提下，满足</a:t>
            </a:r>
            <a:r>
              <a:rPr lang="zh-CN" altLang="zh-CN" sz="1100" dirty="0">
                <a:solidFill>
                  <a:srgbClr val="FF0000"/>
                </a:solidFill>
              </a:rPr>
              <a:t>端到端毫秒级</a:t>
            </a:r>
            <a:r>
              <a:rPr lang="zh-CN" altLang="zh-CN" sz="1100" dirty="0">
                <a:solidFill>
                  <a:schemeClr val="tx1">
                    <a:lumMod val="75000"/>
                    <a:lumOff val="25000"/>
                  </a:schemeClr>
                </a:solidFill>
              </a:rPr>
              <a:t>的极低时延要求。现网中，端到端时延和业务中断时间都在</a:t>
            </a:r>
            <a:r>
              <a:rPr lang="zh-CN" altLang="zh-CN" sz="1100" dirty="0">
                <a:solidFill>
                  <a:srgbClr val="FF0000"/>
                </a:solidFill>
              </a:rPr>
              <a:t>百毫秒量级</a:t>
            </a:r>
            <a:r>
              <a:rPr lang="zh-CN" altLang="zh-CN" sz="1100" dirty="0">
                <a:solidFill>
                  <a:schemeClr val="tx1">
                    <a:lumMod val="75000"/>
                    <a:lumOff val="25000"/>
                  </a:schemeClr>
                </a:solidFill>
              </a:rPr>
              <a:t>，与</a:t>
            </a:r>
            <a:r>
              <a:rPr lang="en-US" altLang="zh-CN" sz="1100" dirty="0">
                <a:solidFill>
                  <a:schemeClr val="tx1">
                    <a:lumMod val="75000"/>
                    <a:lumOff val="25000"/>
                  </a:schemeClr>
                </a:solidFill>
              </a:rPr>
              <a:t>5G</a:t>
            </a:r>
            <a:r>
              <a:rPr lang="zh-CN" altLang="zh-CN" sz="1100" dirty="0">
                <a:solidFill>
                  <a:schemeClr val="tx1">
                    <a:lumMod val="75000"/>
                    <a:lumOff val="25000"/>
                  </a:schemeClr>
                </a:solidFill>
              </a:rPr>
              <a:t>时延要求存在两个数量级的差距，也难以满足特定业务的可靠性和安全性要求。</a:t>
            </a:r>
            <a:endParaRPr lang="en-US" altLang="zh-CN" sz="1100" dirty="0">
              <a:solidFill>
                <a:schemeClr val="tx1">
                  <a:lumMod val="75000"/>
                  <a:lumOff val="25000"/>
                </a:schemeClr>
              </a:solidFill>
              <a:ea typeface="微软雅黑" pitchFamily="34" charset="-122"/>
              <a:cs typeface="华文黑体" pitchFamily="2" charset="-122"/>
            </a:endParaRPr>
          </a:p>
        </p:txBody>
      </p:sp>
      <p:sp>
        <p:nvSpPr>
          <p:cNvPr id="15" name="TextBox 14"/>
          <p:cNvSpPr txBox="1"/>
          <p:nvPr/>
        </p:nvSpPr>
        <p:spPr>
          <a:xfrm>
            <a:off x="313069" y="58298"/>
            <a:ext cx="2386723" cy="430374"/>
          </a:xfrm>
          <a:prstGeom prst="rect">
            <a:avLst/>
          </a:prstGeom>
          <a:noFill/>
        </p:spPr>
        <p:txBody>
          <a:bodyPr wrap="square" rtlCol="0">
            <a:spAutoFit/>
          </a:bodyPr>
          <a:lstStyle/>
          <a:p>
            <a:pPr>
              <a:lnSpc>
                <a:spcPct val="120000"/>
              </a:lnSpc>
            </a:pPr>
            <a:endParaRPr lang="zh-CN" altLang="en-US" sz="2000" b="1" dirty="0" smtClean="0">
              <a:solidFill>
                <a:schemeClr val="tx1">
                  <a:lumMod val="75000"/>
                  <a:lumOff val="25000"/>
                </a:schemeClr>
              </a:solidFill>
            </a:endParaRPr>
          </a:p>
        </p:txBody>
      </p:sp>
      <p:sp>
        <p:nvSpPr>
          <p:cNvPr id="13" name="TextBox 18"/>
          <p:cNvSpPr txBox="1"/>
          <p:nvPr/>
        </p:nvSpPr>
        <p:spPr>
          <a:xfrm>
            <a:off x="251520" y="84820"/>
            <a:ext cx="2386723" cy="430374"/>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挑战</a:t>
            </a:r>
          </a:p>
        </p:txBody>
      </p:sp>
      <p:pic>
        <p:nvPicPr>
          <p:cNvPr id="14" name="图片 13"/>
          <p:cNvPicPr/>
          <p:nvPr/>
        </p:nvPicPr>
        <p:blipFill>
          <a:blip r:embed="rId3"/>
          <a:stretch>
            <a:fillRect/>
          </a:stretch>
        </p:blipFill>
        <p:spPr>
          <a:xfrm>
            <a:off x="313069" y="627534"/>
            <a:ext cx="5274310" cy="4283075"/>
          </a:xfrm>
          <a:prstGeom prst="rect">
            <a:avLst/>
          </a:prstGeom>
        </p:spPr>
      </p:pic>
    </p:spTree>
    <p:extLst>
      <p:ext uri="{BB962C8B-B14F-4D97-AF65-F5344CB8AC3E}">
        <p14:creationId xmlns:p14="http://schemas.microsoft.com/office/powerpoint/2010/main" val="279092330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2846759" y="1343698"/>
            <a:ext cx="5102700" cy="839134"/>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3653255" y="1183401"/>
            <a:ext cx="3515183"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dirty="0" smtClean="0">
                <a:latin typeface="微软雅黑" pitchFamily="34" charset="-122"/>
                <a:ea typeface="微软雅黑" pitchFamily="34" charset="-122"/>
              </a:rPr>
              <a:t>用户体验</a:t>
            </a:r>
            <a:endParaRPr lang="zh-CN" altLang="en-US" dirty="0">
              <a:latin typeface="微软雅黑" pitchFamily="34" charset="-122"/>
              <a:ea typeface="微软雅黑" pitchFamily="34" charset="-122"/>
            </a:endParaRPr>
          </a:p>
        </p:txBody>
      </p:sp>
      <p:sp>
        <p:nvSpPr>
          <p:cNvPr id="37" name="六边形 36"/>
          <p:cNvSpPr/>
          <p:nvPr/>
        </p:nvSpPr>
        <p:spPr>
          <a:xfrm>
            <a:off x="903628" y="2425696"/>
            <a:ext cx="1190447" cy="1026114"/>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en-US" altLang="zh-CN" sz="2400" dirty="0" smtClean="0">
                <a:latin typeface="微软雅黑" panose="020B0503020204020204" pitchFamily="34" charset="-122"/>
                <a:ea typeface="微软雅黑" panose="020B0503020204020204" pitchFamily="34" charset="-122"/>
              </a:rPr>
              <a:t>5G</a:t>
            </a:r>
            <a:r>
              <a:rPr lang="zh-CN" altLang="en-US" sz="2400" dirty="0" smtClean="0">
                <a:latin typeface="微软雅黑" panose="020B0503020204020204" pitchFamily="34" charset="-122"/>
                <a:ea typeface="微软雅黑" panose="020B0503020204020204" pitchFamily="34" charset="-122"/>
              </a:rPr>
              <a:t>机遇</a:t>
            </a:r>
            <a:endParaRPr lang="zh-CN" altLang="en-US" sz="2400" dirty="0">
              <a:latin typeface="微软雅黑" panose="020B0503020204020204" pitchFamily="34" charset="-122"/>
              <a:ea typeface="微软雅黑" panose="020B0503020204020204" pitchFamily="34" charset="-122"/>
            </a:endParaRPr>
          </a:p>
        </p:txBody>
      </p:sp>
      <p:cxnSp>
        <p:nvCxnSpPr>
          <p:cNvPr id="38" name="直接箭头连接符 37"/>
          <p:cNvCxnSpPr>
            <a:stCxn id="37" idx="5"/>
            <a:endCxn id="35" idx="1"/>
          </p:cNvCxnSpPr>
          <p:nvPr/>
        </p:nvCxnSpPr>
        <p:spPr>
          <a:xfrm flipV="1">
            <a:off x="1837547" y="1763265"/>
            <a:ext cx="1009212" cy="66243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7" idx="0"/>
            <a:endCxn id="42" idx="1"/>
          </p:cNvCxnSpPr>
          <p:nvPr/>
        </p:nvCxnSpPr>
        <p:spPr>
          <a:xfrm flipV="1">
            <a:off x="2094075" y="2936587"/>
            <a:ext cx="752684" cy="216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7" idx="1"/>
            <a:endCxn id="45" idx="1"/>
          </p:cNvCxnSpPr>
          <p:nvPr/>
        </p:nvCxnSpPr>
        <p:spPr>
          <a:xfrm>
            <a:off x="1837547" y="3451810"/>
            <a:ext cx="1009212" cy="84183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142299" y="1491630"/>
            <a:ext cx="4537095" cy="729432"/>
          </a:xfrm>
          <a:prstGeom prst="rect">
            <a:avLst/>
          </a:prstGeom>
          <a:noFill/>
        </p:spPr>
        <p:txBody>
          <a:bodyPr wrap="square" lIns="68584" tIns="34291" rIns="68584" bIns="34291" rtlCol="0">
            <a:spAutoFit/>
          </a:bodyPr>
          <a:lstStyle/>
          <a:p>
            <a:pPr>
              <a:lnSpc>
                <a:spcPct val="130000"/>
              </a:lnSpc>
            </a:pPr>
            <a:r>
              <a:rPr lang="zh-CN" altLang="en-US" sz="1100" dirty="0">
                <a:solidFill>
                  <a:schemeClr val="tx1">
                    <a:lumMod val="65000"/>
                    <a:lumOff val="35000"/>
                  </a:schemeClr>
                </a:solidFill>
                <a:latin typeface="微软雅黑" pitchFamily="34" charset="-122"/>
                <a:ea typeface="微软雅黑" panose="020B0503020204020204" pitchFamily="34" charset="-122"/>
              </a:rPr>
              <a:t>基于</a:t>
            </a:r>
            <a:r>
              <a:rPr lang="en-US" altLang="zh-CN" sz="1100" dirty="0">
                <a:solidFill>
                  <a:schemeClr val="tx1">
                    <a:lumMod val="65000"/>
                    <a:lumOff val="35000"/>
                  </a:schemeClr>
                </a:solidFill>
                <a:latin typeface="微软雅黑" pitchFamily="34" charset="-122"/>
                <a:ea typeface="微软雅黑" panose="020B0503020204020204" pitchFamily="34" charset="-122"/>
              </a:rPr>
              <a:t>5G</a:t>
            </a:r>
            <a:r>
              <a:rPr lang="zh-CN" altLang="en-US" sz="1100" dirty="0">
                <a:solidFill>
                  <a:schemeClr val="tx1">
                    <a:lumMod val="65000"/>
                    <a:lumOff val="35000"/>
                  </a:schemeClr>
                </a:solidFill>
                <a:latin typeface="微软雅黑" pitchFamily="34" charset="-122"/>
                <a:ea typeface="微软雅黑" panose="020B0503020204020204" pitchFamily="34" charset="-122"/>
              </a:rPr>
              <a:t>网络“最后一公里”的</a:t>
            </a:r>
            <a:r>
              <a:rPr lang="zh-CN" altLang="en-US" sz="1100" dirty="0">
                <a:solidFill>
                  <a:srgbClr val="FF0000"/>
                </a:solidFill>
                <a:latin typeface="微软雅黑" pitchFamily="34" charset="-122"/>
                <a:ea typeface="微软雅黑" panose="020B0503020204020204" pitchFamily="34" charset="-122"/>
              </a:rPr>
              <a:t>位置优势</a:t>
            </a:r>
            <a:r>
              <a:rPr lang="zh-CN" altLang="en-US" sz="1100" dirty="0">
                <a:solidFill>
                  <a:schemeClr val="tx1">
                    <a:lumMod val="65000"/>
                    <a:lumOff val="35000"/>
                  </a:schemeClr>
                </a:solidFill>
                <a:latin typeface="微软雅黑" pitchFamily="34" charset="-122"/>
                <a:ea typeface="微软雅黑" panose="020B0503020204020204" pitchFamily="34" charset="-122"/>
              </a:rPr>
              <a:t>，互联网应用服务提供商能够提供</a:t>
            </a:r>
            <a:r>
              <a:rPr lang="zh-CN" altLang="en-US" sz="1100" dirty="0">
                <a:solidFill>
                  <a:srgbClr val="FF0000"/>
                </a:solidFill>
                <a:latin typeface="微软雅黑" pitchFamily="34" charset="-122"/>
                <a:ea typeface="微软雅黑" panose="020B0503020204020204" pitchFamily="34" charset="-122"/>
              </a:rPr>
              <a:t>更具差异性的用户</a:t>
            </a:r>
            <a:r>
              <a:rPr lang="zh-CN" altLang="en-US" sz="1100" dirty="0" smtClean="0">
                <a:solidFill>
                  <a:srgbClr val="FF0000"/>
                </a:solidFill>
                <a:latin typeface="微软雅黑" pitchFamily="34" charset="-122"/>
                <a:ea typeface="微软雅黑" panose="020B0503020204020204" pitchFamily="34" charset="-122"/>
              </a:rPr>
              <a:t>体验</a:t>
            </a:r>
            <a:r>
              <a:rPr lang="zh-CN" altLang="en-US" sz="1100" dirty="0" smtClean="0">
                <a:solidFill>
                  <a:schemeClr val="tx1">
                    <a:lumMod val="65000"/>
                    <a:lumOff val="35000"/>
                  </a:schemeClr>
                </a:solidFill>
                <a:latin typeface="微软雅黑" pitchFamily="34" charset="-122"/>
                <a:ea typeface="微软雅黑" panose="020B0503020204020204" pitchFamily="34" charset="-122"/>
              </a:rPr>
              <a:t>，例如</a:t>
            </a:r>
            <a:r>
              <a:rPr lang="en-US" altLang="zh-CN" sz="1100" dirty="0" smtClean="0">
                <a:solidFill>
                  <a:schemeClr val="tx1">
                    <a:lumMod val="65000"/>
                    <a:lumOff val="35000"/>
                  </a:schemeClr>
                </a:solidFill>
                <a:latin typeface="微软雅黑" pitchFamily="34" charset="-122"/>
                <a:ea typeface="微软雅黑" panose="020B0503020204020204" pitchFamily="34" charset="-122"/>
              </a:rPr>
              <a:t>APP</a:t>
            </a:r>
            <a:r>
              <a:rPr lang="zh-CN" altLang="en-US" sz="1100" dirty="0" smtClean="0">
                <a:solidFill>
                  <a:schemeClr val="tx1">
                    <a:lumMod val="65000"/>
                    <a:lumOff val="35000"/>
                  </a:schemeClr>
                </a:solidFill>
                <a:latin typeface="微软雅黑" pitchFamily="34" charset="-122"/>
                <a:ea typeface="微软雅黑" panose="020B0503020204020204" pitchFamily="34" charset="-122"/>
              </a:rPr>
              <a:t>可以根据用户位置等信息筛选出更恰当的服务</a:t>
            </a:r>
            <a:endParaRPr lang="en-US" altLang="zh-CN" sz="1100" dirty="0">
              <a:solidFill>
                <a:schemeClr val="tx1">
                  <a:lumMod val="65000"/>
                  <a:lumOff val="35000"/>
                </a:schemeClr>
              </a:solidFill>
              <a:latin typeface="微软雅黑" pitchFamily="34" charset="-122"/>
              <a:ea typeface="微软雅黑" panose="020B0503020204020204" pitchFamily="34" charset="-122"/>
            </a:endParaRPr>
          </a:p>
        </p:txBody>
      </p:sp>
      <p:sp>
        <p:nvSpPr>
          <p:cNvPr id="42" name="矩形 41"/>
          <p:cNvSpPr/>
          <p:nvPr/>
        </p:nvSpPr>
        <p:spPr>
          <a:xfrm>
            <a:off x="2846759" y="2517020"/>
            <a:ext cx="5102700" cy="839134"/>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 name="矩形 42"/>
          <p:cNvSpPr/>
          <p:nvPr/>
        </p:nvSpPr>
        <p:spPr>
          <a:xfrm>
            <a:off x="3653255" y="2356721"/>
            <a:ext cx="3515183"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dirty="0" smtClean="0">
                <a:latin typeface="微软雅黑" pitchFamily="34" charset="-122"/>
                <a:ea typeface="微软雅黑" pitchFamily="34" charset="-122"/>
              </a:rPr>
              <a:t>业务部署环境</a:t>
            </a:r>
            <a:endParaRPr lang="zh-CN" altLang="en-US" dirty="0">
              <a:latin typeface="微软雅黑" pitchFamily="34" charset="-122"/>
              <a:ea typeface="微软雅黑" pitchFamily="34" charset="-122"/>
            </a:endParaRPr>
          </a:p>
        </p:txBody>
      </p:sp>
      <p:sp>
        <p:nvSpPr>
          <p:cNvPr id="44" name="TextBox 43"/>
          <p:cNvSpPr txBox="1"/>
          <p:nvPr/>
        </p:nvSpPr>
        <p:spPr>
          <a:xfrm>
            <a:off x="3142299" y="2715766"/>
            <a:ext cx="4537095" cy="549383"/>
          </a:xfrm>
          <a:prstGeom prst="rect">
            <a:avLst/>
          </a:prstGeom>
          <a:noFill/>
        </p:spPr>
        <p:txBody>
          <a:bodyPr wrap="square" lIns="68584" tIns="34291" rIns="68584" bIns="34291" rtlCol="0">
            <a:spAutoFit/>
          </a:bodyPr>
          <a:lstStyle/>
          <a:p>
            <a:pPr>
              <a:lnSpc>
                <a:spcPct val="130000"/>
              </a:lnSpc>
            </a:pPr>
            <a:r>
              <a:rPr lang="zh-CN" altLang="en-US" sz="1200" dirty="0">
                <a:solidFill>
                  <a:schemeClr val="tx1">
                    <a:lumMod val="65000"/>
                    <a:lumOff val="35000"/>
                  </a:schemeClr>
                </a:solidFill>
                <a:latin typeface="微软雅黑" pitchFamily="34" charset="-122"/>
                <a:ea typeface="微软雅黑" panose="020B0503020204020204" pitchFamily="34" charset="-122"/>
              </a:rPr>
              <a:t>基于</a:t>
            </a:r>
            <a:r>
              <a:rPr lang="en-US" altLang="zh-CN" sz="1200" dirty="0">
                <a:solidFill>
                  <a:schemeClr val="tx1">
                    <a:lumMod val="65000"/>
                    <a:lumOff val="35000"/>
                  </a:schemeClr>
                </a:solidFill>
                <a:latin typeface="微软雅黑" pitchFamily="34" charset="-122"/>
                <a:ea typeface="微软雅黑" panose="020B0503020204020204" pitchFamily="34" charset="-122"/>
              </a:rPr>
              <a:t>5G</a:t>
            </a:r>
            <a:r>
              <a:rPr lang="zh-CN" altLang="en-US" sz="1200" dirty="0">
                <a:solidFill>
                  <a:schemeClr val="tx1">
                    <a:lumMod val="65000"/>
                    <a:lumOff val="35000"/>
                  </a:schemeClr>
                </a:solidFill>
                <a:latin typeface="微软雅黑" pitchFamily="34" charset="-122"/>
                <a:ea typeface="微软雅黑" panose="020B0503020204020204" pitchFamily="34" charset="-122"/>
              </a:rPr>
              <a:t>网络“端到端全覆盖”的</a:t>
            </a:r>
            <a:r>
              <a:rPr lang="zh-CN" altLang="en-US" sz="1200" dirty="0">
                <a:solidFill>
                  <a:srgbClr val="FF0000"/>
                </a:solidFill>
                <a:latin typeface="微软雅黑" pitchFamily="34" charset="-122"/>
                <a:ea typeface="微软雅黑" panose="020B0503020204020204" pitchFamily="34" charset="-122"/>
              </a:rPr>
              <a:t>基础设施优势</a:t>
            </a:r>
            <a:r>
              <a:rPr lang="zh-CN" altLang="en-US" sz="1200" dirty="0">
                <a:solidFill>
                  <a:schemeClr val="tx1">
                    <a:lumMod val="65000"/>
                    <a:lumOff val="35000"/>
                  </a:schemeClr>
                </a:solidFill>
                <a:latin typeface="微软雅黑" pitchFamily="34" charset="-122"/>
                <a:ea typeface="微软雅黑" panose="020B0503020204020204" pitchFamily="34" charset="-122"/>
              </a:rPr>
              <a:t>，以垂直行业为代表的物联网业务需求方可以获得</a:t>
            </a:r>
            <a:r>
              <a:rPr lang="zh-CN" altLang="en-US" sz="1200" dirty="0">
                <a:solidFill>
                  <a:srgbClr val="FF0000"/>
                </a:solidFill>
                <a:latin typeface="微软雅黑" pitchFamily="34" charset="-122"/>
                <a:ea typeface="微软雅黑" panose="020B0503020204020204" pitchFamily="34" charset="-122"/>
              </a:rPr>
              <a:t>更强大且更灵活的业务部署环境</a:t>
            </a:r>
            <a:endParaRPr lang="en-US" altLang="zh-CN" sz="1200" dirty="0">
              <a:solidFill>
                <a:srgbClr val="FF0000"/>
              </a:solidFill>
              <a:latin typeface="微软雅黑" pitchFamily="34" charset="-122"/>
              <a:ea typeface="微软雅黑" panose="020B0503020204020204" pitchFamily="34" charset="-122"/>
            </a:endParaRPr>
          </a:p>
        </p:txBody>
      </p:sp>
      <p:sp>
        <p:nvSpPr>
          <p:cNvPr id="45" name="矩形 44"/>
          <p:cNvSpPr/>
          <p:nvPr/>
        </p:nvSpPr>
        <p:spPr>
          <a:xfrm>
            <a:off x="2846759" y="3711281"/>
            <a:ext cx="5102700" cy="1164725"/>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6" name="矩形 45"/>
          <p:cNvSpPr/>
          <p:nvPr/>
        </p:nvSpPr>
        <p:spPr>
          <a:xfrm>
            <a:off x="3653255" y="3550984"/>
            <a:ext cx="3515183"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dirty="0" smtClean="0">
                <a:latin typeface="微软雅黑" panose="020B0503020204020204" pitchFamily="34" charset="-122"/>
                <a:ea typeface="微软雅黑" panose="020B0503020204020204" pitchFamily="34" charset="-122"/>
              </a:rPr>
              <a:t>开源节流</a:t>
            </a:r>
            <a:endParaRPr lang="zh-CN" altLang="en-US" dirty="0">
              <a:latin typeface="微软雅黑" pitchFamily="34" charset="-122"/>
              <a:ea typeface="微软雅黑" pitchFamily="34" charset="-122"/>
            </a:endParaRPr>
          </a:p>
        </p:txBody>
      </p:sp>
      <p:sp>
        <p:nvSpPr>
          <p:cNvPr id="47" name="TextBox 46"/>
          <p:cNvSpPr txBox="1"/>
          <p:nvPr/>
        </p:nvSpPr>
        <p:spPr>
          <a:xfrm>
            <a:off x="3142299" y="3867894"/>
            <a:ext cx="4537095" cy="949493"/>
          </a:xfrm>
          <a:prstGeom prst="rect">
            <a:avLst/>
          </a:prstGeom>
          <a:noFill/>
        </p:spPr>
        <p:txBody>
          <a:bodyPr wrap="square" lIns="68584" tIns="34291" rIns="68584" bIns="34291" rtlCol="0">
            <a:spAutoFit/>
          </a:bodyPr>
          <a:lstStyle/>
          <a:p>
            <a:pPr>
              <a:lnSpc>
                <a:spcPct val="130000"/>
              </a:lnSpc>
            </a:pPr>
            <a:r>
              <a:rPr lang="zh-CN" altLang="en-US" sz="1100" dirty="0" smtClean="0">
                <a:solidFill>
                  <a:schemeClr val="tx1">
                    <a:lumMod val="65000"/>
                    <a:lumOff val="35000"/>
                  </a:schemeClr>
                </a:solidFill>
                <a:latin typeface="微软雅黑" pitchFamily="34" charset="-122"/>
                <a:ea typeface="微软雅黑" panose="020B0503020204020204" pitchFamily="34" charset="-122"/>
              </a:rPr>
              <a:t>开源方面，</a:t>
            </a:r>
            <a:r>
              <a:rPr lang="en-US" altLang="zh-CN" sz="1100" dirty="0" smtClean="0">
                <a:solidFill>
                  <a:schemeClr val="tx1">
                    <a:lumMod val="65000"/>
                    <a:lumOff val="35000"/>
                  </a:schemeClr>
                </a:solidFill>
                <a:latin typeface="微软雅黑" pitchFamily="34" charset="-122"/>
                <a:ea typeface="微软雅黑" panose="020B0503020204020204" pitchFamily="34" charset="-122"/>
              </a:rPr>
              <a:t>5G</a:t>
            </a:r>
            <a:r>
              <a:rPr lang="zh-CN" altLang="en-US" sz="1100" dirty="0">
                <a:solidFill>
                  <a:schemeClr val="tx1">
                    <a:lumMod val="65000"/>
                    <a:lumOff val="35000"/>
                  </a:schemeClr>
                </a:solidFill>
                <a:latin typeface="微软雅黑" pitchFamily="34" charset="-122"/>
                <a:ea typeface="微软雅黑" panose="020B0503020204020204" pitchFamily="34" charset="-122"/>
              </a:rPr>
              <a:t>突破当前封闭固化的</a:t>
            </a:r>
            <a:r>
              <a:rPr lang="zh-CN" altLang="en-US" sz="1100" dirty="0">
                <a:solidFill>
                  <a:srgbClr val="FF0000"/>
                </a:solidFill>
                <a:latin typeface="微软雅黑" pitchFamily="34" charset="-122"/>
                <a:ea typeface="微软雅黑" panose="020B0503020204020204" pitchFamily="34" charset="-122"/>
              </a:rPr>
              <a:t>网络框架</a:t>
            </a:r>
            <a:r>
              <a:rPr lang="zh-CN" altLang="en-US" sz="1100" dirty="0">
                <a:solidFill>
                  <a:schemeClr val="tx1">
                    <a:lumMod val="65000"/>
                    <a:lumOff val="35000"/>
                  </a:schemeClr>
                </a:solidFill>
                <a:latin typeface="微软雅黑" pitchFamily="34" charset="-122"/>
                <a:ea typeface="微软雅黑" panose="020B0503020204020204" pitchFamily="34" charset="-122"/>
              </a:rPr>
              <a:t>，全面开放基础设施、组网转发等网络能力，构建</a:t>
            </a:r>
            <a:r>
              <a:rPr lang="zh-CN" altLang="en-US" sz="1100" dirty="0">
                <a:solidFill>
                  <a:srgbClr val="FF0000"/>
                </a:solidFill>
                <a:latin typeface="微软雅黑" pitchFamily="34" charset="-122"/>
                <a:ea typeface="微软雅黑" panose="020B0503020204020204" pitchFamily="34" charset="-122"/>
              </a:rPr>
              <a:t>综合化服务平台</a:t>
            </a:r>
            <a:r>
              <a:rPr lang="zh-CN" altLang="en-US" sz="1100" dirty="0">
                <a:solidFill>
                  <a:schemeClr val="tx1">
                    <a:lumMod val="65000"/>
                    <a:lumOff val="35000"/>
                  </a:schemeClr>
                </a:solidFill>
                <a:latin typeface="微软雅黑" pitchFamily="34" charset="-122"/>
                <a:ea typeface="微软雅黑" panose="020B0503020204020204" pitchFamily="34" charset="-122"/>
              </a:rPr>
              <a:t>；节流方面，按需提供的网络功能和基础设施资源有助于更好的节能增效，降低</a:t>
            </a:r>
            <a:r>
              <a:rPr lang="zh-CN" altLang="en-US" sz="1100" dirty="0">
                <a:solidFill>
                  <a:srgbClr val="FF0000"/>
                </a:solidFill>
                <a:latin typeface="微软雅黑" pitchFamily="34" charset="-122"/>
                <a:ea typeface="微软雅黑" panose="020B0503020204020204" pitchFamily="34" charset="-122"/>
              </a:rPr>
              <a:t>单位流量的建设与运营成本</a:t>
            </a:r>
            <a:r>
              <a:rPr lang="zh-CN" altLang="en-US" sz="1100" dirty="0">
                <a:solidFill>
                  <a:schemeClr val="tx1">
                    <a:lumMod val="65000"/>
                    <a:lumOff val="35000"/>
                  </a:schemeClr>
                </a:solidFill>
                <a:latin typeface="微软雅黑" pitchFamily="34" charset="-122"/>
                <a:ea typeface="微软雅黑" panose="020B0503020204020204" pitchFamily="34" charset="-122"/>
              </a:rPr>
              <a:t>。</a:t>
            </a:r>
            <a:endParaRPr lang="en-US" altLang="zh-CN" sz="1100" dirty="0">
              <a:solidFill>
                <a:schemeClr val="tx1">
                  <a:lumMod val="65000"/>
                  <a:lumOff val="35000"/>
                </a:schemeClr>
              </a:solidFill>
              <a:latin typeface="微软雅黑" pitchFamily="34" charset="-122"/>
              <a:ea typeface="微软雅黑" panose="020B0503020204020204" pitchFamily="34" charset="-122"/>
            </a:endParaRPr>
          </a:p>
        </p:txBody>
      </p:sp>
      <p:sp>
        <p:nvSpPr>
          <p:cNvPr id="19" name="TextBox 18"/>
          <p:cNvSpPr txBox="1"/>
          <p:nvPr/>
        </p:nvSpPr>
        <p:spPr>
          <a:xfrm>
            <a:off x="313069" y="58298"/>
            <a:ext cx="2386723" cy="430374"/>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机遇</a:t>
            </a:r>
          </a:p>
        </p:txBody>
      </p:sp>
    </p:spTree>
    <p:extLst>
      <p:ext uri="{BB962C8B-B14F-4D97-AF65-F5344CB8AC3E}">
        <p14:creationId xmlns:p14="http://schemas.microsoft.com/office/powerpoint/2010/main" val="97963588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par>
                                    <p:cTn id="12" presetID="22" presetClass="entr" presetSubtype="8"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left)">
                                          <p:cBhvr>
                                            <p:cTn id="14" dur="500"/>
                                            <p:tgtEl>
                                              <p:spTgt spid="39"/>
                                            </p:tgtEl>
                                          </p:cBhvr>
                                        </p:animEffect>
                                      </p:childTnLst>
                                    </p:cTn>
                                  </p:par>
                                  <p:par>
                                    <p:cTn id="15" presetID="22" presetClass="entr" presetSubtype="8"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outVertical)">
                                          <p:cBhvr>
                                            <p:cTn id="21" dur="500"/>
                                            <p:tgtEl>
                                              <p:spTgt spid="36"/>
                                            </p:tgtEl>
                                          </p:cBhvr>
                                        </p:animEffect>
                                      </p:childTnLst>
                                    </p:cTn>
                                  </p:par>
                                </p:childTnLst>
                              </p:cTn>
                            </p:par>
                            <p:par>
                              <p:cTn id="22" fill="hold">
                                <p:stCondLst>
                                  <p:cond delay="15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14:bounceEnd="50000">
                                          <p:cBhvr additive="base">
                                            <p:cTn id="25"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35"/>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41"/>
                                            </p:tgtEl>
                                            <p:attrNameLst>
                                              <p:attrName>style.visibility</p:attrName>
                                            </p:attrNameLst>
                                          </p:cBhvr>
                                          <p:to>
                                            <p:strVal val="visible"/>
                                          </p:to>
                                        </p:set>
                                        <p:animEffect transition="in" filter="wipe(left)">
                                          <p:cBhvr>
                                            <p:cTn id="30" dur="100"/>
                                            <p:tgtEl>
                                              <p:spTgt spid="41"/>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41"/>
                                            </p:tgtEl>
                                          </p:cBhvr>
                                          <p:to x="80000" y="100000"/>
                                        </p:animScale>
                                        <p:anim by="(#ppt_w*0.10)" calcmode="lin" valueType="num">
                                          <p:cBhvr>
                                            <p:cTn id="33" dur="50" autoRev="1" fill="hold">
                                              <p:stCondLst>
                                                <p:cond delay="0"/>
                                              </p:stCondLst>
                                            </p:cTn>
                                            <p:tgtEl>
                                              <p:spTgt spid="41"/>
                                            </p:tgtEl>
                                            <p:attrNameLst>
                                              <p:attrName>ppt_x</p:attrName>
                                            </p:attrNameLst>
                                          </p:cBhvr>
                                        </p:anim>
                                        <p:anim by="(-#ppt_w*0.10)" calcmode="lin" valueType="num">
                                          <p:cBhvr>
                                            <p:cTn id="34" dur="50" autoRev="1" fill="hold">
                                              <p:stCondLst>
                                                <p:cond delay="0"/>
                                              </p:stCondLst>
                                            </p:cTn>
                                            <p:tgtEl>
                                              <p:spTgt spid="41"/>
                                            </p:tgtEl>
                                            <p:attrNameLst>
                                              <p:attrName>ppt_y</p:attrName>
                                            </p:attrNameLst>
                                          </p:cBhvr>
                                        </p:anim>
                                        <p:animRot by="-480000">
                                          <p:cBhvr>
                                            <p:cTn id="35" dur="50" autoRev="1" fill="hold">
                                              <p:stCondLst>
                                                <p:cond delay="0"/>
                                              </p:stCondLst>
                                            </p:cTn>
                                            <p:tgtEl>
                                              <p:spTgt spid="41"/>
                                            </p:tgtEl>
                                            <p:attrNameLst>
                                              <p:attrName>r</p:attrName>
                                            </p:attrNameLst>
                                          </p:cBhvr>
                                        </p:animRot>
                                      </p:childTnLst>
                                    </p:cTn>
                                  </p:par>
                                </p:childTnLst>
                              </p:cTn>
                            </p:par>
                            <p:par>
                              <p:cTn id="36" fill="hold">
                                <p:stCondLst>
                                  <p:cond delay="4140"/>
                                </p:stCondLst>
                                <p:childTnLst>
                                  <p:par>
                                    <p:cTn id="37" presetID="16" presetClass="entr" presetSubtype="37" fill="hold" grpId="0"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barn(outVertical)">
                                          <p:cBhvr>
                                            <p:cTn id="39" dur="500"/>
                                            <p:tgtEl>
                                              <p:spTgt spid="43"/>
                                            </p:tgtEl>
                                          </p:cBhvr>
                                        </p:animEffect>
                                      </p:childTnLst>
                                    </p:cTn>
                                  </p:par>
                                </p:childTnLst>
                              </p:cTn>
                            </p:par>
                            <p:par>
                              <p:cTn id="40" fill="hold">
                                <p:stCondLst>
                                  <p:cond delay="4640"/>
                                </p:stCondLst>
                                <p:childTnLst>
                                  <p:par>
                                    <p:cTn id="41" presetID="2" presetClass="entr" presetSubtype="1" fill="hold" grpId="0" nodeType="afterEffect" p14:presetBounceEnd="50000">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14:bounceEnd="50000">
                                          <p:cBhvr additive="base">
                                            <p:cTn id="43" dur="500" fill="hold"/>
                                            <p:tgtEl>
                                              <p:spTgt spid="42"/>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42"/>
                                            </p:tgtEl>
                                            <p:attrNameLst>
                                              <p:attrName>ppt_y</p:attrName>
                                            </p:attrNameLst>
                                          </p:cBhvr>
                                          <p:tavLst>
                                            <p:tav tm="0">
                                              <p:val>
                                                <p:strVal val="0-#ppt_h/2"/>
                                              </p:val>
                                            </p:tav>
                                            <p:tav tm="100000">
                                              <p:val>
                                                <p:strVal val="#ppt_y"/>
                                              </p:val>
                                            </p:tav>
                                          </p:tavLst>
                                        </p:anim>
                                      </p:childTnLst>
                                    </p:cTn>
                                  </p:par>
                                </p:childTnLst>
                              </p:cTn>
                            </p:par>
                            <p:par>
                              <p:cTn id="45" fill="hold">
                                <p:stCondLst>
                                  <p:cond delay="514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44"/>
                                            </p:tgtEl>
                                            <p:attrNameLst>
                                              <p:attrName>style.visibility</p:attrName>
                                            </p:attrNameLst>
                                          </p:cBhvr>
                                          <p:to>
                                            <p:strVal val="visible"/>
                                          </p:to>
                                        </p:set>
                                        <p:animEffect transition="in" filter="wipe(left)">
                                          <p:cBhvr>
                                            <p:cTn id="48" dur="100"/>
                                            <p:tgtEl>
                                              <p:spTgt spid="44"/>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44"/>
                                            </p:tgtEl>
                                          </p:cBhvr>
                                          <p:to x="80000" y="100000"/>
                                        </p:animScale>
                                        <p:anim by="(#ppt_w*0.10)" calcmode="lin" valueType="num">
                                          <p:cBhvr>
                                            <p:cTn id="51" dur="50" autoRev="1" fill="hold">
                                              <p:stCondLst>
                                                <p:cond delay="0"/>
                                              </p:stCondLst>
                                            </p:cTn>
                                            <p:tgtEl>
                                              <p:spTgt spid="44"/>
                                            </p:tgtEl>
                                            <p:attrNameLst>
                                              <p:attrName>ppt_x</p:attrName>
                                            </p:attrNameLst>
                                          </p:cBhvr>
                                        </p:anim>
                                        <p:anim by="(-#ppt_w*0.10)" calcmode="lin" valueType="num">
                                          <p:cBhvr>
                                            <p:cTn id="52" dur="50" autoRev="1" fill="hold">
                                              <p:stCondLst>
                                                <p:cond delay="0"/>
                                              </p:stCondLst>
                                            </p:cTn>
                                            <p:tgtEl>
                                              <p:spTgt spid="44"/>
                                            </p:tgtEl>
                                            <p:attrNameLst>
                                              <p:attrName>ppt_y</p:attrName>
                                            </p:attrNameLst>
                                          </p:cBhvr>
                                        </p:anim>
                                        <p:animRot by="-480000">
                                          <p:cBhvr>
                                            <p:cTn id="53" dur="50" autoRev="1" fill="hold">
                                              <p:stCondLst>
                                                <p:cond delay="0"/>
                                              </p:stCondLst>
                                            </p:cTn>
                                            <p:tgtEl>
                                              <p:spTgt spid="44"/>
                                            </p:tgtEl>
                                            <p:attrNameLst>
                                              <p:attrName>r</p:attrName>
                                            </p:attrNameLst>
                                          </p:cBhvr>
                                        </p:animRot>
                                      </p:childTnLst>
                                    </p:cTn>
                                  </p:par>
                                </p:childTnLst>
                              </p:cTn>
                            </p:par>
                            <p:par>
                              <p:cTn id="54" fill="hold">
                                <p:stCondLst>
                                  <p:cond delay="6920"/>
                                </p:stCondLst>
                                <p:childTnLst>
                                  <p:par>
                                    <p:cTn id="55" presetID="16" presetClass="entr" presetSubtype="37"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arn(outVertical)">
                                          <p:cBhvr>
                                            <p:cTn id="57" dur="500"/>
                                            <p:tgtEl>
                                              <p:spTgt spid="46"/>
                                            </p:tgtEl>
                                          </p:cBhvr>
                                        </p:animEffect>
                                      </p:childTnLst>
                                    </p:cTn>
                                  </p:par>
                                </p:childTnLst>
                              </p:cTn>
                            </p:par>
                            <p:par>
                              <p:cTn id="58" fill="hold">
                                <p:stCondLst>
                                  <p:cond delay="7420"/>
                                </p:stCondLst>
                                <p:childTnLst>
                                  <p:par>
                                    <p:cTn id="59" presetID="2" presetClass="entr" presetSubtype="1" fill="hold" grpId="0" nodeType="afterEffect" p14:presetBounceEnd="50000">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14:bounceEnd="50000">
                                          <p:cBhvr additive="base">
                                            <p:cTn id="61" dur="500" fill="hold"/>
                                            <p:tgtEl>
                                              <p:spTgt spid="45"/>
                                            </p:tgtEl>
                                            <p:attrNameLst>
                                              <p:attrName>ppt_x</p:attrName>
                                            </p:attrNameLst>
                                          </p:cBhvr>
                                          <p:tavLst>
                                            <p:tav tm="0">
                                              <p:val>
                                                <p:strVal val="#ppt_x"/>
                                              </p:val>
                                            </p:tav>
                                            <p:tav tm="100000">
                                              <p:val>
                                                <p:strVal val="#ppt_x"/>
                                              </p:val>
                                            </p:tav>
                                          </p:tavLst>
                                        </p:anim>
                                        <p:anim calcmode="lin" valueType="num" p14:bounceEnd="50000">
                                          <p:cBhvr additive="base">
                                            <p:cTn id="62" dur="500" fill="hold"/>
                                            <p:tgtEl>
                                              <p:spTgt spid="45"/>
                                            </p:tgtEl>
                                            <p:attrNameLst>
                                              <p:attrName>ppt_y</p:attrName>
                                            </p:attrNameLst>
                                          </p:cBhvr>
                                          <p:tavLst>
                                            <p:tav tm="0">
                                              <p:val>
                                                <p:strVal val="0-#ppt_h/2"/>
                                              </p:val>
                                            </p:tav>
                                            <p:tav tm="100000">
                                              <p:val>
                                                <p:strVal val="#ppt_y"/>
                                              </p:val>
                                            </p:tav>
                                          </p:tavLst>
                                        </p:anim>
                                      </p:childTnLst>
                                    </p:cTn>
                                  </p:par>
                                </p:childTnLst>
                              </p:cTn>
                            </p:par>
                            <p:par>
                              <p:cTn id="63" fill="hold">
                                <p:stCondLst>
                                  <p:cond delay="792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47"/>
                                            </p:tgtEl>
                                            <p:attrNameLst>
                                              <p:attrName>style.visibility</p:attrName>
                                            </p:attrNameLst>
                                          </p:cBhvr>
                                          <p:to>
                                            <p:strVal val="visible"/>
                                          </p:to>
                                        </p:set>
                                        <p:animEffect transition="in" filter="wipe(left)">
                                          <p:cBhvr>
                                            <p:cTn id="66" dur="100"/>
                                            <p:tgtEl>
                                              <p:spTgt spid="47"/>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47"/>
                                            </p:tgtEl>
                                          </p:cBhvr>
                                          <p:to x="80000" y="100000"/>
                                        </p:animScale>
                                        <p:anim by="(#ppt_w*0.10)" calcmode="lin" valueType="num">
                                          <p:cBhvr>
                                            <p:cTn id="69" dur="50" autoRev="1" fill="hold">
                                              <p:stCondLst>
                                                <p:cond delay="0"/>
                                              </p:stCondLst>
                                            </p:cTn>
                                            <p:tgtEl>
                                              <p:spTgt spid="47"/>
                                            </p:tgtEl>
                                            <p:attrNameLst>
                                              <p:attrName>ppt_x</p:attrName>
                                            </p:attrNameLst>
                                          </p:cBhvr>
                                        </p:anim>
                                        <p:anim by="(-#ppt_w*0.10)" calcmode="lin" valueType="num">
                                          <p:cBhvr>
                                            <p:cTn id="70" dur="50" autoRev="1" fill="hold">
                                              <p:stCondLst>
                                                <p:cond delay="0"/>
                                              </p:stCondLst>
                                            </p:cTn>
                                            <p:tgtEl>
                                              <p:spTgt spid="47"/>
                                            </p:tgtEl>
                                            <p:attrNameLst>
                                              <p:attrName>ppt_y</p:attrName>
                                            </p:attrNameLst>
                                          </p:cBhvr>
                                        </p:anim>
                                        <p:animRot by="-480000">
                                          <p:cBhvr>
                                            <p:cTn id="71" dur="50" autoRev="1" fill="hold">
                                              <p:stCondLst>
                                                <p:cond delay="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41" grpId="0"/>
          <p:bldP spid="41" grpId="1"/>
          <p:bldP spid="42" grpId="0" animBg="1"/>
          <p:bldP spid="43" grpId="0" animBg="1"/>
          <p:bldP spid="44" grpId="0"/>
          <p:bldP spid="44" grpId="1"/>
          <p:bldP spid="45" grpId="0" animBg="1"/>
          <p:bldP spid="46" grpId="0" animBg="1"/>
          <p:bldP spid="47" grpId="0"/>
          <p:bldP spid="4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par>
                                    <p:cTn id="12" presetID="22" presetClass="entr" presetSubtype="8"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left)">
                                          <p:cBhvr>
                                            <p:cTn id="14" dur="500"/>
                                            <p:tgtEl>
                                              <p:spTgt spid="39"/>
                                            </p:tgtEl>
                                          </p:cBhvr>
                                        </p:animEffect>
                                      </p:childTnLst>
                                    </p:cTn>
                                  </p:par>
                                  <p:par>
                                    <p:cTn id="15" presetID="22" presetClass="entr" presetSubtype="8"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outVertical)">
                                          <p:cBhvr>
                                            <p:cTn id="21" dur="500"/>
                                            <p:tgtEl>
                                              <p:spTgt spid="36"/>
                                            </p:tgtEl>
                                          </p:cBhvr>
                                        </p:animEffect>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41"/>
                                            </p:tgtEl>
                                            <p:attrNameLst>
                                              <p:attrName>style.visibility</p:attrName>
                                            </p:attrNameLst>
                                          </p:cBhvr>
                                          <p:to>
                                            <p:strVal val="visible"/>
                                          </p:to>
                                        </p:set>
                                        <p:animEffect transition="in" filter="wipe(left)">
                                          <p:cBhvr>
                                            <p:cTn id="30" dur="100"/>
                                            <p:tgtEl>
                                              <p:spTgt spid="41"/>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41"/>
                                            </p:tgtEl>
                                          </p:cBhvr>
                                          <p:to x="80000" y="100000"/>
                                        </p:animScale>
                                        <p:anim by="(#ppt_w*0.10)" calcmode="lin" valueType="num">
                                          <p:cBhvr>
                                            <p:cTn id="33" dur="50" autoRev="1" fill="hold">
                                              <p:stCondLst>
                                                <p:cond delay="0"/>
                                              </p:stCondLst>
                                            </p:cTn>
                                            <p:tgtEl>
                                              <p:spTgt spid="41"/>
                                            </p:tgtEl>
                                            <p:attrNameLst>
                                              <p:attrName>ppt_x</p:attrName>
                                            </p:attrNameLst>
                                          </p:cBhvr>
                                        </p:anim>
                                        <p:anim by="(-#ppt_w*0.10)" calcmode="lin" valueType="num">
                                          <p:cBhvr>
                                            <p:cTn id="34" dur="50" autoRev="1" fill="hold">
                                              <p:stCondLst>
                                                <p:cond delay="0"/>
                                              </p:stCondLst>
                                            </p:cTn>
                                            <p:tgtEl>
                                              <p:spTgt spid="41"/>
                                            </p:tgtEl>
                                            <p:attrNameLst>
                                              <p:attrName>ppt_y</p:attrName>
                                            </p:attrNameLst>
                                          </p:cBhvr>
                                        </p:anim>
                                        <p:animRot by="-480000">
                                          <p:cBhvr>
                                            <p:cTn id="35" dur="50" autoRev="1" fill="hold">
                                              <p:stCondLst>
                                                <p:cond delay="0"/>
                                              </p:stCondLst>
                                            </p:cTn>
                                            <p:tgtEl>
                                              <p:spTgt spid="41"/>
                                            </p:tgtEl>
                                            <p:attrNameLst>
                                              <p:attrName>r</p:attrName>
                                            </p:attrNameLst>
                                          </p:cBhvr>
                                        </p:animRot>
                                      </p:childTnLst>
                                    </p:cTn>
                                  </p:par>
                                </p:childTnLst>
                              </p:cTn>
                            </p:par>
                            <p:par>
                              <p:cTn id="36" fill="hold">
                                <p:stCondLst>
                                  <p:cond delay="4140"/>
                                </p:stCondLst>
                                <p:childTnLst>
                                  <p:par>
                                    <p:cTn id="37" presetID="16" presetClass="entr" presetSubtype="37" fill="hold" grpId="0"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barn(outVertical)">
                                          <p:cBhvr>
                                            <p:cTn id="39" dur="500"/>
                                            <p:tgtEl>
                                              <p:spTgt spid="43"/>
                                            </p:tgtEl>
                                          </p:cBhvr>
                                        </p:animEffect>
                                      </p:childTnLst>
                                    </p:cTn>
                                  </p:par>
                                </p:childTnLst>
                              </p:cTn>
                            </p:par>
                            <p:par>
                              <p:cTn id="40" fill="hold">
                                <p:stCondLst>
                                  <p:cond delay="4640"/>
                                </p:stCondLst>
                                <p:childTnLst>
                                  <p:par>
                                    <p:cTn id="41" presetID="2" presetClass="entr" presetSubtype="1"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0-#ppt_h/2"/>
                                              </p:val>
                                            </p:tav>
                                            <p:tav tm="100000">
                                              <p:val>
                                                <p:strVal val="#ppt_y"/>
                                              </p:val>
                                            </p:tav>
                                          </p:tavLst>
                                        </p:anim>
                                      </p:childTnLst>
                                    </p:cTn>
                                  </p:par>
                                </p:childTnLst>
                              </p:cTn>
                            </p:par>
                            <p:par>
                              <p:cTn id="45" fill="hold">
                                <p:stCondLst>
                                  <p:cond delay="514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44"/>
                                            </p:tgtEl>
                                            <p:attrNameLst>
                                              <p:attrName>style.visibility</p:attrName>
                                            </p:attrNameLst>
                                          </p:cBhvr>
                                          <p:to>
                                            <p:strVal val="visible"/>
                                          </p:to>
                                        </p:set>
                                        <p:animEffect transition="in" filter="wipe(left)">
                                          <p:cBhvr>
                                            <p:cTn id="48" dur="100"/>
                                            <p:tgtEl>
                                              <p:spTgt spid="44"/>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44"/>
                                            </p:tgtEl>
                                          </p:cBhvr>
                                          <p:to x="80000" y="100000"/>
                                        </p:animScale>
                                        <p:anim by="(#ppt_w*0.10)" calcmode="lin" valueType="num">
                                          <p:cBhvr>
                                            <p:cTn id="51" dur="50" autoRev="1" fill="hold">
                                              <p:stCondLst>
                                                <p:cond delay="0"/>
                                              </p:stCondLst>
                                            </p:cTn>
                                            <p:tgtEl>
                                              <p:spTgt spid="44"/>
                                            </p:tgtEl>
                                            <p:attrNameLst>
                                              <p:attrName>ppt_x</p:attrName>
                                            </p:attrNameLst>
                                          </p:cBhvr>
                                        </p:anim>
                                        <p:anim by="(-#ppt_w*0.10)" calcmode="lin" valueType="num">
                                          <p:cBhvr>
                                            <p:cTn id="52" dur="50" autoRev="1" fill="hold">
                                              <p:stCondLst>
                                                <p:cond delay="0"/>
                                              </p:stCondLst>
                                            </p:cTn>
                                            <p:tgtEl>
                                              <p:spTgt spid="44"/>
                                            </p:tgtEl>
                                            <p:attrNameLst>
                                              <p:attrName>ppt_y</p:attrName>
                                            </p:attrNameLst>
                                          </p:cBhvr>
                                        </p:anim>
                                        <p:animRot by="-480000">
                                          <p:cBhvr>
                                            <p:cTn id="53" dur="50" autoRev="1" fill="hold">
                                              <p:stCondLst>
                                                <p:cond delay="0"/>
                                              </p:stCondLst>
                                            </p:cTn>
                                            <p:tgtEl>
                                              <p:spTgt spid="44"/>
                                            </p:tgtEl>
                                            <p:attrNameLst>
                                              <p:attrName>r</p:attrName>
                                            </p:attrNameLst>
                                          </p:cBhvr>
                                        </p:animRot>
                                      </p:childTnLst>
                                    </p:cTn>
                                  </p:par>
                                </p:childTnLst>
                              </p:cTn>
                            </p:par>
                            <p:par>
                              <p:cTn id="54" fill="hold">
                                <p:stCondLst>
                                  <p:cond delay="6920"/>
                                </p:stCondLst>
                                <p:childTnLst>
                                  <p:par>
                                    <p:cTn id="55" presetID="16" presetClass="entr" presetSubtype="37"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arn(outVertical)">
                                          <p:cBhvr>
                                            <p:cTn id="57" dur="500"/>
                                            <p:tgtEl>
                                              <p:spTgt spid="46"/>
                                            </p:tgtEl>
                                          </p:cBhvr>
                                        </p:animEffect>
                                      </p:childTnLst>
                                    </p:cTn>
                                  </p:par>
                                </p:childTnLst>
                              </p:cTn>
                            </p:par>
                            <p:par>
                              <p:cTn id="58" fill="hold">
                                <p:stCondLst>
                                  <p:cond delay="7420"/>
                                </p:stCondLst>
                                <p:childTnLst>
                                  <p:par>
                                    <p:cTn id="59" presetID="2" presetClass="entr" presetSubtype="1"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500" fill="hold"/>
                                            <p:tgtEl>
                                              <p:spTgt spid="45"/>
                                            </p:tgtEl>
                                            <p:attrNameLst>
                                              <p:attrName>ppt_x</p:attrName>
                                            </p:attrNameLst>
                                          </p:cBhvr>
                                          <p:tavLst>
                                            <p:tav tm="0">
                                              <p:val>
                                                <p:strVal val="#ppt_x"/>
                                              </p:val>
                                            </p:tav>
                                            <p:tav tm="100000">
                                              <p:val>
                                                <p:strVal val="#ppt_x"/>
                                              </p:val>
                                            </p:tav>
                                          </p:tavLst>
                                        </p:anim>
                                        <p:anim calcmode="lin" valueType="num">
                                          <p:cBhvr additive="base">
                                            <p:cTn id="62" dur="500" fill="hold"/>
                                            <p:tgtEl>
                                              <p:spTgt spid="45"/>
                                            </p:tgtEl>
                                            <p:attrNameLst>
                                              <p:attrName>ppt_y</p:attrName>
                                            </p:attrNameLst>
                                          </p:cBhvr>
                                          <p:tavLst>
                                            <p:tav tm="0">
                                              <p:val>
                                                <p:strVal val="0-#ppt_h/2"/>
                                              </p:val>
                                            </p:tav>
                                            <p:tav tm="100000">
                                              <p:val>
                                                <p:strVal val="#ppt_y"/>
                                              </p:val>
                                            </p:tav>
                                          </p:tavLst>
                                        </p:anim>
                                      </p:childTnLst>
                                    </p:cTn>
                                  </p:par>
                                </p:childTnLst>
                              </p:cTn>
                            </p:par>
                            <p:par>
                              <p:cTn id="63" fill="hold">
                                <p:stCondLst>
                                  <p:cond delay="792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47"/>
                                            </p:tgtEl>
                                            <p:attrNameLst>
                                              <p:attrName>style.visibility</p:attrName>
                                            </p:attrNameLst>
                                          </p:cBhvr>
                                          <p:to>
                                            <p:strVal val="visible"/>
                                          </p:to>
                                        </p:set>
                                        <p:animEffect transition="in" filter="wipe(left)">
                                          <p:cBhvr>
                                            <p:cTn id="66" dur="100"/>
                                            <p:tgtEl>
                                              <p:spTgt spid="47"/>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47"/>
                                            </p:tgtEl>
                                          </p:cBhvr>
                                          <p:to x="80000" y="100000"/>
                                        </p:animScale>
                                        <p:anim by="(#ppt_w*0.10)" calcmode="lin" valueType="num">
                                          <p:cBhvr>
                                            <p:cTn id="69" dur="50" autoRev="1" fill="hold">
                                              <p:stCondLst>
                                                <p:cond delay="0"/>
                                              </p:stCondLst>
                                            </p:cTn>
                                            <p:tgtEl>
                                              <p:spTgt spid="47"/>
                                            </p:tgtEl>
                                            <p:attrNameLst>
                                              <p:attrName>ppt_x</p:attrName>
                                            </p:attrNameLst>
                                          </p:cBhvr>
                                        </p:anim>
                                        <p:anim by="(-#ppt_w*0.10)" calcmode="lin" valueType="num">
                                          <p:cBhvr>
                                            <p:cTn id="70" dur="50" autoRev="1" fill="hold">
                                              <p:stCondLst>
                                                <p:cond delay="0"/>
                                              </p:stCondLst>
                                            </p:cTn>
                                            <p:tgtEl>
                                              <p:spTgt spid="47"/>
                                            </p:tgtEl>
                                            <p:attrNameLst>
                                              <p:attrName>ppt_y</p:attrName>
                                            </p:attrNameLst>
                                          </p:cBhvr>
                                        </p:anim>
                                        <p:animRot by="-480000">
                                          <p:cBhvr>
                                            <p:cTn id="71" dur="50" autoRev="1" fill="hold">
                                              <p:stCondLst>
                                                <p:cond delay="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41" grpId="0"/>
          <p:bldP spid="41" grpId="1"/>
          <p:bldP spid="42" grpId="0" animBg="1"/>
          <p:bldP spid="43" grpId="0" animBg="1"/>
          <p:bldP spid="44" grpId="0"/>
          <p:bldP spid="44" grpId="1"/>
          <p:bldP spid="45" grpId="0" animBg="1"/>
          <p:bldP spid="46" grpId="0" animBg="1"/>
          <p:bldP spid="47" grpId="0"/>
          <p:bldP spid="47" grpId="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p:cNvSpPr txBox="1"/>
          <p:nvPr/>
        </p:nvSpPr>
        <p:spPr>
          <a:xfrm>
            <a:off x="313068" y="58298"/>
            <a:ext cx="5699092" cy="461665"/>
          </a:xfrm>
          <a:prstGeom prst="rect">
            <a:avLst/>
          </a:prstGeom>
          <a:noFill/>
        </p:spPr>
        <p:txBody>
          <a:bodyPr wrap="square" rtlCol="0">
            <a:spAutoFit/>
          </a:bodyPr>
          <a:lstStyle/>
          <a:p>
            <a:pPr>
              <a:lnSpc>
                <a:spcPct val="120000"/>
              </a:lnSpc>
            </a:pPr>
            <a:r>
              <a:rPr lang="en-US" altLang="zh-CN" sz="2000" b="1" dirty="0" smtClean="0">
                <a:solidFill>
                  <a:schemeClr val="tx1">
                    <a:lumMod val="75000"/>
                    <a:lumOff val="25000"/>
                  </a:schemeClr>
                </a:solidFill>
              </a:rPr>
              <a:t>5G</a:t>
            </a:r>
            <a:r>
              <a:rPr lang="zh-CN" altLang="en-US" sz="2000" b="1" dirty="0" smtClean="0">
                <a:solidFill>
                  <a:schemeClr val="tx1">
                    <a:lumMod val="75000"/>
                    <a:lumOff val="25000"/>
                  </a:schemeClr>
                </a:solidFill>
              </a:rPr>
              <a:t>核心技术 </a:t>
            </a:r>
            <a:r>
              <a:rPr lang="en-US" altLang="zh-CN" sz="2000" b="1" dirty="0" smtClean="0">
                <a:solidFill>
                  <a:schemeClr val="tx1">
                    <a:lumMod val="75000"/>
                    <a:lumOff val="25000"/>
                  </a:schemeClr>
                </a:solidFill>
              </a:rPr>
              <a:t>—— </a:t>
            </a:r>
            <a:r>
              <a:rPr lang="zh-CN" altLang="en-US" sz="2000" b="1" dirty="0" smtClean="0">
                <a:solidFill>
                  <a:schemeClr val="tx1">
                    <a:lumMod val="75000"/>
                    <a:lumOff val="25000"/>
                  </a:schemeClr>
                </a:solidFill>
              </a:rPr>
              <a:t>多用户</a:t>
            </a:r>
            <a:r>
              <a:rPr lang="en-US" altLang="zh-CN" sz="2000" b="1" dirty="0" smtClean="0">
                <a:solidFill>
                  <a:schemeClr val="tx1">
                    <a:lumMod val="75000"/>
                    <a:lumOff val="25000"/>
                  </a:schemeClr>
                </a:solidFill>
              </a:rPr>
              <a:t>MIMO</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多入多出技术</a:t>
            </a:r>
            <a:r>
              <a:rPr lang="en-US" altLang="zh-CN" sz="2000" b="1" dirty="0" smtClean="0">
                <a:solidFill>
                  <a:schemeClr val="tx1">
                    <a:lumMod val="75000"/>
                    <a:lumOff val="25000"/>
                  </a:schemeClr>
                </a:solidFill>
              </a:rPr>
              <a:t>)</a:t>
            </a:r>
            <a:endParaRPr lang="zh-CN" altLang="en-US" sz="2000" b="1" dirty="0" smtClean="0">
              <a:solidFill>
                <a:schemeClr val="tx1">
                  <a:lumMod val="75000"/>
                  <a:lumOff val="25000"/>
                </a:schemeClr>
              </a:solidFill>
            </a:endParaRPr>
          </a:p>
        </p:txBody>
      </p:sp>
      <p:sp>
        <p:nvSpPr>
          <p:cNvPr id="52" name="Rectangle 13" descr="FD1DDF730CE4456e89755B07FE1653D0# #Rectangle 13"/>
          <p:cNvSpPr>
            <a:spLocks noChangeArrowheads="1"/>
          </p:cNvSpPr>
          <p:nvPr/>
        </p:nvSpPr>
        <p:spPr bwMode="auto">
          <a:xfrm>
            <a:off x="1401224" y="1717066"/>
            <a:ext cx="21626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MIMO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技术在设备的</a:t>
            </a:r>
            <a:r>
              <a:rPr lang="zh-CN" altLang="en-US" sz="1200" dirty="0">
                <a:solidFill>
                  <a:srgbClr val="FF0000"/>
                </a:solidFill>
                <a:latin typeface="微软雅黑" panose="020B0503020204020204" pitchFamily="34" charset="-122"/>
                <a:ea typeface="微软雅黑" panose="020B0503020204020204" pitchFamily="34" charset="-122"/>
              </a:rPr>
              <a:t>发送和接入端口</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都增加了很多</a:t>
            </a:r>
            <a:r>
              <a:rPr lang="zh-CN" altLang="en-US" sz="1200" dirty="0">
                <a:solidFill>
                  <a:srgbClr val="FF0000"/>
                </a:solidFill>
                <a:latin typeface="微软雅黑" panose="020B0503020204020204" pitchFamily="34" charset="-122"/>
                <a:ea typeface="微软雅黑" panose="020B0503020204020204" pitchFamily="34" charset="-122"/>
              </a:rPr>
              <a:t>接入天线</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，提高了通信设备模块嵌入的可能性</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Rectangle 13" descr="FD1DDF730CE4456e89755B07FE1653D0# #Rectangle 13"/>
          <p:cNvSpPr>
            <a:spLocks noChangeArrowheads="1"/>
          </p:cNvSpPr>
          <p:nvPr/>
        </p:nvSpPr>
        <p:spPr bwMode="auto">
          <a:xfrm>
            <a:off x="1401224" y="3340692"/>
            <a:ext cx="21626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在信息传输过程中</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，可轻松</a:t>
            </a:r>
            <a:r>
              <a:rPr lang="zh-CN" altLang="en-US" sz="1200" dirty="0" smtClean="0">
                <a:solidFill>
                  <a:srgbClr val="FF0000"/>
                </a:solidFill>
                <a:latin typeface="微软雅黑" panose="020B0503020204020204" pitchFamily="34" charset="-122"/>
                <a:ea typeface="微软雅黑" panose="020B0503020204020204" pitchFamily="34" charset="-122"/>
              </a:rPr>
              <a:t>处理</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信息传输过程中的</a:t>
            </a:r>
            <a:r>
              <a:rPr lang="zh-CN" altLang="en-US" sz="1200" dirty="0">
                <a:latin typeface="微软雅黑" panose="020B0503020204020204" pitchFamily="34" charset="-122"/>
                <a:ea typeface="微软雅黑" panose="020B0503020204020204" pitchFamily="34" charset="-122"/>
              </a:rPr>
              <a:t>突发状况</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200" dirty="0">
                <a:solidFill>
                  <a:srgbClr val="FF0000"/>
                </a:solidFill>
                <a:latin typeface="微软雅黑" panose="020B0503020204020204" pitchFamily="34" charset="-122"/>
                <a:ea typeface="微软雅黑" panose="020B0503020204020204" pitchFamily="34" charset="-122"/>
              </a:rPr>
              <a:t>提高</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信息传输的</a:t>
            </a:r>
            <a:r>
              <a:rPr lang="zh-CN" altLang="en-US" sz="1200" dirty="0">
                <a:latin typeface="微软雅黑" panose="020B0503020204020204" pitchFamily="34" charset="-122"/>
                <a:ea typeface="微软雅黑" panose="020B0503020204020204" pitchFamily="34" charset="-122"/>
              </a:rPr>
              <a:t>稳定性及高容量性</a:t>
            </a:r>
            <a:endParaRPr lang="en-US" altLang="zh-CN" sz="1200" dirty="0">
              <a:latin typeface="微软雅黑" panose="020B0503020204020204" pitchFamily="34" charset="-122"/>
              <a:ea typeface="微软雅黑" panose="020B0503020204020204" pitchFamily="34" charset="-122"/>
            </a:endParaRPr>
          </a:p>
        </p:txBody>
      </p:sp>
      <p:sp>
        <p:nvSpPr>
          <p:cNvPr id="56" name="TextBox 55"/>
          <p:cNvSpPr txBox="1"/>
          <p:nvPr/>
        </p:nvSpPr>
        <p:spPr>
          <a:xfrm>
            <a:off x="1403677" y="1361462"/>
            <a:ext cx="543739"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原理</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403677" y="2995682"/>
            <a:ext cx="543739" cy="307777"/>
          </a:xfrm>
          <a:prstGeom prst="rect">
            <a:avLst/>
          </a:prstGeom>
          <a:noFill/>
        </p:spPr>
        <p:txBody>
          <a:bodyPr wrap="none" rtlCol="0">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好处</a:t>
            </a:r>
          </a:p>
        </p:txBody>
      </p:sp>
      <p:sp>
        <p:nvSpPr>
          <p:cNvPr id="58" name="Rectangle 13" descr="FD1DDF730CE4456e89755B07FE1653D0# #Rectangle 13"/>
          <p:cNvSpPr>
            <a:spLocks noChangeArrowheads="1"/>
          </p:cNvSpPr>
          <p:nvPr/>
        </p:nvSpPr>
        <p:spPr bwMode="auto">
          <a:xfrm>
            <a:off x="5577688" y="2526987"/>
            <a:ext cx="23786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如何提高边缘用户的上网体验</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156176" y="2162272"/>
            <a:ext cx="902811"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技术重点</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a:off x="3464073" y="984848"/>
            <a:ext cx="1354818" cy="1354818"/>
            <a:chOff x="1369994" y="2067694"/>
            <a:chExt cx="1584176" cy="1584176"/>
          </a:xfrm>
        </p:grpSpPr>
        <p:sp>
          <p:nvSpPr>
            <p:cNvPr id="61" name="菱形 60"/>
            <p:cNvSpPr/>
            <p:nvPr/>
          </p:nvSpPr>
          <p:spPr>
            <a:xfrm>
              <a:off x="1369994"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62" name="TextBox 61"/>
            <p:cNvSpPr txBox="1"/>
            <p:nvPr/>
          </p:nvSpPr>
          <p:spPr>
            <a:xfrm flipH="1">
              <a:off x="1861297" y="2679842"/>
              <a:ext cx="635789" cy="359881"/>
            </a:xfrm>
            <a:prstGeom prst="rect">
              <a:avLst/>
            </a:prstGeom>
            <a:noFill/>
          </p:spPr>
          <p:txBody>
            <a:bodyPr wrap="non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原理</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4269499" y="1801490"/>
            <a:ext cx="1354820" cy="1354818"/>
            <a:chOff x="3029144" y="1491630"/>
            <a:chExt cx="1584176" cy="1584176"/>
          </a:xfrm>
          <a:solidFill>
            <a:schemeClr val="accent1">
              <a:lumMod val="75000"/>
            </a:schemeClr>
          </a:solidFill>
        </p:grpSpPr>
        <p:sp>
          <p:nvSpPr>
            <p:cNvPr id="64" name="菱形 63"/>
            <p:cNvSpPr/>
            <p:nvPr/>
          </p:nvSpPr>
          <p:spPr>
            <a:xfrm>
              <a:off x="3029144"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5" name="TextBox 64"/>
            <p:cNvSpPr txBox="1"/>
            <p:nvPr/>
          </p:nvSpPr>
          <p:spPr>
            <a:xfrm flipH="1">
              <a:off x="3319580" y="2103778"/>
              <a:ext cx="1055647" cy="359881"/>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技术</a:t>
              </a:r>
              <a:r>
                <a:rPr lang="zh-CN" altLang="en-US" sz="1400" b="1" dirty="0" smtClean="0">
                  <a:solidFill>
                    <a:schemeClr val="bg1"/>
                  </a:solidFill>
                  <a:latin typeface="微软雅黑" panose="020B0503020204020204" pitchFamily="34" charset="-122"/>
                  <a:ea typeface="微软雅黑" panose="020B0503020204020204" pitchFamily="34" charset="-122"/>
                </a:rPr>
                <a:t>重点</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66" name="组合 65"/>
          <p:cNvGrpSpPr/>
          <p:nvPr/>
        </p:nvGrpSpPr>
        <p:grpSpPr>
          <a:xfrm>
            <a:off x="3464073" y="2618132"/>
            <a:ext cx="1354818" cy="1354818"/>
            <a:chOff x="4577170" y="2067694"/>
            <a:chExt cx="1584176" cy="1584176"/>
          </a:xfrm>
        </p:grpSpPr>
        <p:sp>
          <p:nvSpPr>
            <p:cNvPr id="67" name="菱形 66"/>
            <p:cNvSpPr/>
            <p:nvPr/>
          </p:nvSpPr>
          <p:spPr>
            <a:xfrm>
              <a:off x="4577170"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8" name="TextBox 67"/>
            <p:cNvSpPr txBox="1"/>
            <p:nvPr/>
          </p:nvSpPr>
          <p:spPr>
            <a:xfrm flipH="1">
              <a:off x="4946478" y="2679842"/>
              <a:ext cx="845719" cy="359881"/>
            </a:xfrm>
            <a:prstGeom prst="rect">
              <a:avLst/>
            </a:prstGeom>
            <a:noFill/>
          </p:spPr>
          <p:txBody>
            <a:bodyPr wrap="non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好处一</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4269495" y="3434775"/>
            <a:ext cx="1354818" cy="1354818"/>
            <a:chOff x="6145277" y="1491630"/>
            <a:chExt cx="1584176" cy="1584176"/>
          </a:xfrm>
          <a:solidFill>
            <a:schemeClr val="tx1">
              <a:lumMod val="50000"/>
              <a:lumOff val="50000"/>
            </a:schemeClr>
          </a:solidFill>
        </p:grpSpPr>
        <p:sp>
          <p:nvSpPr>
            <p:cNvPr id="70" name="菱形 69"/>
            <p:cNvSpPr/>
            <p:nvPr/>
          </p:nvSpPr>
          <p:spPr>
            <a:xfrm>
              <a:off x="6145277"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71" name="TextBox 70"/>
            <p:cNvSpPr txBox="1"/>
            <p:nvPr/>
          </p:nvSpPr>
          <p:spPr>
            <a:xfrm flipH="1">
              <a:off x="6569772" y="2103778"/>
              <a:ext cx="1107998" cy="359881"/>
            </a:xfrm>
            <a:prstGeom prst="rect">
              <a:avLst/>
            </a:prstGeom>
            <a:noFill/>
          </p:spPr>
          <p:txBody>
            <a:bodyPr wrap="squar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好处二</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cxnSp>
        <p:nvCxnSpPr>
          <p:cNvPr id="72" name="直接连接符 71"/>
          <p:cNvCxnSpPr>
            <a:stCxn id="61" idx="1"/>
          </p:cNvCxnSpPr>
          <p:nvPr/>
        </p:nvCxnSpPr>
        <p:spPr>
          <a:xfrm flipH="1">
            <a:off x="1259632" y="1662257"/>
            <a:ext cx="2204441"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259632" y="3295541"/>
            <a:ext cx="220444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624313" y="2478899"/>
            <a:ext cx="224015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0" idx="3"/>
          </p:cNvCxnSpPr>
          <p:nvPr/>
        </p:nvCxnSpPr>
        <p:spPr>
          <a:xfrm>
            <a:off x="5624313" y="4112184"/>
            <a:ext cx="2260055"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76" name="Rectangle 13" descr="FD1DDF730CE4456e89755B07FE1653D0# #Rectangle 13"/>
          <p:cNvSpPr>
            <a:spLocks noChangeArrowheads="1"/>
          </p:cNvSpPr>
          <p:nvPr/>
        </p:nvSpPr>
        <p:spPr bwMode="auto">
          <a:xfrm>
            <a:off x="5577688" y="4157667"/>
            <a:ext cx="25227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大大</a:t>
            </a:r>
            <a:r>
              <a:rPr lang="zh-CN" altLang="en-US" sz="1200" dirty="0">
                <a:solidFill>
                  <a:srgbClr val="FF0000"/>
                </a:solidFill>
                <a:latin typeface="微软雅黑" panose="020B0503020204020204" pitchFamily="34" charset="-122"/>
                <a:ea typeface="微软雅黑" panose="020B0503020204020204" pitchFamily="34" charset="-122"/>
              </a:rPr>
              <a:t>降低</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设备研发成本</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接入</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输出</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到发送的整个流程中</a:t>
            </a:r>
            <a:r>
              <a:rPr lang="zh-CN" altLang="en-US" sz="1200" dirty="0">
                <a:solidFill>
                  <a:srgbClr val="FF0000"/>
                </a:solidFill>
                <a:latin typeface="微软雅黑" panose="020B0503020204020204" pitchFamily="34" charset="-122"/>
                <a:ea typeface="微软雅黑" panose="020B0503020204020204" pitchFamily="34" charset="-122"/>
              </a:rPr>
              <a:t>信息输出的峰值</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都将大大</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提高</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6156176" y="3792952"/>
            <a:ext cx="543739" cy="307777"/>
          </a:xfrm>
          <a:prstGeom prst="rect">
            <a:avLst/>
          </a:prstGeom>
          <a:noFill/>
        </p:spPr>
        <p:txBody>
          <a:bodyPr wrap="none" rtlCol="0">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好处</a:t>
            </a:r>
          </a:p>
        </p:txBody>
      </p:sp>
    </p:spTree>
    <p:extLst>
      <p:ext uri="{BB962C8B-B14F-4D97-AF65-F5344CB8AC3E}">
        <p14:creationId xmlns:p14="http://schemas.microsoft.com/office/powerpoint/2010/main" val="389774758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0-#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right)">
                                      <p:cBhvr>
                                        <p:cTn id="12" dur="500"/>
                                        <p:tgtEl>
                                          <p:spTgt spid="7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1000"/>
                                        <p:tgtEl>
                                          <p:spTgt spid="56"/>
                                        </p:tgtEl>
                                      </p:cBhvr>
                                    </p:animEffect>
                                    <p:anim calcmode="lin" valueType="num">
                                      <p:cBhvr>
                                        <p:cTn id="17" dur="1000" fill="hold"/>
                                        <p:tgtEl>
                                          <p:spTgt spid="56"/>
                                        </p:tgtEl>
                                        <p:attrNameLst>
                                          <p:attrName>ppt_x</p:attrName>
                                        </p:attrNameLst>
                                      </p:cBhvr>
                                      <p:tavLst>
                                        <p:tav tm="0">
                                          <p:val>
                                            <p:strVal val="#ppt_x"/>
                                          </p:val>
                                        </p:tav>
                                        <p:tav tm="100000">
                                          <p:val>
                                            <p:strVal val="#ppt_x"/>
                                          </p:val>
                                        </p:tav>
                                      </p:tavLst>
                                    </p:anim>
                                    <p:anim calcmode="lin" valueType="num">
                                      <p:cBhvr>
                                        <p:cTn id="18" dur="1000" fill="hold"/>
                                        <p:tgtEl>
                                          <p:spTgt spid="5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1+#ppt_w/2"/>
                                          </p:val>
                                        </p:tav>
                                        <p:tav tm="100000">
                                          <p:val>
                                            <p:strVal val="#ppt_x"/>
                                          </p:val>
                                        </p:tav>
                                      </p:tavLst>
                                    </p:anim>
                                    <p:anim calcmode="lin" valueType="num">
                                      <p:cBhvr additive="base">
                                        <p:cTn id="28" dur="500" fill="hold"/>
                                        <p:tgtEl>
                                          <p:spTgt spid="6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left)">
                                      <p:cBhvr>
                                        <p:cTn id="32" dur="500"/>
                                        <p:tgtEl>
                                          <p:spTgt spid="74"/>
                                        </p:tgtEl>
                                      </p:cBhvr>
                                    </p:animEffect>
                                  </p:childTnLst>
                                </p:cTn>
                              </p:par>
                            </p:childTnLst>
                          </p:cTn>
                        </p:par>
                        <p:par>
                          <p:cTn id="33" fill="hold">
                            <p:stCondLst>
                              <p:cond delay="3000"/>
                            </p:stCondLst>
                            <p:childTnLst>
                              <p:par>
                                <p:cTn id="34" presetID="47" presetClass="entr" presetSubtype="0"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1000"/>
                                        <p:tgtEl>
                                          <p:spTgt spid="59"/>
                                        </p:tgtEl>
                                      </p:cBhvr>
                                    </p:animEffect>
                                    <p:anim calcmode="lin" valueType="num">
                                      <p:cBhvr>
                                        <p:cTn id="37" dur="1000" fill="hold"/>
                                        <p:tgtEl>
                                          <p:spTgt spid="59"/>
                                        </p:tgtEl>
                                        <p:attrNameLst>
                                          <p:attrName>ppt_x</p:attrName>
                                        </p:attrNameLst>
                                      </p:cBhvr>
                                      <p:tavLst>
                                        <p:tav tm="0">
                                          <p:val>
                                            <p:strVal val="#ppt_x"/>
                                          </p:val>
                                        </p:tav>
                                        <p:tav tm="100000">
                                          <p:val>
                                            <p:strVal val="#ppt_x"/>
                                          </p:val>
                                        </p:tav>
                                      </p:tavLst>
                                    </p:anim>
                                    <p:anim calcmode="lin" valueType="num">
                                      <p:cBhvr>
                                        <p:cTn id="38" dur="1000" fill="hold"/>
                                        <p:tgtEl>
                                          <p:spTgt spid="5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1000"/>
                                        <p:tgtEl>
                                          <p:spTgt spid="58"/>
                                        </p:tgtEl>
                                      </p:cBhvr>
                                    </p:animEffect>
                                    <p:anim calcmode="lin" valueType="num">
                                      <p:cBhvr>
                                        <p:cTn id="42" dur="1000" fill="hold"/>
                                        <p:tgtEl>
                                          <p:spTgt spid="58"/>
                                        </p:tgtEl>
                                        <p:attrNameLst>
                                          <p:attrName>ppt_x</p:attrName>
                                        </p:attrNameLst>
                                      </p:cBhvr>
                                      <p:tavLst>
                                        <p:tav tm="0">
                                          <p:val>
                                            <p:strVal val="#ppt_x"/>
                                          </p:val>
                                        </p:tav>
                                        <p:tav tm="100000">
                                          <p:val>
                                            <p:strVal val="#ppt_x"/>
                                          </p:val>
                                        </p:tav>
                                      </p:tavLst>
                                    </p:anim>
                                    <p:anim calcmode="lin" valueType="num">
                                      <p:cBhvr>
                                        <p:cTn id="43" dur="1000" fill="hold"/>
                                        <p:tgtEl>
                                          <p:spTgt spid="5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additive="base">
                                        <p:cTn id="47" dur="500" fill="hold"/>
                                        <p:tgtEl>
                                          <p:spTgt spid="66"/>
                                        </p:tgtEl>
                                        <p:attrNameLst>
                                          <p:attrName>ppt_x</p:attrName>
                                        </p:attrNameLst>
                                      </p:cBhvr>
                                      <p:tavLst>
                                        <p:tav tm="0">
                                          <p:val>
                                            <p:strVal val="0-#ppt_w/2"/>
                                          </p:val>
                                        </p:tav>
                                        <p:tav tm="100000">
                                          <p:val>
                                            <p:strVal val="#ppt_x"/>
                                          </p:val>
                                        </p:tav>
                                      </p:tavLst>
                                    </p:anim>
                                    <p:anim calcmode="lin" valueType="num">
                                      <p:cBhvr additive="base">
                                        <p:cTn id="48" dur="500" fill="hold"/>
                                        <p:tgtEl>
                                          <p:spTgt spid="66"/>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2" presetClass="entr" presetSubtype="2"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right)">
                                      <p:cBhvr>
                                        <p:cTn id="52" dur="500"/>
                                        <p:tgtEl>
                                          <p:spTgt spid="73"/>
                                        </p:tgtEl>
                                      </p:cBhvr>
                                    </p:animEffect>
                                  </p:childTnLst>
                                </p:cTn>
                              </p:par>
                            </p:childTnLst>
                          </p:cTn>
                        </p:par>
                        <p:par>
                          <p:cTn id="53" fill="hold">
                            <p:stCondLst>
                              <p:cond delay="5000"/>
                            </p:stCondLst>
                            <p:childTnLst>
                              <p:par>
                                <p:cTn id="54" presetID="47" presetClass="entr" presetSubtype="0"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1000"/>
                                        <p:tgtEl>
                                          <p:spTgt spid="57"/>
                                        </p:tgtEl>
                                      </p:cBhvr>
                                    </p:animEffect>
                                    <p:anim calcmode="lin" valueType="num">
                                      <p:cBhvr>
                                        <p:cTn id="57" dur="1000" fill="hold"/>
                                        <p:tgtEl>
                                          <p:spTgt spid="57"/>
                                        </p:tgtEl>
                                        <p:attrNameLst>
                                          <p:attrName>ppt_x</p:attrName>
                                        </p:attrNameLst>
                                      </p:cBhvr>
                                      <p:tavLst>
                                        <p:tav tm="0">
                                          <p:val>
                                            <p:strVal val="#ppt_x"/>
                                          </p:val>
                                        </p:tav>
                                        <p:tav tm="100000">
                                          <p:val>
                                            <p:strVal val="#ppt_x"/>
                                          </p:val>
                                        </p:tav>
                                      </p:tavLst>
                                    </p:anim>
                                    <p:anim calcmode="lin" valueType="num">
                                      <p:cBhvr>
                                        <p:cTn id="58" dur="1000" fill="hold"/>
                                        <p:tgtEl>
                                          <p:spTgt spid="5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1000"/>
                                        <p:tgtEl>
                                          <p:spTgt spid="55"/>
                                        </p:tgtEl>
                                      </p:cBhvr>
                                    </p:animEffect>
                                    <p:anim calcmode="lin" valueType="num">
                                      <p:cBhvr>
                                        <p:cTn id="62" dur="1000" fill="hold"/>
                                        <p:tgtEl>
                                          <p:spTgt spid="55"/>
                                        </p:tgtEl>
                                        <p:attrNameLst>
                                          <p:attrName>ppt_x</p:attrName>
                                        </p:attrNameLst>
                                      </p:cBhvr>
                                      <p:tavLst>
                                        <p:tav tm="0">
                                          <p:val>
                                            <p:strVal val="#ppt_x"/>
                                          </p:val>
                                        </p:tav>
                                        <p:tav tm="100000">
                                          <p:val>
                                            <p:strVal val="#ppt_x"/>
                                          </p:val>
                                        </p:tav>
                                      </p:tavLst>
                                    </p:anim>
                                    <p:anim calcmode="lin" valueType="num">
                                      <p:cBhvr>
                                        <p:cTn id="63" dur="1000" fill="hold"/>
                                        <p:tgtEl>
                                          <p:spTgt spid="55"/>
                                        </p:tgtEl>
                                        <p:attrNameLst>
                                          <p:attrName>ppt_y</p:attrName>
                                        </p:attrNameLst>
                                      </p:cBhvr>
                                      <p:tavLst>
                                        <p:tav tm="0">
                                          <p:val>
                                            <p:strVal val="#ppt_y+.1"/>
                                          </p:val>
                                        </p:tav>
                                        <p:tav tm="100000">
                                          <p:val>
                                            <p:strVal val="#ppt_y"/>
                                          </p:val>
                                        </p:tav>
                                      </p:tavLst>
                                    </p:anim>
                                  </p:childTnLst>
                                </p:cTn>
                              </p:par>
                            </p:childTnLst>
                          </p:cTn>
                        </p:par>
                        <p:par>
                          <p:cTn id="64" fill="hold">
                            <p:stCondLst>
                              <p:cond delay="6000"/>
                            </p:stCondLst>
                            <p:childTnLst>
                              <p:par>
                                <p:cTn id="65" presetID="2" presetClass="entr" presetSubtype="2" fill="hold" nodeType="afterEffect">
                                  <p:stCondLst>
                                    <p:cond delay="0"/>
                                  </p:stCondLst>
                                  <p:childTnLst>
                                    <p:set>
                                      <p:cBhvr>
                                        <p:cTn id="66" dur="1" fill="hold">
                                          <p:stCondLst>
                                            <p:cond delay="0"/>
                                          </p:stCondLst>
                                        </p:cTn>
                                        <p:tgtEl>
                                          <p:spTgt spid="69"/>
                                        </p:tgtEl>
                                        <p:attrNameLst>
                                          <p:attrName>style.visibility</p:attrName>
                                        </p:attrNameLst>
                                      </p:cBhvr>
                                      <p:to>
                                        <p:strVal val="visible"/>
                                      </p:to>
                                    </p:set>
                                    <p:anim calcmode="lin" valueType="num">
                                      <p:cBhvr additive="base">
                                        <p:cTn id="67" dur="500" fill="hold"/>
                                        <p:tgtEl>
                                          <p:spTgt spid="69"/>
                                        </p:tgtEl>
                                        <p:attrNameLst>
                                          <p:attrName>ppt_x</p:attrName>
                                        </p:attrNameLst>
                                      </p:cBhvr>
                                      <p:tavLst>
                                        <p:tav tm="0">
                                          <p:val>
                                            <p:strVal val="1+#ppt_w/2"/>
                                          </p:val>
                                        </p:tav>
                                        <p:tav tm="100000">
                                          <p:val>
                                            <p:strVal val="#ppt_x"/>
                                          </p:val>
                                        </p:tav>
                                      </p:tavLst>
                                    </p:anim>
                                    <p:anim calcmode="lin" valueType="num">
                                      <p:cBhvr additive="base">
                                        <p:cTn id="68" dur="500" fill="hold"/>
                                        <p:tgtEl>
                                          <p:spTgt spid="69"/>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2" presetClass="entr" presetSubtype="8" fill="hold"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left)">
                                      <p:cBhvr>
                                        <p:cTn id="72" dur="500"/>
                                        <p:tgtEl>
                                          <p:spTgt spid="75"/>
                                        </p:tgtEl>
                                      </p:cBhvr>
                                    </p:animEffect>
                                  </p:childTnLst>
                                </p:cTn>
                              </p:par>
                            </p:childTnLst>
                          </p:cTn>
                        </p:par>
                        <p:par>
                          <p:cTn id="73" fill="hold">
                            <p:stCondLst>
                              <p:cond delay="7000"/>
                            </p:stCondLst>
                            <p:childTnLst>
                              <p:par>
                                <p:cTn id="74" presetID="47" presetClass="entr" presetSubtype="0" fill="hold" grpId="0" nodeType="after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fade">
                                      <p:cBhvr>
                                        <p:cTn id="76" dur="1000"/>
                                        <p:tgtEl>
                                          <p:spTgt spid="77"/>
                                        </p:tgtEl>
                                      </p:cBhvr>
                                    </p:animEffect>
                                    <p:anim calcmode="lin" valueType="num">
                                      <p:cBhvr>
                                        <p:cTn id="77" dur="1000" fill="hold"/>
                                        <p:tgtEl>
                                          <p:spTgt spid="77"/>
                                        </p:tgtEl>
                                        <p:attrNameLst>
                                          <p:attrName>ppt_x</p:attrName>
                                        </p:attrNameLst>
                                      </p:cBhvr>
                                      <p:tavLst>
                                        <p:tav tm="0">
                                          <p:val>
                                            <p:strVal val="#ppt_x"/>
                                          </p:val>
                                        </p:tav>
                                        <p:tav tm="100000">
                                          <p:val>
                                            <p:strVal val="#ppt_x"/>
                                          </p:val>
                                        </p:tav>
                                      </p:tavLst>
                                    </p:anim>
                                    <p:anim calcmode="lin" valueType="num">
                                      <p:cBhvr>
                                        <p:cTn id="78" dur="1000" fill="hold"/>
                                        <p:tgtEl>
                                          <p:spTgt spid="7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fade">
                                      <p:cBhvr>
                                        <p:cTn id="81" dur="1000"/>
                                        <p:tgtEl>
                                          <p:spTgt spid="76"/>
                                        </p:tgtEl>
                                      </p:cBhvr>
                                    </p:animEffect>
                                    <p:anim calcmode="lin" valueType="num">
                                      <p:cBhvr>
                                        <p:cTn id="82" dur="1000" fill="hold"/>
                                        <p:tgtEl>
                                          <p:spTgt spid="76"/>
                                        </p:tgtEl>
                                        <p:attrNameLst>
                                          <p:attrName>ppt_x</p:attrName>
                                        </p:attrNameLst>
                                      </p:cBhvr>
                                      <p:tavLst>
                                        <p:tav tm="0">
                                          <p:val>
                                            <p:strVal val="#ppt_x"/>
                                          </p:val>
                                        </p:tav>
                                        <p:tav tm="100000">
                                          <p:val>
                                            <p:strVal val="#ppt_x"/>
                                          </p:val>
                                        </p:tav>
                                      </p:tavLst>
                                    </p:anim>
                                    <p:anim calcmode="lin" valueType="num">
                                      <p:cBhvr>
                                        <p:cTn id="83"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P spid="56" grpId="0"/>
      <p:bldP spid="57" grpId="0"/>
      <p:bldP spid="58" grpId="0"/>
      <p:bldP spid="59" grpId="0"/>
      <p:bldP spid="76" grpId="0"/>
      <p:bldP spid="7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167">
      <a:dk1>
        <a:srgbClr val="000000"/>
      </a:dk1>
      <a:lt1>
        <a:srgbClr val="FFFFFF"/>
      </a:lt1>
      <a:dk2>
        <a:srgbClr val="67B0E3"/>
      </a:dk2>
      <a:lt2>
        <a:srgbClr val="A0A0A0"/>
      </a:lt2>
      <a:accent1>
        <a:srgbClr val="B5B5B5"/>
      </a:accent1>
      <a:accent2>
        <a:srgbClr val="B5B5B5"/>
      </a:accent2>
      <a:accent3>
        <a:srgbClr val="B5B5B5"/>
      </a:accent3>
      <a:accent4>
        <a:srgbClr val="B5B5B5"/>
      </a:accent4>
      <a:accent5>
        <a:srgbClr val="B5B5B5"/>
      </a:accent5>
      <a:accent6>
        <a:srgbClr val="B5B5B5"/>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2157</TotalTime>
  <Words>2127</Words>
  <Application>Microsoft Office PowerPoint</Application>
  <PresentationFormat>全屏显示(16:9)</PresentationFormat>
  <Paragraphs>199</Paragraphs>
  <Slides>17</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 Unicode MS</vt:lpstr>
      <vt:lpstr>华文黑体</vt:lpstr>
      <vt:lpstr>宋体</vt:lpstr>
      <vt:lpstr>微软雅黑</vt:lpstr>
      <vt:lpstr>Arial</vt:lpstr>
      <vt:lpstr>Calibri</vt:lpstr>
      <vt:lpstr>Impact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dc:description>第一PPT模板网-WWW.1PPT.COM</dc:description>
  <cp:lastModifiedBy>张灏</cp:lastModifiedBy>
  <cp:revision>235</cp:revision>
  <dcterms:created xsi:type="dcterms:W3CDTF">2014-12-16T06:14:24Z</dcterms:created>
  <dcterms:modified xsi:type="dcterms:W3CDTF">2017-01-03T14:25:07Z</dcterms:modified>
  <cp:contentStatus>第一PPT模板网-WWW.1PPT.COM</cp:contentStatus>
</cp:coreProperties>
</file>