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2" r:id="rId1"/>
  </p:sldMasterIdLst>
  <p:notesMasterIdLst>
    <p:notesMasterId r:id="rId20"/>
  </p:notesMasterIdLst>
  <p:sldIdLst>
    <p:sldId id="269" r:id="rId2"/>
    <p:sldId id="258" r:id="rId3"/>
    <p:sldId id="257" r:id="rId4"/>
    <p:sldId id="259" r:id="rId5"/>
    <p:sldId id="286" r:id="rId6"/>
    <p:sldId id="262" r:id="rId7"/>
    <p:sldId id="287" r:id="rId8"/>
    <p:sldId id="288" r:id="rId9"/>
    <p:sldId id="261" r:id="rId10"/>
    <p:sldId id="289" r:id="rId11"/>
    <p:sldId id="290" r:id="rId12"/>
    <p:sldId id="292" r:id="rId13"/>
    <p:sldId id="293" r:id="rId14"/>
    <p:sldId id="294" r:id="rId15"/>
    <p:sldId id="295" r:id="rId16"/>
    <p:sldId id="291" r:id="rId17"/>
    <p:sldId id="296" r:id="rId18"/>
    <p:sldId id="268" r:id="rId19"/>
  </p:sldIdLst>
  <p:sldSz cx="9144000" cy="5715000" type="screen16x10"/>
  <p:notesSz cx="6858000" cy="9144000"/>
  <p:embeddedFontLst>
    <p:embeddedFont>
      <p:font typeface="微软雅黑" panose="020B0503020204020204" pitchFamily="34" charset="-122"/>
      <p:regular r:id="rId21"/>
      <p:bold r:id="rId22"/>
    </p:embeddedFont>
    <p:embeddedFont>
      <p:font typeface="方正兰亭中黑_GBK" panose="02010600030101010101" charset="-122"/>
      <p:regular r:id="rId23"/>
    </p:embeddedFont>
    <p:embeddedFont>
      <p:font typeface="方正正纤黑简体" panose="02010600030101010101" charset="-122"/>
      <p:regular r:id="rId24"/>
    </p:embeddedFont>
    <p:embeddedFont>
      <p:font typeface="Calibri" panose="020F0502020204030204" pitchFamily="34" charset="0"/>
      <p:regular r:id="rId25"/>
      <p:bold r:id="rId26"/>
      <p:italic r:id="rId27"/>
      <p:boldItalic r:id="rId28"/>
    </p:embeddedFont>
    <p:embeddedFont>
      <p:font typeface="Arial Black" panose="020B0A04020102020204" pitchFamily="34" charset="0"/>
      <p:bold r:id="rId29"/>
    </p:embeddedFont>
    <p:embeddedFont>
      <p:font typeface="方正兰亭中粗黑_GBK" panose="02010600030101010101" charset="-122"/>
      <p:regular r:id="rId30"/>
    </p:embeddedFont>
    <p:embeddedFont>
      <p:font typeface="方正兰亭黑_GBK" panose="02010600030101010101" charset="-122"/>
      <p:regular r:id="rId31"/>
    </p:embeddedFont>
    <p:embeddedFont>
      <p:font typeface="方正兰亭纤黑简体" panose="02010600030101010101" charset="-122"/>
      <p:regular r:id="rId32"/>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D18"/>
    <a:srgbClr val="FF66FF"/>
    <a:srgbClr val="C0C3C8"/>
    <a:srgbClr val="BABDC2"/>
    <a:srgbClr val="BCE8F2"/>
    <a:srgbClr val="007DA4"/>
    <a:srgbClr val="4EC3DE"/>
    <a:srgbClr val="30B8D8"/>
    <a:srgbClr val="16BC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13" autoAdjust="0"/>
    <p:restoredTop sz="94982" autoAdjust="0"/>
  </p:normalViewPr>
  <p:slideViewPr>
    <p:cSldViewPr>
      <p:cViewPr varScale="1">
        <p:scale>
          <a:sx n="129" d="100"/>
          <a:sy n="129" d="100"/>
        </p:scale>
        <p:origin x="1434" y="114"/>
      </p:cViewPr>
      <p:guideLst>
        <p:guide orient="horz"/>
        <p:guide pos="2880"/>
      </p:guideLst>
    </p:cSldViewPr>
  </p:slideViewPr>
  <p:notesTextViewPr>
    <p:cViewPr>
      <p:scale>
        <a:sx n="66" d="100"/>
        <a:sy n="66" d="100"/>
      </p:scale>
      <p:origin x="0" y="0"/>
    </p:cViewPr>
  </p:notesTextViewPr>
  <p:sorterViewPr>
    <p:cViewPr>
      <p:scale>
        <a:sx n="150" d="100"/>
        <a:sy n="150" d="100"/>
      </p:scale>
      <p:origin x="0" y="20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04BE77D-1EDC-4F6F-8CC8-27B311086800}" type="datetimeFigureOut">
              <a:rPr lang="zh-CN" altLang="en-US"/>
              <a:pPr>
                <a:defRPr/>
              </a:pPr>
              <a:t>2017/1/3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418EEC9-1412-4412-AF2B-792AAB5333BB}" type="slidenum">
              <a:rPr lang="zh-CN" altLang="en-US"/>
              <a:pPr>
                <a:defRPr/>
              </a:pPr>
              <a:t>‹#›</a:t>
            </a:fld>
            <a:endParaRPr lang="zh-CN" altLang="en-US"/>
          </a:p>
        </p:txBody>
      </p:sp>
    </p:spTree>
    <p:extLst>
      <p:ext uri="{BB962C8B-B14F-4D97-AF65-F5344CB8AC3E}">
        <p14:creationId xmlns:p14="http://schemas.microsoft.com/office/powerpoint/2010/main" val="21469344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F01D6C4-FDE1-4202-8200-A0E8B28A5C78}" type="slidenum">
              <a:rPr lang="zh-CN" altLang="en-US" smtClean="0"/>
              <a:pPr eaLnBrk="1" hangingPunct="1"/>
              <a:t>1</a:t>
            </a:fld>
            <a:endParaRPr lang="zh-CN" altLang="en-US"/>
          </a:p>
        </p:txBody>
      </p:sp>
    </p:spTree>
    <p:extLst>
      <p:ext uri="{BB962C8B-B14F-4D97-AF65-F5344CB8AC3E}">
        <p14:creationId xmlns:p14="http://schemas.microsoft.com/office/powerpoint/2010/main" val="3225333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0CAF9C-6221-47CA-97D3-5F2DD42611B4}" type="slidenum">
              <a:rPr lang="zh-CN" altLang="en-US" smtClean="0"/>
              <a:pPr eaLnBrk="1" hangingPunct="1"/>
              <a:t>10</a:t>
            </a:fld>
            <a:endParaRPr lang="zh-CN" altLang="en-US"/>
          </a:p>
        </p:txBody>
      </p:sp>
    </p:spTree>
    <p:extLst>
      <p:ext uri="{BB962C8B-B14F-4D97-AF65-F5344CB8AC3E}">
        <p14:creationId xmlns:p14="http://schemas.microsoft.com/office/powerpoint/2010/main" val="2596402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BDE18F-F0A1-41B0-8CDB-2BF6718B25ED}" type="slidenum">
              <a:rPr lang="zh-CN" altLang="en-US" smtClean="0"/>
              <a:pPr eaLnBrk="1" hangingPunct="1"/>
              <a:t>11</a:t>
            </a:fld>
            <a:endParaRPr lang="zh-CN" altLang="en-US"/>
          </a:p>
        </p:txBody>
      </p:sp>
    </p:spTree>
    <p:extLst>
      <p:ext uri="{BB962C8B-B14F-4D97-AF65-F5344CB8AC3E}">
        <p14:creationId xmlns:p14="http://schemas.microsoft.com/office/powerpoint/2010/main" val="3424012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0CAF9C-6221-47CA-97D3-5F2DD42611B4}" type="slidenum">
              <a:rPr lang="zh-CN" altLang="en-US" smtClean="0"/>
              <a:pPr eaLnBrk="1" hangingPunct="1"/>
              <a:t>12</a:t>
            </a:fld>
            <a:endParaRPr lang="zh-CN" altLang="en-US"/>
          </a:p>
        </p:txBody>
      </p:sp>
    </p:spTree>
    <p:extLst>
      <p:ext uri="{BB962C8B-B14F-4D97-AF65-F5344CB8AC3E}">
        <p14:creationId xmlns:p14="http://schemas.microsoft.com/office/powerpoint/2010/main" val="3222596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0CAF9C-6221-47CA-97D3-5F2DD42611B4}" type="slidenum">
              <a:rPr lang="zh-CN" altLang="en-US" smtClean="0"/>
              <a:pPr eaLnBrk="1" hangingPunct="1"/>
              <a:t>13</a:t>
            </a:fld>
            <a:endParaRPr lang="zh-CN" altLang="en-US"/>
          </a:p>
        </p:txBody>
      </p:sp>
    </p:spTree>
    <p:extLst>
      <p:ext uri="{BB962C8B-B14F-4D97-AF65-F5344CB8AC3E}">
        <p14:creationId xmlns:p14="http://schemas.microsoft.com/office/powerpoint/2010/main" val="1640930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0CAF9C-6221-47CA-97D3-5F2DD42611B4}" type="slidenum">
              <a:rPr lang="zh-CN" altLang="en-US" smtClean="0"/>
              <a:pPr eaLnBrk="1" hangingPunct="1"/>
              <a:t>14</a:t>
            </a:fld>
            <a:endParaRPr lang="zh-CN" altLang="en-US"/>
          </a:p>
        </p:txBody>
      </p:sp>
    </p:spTree>
    <p:extLst>
      <p:ext uri="{BB962C8B-B14F-4D97-AF65-F5344CB8AC3E}">
        <p14:creationId xmlns:p14="http://schemas.microsoft.com/office/powerpoint/2010/main" val="1540590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0CAF9C-6221-47CA-97D3-5F2DD42611B4}" type="slidenum">
              <a:rPr lang="zh-CN" altLang="en-US" smtClean="0"/>
              <a:pPr eaLnBrk="1" hangingPunct="1"/>
              <a:t>15</a:t>
            </a:fld>
            <a:endParaRPr lang="zh-CN" altLang="en-US"/>
          </a:p>
        </p:txBody>
      </p:sp>
    </p:spTree>
    <p:extLst>
      <p:ext uri="{BB962C8B-B14F-4D97-AF65-F5344CB8AC3E}">
        <p14:creationId xmlns:p14="http://schemas.microsoft.com/office/powerpoint/2010/main" val="2420697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0CAF9C-6221-47CA-97D3-5F2DD42611B4}" type="slidenum">
              <a:rPr lang="zh-CN" altLang="en-US" smtClean="0"/>
              <a:pPr eaLnBrk="1" hangingPunct="1"/>
              <a:t>16</a:t>
            </a:fld>
            <a:endParaRPr lang="zh-CN" altLang="en-US"/>
          </a:p>
        </p:txBody>
      </p:sp>
    </p:spTree>
    <p:extLst>
      <p:ext uri="{BB962C8B-B14F-4D97-AF65-F5344CB8AC3E}">
        <p14:creationId xmlns:p14="http://schemas.microsoft.com/office/powerpoint/2010/main" val="977279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0CAF9C-6221-47CA-97D3-5F2DD42611B4}" type="slidenum">
              <a:rPr lang="zh-CN" altLang="en-US" smtClean="0"/>
              <a:pPr eaLnBrk="1" hangingPunct="1"/>
              <a:t>17</a:t>
            </a:fld>
            <a:endParaRPr lang="zh-CN" altLang="en-US"/>
          </a:p>
        </p:txBody>
      </p:sp>
    </p:spTree>
    <p:extLst>
      <p:ext uri="{BB962C8B-B14F-4D97-AF65-F5344CB8AC3E}">
        <p14:creationId xmlns:p14="http://schemas.microsoft.com/office/powerpoint/2010/main" val="712778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4F46579-E784-4299-B850-5AC640119D0C}" type="slidenum">
              <a:rPr lang="zh-CN" altLang="en-US" smtClean="0"/>
              <a:pPr eaLnBrk="1" hangingPunct="1"/>
              <a:t>18</a:t>
            </a:fld>
            <a:endParaRPr lang="zh-CN" altLang="en-US"/>
          </a:p>
        </p:txBody>
      </p:sp>
    </p:spTree>
    <p:extLst>
      <p:ext uri="{BB962C8B-B14F-4D97-AF65-F5344CB8AC3E}">
        <p14:creationId xmlns:p14="http://schemas.microsoft.com/office/powerpoint/2010/main" val="2259069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944B3FD-0249-4656-AAB6-051ED876A082}" type="slidenum">
              <a:rPr lang="zh-CN" altLang="en-US" smtClean="0"/>
              <a:pPr eaLnBrk="1" hangingPunct="1"/>
              <a:t>2</a:t>
            </a:fld>
            <a:endParaRPr lang="zh-CN" altLang="en-US"/>
          </a:p>
        </p:txBody>
      </p:sp>
    </p:spTree>
    <p:extLst>
      <p:ext uri="{BB962C8B-B14F-4D97-AF65-F5344CB8AC3E}">
        <p14:creationId xmlns:p14="http://schemas.microsoft.com/office/powerpoint/2010/main" val="4010153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EEF6D3-8FDF-4DCC-923E-153CDE91857E}" type="slidenum">
              <a:rPr lang="zh-CN" altLang="en-US" smtClean="0"/>
              <a:pPr eaLnBrk="1" hangingPunct="1"/>
              <a:t>3</a:t>
            </a:fld>
            <a:endParaRPr lang="zh-CN" altLang="en-US"/>
          </a:p>
        </p:txBody>
      </p:sp>
    </p:spTree>
    <p:extLst>
      <p:ext uri="{BB962C8B-B14F-4D97-AF65-F5344CB8AC3E}">
        <p14:creationId xmlns:p14="http://schemas.microsoft.com/office/powerpoint/2010/main" val="345618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0CAF9C-6221-47CA-97D3-5F2DD42611B4}" type="slidenum">
              <a:rPr lang="zh-CN" altLang="en-US" smtClean="0"/>
              <a:pPr eaLnBrk="1" hangingPunct="1"/>
              <a:t>4</a:t>
            </a:fld>
            <a:endParaRPr lang="zh-CN" altLang="en-US"/>
          </a:p>
        </p:txBody>
      </p:sp>
    </p:spTree>
    <p:extLst>
      <p:ext uri="{BB962C8B-B14F-4D97-AF65-F5344CB8AC3E}">
        <p14:creationId xmlns:p14="http://schemas.microsoft.com/office/powerpoint/2010/main" val="6418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E236C5-EE80-4268-B747-F3E43DF06EAA}" type="slidenum">
              <a:rPr lang="zh-CN" altLang="en-US" smtClean="0"/>
              <a:pPr eaLnBrk="1" hangingPunct="1"/>
              <a:t>5</a:t>
            </a:fld>
            <a:endParaRPr lang="zh-CN" altLang="en-US"/>
          </a:p>
        </p:txBody>
      </p:sp>
    </p:spTree>
    <p:extLst>
      <p:ext uri="{BB962C8B-B14F-4D97-AF65-F5344CB8AC3E}">
        <p14:creationId xmlns:p14="http://schemas.microsoft.com/office/powerpoint/2010/main" val="2615492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7BFABC6-EDE9-41D6-85F8-D7CB762FB54A}" type="slidenum">
              <a:rPr lang="zh-CN" altLang="en-US" smtClean="0"/>
              <a:pPr eaLnBrk="1" hangingPunct="1"/>
              <a:t>6</a:t>
            </a:fld>
            <a:endParaRPr lang="zh-CN" altLang="en-US"/>
          </a:p>
        </p:txBody>
      </p:sp>
    </p:spTree>
    <p:extLst>
      <p:ext uri="{BB962C8B-B14F-4D97-AF65-F5344CB8AC3E}">
        <p14:creationId xmlns:p14="http://schemas.microsoft.com/office/powerpoint/2010/main" val="25428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0CAF9C-6221-47CA-97D3-5F2DD42611B4}" type="slidenum">
              <a:rPr lang="zh-CN" altLang="en-US" smtClean="0"/>
              <a:pPr eaLnBrk="1" hangingPunct="1"/>
              <a:t>7</a:t>
            </a:fld>
            <a:endParaRPr lang="zh-CN" altLang="en-US"/>
          </a:p>
        </p:txBody>
      </p:sp>
    </p:spTree>
    <p:extLst>
      <p:ext uri="{BB962C8B-B14F-4D97-AF65-F5344CB8AC3E}">
        <p14:creationId xmlns:p14="http://schemas.microsoft.com/office/powerpoint/2010/main" val="71062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0CAF9C-6221-47CA-97D3-5F2DD42611B4}" type="slidenum">
              <a:rPr lang="zh-CN" altLang="en-US" smtClean="0"/>
              <a:pPr eaLnBrk="1" hangingPunct="1"/>
              <a:t>8</a:t>
            </a:fld>
            <a:endParaRPr lang="zh-CN" altLang="en-US"/>
          </a:p>
        </p:txBody>
      </p:sp>
    </p:spTree>
    <p:extLst>
      <p:ext uri="{BB962C8B-B14F-4D97-AF65-F5344CB8AC3E}">
        <p14:creationId xmlns:p14="http://schemas.microsoft.com/office/powerpoint/2010/main" val="545141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AB12E8A-0BB6-4BF2-9BA6-41760060CFF4}" type="slidenum">
              <a:rPr lang="zh-CN" altLang="en-US" smtClean="0"/>
              <a:pPr eaLnBrk="1" hangingPunct="1"/>
              <a:t>9</a:t>
            </a:fld>
            <a:endParaRPr lang="zh-CN" altLang="en-US"/>
          </a:p>
        </p:txBody>
      </p:sp>
    </p:spTree>
    <p:extLst>
      <p:ext uri="{BB962C8B-B14F-4D97-AF65-F5344CB8AC3E}">
        <p14:creationId xmlns:p14="http://schemas.microsoft.com/office/powerpoint/2010/main" val="44927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713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93258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34251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72" name="图片 87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096512"/>
            <a:ext cx="9144000" cy="1618488"/>
          </a:xfrm>
          <a:prstGeom prst="rect">
            <a:avLst/>
          </a:prstGeom>
        </p:spPr>
      </p:pic>
    </p:spTree>
    <p:extLst>
      <p:ext uri="{BB962C8B-B14F-4D97-AF65-F5344CB8AC3E}">
        <p14:creationId xmlns:p14="http://schemas.microsoft.com/office/powerpoint/2010/main" val="1842402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1888"/>
            <a:ext cx="7772400" cy="11350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528"/>
            <a:ext cx="7772400" cy="1249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17450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24422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526"/>
            <a:ext cx="4040188"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926"/>
            <a:ext cx="4040188" cy="3292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279526"/>
            <a:ext cx="4041775" cy="533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812926"/>
            <a:ext cx="4041775" cy="3292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85354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1574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70" name="同侧圆角矩形 869"/>
          <p:cNvSpPr/>
          <p:nvPr userDrawn="1"/>
        </p:nvSpPr>
        <p:spPr>
          <a:xfrm flipV="1">
            <a:off x="0" y="2"/>
            <a:ext cx="9144000" cy="609598"/>
          </a:xfrm>
          <a:prstGeom prst="round2SameRect">
            <a:avLst>
              <a:gd name="adj1" fmla="val 0"/>
              <a:gd name="adj2" fmla="val 0"/>
            </a:avLst>
          </a:prstGeom>
          <a:gradFill flip="none" rotWithShape="1">
            <a:gsLst>
              <a:gs pos="0">
                <a:schemeClr val="accent1">
                  <a:alpha val="39000"/>
                </a:schemeClr>
              </a:gs>
              <a:gs pos="100000">
                <a:schemeClr val="accent1">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69" name="图片 86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713732"/>
            <a:ext cx="9144000" cy="1001268"/>
          </a:xfrm>
          <a:prstGeom prst="rect">
            <a:avLst/>
          </a:prstGeom>
        </p:spPr>
      </p:pic>
    </p:spTree>
    <p:extLst>
      <p:ext uri="{BB962C8B-B14F-4D97-AF65-F5344CB8AC3E}">
        <p14:creationId xmlns:p14="http://schemas.microsoft.com/office/powerpoint/2010/main" val="3367514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8" y="227014"/>
            <a:ext cx="3008313" cy="968376"/>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013"/>
            <a:ext cx="5111750"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8" y="1195388"/>
            <a:ext cx="3008313" cy="3910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47735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1"/>
            <a:ext cx="5486400" cy="473076"/>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117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473579"/>
            <a:ext cx="5486400" cy="6699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91237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chemeClr val="tx2">
                <a:lumMod val="75000"/>
              </a:schemeClr>
            </a:gs>
            <a:gs pos="80000">
              <a:srgbClr val="000D1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28600"/>
            <a:ext cx="8229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457200" y="1333500"/>
            <a:ext cx="82296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4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148093"/>
            <a:ext cx="9143997" cy="1566907"/>
          </a:xfrm>
          <a:prstGeom prst="rect">
            <a:avLst/>
          </a:prstGeom>
        </p:spPr>
      </p:pic>
      <p:sp>
        <p:nvSpPr>
          <p:cNvPr id="5156" name="TextBox 42" descr="6A3013BADB884660B194CAD3FEF2932C# #TextBox 42"/>
          <p:cNvSpPr txBox="1">
            <a:spLocks noChangeArrowheads="1"/>
          </p:cNvSpPr>
          <p:nvPr/>
        </p:nvSpPr>
        <p:spPr bwMode="auto">
          <a:xfrm>
            <a:off x="1225005" y="1617134"/>
            <a:ext cx="676339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54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移动互联网安全保护</a:t>
            </a:r>
          </a:p>
        </p:txBody>
      </p:sp>
      <p:sp>
        <p:nvSpPr>
          <p:cNvPr id="5158" name="TextBox 44" descr="6C3FA372396F463c81AB3CDF6D7CE186# #TextBox 44"/>
          <p:cNvSpPr txBox="1">
            <a:spLocks noChangeArrowheads="1"/>
          </p:cNvSpPr>
          <p:nvPr/>
        </p:nvSpPr>
        <p:spPr bwMode="auto">
          <a:xfrm>
            <a:off x="3269768" y="2497862"/>
            <a:ext cx="26837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en-US" altLang="zh-CN" sz="2400" dirty="0">
                <a:solidFill>
                  <a:schemeClr val="accent3">
                    <a:lumMod val="40000"/>
                    <a:lumOff val="60000"/>
                  </a:schemeClr>
                </a:solidFill>
                <a:latin typeface="方正兰亭黑_GBK" pitchFamily="2" charset="-122"/>
                <a:ea typeface="方正兰亭黑_GBK" pitchFamily="2" charset="-122"/>
              </a:rPr>
              <a:t>21651035 </a:t>
            </a:r>
            <a:r>
              <a:rPr lang="zh-CN" altLang="en-US" sz="2400" dirty="0">
                <a:solidFill>
                  <a:schemeClr val="accent3">
                    <a:lumMod val="40000"/>
                    <a:lumOff val="60000"/>
                  </a:schemeClr>
                </a:solidFill>
                <a:latin typeface="方正兰亭黑_GBK" pitchFamily="2" charset="-122"/>
                <a:ea typeface="方正兰亭黑_GBK" pitchFamily="2" charset="-122"/>
              </a:rPr>
              <a:t>桂春帅</a:t>
            </a:r>
          </a:p>
        </p:txBody>
      </p:sp>
      <p:sp>
        <p:nvSpPr>
          <p:cNvPr id="13906" name="Freeform 5820"/>
          <p:cNvSpPr>
            <a:spLocks/>
          </p:cNvSpPr>
          <p:nvPr/>
        </p:nvSpPr>
        <p:spPr bwMode="auto">
          <a:xfrm>
            <a:off x="2271714" y="6200774"/>
            <a:ext cx="644525" cy="1651000"/>
          </a:xfrm>
          <a:custGeom>
            <a:avLst/>
            <a:gdLst>
              <a:gd name="T0" fmla="*/ 265 w 406"/>
              <a:gd name="T1" fmla="*/ 0 h 1040"/>
              <a:gd name="T2" fmla="*/ 0 w 406"/>
              <a:gd name="T3" fmla="*/ 1036 h 1040"/>
              <a:gd name="T4" fmla="*/ 14 w 406"/>
              <a:gd name="T5" fmla="*/ 1040 h 1040"/>
              <a:gd name="T6" fmla="*/ 406 w 406"/>
              <a:gd name="T7" fmla="*/ 45 h 1040"/>
              <a:gd name="T8" fmla="*/ 265 w 406"/>
              <a:gd name="T9" fmla="*/ 0 h 1040"/>
            </a:gdLst>
            <a:ahLst/>
            <a:cxnLst>
              <a:cxn ang="0">
                <a:pos x="T0" y="T1"/>
              </a:cxn>
              <a:cxn ang="0">
                <a:pos x="T2" y="T3"/>
              </a:cxn>
              <a:cxn ang="0">
                <a:pos x="T4" y="T5"/>
              </a:cxn>
              <a:cxn ang="0">
                <a:pos x="T6" y="T7"/>
              </a:cxn>
              <a:cxn ang="0">
                <a:pos x="T8" y="T9"/>
              </a:cxn>
            </a:cxnLst>
            <a:rect l="0" t="0" r="r" b="b"/>
            <a:pathLst>
              <a:path w="406" h="1040">
                <a:moveTo>
                  <a:pt x="265" y="0"/>
                </a:moveTo>
                <a:lnTo>
                  <a:pt x="0" y="1036"/>
                </a:lnTo>
                <a:lnTo>
                  <a:pt x="14" y="1040"/>
                </a:lnTo>
                <a:lnTo>
                  <a:pt x="406" y="45"/>
                </a:lnTo>
                <a:lnTo>
                  <a:pt x="2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544740" y="3158498"/>
            <a:ext cx="8036560" cy="2575514"/>
            <a:chOff x="382546" y="2654528"/>
            <a:chExt cx="8360948" cy="2679472"/>
          </a:xfrm>
        </p:grpSpPr>
        <p:sp>
          <p:nvSpPr>
            <p:cNvPr id="8" name="Freeform 6628"/>
            <p:cNvSpPr>
              <a:spLocks/>
            </p:cNvSpPr>
            <p:nvPr/>
          </p:nvSpPr>
          <p:spPr bwMode="auto">
            <a:xfrm>
              <a:off x="5009597" y="4180336"/>
              <a:ext cx="967587" cy="155064"/>
            </a:xfrm>
            <a:custGeom>
              <a:avLst/>
              <a:gdLst>
                <a:gd name="T0" fmla="*/ 2 w 156"/>
                <a:gd name="T1" fmla="*/ 25 h 25"/>
                <a:gd name="T2" fmla="*/ 1 w 156"/>
                <a:gd name="T3" fmla="*/ 22 h 25"/>
                <a:gd name="T4" fmla="*/ 1 w 156"/>
                <a:gd name="T5" fmla="*/ 22 h 25"/>
                <a:gd name="T6" fmla="*/ 87 w 156"/>
                <a:gd name="T7" fmla="*/ 12 h 25"/>
                <a:gd name="T8" fmla="*/ 124 w 156"/>
                <a:gd name="T9" fmla="*/ 7 h 25"/>
                <a:gd name="T10" fmla="*/ 148 w 156"/>
                <a:gd name="T11" fmla="*/ 2 h 25"/>
                <a:gd name="T12" fmla="*/ 148 w 156"/>
                <a:gd name="T13" fmla="*/ 2 h 25"/>
                <a:gd name="T14" fmla="*/ 124 w 156"/>
                <a:gd name="T15" fmla="*/ 3 h 25"/>
                <a:gd name="T16" fmla="*/ 86 w 156"/>
                <a:gd name="T17" fmla="*/ 6 h 25"/>
                <a:gd name="T18" fmla="*/ 1 w 156"/>
                <a:gd name="T19" fmla="*/ 12 h 25"/>
                <a:gd name="T20" fmla="*/ 0 w 156"/>
                <a:gd name="T21" fmla="*/ 10 h 25"/>
                <a:gd name="T22" fmla="*/ 0 w 156"/>
                <a:gd name="T23" fmla="*/ 10 h 25"/>
                <a:gd name="T24" fmla="*/ 103 w 156"/>
                <a:gd name="T25" fmla="*/ 2 h 25"/>
                <a:gd name="T26" fmla="*/ 140 w 156"/>
                <a:gd name="T27" fmla="*/ 0 h 25"/>
                <a:gd name="T28" fmla="*/ 152 w 156"/>
                <a:gd name="T29" fmla="*/ 0 h 25"/>
                <a:gd name="T30" fmla="*/ 156 w 156"/>
                <a:gd name="T31" fmla="*/ 1 h 25"/>
                <a:gd name="T32" fmla="*/ 156 w 156"/>
                <a:gd name="T33" fmla="*/ 2 h 25"/>
                <a:gd name="T34" fmla="*/ 156 w 156"/>
                <a:gd name="T35" fmla="*/ 2 h 25"/>
                <a:gd name="T36" fmla="*/ 150 w 156"/>
                <a:gd name="T37" fmla="*/ 3 h 25"/>
                <a:gd name="T38" fmla="*/ 139 w 156"/>
                <a:gd name="T39" fmla="*/ 7 h 25"/>
                <a:gd name="T40" fmla="*/ 99 w 156"/>
                <a:gd name="T41" fmla="*/ 12 h 25"/>
                <a:gd name="T42" fmla="*/ 2 w 156"/>
                <a:gd name="T43" fmla="*/ 25 h 25"/>
                <a:gd name="T44" fmla="*/ 2 w 15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25">
                  <a:moveTo>
                    <a:pt x="2" y="25"/>
                  </a:moveTo>
                  <a:lnTo>
                    <a:pt x="1" y="22"/>
                  </a:lnTo>
                  <a:lnTo>
                    <a:pt x="1" y="22"/>
                  </a:lnTo>
                  <a:lnTo>
                    <a:pt x="87" y="12"/>
                  </a:lnTo>
                  <a:lnTo>
                    <a:pt x="124" y="7"/>
                  </a:lnTo>
                  <a:lnTo>
                    <a:pt x="148" y="2"/>
                  </a:lnTo>
                  <a:lnTo>
                    <a:pt x="148" y="2"/>
                  </a:lnTo>
                  <a:lnTo>
                    <a:pt x="124" y="3"/>
                  </a:lnTo>
                  <a:lnTo>
                    <a:pt x="86" y="6"/>
                  </a:lnTo>
                  <a:lnTo>
                    <a:pt x="1" y="12"/>
                  </a:lnTo>
                  <a:lnTo>
                    <a:pt x="0" y="10"/>
                  </a:lnTo>
                  <a:lnTo>
                    <a:pt x="0" y="10"/>
                  </a:lnTo>
                  <a:lnTo>
                    <a:pt x="103" y="2"/>
                  </a:lnTo>
                  <a:lnTo>
                    <a:pt x="140" y="0"/>
                  </a:lnTo>
                  <a:lnTo>
                    <a:pt x="152" y="0"/>
                  </a:lnTo>
                  <a:lnTo>
                    <a:pt x="156" y="1"/>
                  </a:lnTo>
                  <a:lnTo>
                    <a:pt x="156" y="2"/>
                  </a:lnTo>
                  <a:lnTo>
                    <a:pt x="156" y="2"/>
                  </a:lnTo>
                  <a:lnTo>
                    <a:pt x="150" y="3"/>
                  </a:lnTo>
                  <a:lnTo>
                    <a:pt x="139" y="7"/>
                  </a:lnTo>
                  <a:lnTo>
                    <a:pt x="99" y="12"/>
                  </a:lnTo>
                  <a:lnTo>
                    <a:pt x="2" y="25"/>
                  </a:lnTo>
                  <a:lnTo>
                    <a:pt x="2"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6629"/>
            <p:cNvSpPr>
              <a:spLocks/>
            </p:cNvSpPr>
            <p:nvPr/>
          </p:nvSpPr>
          <p:spPr bwMode="auto">
            <a:xfrm>
              <a:off x="3105433" y="4192743"/>
              <a:ext cx="942778" cy="142658"/>
            </a:xfrm>
            <a:custGeom>
              <a:avLst/>
              <a:gdLst>
                <a:gd name="T0" fmla="*/ 151 w 152"/>
                <a:gd name="T1" fmla="*/ 23 h 23"/>
                <a:gd name="T2" fmla="*/ 151 w 152"/>
                <a:gd name="T3" fmla="*/ 23 h 23"/>
                <a:gd name="T4" fmla="*/ 76 w 152"/>
                <a:gd name="T5" fmla="*/ 14 h 23"/>
                <a:gd name="T6" fmla="*/ 76 w 152"/>
                <a:gd name="T7" fmla="*/ 14 h 23"/>
                <a:gd name="T8" fmla="*/ 32 w 152"/>
                <a:gd name="T9" fmla="*/ 9 h 23"/>
                <a:gd name="T10" fmla="*/ 9 w 152"/>
                <a:gd name="T11" fmla="*/ 6 h 23"/>
                <a:gd name="T12" fmla="*/ 1 w 152"/>
                <a:gd name="T13" fmla="*/ 4 h 23"/>
                <a:gd name="T14" fmla="*/ 0 w 152"/>
                <a:gd name="T15" fmla="*/ 2 h 23"/>
                <a:gd name="T16" fmla="*/ 0 w 152"/>
                <a:gd name="T17" fmla="*/ 1 h 23"/>
                <a:gd name="T18" fmla="*/ 0 w 152"/>
                <a:gd name="T19" fmla="*/ 1 h 23"/>
                <a:gd name="T20" fmla="*/ 0 w 152"/>
                <a:gd name="T21" fmla="*/ 0 h 23"/>
                <a:gd name="T22" fmla="*/ 0 w 152"/>
                <a:gd name="T23" fmla="*/ 0 h 23"/>
                <a:gd name="T24" fmla="*/ 6 w 152"/>
                <a:gd name="T25" fmla="*/ 0 h 23"/>
                <a:gd name="T26" fmla="*/ 21 w 152"/>
                <a:gd name="T27" fmla="*/ 0 h 23"/>
                <a:gd name="T28" fmla="*/ 64 w 152"/>
                <a:gd name="T29" fmla="*/ 2 h 23"/>
                <a:gd name="T30" fmla="*/ 152 w 152"/>
                <a:gd name="T31" fmla="*/ 10 h 23"/>
                <a:gd name="T32" fmla="*/ 152 w 152"/>
                <a:gd name="T33" fmla="*/ 12 h 23"/>
                <a:gd name="T34" fmla="*/ 152 w 152"/>
                <a:gd name="T35" fmla="*/ 12 h 23"/>
                <a:gd name="T36" fmla="*/ 63 w 152"/>
                <a:gd name="T37" fmla="*/ 5 h 23"/>
                <a:gd name="T38" fmla="*/ 26 w 152"/>
                <a:gd name="T39" fmla="*/ 2 h 23"/>
                <a:gd name="T40" fmla="*/ 4 w 152"/>
                <a:gd name="T41" fmla="*/ 2 h 23"/>
                <a:gd name="T42" fmla="*/ 4 w 152"/>
                <a:gd name="T43" fmla="*/ 2 h 23"/>
                <a:gd name="T44" fmla="*/ 25 w 152"/>
                <a:gd name="T45" fmla="*/ 6 h 23"/>
                <a:gd name="T46" fmla="*/ 63 w 152"/>
                <a:gd name="T47" fmla="*/ 11 h 23"/>
                <a:gd name="T48" fmla="*/ 151 w 152"/>
                <a:gd name="T49" fmla="*/ 20 h 23"/>
                <a:gd name="T50" fmla="*/ 151 w 152"/>
                <a:gd name="T5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3">
                  <a:moveTo>
                    <a:pt x="151" y="23"/>
                  </a:moveTo>
                  <a:lnTo>
                    <a:pt x="151" y="23"/>
                  </a:lnTo>
                  <a:lnTo>
                    <a:pt x="76" y="14"/>
                  </a:lnTo>
                  <a:lnTo>
                    <a:pt x="76" y="14"/>
                  </a:lnTo>
                  <a:lnTo>
                    <a:pt x="32" y="9"/>
                  </a:lnTo>
                  <a:lnTo>
                    <a:pt x="9" y="6"/>
                  </a:lnTo>
                  <a:lnTo>
                    <a:pt x="1" y="4"/>
                  </a:lnTo>
                  <a:lnTo>
                    <a:pt x="0" y="2"/>
                  </a:lnTo>
                  <a:lnTo>
                    <a:pt x="0" y="1"/>
                  </a:lnTo>
                  <a:lnTo>
                    <a:pt x="0" y="1"/>
                  </a:lnTo>
                  <a:lnTo>
                    <a:pt x="0" y="0"/>
                  </a:lnTo>
                  <a:lnTo>
                    <a:pt x="0" y="0"/>
                  </a:lnTo>
                  <a:lnTo>
                    <a:pt x="6" y="0"/>
                  </a:lnTo>
                  <a:lnTo>
                    <a:pt x="21" y="0"/>
                  </a:lnTo>
                  <a:lnTo>
                    <a:pt x="64" y="2"/>
                  </a:lnTo>
                  <a:lnTo>
                    <a:pt x="152" y="10"/>
                  </a:lnTo>
                  <a:lnTo>
                    <a:pt x="152" y="12"/>
                  </a:lnTo>
                  <a:lnTo>
                    <a:pt x="152" y="12"/>
                  </a:lnTo>
                  <a:lnTo>
                    <a:pt x="63" y="5"/>
                  </a:lnTo>
                  <a:lnTo>
                    <a:pt x="26" y="2"/>
                  </a:lnTo>
                  <a:lnTo>
                    <a:pt x="4" y="2"/>
                  </a:lnTo>
                  <a:lnTo>
                    <a:pt x="4" y="2"/>
                  </a:lnTo>
                  <a:lnTo>
                    <a:pt x="25" y="6"/>
                  </a:lnTo>
                  <a:lnTo>
                    <a:pt x="63" y="11"/>
                  </a:lnTo>
                  <a:lnTo>
                    <a:pt x="151" y="20"/>
                  </a:lnTo>
                  <a:lnTo>
                    <a:pt x="151" y="2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630"/>
            <p:cNvSpPr>
              <a:spLocks/>
            </p:cNvSpPr>
            <p:nvPr/>
          </p:nvSpPr>
          <p:spPr bwMode="auto">
            <a:xfrm>
              <a:off x="4532005" y="4875015"/>
              <a:ext cx="111644" cy="111644"/>
            </a:xfrm>
            <a:custGeom>
              <a:avLst/>
              <a:gdLst>
                <a:gd name="T0" fmla="*/ 18 w 18"/>
                <a:gd name="T1" fmla="*/ 8 h 18"/>
                <a:gd name="T2" fmla="*/ 18 w 18"/>
                <a:gd name="T3" fmla="*/ 8 h 18"/>
                <a:gd name="T4" fmla="*/ 17 w 18"/>
                <a:gd name="T5" fmla="*/ 13 h 18"/>
                <a:gd name="T6" fmla="*/ 15 w 18"/>
                <a:gd name="T7" fmla="*/ 15 h 18"/>
                <a:gd name="T8" fmla="*/ 12 w 18"/>
                <a:gd name="T9" fmla="*/ 17 h 18"/>
                <a:gd name="T10" fmla="*/ 8 w 18"/>
                <a:gd name="T11" fmla="*/ 18 h 18"/>
                <a:gd name="T12" fmla="*/ 8 w 18"/>
                <a:gd name="T13" fmla="*/ 18 h 18"/>
                <a:gd name="T14" fmla="*/ 5 w 18"/>
                <a:gd name="T15" fmla="*/ 17 h 18"/>
                <a:gd name="T16" fmla="*/ 2 w 18"/>
                <a:gd name="T17" fmla="*/ 15 h 18"/>
                <a:gd name="T18" fmla="*/ 1 w 18"/>
                <a:gd name="T19" fmla="*/ 13 h 18"/>
                <a:gd name="T20" fmla="*/ 0 w 18"/>
                <a:gd name="T21" fmla="*/ 8 h 18"/>
                <a:gd name="T22" fmla="*/ 0 w 18"/>
                <a:gd name="T23" fmla="*/ 8 h 18"/>
                <a:gd name="T24" fmla="*/ 1 w 18"/>
                <a:gd name="T25" fmla="*/ 5 h 18"/>
                <a:gd name="T26" fmla="*/ 2 w 18"/>
                <a:gd name="T27" fmla="*/ 2 h 18"/>
                <a:gd name="T28" fmla="*/ 5 w 18"/>
                <a:gd name="T29" fmla="*/ 1 h 18"/>
                <a:gd name="T30" fmla="*/ 8 w 18"/>
                <a:gd name="T31" fmla="*/ 0 h 18"/>
                <a:gd name="T32" fmla="*/ 8 w 18"/>
                <a:gd name="T33" fmla="*/ 0 h 18"/>
                <a:gd name="T34" fmla="*/ 12 w 18"/>
                <a:gd name="T35" fmla="*/ 1 h 18"/>
                <a:gd name="T36" fmla="*/ 15 w 18"/>
                <a:gd name="T37" fmla="*/ 2 h 18"/>
                <a:gd name="T38" fmla="*/ 17 w 18"/>
                <a:gd name="T39" fmla="*/ 5 h 18"/>
                <a:gd name="T40" fmla="*/ 18 w 18"/>
                <a:gd name="T41" fmla="*/ 8 h 18"/>
                <a:gd name="T42" fmla="*/ 18 w 18"/>
                <a:gd name="T4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8"/>
                  </a:moveTo>
                  <a:lnTo>
                    <a:pt x="18" y="8"/>
                  </a:lnTo>
                  <a:lnTo>
                    <a:pt x="17" y="13"/>
                  </a:lnTo>
                  <a:lnTo>
                    <a:pt x="15" y="15"/>
                  </a:lnTo>
                  <a:lnTo>
                    <a:pt x="12" y="17"/>
                  </a:lnTo>
                  <a:lnTo>
                    <a:pt x="8" y="18"/>
                  </a:lnTo>
                  <a:lnTo>
                    <a:pt x="8" y="18"/>
                  </a:lnTo>
                  <a:lnTo>
                    <a:pt x="5" y="17"/>
                  </a:lnTo>
                  <a:lnTo>
                    <a:pt x="2" y="15"/>
                  </a:lnTo>
                  <a:lnTo>
                    <a:pt x="1" y="13"/>
                  </a:lnTo>
                  <a:lnTo>
                    <a:pt x="0" y="8"/>
                  </a:lnTo>
                  <a:lnTo>
                    <a:pt x="0" y="8"/>
                  </a:lnTo>
                  <a:lnTo>
                    <a:pt x="1" y="5"/>
                  </a:lnTo>
                  <a:lnTo>
                    <a:pt x="2" y="2"/>
                  </a:lnTo>
                  <a:lnTo>
                    <a:pt x="5" y="1"/>
                  </a:lnTo>
                  <a:lnTo>
                    <a:pt x="8" y="0"/>
                  </a:lnTo>
                  <a:lnTo>
                    <a:pt x="8" y="0"/>
                  </a:lnTo>
                  <a:lnTo>
                    <a:pt x="12" y="1"/>
                  </a:lnTo>
                  <a:lnTo>
                    <a:pt x="15" y="2"/>
                  </a:lnTo>
                  <a:lnTo>
                    <a:pt x="17" y="5"/>
                  </a:lnTo>
                  <a:lnTo>
                    <a:pt x="18" y="8"/>
                  </a:lnTo>
                  <a:lnTo>
                    <a:pt x="18" y="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631"/>
            <p:cNvSpPr>
              <a:spLocks noEditPoints="1"/>
            </p:cNvSpPr>
            <p:nvPr/>
          </p:nvSpPr>
          <p:spPr bwMode="auto">
            <a:xfrm>
              <a:off x="4519601" y="4862609"/>
              <a:ext cx="136455" cy="136455"/>
            </a:xfrm>
            <a:custGeom>
              <a:avLst/>
              <a:gdLst>
                <a:gd name="T0" fmla="*/ 10 w 22"/>
                <a:gd name="T1" fmla="*/ 22 h 22"/>
                <a:gd name="T2" fmla="*/ 10 w 22"/>
                <a:gd name="T3" fmla="*/ 22 h 22"/>
                <a:gd name="T4" fmla="*/ 6 w 22"/>
                <a:gd name="T5" fmla="*/ 21 h 22"/>
                <a:gd name="T6" fmla="*/ 3 w 22"/>
                <a:gd name="T7" fmla="*/ 19 h 22"/>
                <a:gd name="T8" fmla="*/ 1 w 22"/>
                <a:gd name="T9" fmla="*/ 15 h 22"/>
                <a:gd name="T10" fmla="*/ 0 w 22"/>
                <a:gd name="T11" fmla="*/ 10 h 22"/>
                <a:gd name="T12" fmla="*/ 0 w 22"/>
                <a:gd name="T13" fmla="*/ 10 h 22"/>
                <a:gd name="T14" fmla="*/ 1 w 22"/>
                <a:gd name="T15" fmla="*/ 6 h 22"/>
                <a:gd name="T16" fmla="*/ 3 w 22"/>
                <a:gd name="T17" fmla="*/ 3 h 22"/>
                <a:gd name="T18" fmla="*/ 6 w 22"/>
                <a:gd name="T19" fmla="*/ 1 h 22"/>
                <a:gd name="T20" fmla="*/ 10 w 22"/>
                <a:gd name="T21" fmla="*/ 0 h 22"/>
                <a:gd name="T22" fmla="*/ 10 w 22"/>
                <a:gd name="T23" fmla="*/ 0 h 22"/>
                <a:gd name="T24" fmla="*/ 14 w 22"/>
                <a:gd name="T25" fmla="*/ 1 h 22"/>
                <a:gd name="T26" fmla="*/ 19 w 22"/>
                <a:gd name="T27" fmla="*/ 3 h 22"/>
                <a:gd name="T28" fmla="*/ 21 w 22"/>
                <a:gd name="T29" fmla="*/ 6 h 22"/>
                <a:gd name="T30" fmla="*/ 22 w 22"/>
                <a:gd name="T31" fmla="*/ 10 h 22"/>
                <a:gd name="T32" fmla="*/ 22 w 22"/>
                <a:gd name="T33" fmla="*/ 10 h 22"/>
                <a:gd name="T34" fmla="*/ 21 w 22"/>
                <a:gd name="T35" fmla="*/ 15 h 22"/>
                <a:gd name="T36" fmla="*/ 19 w 22"/>
                <a:gd name="T37" fmla="*/ 19 h 22"/>
                <a:gd name="T38" fmla="*/ 14 w 22"/>
                <a:gd name="T39" fmla="*/ 21 h 22"/>
                <a:gd name="T40" fmla="*/ 10 w 22"/>
                <a:gd name="T41" fmla="*/ 22 h 22"/>
                <a:gd name="T42" fmla="*/ 10 w 22"/>
                <a:gd name="T43" fmla="*/ 22 h 22"/>
                <a:gd name="T44" fmla="*/ 10 w 22"/>
                <a:gd name="T45" fmla="*/ 4 h 22"/>
                <a:gd name="T46" fmla="*/ 10 w 22"/>
                <a:gd name="T47" fmla="*/ 4 h 22"/>
                <a:gd name="T48" fmla="*/ 8 w 22"/>
                <a:gd name="T49" fmla="*/ 4 h 22"/>
                <a:gd name="T50" fmla="*/ 6 w 22"/>
                <a:gd name="T51" fmla="*/ 6 h 22"/>
                <a:gd name="T52" fmla="*/ 4 w 22"/>
                <a:gd name="T53" fmla="*/ 8 h 22"/>
                <a:gd name="T54" fmla="*/ 4 w 22"/>
                <a:gd name="T55" fmla="*/ 10 h 22"/>
                <a:gd name="T56" fmla="*/ 4 w 22"/>
                <a:gd name="T57" fmla="*/ 10 h 22"/>
                <a:gd name="T58" fmla="*/ 4 w 22"/>
                <a:gd name="T59" fmla="*/ 14 h 22"/>
                <a:gd name="T60" fmla="*/ 6 w 22"/>
                <a:gd name="T61" fmla="*/ 16 h 22"/>
                <a:gd name="T62" fmla="*/ 8 w 22"/>
                <a:gd name="T63" fmla="*/ 17 h 22"/>
                <a:gd name="T64" fmla="*/ 10 w 22"/>
                <a:gd name="T65" fmla="*/ 18 h 22"/>
                <a:gd name="T66" fmla="*/ 10 w 22"/>
                <a:gd name="T67" fmla="*/ 18 h 22"/>
                <a:gd name="T68" fmla="*/ 13 w 22"/>
                <a:gd name="T69" fmla="*/ 17 h 22"/>
                <a:gd name="T70" fmla="*/ 15 w 22"/>
                <a:gd name="T71" fmla="*/ 16 h 22"/>
                <a:gd name="T72" fmla="*/ 17 w 22"/>
                <a:gd name="T73" fmla="*/ 14 h 22"/>
                <a:gd name="T74" fmla="*/ 18 w 22"/>
                <a:gd name="T75" fmla="*/ 10 h 22"/>
                <a:gd name="T76" fmla="*/ 18 w 22"/>
                <a:gd name="T77" fmla="*/ 10 h 22"/>
                <a:gd name="T78" fmla="*/ 17 w 22"/>
                <a:gd name="T79" fmla="*/ 8 h 22"/>
                <a:gd name="T80" fmla="*/ 15 w 22"/>
                <a:gd name="T81" fmla="*/ 6 h 22"/>
                <a:gd name="T82" fmla="*/ 13 w 22"/>
                <a:gd name="T83" fmla="*/ 4 h 22"/>
                <a:gd name="T84" fmla="*/ 10 w 22"/>
                <a:gd name="T85" fmla="*/ 4 h 22"/>
                <a:gd name="T86" fmla="*/ 10 w 22"/>
                <a:gd name="T8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 h="22">
                  <a:moveTo>
                    <a:pt x="10" y="22"/>
                  </a:moveTo>
                  <a:lnTo>
                    <a:pt x="10" y="22"/>
                  </a:lnTo>
                  <a:lnTo>
                    <a:pt x="6" y="21"/>
                  </a:lnTo>
                  <a:lnTo>
                    <a:pt x="3" y="19"/>
                  </a:lnTo>
                  <a:lnTo>
                    <a:pt x="1" y="15"/>
                  </a:lnTo>
                  <a:lnTo>
                    <a:pt x="0" y="10"/>
                  </a:lnTo>
                  <a:lnTo>
                    <a:pt x="0" y="10"/>
                  </a:lnTo>
                  <a:lnTo>
                    <a:pt x="1" y="6"/>
                  </a:lnTo>
                  <a:lnTo>
                    <a:pt x="3" y="3"/>
                  </a:lnTo>
                  <a:lnTo>
                    <a:pt x="6" y="1"/>
                  </a:lnTo>
                  <a:lnTo>
                    <a:pt x="10" y="0"/>
                  </a:lnTo>
                  <a:lnTo>
                    <a:pt x="10" y="0"/>
                  </a:lnTo>
                  <a:lnTo>
                    <a:pt x="14" y="1"/>
                  </a:lnTo>
                  <a:lnTo>
                    <a:pt x="19" y="3"/>
                  </a:lnTo>
                  <a:lnTo>
                    <a:pt x="21" y="6"/>
                  </a:lnTo>
                  <a:lnTo>
                    <a:pt x="22" y="10"/>
                  </a:lnTo>
                  <a:lnTo>
                    <a:pt x="22" y="10"/>
                  </a:lnTo>
                  <a:lnTo>
                    <a:pt x="21" y="15"/>
                  </a:lnTo>
                  <a:lnTo>
                    <a:pt x="19" y="19"/>
                  </a:lnTo>
                  <a:lnTo>
                    <a:pt x="14" y="21"/>
                  </a:lnTo>
                  <a:lnTo>
                    <a:pt x="10" y="22"/>
                  </a:lnTo>
                  <a:lnTo>
                    <a:pt x="10" y="22"/>
                  </a:lnTo>
                  <a:close/>
                  <a:moveTo>
                    <a:pt x="10" y="4"/>
                  </a:moveTo>
                  <a:lnTo>
                    <a:pt x="10" y="4"/>
                  </a:lnTo>
                  <a:lnTo>
                    <a:pt x="8" y="4"/>
                  </a:lnTo>
                  <a:lnTo>
                    <a:pt x="6" y="6"/>
                  </a:lnTo>
                  <a:lnTo>
                    <a:pt x="4" y="8"/>
                  </a:lnTo>
                  <a:lnTo>
                    <a:pt x="4" y="10"/>
                  </a:lnTo>
                  <a:lnTo>
                    <a:pt x="4" y="10"/>
                  </a:lnTo>
                  <a:lnTo>
                    <a:pt x="4" y="14"/>
                  </a:lnTo>
                  <a:lnTo>
                    <a:pt x="6" y="16"/>
                  </a:lnTo>
                  <a:lnTo>
                    <a:pt x="8" y="17"/>
                  </a:lnTo>
                  <a:lnTo>
                    <a:pt x="10" y="18"/>
                  </a:lnTo>
                  <a:lnTo>
                    <a:pt x="10" y="18"/>
                  </a:lnTo>
                  <a:lnTo>
                    <a:pt x="13" y="17"/>
                  </a:lnTo>
                  <a:lnTo>
                    <a:pt x="15" y="16"/>
                  </a:lnTo>
                  <a:lnTo>
                    <a:pt x="17" y="14"/>
                  </a:lnTo>
                  <a:lnTo>
                    <a:pt x="18" y="10"/>
                  </a:lnTo>
                  <a:lnTo>
                    <a:pt x="18" y="10"/>
                  </a:lnTo>
                  <a:lnTo>
                    <a:pt x="17" y="8"/>
                  </a:lnTo>
                  <a:lnTo>
                    <a:pt x="15" y="6"/>
                  </a:lnTo>
                  <a:lnTo>
                    <a:pt x="13" y="4"/>
                  </a:lnTo>
                  <a:lnTo>
                    <a:pt x="10" y="4"/>
                  </a:lnTo>
                  <a:lnTo>
                    <a:pt x="10"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632"/>
            <p:cNvSpPr>
              <a:spLocks/>
            </p:cNvSpPr>
            <p:nvPr/>
          </p:nvSpPr>
          <p:spPr bwMode="auto">
            <a:xfrm>
              <a:off x="4438971" y="4899823"/>
              <a:ext cx="62025" cy="62025"/>
            </a:xfrm>
            <a:custGeom>
              <a:avLst/>
              <a:gdLst>
                <a:gd name="T0" fmla="*/ 10 w 10"/>
                <a:gd name="T1" fmla="*/ 6 h 10"/>
                <a:gd name="T2" fmla="*/ 10 w 10"/>
                <a:gd name="T3" fmla="*/ 6 h 10"/>
                <a:gd name="T4" fmla="*/ 8 w 10"/>
                <a:gd name="T5" fmla="*/ 7 h 10"/>
                <a:gd name="T6" fmla="*/ 7 w 10"/>
                <a:gd name="T7" fmla="*/ 9 h 10"/>
                <a:gd name="T8" fmla="*/ 6 w 10"/>
                <a:gd name="T9" fmla="*/ 10 h 10"/>
                <a:gd name="T10" fmla="*/ 4 w 10"/>
                <a:gd name="T11" fmla="*/ 10 h 10"/>
                <a:gd name="T12" fmla="*/ 4 w 10"/>
                <a:gd name="T13" fmla="*/ 10 h 10"/>
                <a:gd name="T14" fmla="*/ 2 w 10"/>
                <a:gd name="T15" fmla="*/ 10 h 10"/>
                <a:gd name="T16" fmla="*/ 1 w 10"/>
                <a:gd name="T17" fmla="*/ 9 h 10"/>
                <a:gd name="T18" fmla="*/ 0 w 10"/>
                <a:gd name="T19" fmla="*/ 7 h 10"/>
                <a:gd name="T20" fmla="*/ 0 w 10"/>
                <a:gd name="T21" fmla="*/ 6 h 10"/>
                <a:gd name="T22" fmla="*/ 0 w 10"/>
                <a:gd name="T23" fmla="*/ 6 h 10"/>
                <a:gd name="T24" fmla="*/ 0 w 10"/>
                <a:gd name="T25" fmla="*/ 3 h 10"/>
                <a:gd name="T26" fmla="*/ 1 w 10"/>
                <a:gd name="T27" fmla="*/ 1 h 10"/>
                <a:gd name="T28" fmla="*/ 2 w 10"/>
                <a:gd name="T29" fmla="*/ 0 h 10"/>
                <a:gd name="T30" fmla="*/ 4 w 10"/>
                <a:gd name="T31" fmla="*/ 0 h 10"/>
                <a:gd name="T32" fmla="*/ 4 w 10"/>
                <a:gd name="T33" fmla="*/ 0 h 10"/>
                <a:gd name="T34" fmla="*/ 6 w 10"/>
                <a:gd name="T35" fmla="*/ 0 h 10"/>
                <a:gd name="T36" fmla="*/ 7 w 10"/>
                <a:gd name="T37" fmla="*/ 1 h 10"/>
                <a:gd name="T38" fmla="*/ 8 w 10"/>
                <a:gd name="T39" fmla="*/ 3 h 10"/>
                <a:gd name="T40" fmla="*/ 10 w 10"/>
                <a:gd name="T41" fmla="*/ 6 h 10"/>
                <a:gd name="T42" fmla="*/ 10 w 1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6"/>
                  </a:moveTo>
                  <a:lnTo>
                    <a:pt x="10" y="6"/>
                  </a:lnTo>
                  <a:lnTo>
                    <a:pt x="8" y="7"/>
                  </a:lnTo>
                  <a:lnTo>
                    <a:pt x="7" y="9"/>
                  </a:lnTo>
                  <a:lnTo>
                    <a:pt x="6" y="10"/>
                  </a:lnTo>
                  <a:lnTo>
                    <a:pt x="4" y="10"/>
                  </a:lnTo>
                  <a:lnTo>
                    <a:pt x="4" y="10"/>
                  </a:lnTo>
                  <a:lnTo>
                    <a:pt x="2" y="10"/>
                  </a:lnTo>
                  <a:lnTo>
                    <a:pt x="1" y="9"/>
                  </a:lnTo>
                  <a:lnTo>
                    <a:pt x="0" y="7"/>
                  </a:lnTo>
                  <a:lnTo>
                    <a:pt x="0" y="6"/>
                  </a:lnTo>
                  <a:lnTo>
                    <a:pt x="0" y="6"/>
                  </a:lnTo>
                  <a:lnTo>
                    <a:pt x="0" y="3"/>
                  </a:lnTo>
                  <a:lnTo>
                    <a:pt x="1" y="1"/>
                  </a:lnTo>
                  <a:lnTo>
                    <a:pt x="2" y="0"/>
                  </a:lnTo>
                  <a:lnTo>
                    <a:pt x="4" y="0"/>
                  </a:lnTo>
                  <a:lnTo>
                    <a:pt x="4" y="0"/>
                  </a:lnTo>
                  <a:lnTo>
                    <a:pt x="6" y="0"/>
                  </a:lnTo>
                  <a:lnTo>
                    <a:pt x="7" y="1"/>
                  </a:lnTo>
                  <a:lnTo>
                    <a:pt x="8" y="3"/>
                  </a:lnTo>
                  <a:lnTo>
                    <a:pt x="10" y="6"/>
                  </a:lnTo>
                  <a:lnTo>
                    <a:pt x="10" y="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6633"/>
            <p:cNvSpPr>
              <a:spLocks noEditPoints="1"/>
            </p:cNvSpPr>
            <p:nvPr/>
          </p:nvSpPr>
          <p:spPr bwMode="auto">
            <a:xfrm>
              <a:off x="4426564" y="4887419"/>
              <a:ext cx="86836" cy="86836"/>
            </a:xfrm>
            <a:custGeom>
              <a:avLst/>
              <a:gdLst>
                <a:gd name="T0" fmla="*/ 6 w 14"/>
                <a:gd name="T1" fmla="*/ 14 h 14"/>
                <a:gd name="T2" fmla="*/ 6 w 14"/>
                <a:gd name="T3" fmla="*/ 14 h 14"/>
                <a:gd name="T4" fmla="*/ 4 w 14"/>
                <a:gd name="T5" fmla="*/ 14 h 14"/>
                <a:gd name="T6" fmla="*/ 2 w 14"/>
                <a:gd name="T7" fmla="*/ 12 h 14"/>
                <a:gd name="T8" fmla="*/ 0 w 14"/>
                <a:gd name="T9" fmla="*/ 10 h 14"/>
                <a:gd name="T10" fmla="*/ 0 w 14"/>
                <a:gd name="T11" fmla="*/ 8 h 14"/>
                <a:gd name="T12" fmla="*/ 0 w 14"/>
                <a:gd name="T13" fmla="*/ 8 h 14"/>
                <a:gd name="T14" fmla="*/ 0 w 14"/>
                <a:gd name="T15" fmla="*/ 4 h 14"/>
                <a:gd name="T16" fmla="*/ 2 w 14"/>
                <a:gd name="T17" fmla="*/ 2 h 14"/>
                <a:gd name="T18" fmla="*/ 4 w 14"/>
                <a:gd name="T19" fmla="*/ 1 h 14"/>
                <a:gd name="T20" fmla="*/ 6 w 14"/>
                <a:gd name="T21" fmla="*/ 0 h 14"/>
                <a:gd name="T22" fmla="*/ 6 w 14"/>
                <a:gd name="T23" fmla="*/ 0 h 14"/>
                <a:gd name="T24" fmla="*/ 9 w 14"/>
                <a:gd name="T25" fmla="*/ 1 h 14"/>
                <a:gd name="T26" fmla="*/ 12 w 14"/>
                <a:gd name="T27" fmla="*/ 2 h 14"/>
                <a:gd name="T28" fmla="*/ 13 w 14"/>
                <a:gd name="T29" fmla="*/ 4 h 14"/>
                <a:gd name="T30" fmla="*/ 14 w 14"/>
                <a:gd name="T31" fmla="*/ 8 h 14"/>
                <a:gd name="T32" fmla="*/ 14 w 14"/>
                <a:gd name="T33" fmla="*/ 8 h 14"/>
                <a:gd name="T34" fmla="*/ 13 w 14"/>
                <a:gd name="T35" fmla="*/ 10 h 14"/>
                <a:gd name="T36" fmla="*/ 12 w 14"/>
                <a:gd name="T37" fmla="*/ 12 h 14"/>
                <a:gd name="T38" fmla="*/ 9 w 14"/>
                <a:gd name="T39" fmla="*/ 14 h 14"/>
                <a:gd name="T40" fmla="*/ 6 w 14"/>
                <a:gd name="T41" fmla="*/ 14 h 14"/>
                <a:gd name="T42" fmla="*/ 6 w 14"/>
                <a:gd name="T43" fmla="*/ 14 h 14"/>
                <a:gd name="T44" fmla="*/ 6 w 14"/>
                <a:gd name="T45" fmla="*/ 4 h 14"/>
                <a:gd name="T46" fmla="*/ 6 w 14"/>
                <a:gd name="T47" fmla="*/ 4 h 14"/>
                <a:gd name="T48" fmla="*/ 4 w 14"/>
                <a:gd name="T49" fmla="*/ 5 h 14"/>
                <a:gd name="T50" fmla="*/ 4 w 14"/>
                <a:gd name="T51" fmla="*/ 8 h 14"/>
                <a:gd name="T52" fmla="*/ 4 w 14"/>
                <a:gd name="T53" fmla="*/ 8 h 14"/>
                <a:gd name="T54" fmla="*/ 4 w 14"/>
                <a:gd name="T55" fmla="*/ 9 h 14"/>
                <a:gd name="T56" fmla="*/ 6 w 14"/>
                <a:gd name="T57" fmla="*/ 10 h 14"/>
                <a:gd name="T58" fmla="*/ 6 w 14"/>
                <a:gd name="T59" fmla="*/ 10 h 14"/>
                <a:gd name="T60" fmla="*/ 8 w 14"/>
                <a:gd name="T61" fmla="*/ 9 h 14"/>
                <a:gd name="T62" fmla="*/ 9 w 14"/>
                <a:gd name="T63" fmla="*/ 8 h 14"/>
                <a:gd name="T64" fmla="*/ 9 w 14"/>
                <a:gd name="T65" fmla="*/ 8 h 14"/>
                <a:gd name="T66" fmla="*/ 8 w 14"/>
                <a:gd name="T67" fmla="*/ 5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4"/>
                  </a:lnTo>
                  <a:lnTo>
                    <a:pt x="2" y="12"/>
                  </a:lnTo>
                  <a:lnTo>
                    <a:pt x="0" y="10"/>
                  </a:lnTo>
                  <a:lnTo>
                    <a:pt x="0" y="8"/>
                  </a:lnTo>
                  <a:lnTo>
                    <a:pt x="0" y="8"/>
                  </a:lnTo>
                  <a:lnTo>
                    <a:pt x="0" y="4"/>
                  </a:lnTo>
                  <a:lnTo>
                    <a:pt x="2" y="2"/>
                  </a:lnTo>
                  <a:lnTo>
                    <a:pt x="4" y="1"/>
                  </a:lnTo>
                  <a:lnTo>
                    <a:pt x="6" y="0"/>
                  </a:lnTo>
                  <a:lnTo>
                    <a:pt x="6" y="0"/>
                  </a:lnTo>
                  <a:lnTo>
                    <a:pt x="9" y="1"/>
                  </a:lnTo>
                  <a:lnTo>
                    <a:pt x="12" y="2"/>
                  </a:lnTo>
                  <a:lnTo>
                    <a:pt x="13" y="4"/>
                  </a:lnTo>
                  <a:lnTo>
                    <a:pt x="14" y="8"/>
                  </a:lnTo>
                  <a:lnTo>
                    <a:pt x="14" y="8"/>
                  </a:lnTo>
                  <a:lnTo>
                    <a:pt x="13" y="10"/>
                  </a:lnTo>
                  <a:lnTo>
                    <a:pt x="12" y="12"/>
                  </a:lnTo>
                  <a:lnTo>
                    <a:pt x="9" y="14"/>
                  </a:lnTo>
                  <a:lnTo>
                    <a:pt x="6" y="14"/>
                  </a:lnTo>
                  <a:lnTo>
                    <a:pt x="6" y="14"/>
                  </a:lnTo>
                  <a:close/>
                  <a:moveTo>
                    <a:pt x="6" y="4"/>
                  </a:moveTo>
                  <a:lnTo>
                    <a:pt x="6" y="4"/>
                  </a:lnTo>
                  <a:lnTo>
                    <a:pt x="4" y="5"/>
                  </a:lnTo>
                  <a:lnTo>
                    <a:pt x="4" y="8"/>
                  </a:lnTo>
                  <a:lnTo>
                    <a:pt x="4" y="8"/>
                  </a:lnTo>
                  <a:lnTo>
                    <a:pt x="4" y="9"/>
                  </a:lnTo>
                  <a:lnTo>
                    <a:pt x="6" y="10"/>
                  </a:lnTo>
                  <a:lnTo>
                    <a:pt x="6" y="10"/>
                  </a:lnTo>
                  <a:lnTo>
                    <a:pt x="8" y="9"/>
                  </a:lnTo>
                  <a:lnTo>
                    <a:pt x="9" y="8"/>
                  </a:lnTo>
                  <a:lnTo>
                    <a:pt x="9" y="8"/>
                  </a:lnTo>
                  <a:lnTo>
                    <a:pt x="8" y="5"/>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634"/>
            <p:cNvSpPr>
              <a:spLocks/>
            </p:cNvSpPr>
            <p:nvPr/>
          </p:nvSpPr>
          <p:spPr bwMode="auto">
            <a:xfrm>
              <a:off x="3967581" y="4788179"/>
              <a:ext cx="62025" cy="62025"/>
            </a:xfrm>
            <a:custGeom>
              <a:avLst/>
              <a:gdLst>
                <a:gd name="T0" fmla="*/ 10 w 10"/>
                <a:gd name="T1" fmla="*/ 5 h 10"/>
                <a:gd name="T2" fmla="*/ 10 w 10"/>
                <a:gd name="T3" fmla="*/ 5 h 10"/>
                <a:gd name="T4" fmla="*/ 10 w 10"/>
                <a:gd name="T5" fmla="*/ 7 h 10"/>
                <a:gd name="T6" fmla="*/ 9 w 10"/>
                <a:gd name="T7" fmla="*/ 8 h 10"/>
                <a:gd name="T8" fmla="*/ 6 w 10"/>
                <a:gd name="T9" fmla="*/ 9 h 10"/>
                <a:gd name="T10" fmla="*/ 4 w 10"/>
                <a:gd name="T11" fmla="*/ 10 h 10"/>
                <a:gd name="T12" fmla="*/ 4 w 10"/>
                <a:gd name="T13" fmla="*/ 10 h 10"/>
                <a:gd name="T14" fmla="*/ 2 w 10"/>
                <a:gd name="T15" fmla="*/ 9 h 10"/>
                <a:gd name="T16" fmla="*/ 1 w 10"/>
                <a:gd name="T17" fmla="*/ 8 h 10"/>
                <a:gd name="T18" fmla="*/ 0 w 10"/>
                <a:gd name="T19" fmla="*/ 7 h 10"/>
                <a:gd name="T20" fmla="*/ 0 w 10"/>
                <a:gd name="T21" fmla="*/ 5 h 10"/>
                <a:gd name="T22" fmla="*/ 0 w 10"/>
                <a:gd name="T23" fmla="*/ 5 h 10"/>
                <a:gd name="T24" fmla="*/ 0 w 10"/>
                <a:gd name="T25" fmla="*/ 2 h 10"/>
                <a:gd name="T26" fmla="*/ 1 w 10"/>
                <a:gd name="T27" fmla="*/ 1 h 10"/>
                <a:gd name="T28" fmla="*/ 2 w 10"/>
                <a:gd name="T29" fmla="*/ 0 h 10"/>
                <a:gd name="T30" fmla="*/ 4 w 10"/>
                <a:gd name="T31" fmla="*/ 0 h 10"/>
                <a:gd name="T32" fmla="*/ 4 w 10"/>
                <a:gd name="T33" fmla="*/ 0 h 10"/>
                <a:gd name="T34" fmla="*/ 6 w 10"/>
                <a:gd name="T35" fmla="*/ 0 h 10"/>
                <a:gd name="T36" fmla="*/ 9 w 10"/>
                <a:gd name="T37" fmla="*/ 1 h 10"/>
                <a:gd name="T38" fmla="*/ 10 w 10"/>
                <a:gd name="T39" fmla="*/ 2 h 10"/>
                <a:gd name="T40" fmla="*/ 10 w 10"/>
                <a:gd name="T41" fmla="*/ 5 h 10"/>
                <a:gd name="T42" fmla="*/ 10 w 10"/>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5"/>
                  </a:moveTo>
                  <a:lnTo>
                    <a:pt x="10" y="5"/>
                  </a:lnTo>
                  <a:lnTo>
                    <a:pt x="10" y="7"/>
                  </a:lnTo>
                  <a:lnTo>
                    <a:pt x="9" y="8"/>
                  </a:lnTo>
                  <a:lnTo>
                    <a:pt x="6" y="9"/>
                  </a:lnTo>
                  <a:lnTo>
                    <a:pt x="4" y="10"/>
                  </a:lnTo>
                  <a:lnTo>
                    <a:pt x="4" y="10"/>
                  </a:lnTo>
                  <a:lnTo>
                    <a:pt x="2" y="9"/>
                  </a:lnTo>
                  <a:lnTo>
                    <a:pt x="1" y="8"/>
                  </a:lnTo>
                  <a:lnTo>
                    <a:pt x="0" y="7"/>
                  </a:lnTo>
                  <a:lnTo>
                    <a:pt x="0" y="5"/>
                  </a:lnTo>
                  <a:lnTo>
                    <a:pt x="0" y="5"/>
                  </a:lnTo>
                  <a:lnTo>
                    <a:pt x="0" y="2"/>
                  </a:lnTo>
                  <a:lnTo>
                    <a:pt x="1" y="1"/>
                  </a:lnTo>
                  <a:lnTo>
                    <a:pt x="2" y="0"/>
                  </a:lnTo>
                  <a:lnTo>
                    <a:pt x="4" y="0"/>
                  </a:lnTo>
                  <a:lnTo>
                    <a:pt x="4" y="0"/>
                  </a:lnTo>
                  <a:lnTo>
                    <a:pt x="6" y="0"/>
                  </a:lnTo>
                  <a:lnTo>
                    <a:pt x="9" y="1"/>
                  </a:lnTo>
                  <a:lnTo>
                    <a:pt x="10" y="2"/>
                  </a:lnTo>
                  <a:lnTo>
                    <a:pt x="10" y="5"/>
                  </a:lnTo>
                  <a:lnTo>
                    <a:pt x="10"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635"/>
            <p:cNvSpPr>
              <a:spLocks noEditPoints="1"/>
            </p:cNvSpPr>
            <p:nvPr/>
          </p:nvSpPr>
          <p:spPr bwMode="auto">
            <a:xfrm>
              <a:off x="3955175" y="4775775"/>
              <a:ext cx="86836" cy="86836"/>
            </a:xfrm>
            <a:custGeom>
              <a:avLst/>
              <a:gdLst>
                <a:gd name="T0" fmla="*/ 6 w 14"/>
                <a:gd name="T1" fmla="*/ 14 h 14"/>
                <a:gd name="T2" fmla="*/ 6 w 14"/>
                <a:gd name="T3" fmla="*/ 14 h 14"/>
                <a:gd name="T4" fmla="*/ 4 w 14"/>
                <a:gd name="T5" fmla="*/ 13 h 14"/>
                <a:gd name="T6" fmla="*/ 2 w 14"/>
                <a:gd name="T7" fmla="*/ 12 h 14"/>
                <a:gd name="T8" fmla="*/ 0 w 14"/>
                <a:gd name="T9" fmla="*/ 10 h 14"/>
                <a:gd name="T10" fmla="*/ 0 w 14"/>
                <a:gd name="T11" fmla="*/ 7 h 14"/>
                <a:gd name="T12" fmla="*/ 0 w 14"/>
                <a:gd name="T13" fmla="*/ 7 h 14"/>
                <a:gd name="T14" fmla="*/ 0 w 14"/>
                <a:gd name="T15" fmla="*/ 4 h 14"/>
                <a:gd name="T16" fmla="*/ 2 w 14"/>
                <a:gd name="T17" fmla="*/ 2 h 14"/>
                <a:gd name="T18" fmla="*/ 4 w 14"/>
                <a:gd name="T19" fmla="*/ 0 h 14"/>
                <a:gd name="T20" fmla="*/ 6 w 14"/>
                <a:gd name="T21" fmla="*/ 0 h 14"/>
                <a:gd name="T22" fmla="*/ 6 w 14"/>
                <a:gd name="T23" fmla="*/ 0 h 14"/>
                <a:gd name="T24" fmla="*/ 10 w 14"/>
                <a:gd name="T25" fmla="*/ 0 h 14"/>
                <a:gd name="T26" fmla="*/ 12 w 14"/>
                <a:gd name="T27" fmla="*/ 2 h 14"/>
                <a:gd name="T28" fmla="*/ 13 w 14"/>
                <a:gd name="T29" fmla="*/ 4 h 14"/>
                <a:gd name="T30" fmla="*/ 14 w 14"/>
                <a:gd name="T31" fmla="*/ 7 h 14"/>
                <a:gd name="T32" fmla="*/ 14 w 14"/>
                <a:gd name="T33" fmla="*/ 7 h 14"/>
                <a:gd name="T34" fmla="*/ 13 w 14"/>
                <a:gd name="T35" fmla="*/ 10 h 14"/>
                <a:gd name="T36" fmla="*/ 12 w 14"/>
                <a:gd name="T37" fmla="*/ 12 h 14"/>
                <a:gd name="T38" fmla="*/ 10 w 14"/>
                <a:gd name="T39" fmla="*/ 13 h 14"/>
                <a:gd name="T40" fmla="*/ 6 w 14"/>
                <a:gd name="T41" fmla="*/ 14 h 14"/>
                <a:gd name="T42" fmla="*/ 6 w 14"/>
                <a:gd name="T43" fmla="*/ 14 h 14"/>
                <a:gd name="T44" fmla="*/ 6 w 14"/>
                <a:gd name="T45" fmla="*/ 4 h 14"/>
                <a:gd name="T46" fmla="*/ 6 w 14"/>
                <a:gd name="T47" fmla="*/ 4 h 14"/>
                <a:gd name="T48" fmla="*/ 4 w 14"/>
                <a:gd name="T49" fmla="*/ 4 h 14"/>
                <a:gd name="T50" fmla="*/ 4 w 14"/>
                <a:gd name="T51" fmla="*/ 7 h 14"/>
                <a:gd name="T52" fmla="*/ 4 w 14"/>
                <a:gd name="T53" fmla="*/ 7 h 14"/>
                <a:gd name="T54" fmla="*/ 4 w 14"/>
                <a:gd name="T55" fmla="*/ 9 h 14"/>
                <a:gd name="T56" fmla="*/ 6 w 14"/>
                <a:gd name="T57" fmla="*/ 10 h 14"/>
                <a:gd name="T58" fmla="*/ 6 w 14"/>
                <a:gd name="T59" fmla="*/ 10 h 14"/>
                <a:gd name="T60" fmla="*/ 8 w 14"/>
                <a:gd name="T61" fmla="*/ 9 h 14"/>
                <a:gd name="T62" fmla="*/ 10 w 14"/>
                <a:gd name="T63" fmla="*/ 7 h 14"/>
                <a:gd name="T64" fmla="*/ 10 w 14"/>
                <a:gd name="T65" fmla="*/ 7 h 14"/>
                <a:gd name="T66" fmla="*/ 8 w 14"/>
                <a:gd name="T67" fmla="*/ 4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3"/>
                  </a:lnTo>
                  <a:lnTo>
                    <a:pt x="2" y="12"/>
                  </a:lnTo>
                  <a:lnTo>
                    <a:pt x="0" y="10"/>
                  </a:lnTo>
                  <a:lnTo>
                    <a:pt x="0" y="7"/>
                  </a:lnTo>
                  <a:lnTo>
                    <a:pt x="0" y="7"/>
                  </a:lnTo>
                  <a:lnTo>
                    <a:pt x="0" y="4"/>
                  </a:lnTo>
                  <a:lnTo>
                    <a:pt x="2" y="2"/>
                  </a:lnTo>
                  <a:lnTo>
                    <a:pt x="4" y="0"/>
                  </a:lnTo>
                  <a:lnTo>
                    <a:pt x="6" y="0"/>
                  </a:lnTo>
                  <a:lnTo>
                    <a:pt x="6" y="0"/>
                  </a:lnTo>
                  <a:lnTo>
                    <a:pt x="10" y="0"/>
                  </a:lnTo>
                  <a:lnTo>
                    <a:pt x="12" y="2"/>
                  </a:lnTo>
                  <a:lnTo>
                    <a:pt x="13" y="4"/>
                  </a:lnTo>
                  <a:lnTo>
                    <a:pt x="14" y="7"/>
                  </a:lnTo>
                  <a:lnTo>
                    <a:pt x="14" y="7"/>
                  </a:lnTo>
                  <a:lnTo>
                    <a:pt x="13" y="10"/>
                  </a:lnTo>
                  <a:lnTo>
                    <a:pt x="12" y="12"/>
                  </a:lnTo>
                  <a:lnTo>
                    <a:pt x="10" y="13"/>
                  </a:lnTo>
                  <a:lnTo>
                    <a:pt x="6" y="14"/>
                  </a:lnTo>
                  <a:lnTo>
                    <a:pt x="6" y="14"/>
                  </a:lnTo>
                  <a:close/>
                  <a:moveTo>
                    <a:pt x="6" y="4"/>
                  </a:moveTo>
                  <a:lnTo>
                    <a:pt x="6" y="4"/>
                  </a:lnTo>
                  <a:lnTo>
                    <a:pt x="4" y="4"/>
                  </a:lnTo>
                  <a:lnTo>
                    <a:pt x="4" y="7"/>
                  </a:lnTo>
                  <a:lnTo>
                    <a:pt x="4" y="7"/>
                  </a:lnTo>
                  <a:lnTo>
                    <a:pt x="4" y="9"/>
                  </a:lnTo>
                  <a:lnTo>
                    <a:pt x="6" y="10"/>
                  </a:lnTo>
                  <a:lnTo>
                    <a:pt x="6" y="10"/>
                  </a:lnTo>
                  <a:lnTo>
                    <a:pt x="8" y="9"/>
                  </a:lnTo>
                  <a:lnTo>
                    <a:pt x="10" y="7"/>
                  </a:lnTo>
                  <a:lnTo>
                    <a:pt x="10" y="7"/>
                  </a:lnTo>
                  <a:lnTo>
                    <a:pt x="8" y="4"/>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636"/>
            <p:cNvSpPr>
              <a:spLocks/>
            </p:cNvSpPr>
            <p:nvPr/>
          </p:nvSpPr>
          <p:spPr bwMode="auto">
            <a:xfrm>
              <a:off x="5046812" y="4788179"/>
              <a:ext cx="68226" cy="62025"/>
            </a:xfrm>
            <a:custGeom>
              <a:avLst/>
              <a:gdLst>
                <a:gd name="T0" fmla="*/ 11 w 11"/>
                <a:gd name="T1" fmla="*/ 5 h 10"/>
                <a:gd name="T2" fmla="*/ 11 w 11"/>
                <a:gd name="T3" fmla="*/ 5 h 10"/>
                <a:gd name="T4" fmla="*/ 10 w 11"/>
                <a:gd name="T5" fmla="*/ 7 h 10"/>
                <a:gd name="T6" fmla="*/ 8 w 11"/>
                <a:gd name="T7" fmla="*/ 8 h 10"/>
                <a:gd name="T8" fmla="*/ 7 w 11"/>
                <a:gd name="T9" fmla="*/ 9 h 10"/>
                <a:gd name="T10" fmla="*/ 5 w 11"/>
                <a:gd name="T11" fmla="*/ 10 h 10"/>
                <a:gd name="T12" fmla="*/ 5 w 11"/>
                <a:gd name="T13" fmla="*/ 10 h 10"/>
                <a:gd name="T14" fmla="*/ 3 w 11"/>
                <a:gd name="T15" fmla="*/ 9 h 10"/>
                <a:gd name="T16" fmla="*/ 2 w 11"/>
                <a:gd name="T17" fmla="*/ 8 h 10"/>
                <a:gd name="T18" fmla="*/ 1 w 11"/>
                <a:gd name="T19" fmla="*/ 7 h 10"/>
                <a:gd name="T20" fmla="*/ 0 w 11"/>
                <a:gd name="T21" fmla="*/ 5 h 10"/>
                <a:gd name="T22" fmla="*/ 0 w 11"/>
                <a:gd name="T23" fmla="*/ 5 h 10"/>
                <a:gd name="T24" fmla="*/ 1 w 11"/>
                <a:gd name="T25" fmla="*/ 2 h 10"/>
                <a:gd name="T26" fmla="*/ 2 w 11"/>
                <a:gd name="T27" fmla="*/ 1 h 10"/>
                <a:gd name="T28" fmla="*/ 3 w 11"/>
                <a:gd name="T29" fmla="*/ 0 h 10"/>
                <a:gd name="T30" fmla="*/ 5 w 11"/>
                <a:gd name="T31" fmla="*/ 0 h 10"/>
                <a:gd name="T32" fmla="*/ 5 w 11"/>
                <a:gd name="T33" fmla="*/ 0 h 10"/>
                <a:gd name="T34" fmla="*/ 7 w 11"/>
                <a:gd name="T35" fmla="*/ 0 h 10"/>
                <a:gd name="T36" fmla="*/ 8 w 11"/>
                <a:gd name="T37" fmla="*/ 1 h 10"/>
                <a:gd name="T38" fmla="*/ 10 w 11"/>
                <a:gd name="T39" fmla="*/ 2 h 10"/>
                <a:gd name="T40" fmla="*/ 11 w 11"/>
                <a:gd name="T41" fmla="*/ 5 h 10"/>
                <a:gd name="T42" fmla="*/ 11 w 11"/>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0">
                  <a:moveTo>
                    <a:pt x="11" y="5"/>
                  </a:moveTo>
                  <a:lnTo>
                    <a:pt x="11" y="5"/>
                  </a:lnTo>
                  <a:lnTo>
                    <a:pt x="10" y="7"/>
                  </a:lnTo>
                  <a:lnTo>
                    <a:pt x="8" y="8"/>
                  </a:lnTo>
                  <a:lnTo>
                    <a:pt x="7" y="9"/>
                  </a:lnTo>
                  <a:lnTo>
                    <a:pt x="5" y="10"/>
                  </a:lnTo>
                  <a:lnTo>
                    <a:pt x="5" y="10"/>
                  </a:lnTo>
                  <a:lnTo>
                    <a:pt x="3" y="9"/>
                  </a:lnTo>
                  <a:lnTo>
                    <a:pt x="2" y="8"/>
                  </a:lnTo>
                  <a:lnTo>
                    <a:pt x="1" y="7"/>
                  </a:lnTo>
                  <a:lnTo>
                    <a:pt x="0" y="5"/>
                  </a:lnTo>
                  <a:lnTo>
                    <a:pt x="0" y="5"/>
                  </a:lnTo>
                  <a:lnTo>
                    <a:pt x="1" y="2"/>
                  </a:lnTo>
                  <a:lnTo>
                    <a:pt x="2" y="1"/>
                  </a:lnTo>
                  <a:lnTo>
                    <a:pt x="3" y="0"/>
                  </a:lnTo>
                  <a:lnTo>
                    <a:pt x="5" y="0"/>
                  </a:lnTo>
                  <a:lnTo>
                    <a:pt x="5" y="0"/>
                  </a:lnTo>
                  <a:lnTo>
                    <a:pt x="7" y="0"/>
                  </a:lnTo>
                  <a:lnTo>
                    <a:pt x="8" y="1"/>
                  </a:lnTo>
                  <a:lnTo>
                    <a:pt x="10" y="2"/>
                  </a:lnTo>
                  <a:lnTo>
                    <a:pt x="11" y="5"/>
                  </a:lnTo>
                  <a:lnTo>
                    <a:pt x="11"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637"/>
            <p:cNvSpPr>
              <a:spLocks noEditPoints="1"/>
            </p:cNvSpPr>
            <p:nvPr/>
          </p:nvSpPr>
          <p:spPr bwMode="auto">
            <a:xfrm>
              <a:off x="5034408" y="4775775"/>
              <a:ext cx="93034" cy="86836"/>
            </a:xfrm>
            <a:custGeom>
              <a:avLst/>
              <a:gdLst>
                <a:gd name="T0" fmla="*/ 7 w 15"/>
                <a:gd name="T1" fmla="*/ 14 h 14"/>
                <a:gd name="T2" fmla="*/ 7 w 15"/>
                <a:gd name="T3" fmla="*/ 14 h 14"/>
                <a:gd name="T4" fmla="*/ 4 w 15"/>
                <a:gd name="T5" fmla="*/ 13 h 14"/>
                <a:gd name="T6" fmla="*/ 2 w 15"/>
                <a:gd name="T7" fmla="*/ 12 h 14"/>
                <a:gd name="T8" fmla="*/ 1 w 15"/>
                <a:gd name="T9" fmla="*/ 10 h 14"/>
                <a:gd name="T10" fmla="*/ 0 w 15"/>
                <a:gd name="T11" fmla="*/ 7 h 14"/>
                <a:gd name="T12" fmla="*/ 0 w 15"/>
                <a:gd name="T13" fmla="*/ 7 h 14"/>
                <a:gd name="T14" fmla="*/ 1 w 15"/>
                <a:gd name="T15" fmla="*/ 4 h 14"/>
                <a:gd name="T16" fmla="*/ 2 w 15"/>
                <a:gd name="T17" fmla="*/ 2 h 14"/>
                <a:gd name="T18" fmla="*/ 4 w 15"/>
                <a:gd name="T19" fmla="*/ 0 h 14"/>
                <a:gd name="T20" fmla="*/ 7 w 15"/>
                <a:gd name="T21" fmla="*/ 0 h 14"/>
                <a:gd name="T22" fmla="*/ 7 w 15"/>
                <a:gd name="T23" fmla="*/ 0 h 14"/>
                <a:gd name="T24" fmla="*/ 10 w 15"/>
                <a:gd name="T25" fmla="*/ 0 h 14"/>
                <a:gd name="T26" fmla="*/ 13 w 15"/>
                <a:gd name="T27" fmla="*/ 2 h 14"/>
                <a:gd name="T28" fmla="*/ 14 w 15"/>
                <a:gd name="T29" fmla="*/ 4 h 14"/>
                <a:gd name="T30" fmla="*/ 15 w 15"/>
                <a:gd name="T31" fmla="*/ 7 h 14"/>
                <a:gd name="T32" fmla="*/ 15 w 15"/>
                <a:gd name="T33" fmla="*/ 7 h 14"/>
                <a:gd name="T34" fmla="*/ 14 w 15"/>
                <a:gd name="T35" fmla="*/ 10 h 14"/>
                <a:gd name="T36" fmla="*/ 13 w 15"/>
                <a:gd name="T37" fmla="*/ 12 h 14"/>
                <a:gd name="T38" fmla="*/ 10 w 15"/>
                <a:gd name="T39" fmla="*/ 13 h 14"/>
                <a:gd name="T40" fmla="*/ 7 w 15"/>
                <a:gd name="T41" fmla="*/ 14 h 14"/>
                <a:gd name="T42" fmla="*/ 7 w 15"/>
                <a:gd name="T43" fmla="*/ 14 h 14"/>
                <a:gd name="T44" fmla="*/ 7 w 15"/>
                <a:gd name="T45" fmla="*/ 4 h 14"/>
                <a:gd name="T46" fmla="*/ 7 w 15"/>
                <a:gd name="T47" fmla="*/ 4 h 14"/>
                <a:gd name="T48" fmla="*/ 5 w 15"/>
                <a:gd name="T49" fmla="*/ 4 h 14"/>
                <a:gd name="T50" fmla="*/ 4 w 15"/>
                <a:gd name="T51" fmla="*/ 7 h 14"/>
                <a:gd name="T52" fmla="*/ 4 w 15"/>
                <a:gd name="T53" fmla="*/ 7 h 14"/>
                <a:gd name="T54" fmla="*/ 5 w 15"/>
                <a:gd name="T55" fmla="*/ 9 h 14"/>
                <a:gd name="T56" fmla="*/ 7 w 15"/>
                <a:gd name="T57" fmla="*/ 10 h 14"/>
                <a:gd name="T58" fmla="*/ 7 w 15"/>
                <a:gd name="T59" fmla="*/ 10 h 14"/>
                <a:gd name="T60" fmla="*/ 9 w 15"/>
                <a:gd name="T61" fmla="*/ 9 h 14"/>
                <a:gd name="T62" fmla="*/ 10 w 15"/>
                <a:gd name="T63" fmla="*/ 7 h 14"/>
                <a:gd name="T64" fmla="*/ 10 w 15"/>
                <a:gd name="T65" fmla="*/ 7 h 14"/>
                <a:gd name="T66" fmla="*/ 9 w 15"/>
                <a:gd name="T67" fmla="*/ 4 h 14"/>
                <a:gd name="T68" fmla="*/ 7 w 15"/>
                <a:gd name="T69" fmla="*/ 4 h 14"/>
                <a:gd name="T70" fmla="*/ 7 w 15"/>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14">
                  <a:moveTo>
                    <a:pt x="7" y="14"/>
                  </a:moveTo>
                  <a:lnTo>
                    <a:pt x="7" y="14"/>
                  </a:lnTo>
                  <a:lnTo>
                    <a:pt x="4" y="13"/>
                  </a:lnTo>
                  <a:lnTo>
                    <a:pt x="2" y="12"/>
                  </a:lnTo>
                  <a:lnTo>
                    <a:pt x="1" y="10"/>
                  </a:lnTo>
                  <a:lnTo>
                    <a:pt x="0" y="7"/>
                  </a:lnTo>
                  <a:lnTo>
                    <a:pt x="0" y="7"/>
                  </a:lnTo>
                  <a:lnTo>
                    <a:pt x="1" y="4"/>
                  </a:lnTo>
                  <a:lnTo>
                    <a:pt x="2" y="2"/>
                  </a:lnTo>
                  <a:lnTo>
                    <a:pt x="4" y="0"/>
                  </a:lnTo>
                  <a:lnTo>
                    <a:pt x="7" y="0"/>
                  </a:lnTo>
                  <a:lnTo>
                    <a:pt x="7" y="0"/>
                  </a:lnTo>
                  <a:lnTo>
                    <a:pt x="10" y="0"/>
                  </a:lnTo>
                  <a:lnTo>
                    <a:pt x="13" y="2"/>
                  </a:lnTo>
                  <a:lnTo>
                    <a:pt x="14" y="4"/>
                  </a:lnTo>
                  <a:lnTo>
                    <a:pt x="15" y="7"/>
                  </a:lnTo>
                  <a:lnTo>
                    <a:pt x="15" y="7"/>
                  </a:lnTo>
                  <a:lnTo>
                    <a:pt x="14" y="10"/>
                  </a:lnTo>
                  <a:lnTo>
                    <a:pt x="13" y="12"/>
                  </a:lnTo>
                  <a:lnTo>
                    <a:pt x="10" y="13"/>
                  </a:lnTo>
                  <a:lnTo>
                    <a:pt x="7" y="14"/>
                  </a:lnTo>
                  <a:lnTo>
                    <a:pt x="7" y="14"/>
                  </a:lnTo>
                  <a:close/>
                  <a:moveTo>
                    <a:pt x="7" y="4"/>
                  </a:moveTo>
                  <a:lnTo>
                    <a:pt x="7" y="4"/>
                  </a:lnTo>
                  <a:lnTo>
                    <a:pt x="5" y="4"/>
                  </a:lnTo>
                  <a:lnTo>
                    <a:pt x="4" y="7"/>
                  </a:lnTo>
                  <a:lnTo>
                    <a:pt x="4" y="7"/>
                  </a:lnTo>
                  <a:lnTo>
                    <a:pt x="5" y="9"/>
                  </a:lnTo>
                  <a:lnTo>
                    <a:pt x="7" y="10"/>
                  </a:lnTo>
                  <a:lnTo>
                    <a:pt x="7" y="10"/>
                  </a:lnTo>
                  <a:lnTo>
                    <a:pt x="9" y="9"/>
                  </a:lnTo>
                  <a:lnTo>
                    <a:pt x="10" y="7"/>
                  </a:lnTo>
                  <a:lnTo>
                    <a:pt x="10" y="7"/>
                  </a:lnTo>
                  <a:lnTo>
                    <a:pt x="9" y="4"/>
                  </a:lnTo>
                  <a:lnTo>
                    <a:pt x="7" y="4"/>
                  </a:lnTo>
                  <a:lnTo>
                    <a:pt x="7"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638"/>
            <p:cNvSpPr>
              <a:spLocks noEditPoints="1"/>
            </p:cNvSpPr>
            <p:nvPr/>
          </p:nvSpPr>
          <p:spPr bwMode="auto">
            <a:xfrm>
              <a:off x="4079225" y="4124511"/>
              <a:ext cx="868347" cy="179875"/>
            </a:xfrm>
            <a:custGeom>
              <a:avLst/>
              <a:gdLst>
                <a:gd name="T0" fmla="*/ 16 w 140"/>
                <a:gd name="T1" fmla="*/ 29 h 29"/>
                <a:gd name="T2" fmla="*/ 0 w 140"/>
                <a:gd name="T3" fmla="*/ 29 h 29"/>
                <a:gd name="T4" fmla="*/ 21 w 140"/>
                <a:gd name="T5" fmla="*/ 1 h 29"/>
                <a:gd name="T6" fmla="*/ 38 w 140"/>
                <a:gd name="T7" fmla="*/ 0 h 29"/>
                <a:gd name="T8" fmla="*/ 121 w 140"/>
                <a:gd name="T9" fmla="*/ 0 h 29"/>
                <a:gd name="T10" fmla="*/ 140 w 140"/>
                <a:gd name="T11" fmla="*/ 27 h 29"/>
                <a:gd name="T12" fmla="*/ 128 w 140"/>
                <a:gd name="T13" fmla="*/ 27 h 29"/>
                <a:gd name="T14" fmla="*/ 110 w 140"/>
                <a:gd name="T15" fmla="*/ 24 h 29"/>
                <a:gd name="T16" fmla="*/ 73 w 140"/>
                <a:gd name="T17" fmla="*/ 24 h 29"/>
                <a:gd name="T18" fmla="*/ 33 w 140"/>
                <a:gd name="T19" fmla="*/ 24 h 29"/>
                <a:gd name="T20" fmla="*/ 16 w 140"/>
                <a:gd name="T21" fmla="*/ 29 h 29"/>
                <a:gd name="T22" fmla="*/ 8 w 140"/>
                <a:gd name="T23" fmla="*/ 25 h 29"/>
                <a:gd name="T24" fmla="*/ 15 w 140"/>
                <a:gd name="T25" fmla="*/ 25 h 29"/>
                <a:gd name="T26" fmla="*/ 32 w 140"/>
                <a:gd name="T27" fmla="*/ 20 h 29"/>
                <a:gd name="T28" fmla="*/ 73 w 140"/>
                <a:gd name="T29" fmla="*/ 20 h 29"/>
                <a:gd name="T30" fmla="*/ 111 w 140"/>
                <a:gd name="T31" fmla="*/ 20 h 29"/>
                <a:gd name="T32" fmla="*/ 129 w 140"/>
                <a:gd name="T33" fmla="*/ 23 h 29"/>
                <a:gd name="T34" fmla="*/ 133 w 140"/>
                <a:gd name="T35" fmla="*/ 23 h 29"/>
                <a:gd name="T36" fmla="*/ 119 w 140"/>
                <a:gd name="T37" fmla="*/ 4 h 29"/>
                <a:gd name="T38" fmla="*/ 38 w 140"/>
                <a:gd name="T39" fmla="*/ 4 h 29"/>
                <a:gd name="T40" fmla="*/ 23 w 140"/>
                <a:gd name="T41" fmla="*/ 5 h 29"/>
                <a:gd name="T42" fmla="*/ 8 w 140"/>
                <a:gd name="T4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29">
                  <a:moveTo>
                    <a:pt x="16" y="29"/>
                  </a:moveTo>
                  <a:lnTo>
                    <a:pt x="0" y="29"/>
                  </a:lnTo>
                  <a:lnTo>
                    <a:pt x="21" y="1"/>
                  </a:lnTo>
                  <a:lnTo>
                    <a:pt x="38" y="0"/>
                  </a:lnTo>
                  <a:lnTo>
                    <a:pt x="121" y="0"/>
                  </a:lnTo>
                  <a:lnTo>
                    <a:pt x="140" y="27"/>
                  </a:lnTo>
                  <a:lnTo>
                    <a:pt x="128" y="27"/>
                  </a:lnTo>
                  <a:lnTo>
                    <a:pt x="110" y="24"/>
                  </a:lnTo>
                  <a:lnTo>
                    <a:pt x="73" y="24"/>
                  </a:lnTo>
                  <a:lnTo>
                    <a:pt x="33" y="24"/>
                  </a:lnTo>
                  <a:lnTo>
                    <a:pt x="16" y="29"/>
                  </a:lnTo>
                  <a:close/>
                  <a:moveTo>
                    <a:pt x="8" y="25"/>
                  </a:moveTo>
                  <a:lnTo>
                    <a:pt x="15" y="25"/>
                  </a:lnTo>
                  <a:lnTo>
                    <a:pt x="32" y="20"/>
                  </a:lnTo>
                  <a:lnTo>
                    <a:pt x="73" y="20"/>
                  </a:lnTo>
                  <a:lnTo>
                    <a:pt x="111" y="20"/>
                  </a:lnTo>
                  <a:lnTo>
                    <a:pt x="129" y="23"/>
                  </a:lnTo>
                  <a:lnTo>
                    <a:pt x="133" y="23"/>
                  </a:lnTo>
                  <a:lnTo>
                    <a:pt x="119" y="4"/>
                  </a:lnTo>
                  <a:lnTo>
                    <a:pt x="38" y="4"/>
                  </a:lnTo>
                  <a:lnTo>
                    <a:pt x="23" y="5"/>
                  </a:lnTo>
                  <a:lnTo>
                    <a:pt x="8"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6639"/>
            <p:cNvSpPr>
              <a:spLocks/>
            </p:cNvSpPr>
            <p:nvPr/>
          </p:nvSpPr>
          <p:spPr bwMode="auto">
            <a:xfrm>
              <a:off x="4042011" y="4577296"/>
              <a:ext cx="421768" cy="347338"/>
            </a:xfrm>
            <a:custGeom>
              <a:avLst/>
              <a:gdLst>
                <a:gd name="T0" fmla="*/ 68 w 68"/>
                <a:gd name="T1" fmla="*/ 56 h 56"/>
                <a:gd name="T2" fmla="*/ 68 w 68"/>
                <a:gd name="T3" fmla="*/ 56 h 56"/>
                <a:gd name="T4" fmla="*/ 59 w 68"/>
                <a:gd name="T5" fmla="*/ 54 h 56"/>
                <a:gd name="T6" fmla="*/ 50 w 68"/>
                <a:gd name="T7" fmla="*/ 52 h 56"/>
                <a:gd name="T8" fmla="*/ 42 w 68"/>
                <a:gd name="T9" fmla="*/ 49 h 56"/>
                <a:gd name="T10" fmla="*/ 36 w 68"/>
                <a:gd name="T11" fmla="*/ 45 h 56"/>
                <a:gd name="T12" fmla="*/ 29 w 68"/>
                <a:gd name="T13" fmla="*/ 41 h 56"/>
                <a:gd name="T14" fmla="*/ 23 w 68"/>
                <a:gd name="T15" fmla="*/ 36 h 56"/>
                <a:gd name="T16" fmla="*/ 14 w 68"/>
                <a:gd name="T17" fmla="*/ 26 h 56"/>
                <a:gd name="T18" fmla="*/ 7 w 68"/>
                <a:gd name="T19" fmla="*/ 16 h 56"/>
                <a:gd name="T20" fmla="*/ 3 w 68"/>
                <a:gd name="T21" fmla="*/ 9 h 56"/>
                <a:gd name="T22" fmla="*/ 0 w 68"/>
                <a:gd name="T23" fmla="*/ 1 h 56"/>
                <a:gd name="T24" fmla="*/ 4 w 68"/>
                <a:gd name="T25" fmla="*/ 0 h 56"/>
                <a:gd name="T26" fmla="*/ 4 w 68"/>
                <a:gd name="T27" fmla="*/ 0 h 56"/>
                <a:gd name="T28" fmla="*/ 7 w 68"/>
                <a:gd name="T29" fmla="*/ 7 h 56"/>
                <a:gd name="T30" fmla="*/ 11 w 68"/>
                <a:gd name="T31" fmla="*/ 14 h 56"/>
                <a:gd name="T32" fmla="*/ 18 w 68"/>
                <a:gd name="T33" fmla="*/ 24 h 56"/>
                <a:gd name="T34" fmla="*/ 26 w 68"/>
                <a:gd name="T35" fmla="*/ 33 h 56"/>
                <a:gd name="T36" fmla="*/ 31 w 68"/>
                <a:gd name="T37" fmla="*/ 37 h 56"/>
                <a:gd name="T38" fmla="*/ 38 w 68"/>
                <a:gd name="T39" fmla="*/ 42 h 56"/>
                <a:gd name="T40" fmla="*/ 44 w 68"/>
                <a:gd name="T41" fmla="*/ 45 h 56"/>
                <a:gd name="T42" fmla="*/ 51 w 68"/>
                <a:gd name="T43" fmla="*/ 48 h 56"/>
                <a:gd name="T44" fmla="*/ 60 w 68"/>
                <a:gd name="T45" fmla="*/ 50 h 56"/>
                <a:gd name="T46" fmla="*/ 68 w 68"/>
                <a:gd name="T47" fmla="*/ 52 h 56"/>
                <a:gd name="T48" fmla="*/ 68 w 68"/>
                <a:gd name="T4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56">
                  <a:moveTo>
                    <a:pt x="68" y="56"/>
                  </a:moveTo>
                  <a:lnTo>
                    <a:pt x="68" y="56"/>
                  </a:lnTo>
                  <a:lnTo>
                    <a:pt x="59" y="54"/>
                  </a:lnTo>
                  <a:lnTo>
                    <a:pt x="50" y="52"/>
                  </a:lnTo>
                  <a:lnTo>
                    <a:pt x="42" y="49"/>
                  </a:lnTo>
                  <a:lnTo>
                    <a:pt x="36" y="45"/>
                  </a:lnTo>
                  <a:lnTo>
                    <a:pt x="29" y="41"/>
                  </a:lnTo>
                  <a:lnTo>
                    <a:pt x="23" y="36"/>
                  </a:lnTo>
                  <a:lnTo>
                    <a:pt x="14" y="26"/>
                  </a:lnTo>
                  <a:lnTo>
                    <a:pt x="7" y="16"/>
                  </a:lnTo>
                  <a:lnTo>
                    <a:pt x="3" y="9"/>
                  </a:lnTo>
                  <a:lnTo>
                    <a:pt x="0" y="1"/>
                  </a:lnTo>
                  <a:lnTo>
                    <a:pt x="4" y="0"/>
                  </a:lnTo>
                  <a:lnTo>
                    <a:pt x="4" y="0"/>
                  </a:lnTo>
                  <a:lnTo>
                    <a:pt x="7" y="7"/>
                  </a:lnTo>
                  <a:lnTo>
                    <a:pt x="11" y="14"/>
                  </a:lnTo>
                  <a:lnTo>
                    <a:pt x="18" y="24"/>
                  </a:lnTo>
                  <a:lnTo>
                    <a:pt x="26" y="33"/>
                  </a:lnTo>
                  <a:lnTo>
                    <a:pt x="31" y="37"/>
                  </a:lnTo>
                  <a:lnTo>
                    <a:pt x="38" y="42"/>
                  </a:lnTo>
                  <a:lnTo>
                    <a:pt x="44" y="45"/>
                  </a:lnTo>
                  <a:lnTo>
                    <a:pt x="51" y="48"/>
                  </a:lnTo>
                  <a:lnTo>
                    <a:pt x="60" y="50"/>
                  </a:lnTo>
                  <a:lnTo>
                    <a:pt x="68" y="52"/>
                  </a:lnTo>
                  <a:lnTo>
                    <a:pt x="68" y="5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640"/>
            <p:cNvSpPr>
              <a:spLocks/>
            </p:cNvSpPr>
            <p:nvPr/>
          </p:nvSpPr>
          <p:spPr bwMode="auto">
            <a:xfrm>
              <a:off x="4606434" y="4707547"/>
              <a:ext cx="328729" cy="217090"/>
            </a:xfrm>
            <a:custGeom>
              <a:avLst/>
              <a:gdLst>
                <a:gd name="T0" fmla="*/ 1 w 53"/>
                <a:gd name="T1" fmla="*/ 35 h 35"/>
                <a:gd name="T2" fmla="*/ 0 w 53"/>
                <a:gd name="T3" fmla="*/ 31 h 35"/>
                <a:gd name="T4" fmla="*/ 0 w 53"/>
                <a:gd name="T5" fmla="*/ 31 h 35"/>
                <a:gd name="T6" fmla="*/ 7 w 53"/>
                <a:gd name="T7" fmla="*/ 30 h 35"/>
                <a:gd name="T8" fmla="*/ 13 w 53"/>
                <a:gd name="T9" fmla="*/ 28 h 35"/>
                <a:gd name="T10" fmla="*/ 20 w 53"/>
                <a:gd name="T11" fmla="*/ 25 h 35"/>
                <a:gd name="T12" fmla="*/ 28 w 53"/>
                <a:gd name="T13" fmla="*/ 21 h 35"/>
                <a:gd name="T14" fmla="*/ 36 w 53"/>
                <a:gd name="T15" fmla="*/ 15 h 35"/>
                <a:gd name="T16" fmla="*/ 44 w 53"/>
                <a:gd name="T17" fmla="*/ 8 h 35"/>
                <a:gd name="T18" fmla="*/ 50 w 53"/>
                <a:gd name="T19" fmla="*/ 0 h 35"/>
                <a:gd name="T20" fmla="*/ 53 w 53"/>
                <a:gd name="T21" fmla="*/ 2 h 35"/>
                <a:gd name="T22" fmla="*/ 53 w 53"/>
                <a:gd name="T23" fmla="*/ 2 h 35"/>
                <a:gd name="T24" fmla="*/ 50 w 53"/>
                <a:gd name="T25" fmla="*/ 7 h 35"/>
                <a:gd name="T26" fmla="*/ 47 w 53"/>
                <a:gd name="T27" fmla="*/ 11 h 35"/>
                <a:gd name="T28" fmla="*/ 39 w 53"/>
                <a:gd name="T29" fmla="*/ 19 h 35"/>
                <a:gd name="T30" fmla="*/ 31 w 53"/>
                <a:gd name="T31" fmla="*/ 24 h 35"/>
                <a:gd name="T32" fmla="*/ 23 w 53"/>
                <a:gd name="T33" fmla="*/ 29 h 35"/>
                <a:gd name="T34" fmla="*/ 14 w 53"/>
                <a:gd name="T35" fmla="*/ 32 h 35"/>
                <a:gd name="T36" fmla="*/ 8 w 53"/>
                <a:gd name="T37" fmla="*/ 34 h 35"/>
                <a:gd name="T38" fmla="*/ 1 w 53"/>
                <a:gd name="T39" fmla="*/ 35 h 35"/>
                <a:gd name="T40" fmla="*/ 1 w 53"/>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35">
                  <a:moveTo>
                    <a:pt x="1" y="35"/>
                  </a:moveTo>
                  <a:lnTo>
                    <a:pt x="0" y="31"/>
                  </a:lnTo>
                  <a:lnTo>
                    <a:pt x="0" y="31"/>
                  </a:lnTo>
                  <a:lnTo>
                    <a:pt x="7" y="30"/>
                  </a:lnTo>
                  <a:lnTo>
                    <a:pt x="13" y="28"/>
                  </a:lnTo>
                  <a:lnTo>
                    <a:pt x="20" y="25"/>
                  </a:lnTo>
                  <a:lnTo>
                    <a:pt x="28" y="21"/>
                  </a:lnTo>
                  <a:lnTo>
                    <a:pt x="36" y="15"/>
                  </a:lnTo>
                  <a:lnTo>
                    <a:pt x="44" y="8"/>
                  </a:lnTo>
                  <a:lnTo>
                    <a:pt x="50" y="0"/>
                  </a:lnTo>
                  <a:lnTo>
                    <a:pt x="53" y="2"/>
                  </a:lnTo>
                  <a:lnTo>
                    <a:pt x="53" y="2"/>
                  </a:lnTo>
                  <a:lnTo>
                    <a:pt x="50" y="7"/>
                  </a:lnTo>
                  <a:lnTo>
                    <a:pt x="47" y="11"/>
                  </a:lnTo>
                  <a:lnTo>
                    <a:pt x="39" y="19"/>
                  </a:lnTo>
                  <a:lnTo>
                    <a:pt x="31" y="24"/>
                  </a:lnTo>
                  <a:lnTo>
                    <a:pt x="23" y="29"/>
                  </a:lnTo>
                  <a:lnTo>
                    <a:pt x="14" y="32"/>
                  </a:lnTo>
                  <a:lnTo>
                    <a:pt x="8" y="34"/>
                  </a:lnTo>
                  <a:lnTo>
                    <a:pt x="1" y="35"/>
                  </a:lnTo>
                  <a:lnTo>
                    <a:pt x="1" y="3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641"/>
            <p:cNvSpPr>
              <a:spLocks/>
            </p:cNvSpPr>
            <p:nvPr/>
          </p:nvSpPr>
          <p:spPr bwMode="auto">
            <a:xfrm>
              <a:off x="4581623" y="4626914"/>
              <a:ext cx="390754" cy="272909"/>
            </a:xfrm>
            <a:custGeom>
              <a:avLst/>
              <a:gdLst>
                <a:gd name="T0" fmla="*/ 1 w 63"/>
                <a:gd name="T1" fmla="*/ 44 h 44"/>
                <a:gd name="T2" fmla="*/ 0 w 63"/>
                <a:gd name="T3" fmla="*/ 40 h 44"/>
                <a:gd name="T4" fmla="*/ 0 w 63"/>
                <a:gd name="T5" fmla="*/ 40 h 44"/>
                <a:gd name="T6" fmla="*/ 7 w 63"/>
                <a:gd name="T7" fmla="*/ 38 h 44"/>
                <a:gd name="T8" fmla="*/ 13 w 63"/>
                <a:gd name="T9" fmla="*/ 36 h 44"/>
                <a:gd name="T10" fmla="*/ 21 w 63"/>
                <a:gd name="T11" fmla="*/ 32 h 44"/>
                <a:gd name="T12" fmla="*/ 31 w 63"/>
                <a:gd name="T13" fmla="*/ 26 h 44"/>
                <a:gd name="T14" fmla="*/ 40 w 63"/>
                <a:gd name="T15" fmla="*/ 20 h 44"/>
                <a:gd name="T16" fmla="*/ 51 w 63"/>
                <a:gd name="T17" fmla="*/ 11 h 44"/>
                <a:gd name="T18" fmla="*/ 59 w 63"/>
                <a:gd name="T19" fmla="*/ 0 h 44"/>
                <a:gd name="T20" fmla="*/ 63 w 63"/>
                <a:gd name="T21" fmla="*/ 3 h 44"/>
                <a:gd name="T22" fmla="*/ 63 w 63"/>
                <a:gd name="T23" fmla="*/ 3 h 44"/>
                <a:gd name="T24" fmla="*/ 53 w 63"/>
                <a:gd name="T25" fmla="*/ 14 h 44"/>
                <a:gd name="T26" fmla="*/ 43 w 63"/>
                <a:gd name="T27" fmla="*/ 23 h 44"/>
                <a:gd name="T28" fmla="*/ 33 w 63"/>
                <a:gd name="T29" fmla="*/ 31 h 44"/>
                <a:gd name="T30" fmla="*/ 23 w 63"/>
                <a:gd name="T31" fmla="*/ 36 h 44"/>
                <a:gd name="T32" fmla="*/ 15 w 63"/>
                <a:gd name="T33" fmla="*/ 40 h 44"/>
                <a:gd name="T34" fmla="*/ 8 w 63"/>
                <a:gd name="T35" fmla="*/ 42 h 44"/>
                <a:gd name="T36" fmla="*/ 1 w 63"/>
                <a:gd name="T37" fmla="*/ 44 h 44"/>
                <a:gd name="T38" fmla="*/ 1 w 63"/>
                <a:gd name="T3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44">
                  <a:moveTo>
                    <a:pt x="1" y="44"/>
                  </a:moveTo>
                  <a:lnTo>
                    <a:pt x="0" y="40"/>
                  </a:lnTo>
                  <a:lnTo>
                    <a:pt x="0" y="40"/>
                  </a:lnTo>
                  <a:lnTo>
                    <a:pt x="7" y="38"/>
                  </a:lnTo>
                  <a:lnTo>
                    <a:pt x="13" y="36"/>
                  </a:lnTo>
                  <a:lnTo>
                    <a:pt x="21" y="32"/>
                  </a:lnTo>
                  <a:lnTo>
                    <a:pt x="31" y="26"/>
                  </a:lnTo>
                  <a:lnTo>
                    <a:pt x="40" y="20"/>
                  </a:lnTo>
                  <a:lnTo>
                    <a:pt x="51" y="11"/>
                  </a:lnTo>
                  <a:lnTo>
                    <a:pt x="59" y="0"/>
                  </a:lnTo>
                  <a:lnTo>
                    <a:pt x="63" y="3"/>
                  </a:lnTo>
                  <a:lnTo>
                    <a:pt x="63" y="3"/>
                  </a:lnTo>
                  <a:lnTo>
                    <a:pt x="53" y="14"/>
                  </a:lnTo>
                  <a:lnTo>
                    <a:pt x="43" y="23"/>
                  </a:lnTo>
                  <a:lnTo>
                    <a:pt x="33" y="31"/>
                  </a:lnTo>
                  <a:lnTo>
                    <a:pt x="23" y="36"/>
                  </a:lnTo>
                  <a:lnTo>
                    <a:pt x="15" y="40"/>
                  </a:lnTo>
                  <a:lnTo>
                    <a:pt x="8" y="42"/>
                  </a:lnTo>
                  <a:lnTo>
                    <a:pt x="1" y="44"/>
                  </a:lnTo>
                  <a:lnTo>
                    <a:pt x="1" y="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642"/>
            <p:cNvSpPr>
              <a:spLocks/>
            </p:cNvSpPr>
            <p:nvPr/>
          </p:nvSpPr>
          <p:spPr bwMode="auto">
            <a:xfrm>
              <a:off x="5009597" y="4577296"/>
              <a:ext cx="1029612" cy="254304"/>
            </a:xfrm>
            <a:custGeom>
              <a:avLst/>
              <a:gdLst>
                <a:gd name="T0" fmla="*/ 4 w 166"/>
                <a:gd name="T1" fmla="*/ 41 h 41"/>
                <a:gd name="T2" fmla="*/ 0 w 166"/>
                <a:gd name="T3" fmla="*/ 40 h 41"/>
                <a:gd name="T4" fmla="*/ 2 w 166"/>
                <a:gd name="T5" fmla="*/ 16 h 41"/>
                <a:gd name="T6" fmla="*/ 10 w 166"/>
                <a:gd name="T7" fmla="*/ 16 h 41"/>
                <a:gd name="T8" fmla="*/ 19 w 166"/>
                <a:gd name="T9" fmla="*/ 1 h 41"/>
                <a:gd name="T10" fmla="*/ 19 w 166"/>
                <a:gd name="T11" fmla="*/ 23 h 41"/>
                <a:gd name="T12" fmla="*/ 19 w 166"/>
                <a:gd name="T13" fmla="*/ 23 h 41"/>
                <a:gd name="T14" fmla="*/ 93 w 166"/>
                <a:gd name="T15" fmla="*/ 14 h 41"/>
                <a:gd name="T16" fmla="*/ 138 w 166"/>
                <a:gd name="T17" fmla="*/ 8 h 41"/>
                <a:gd name="T18" fmla="*/ 138 w 166"/>
                <a:gd name="T19" fmla="*/ 8 h 41"/>
                <a:gd name="T20" fmla="*/ 138 w 166"/>
                <a:gd name="T21" fmla="*/ 4 h 41"/>
                <a:gd name="T22" fmla="*/ 137 w 166"/>
                <a:gd name="T23" fmla="*/ 2 h 41"/>
                <a:gd name="T24" fmla="*/ 139 w 166"/>
                <a:gd name="T25" fmla="*/ 2 h 41"/>
                <a:gd name="T26" fmla="*/ 139 w 166"/>
                <a:gd name="T27" fmla="*/ 2 h 41"/>
                <a:gd name="T28" fmla="*/ 142 w 166"/>
                <a:gd name="T29" fmla="*/ 1 h 41"/>
                <a:gd name="T30" fmla="*/ 149 w 166"/>
                <a:gd name="T31" fmla="*/ 0 h 41"/>
                <a:gd name="T32" fmla="*/ 157 w 166"/>
                <a:gd name="T33" fmla="*/ 0 h 41"/>
                <a:gd name="T34" fmla="*/ 160 w 166"/>
                <a:gd name="T35" fmla="*/ 0 h 41"/>
                <a:gd name="T36" fmla="*/ 163 w 166"/>
                <a:gd name="T37" fmla="*/ 2 h 41"/>
                <a:gd name="T38" fmla="*/ 163 w 166"/>
                <a:gd name="T39" fmla="*/ 2 h 41"/>
                <a:gd name="T40" fmla="*/ 165 w 166"/>
                <a:gd name="T41" fmla="*/ 5 h 41"/>
                <a:gd name="T42" fmla="*/ 166 w 166"/>
                <a:gd name="T43" fmla="*/ 8 h 41"/>
                <a:gd name="T44" fmla="*/ 166 w 166"/>
                <a:gd name="T45" fmla="*/ 8 h 41"/>
                <a:gd name="T46" fmla="*/ 165 w 166"/>
                <a:gd name="T47" fmla="*/ 10 h 41"/>
                <a:gd name="T48" fmla="*/ 164 w 166"/>
                <a:gd name="T49" fmla="*/ 12 h 41"/>
                <a:gd name="T50" fmla="*/ 162 w 166"/>
                <a:gd name="T51" fmla="*/ 13 h 41"/>
                <a:gd name="T52" fmla="*/ 160 w 166"/>
                <a:gd name="T53" fmla="*/ 10 h 41"/>
                <a:gd name="T54" fmla="*/ 161 w 166"/>
                <a:gd name="T55" fmla="*/ 12 h 41"/>
                <a:gd name="T56" fmla="*/ 160 w 166"/>
                <a:gd name="T57" fmla="*/ 10 h 41"/>
                <a:gd name="T58" fmla="*/ 160 w 166"/>
                <a:gd name="T59" fmla="*/ 10 h 41"/>
                <a:gd name="T60" fmla="*/ 161 w 166"/>
                <a:gd name="T61" fmla="*/ 9 h 41"/>
                <a:gd name="T62" fmla="*/ 162 w 166"/>
                <a:gd name="T63" fmla="*/ 7 h 41"/>
                <a:gd name="T64" fmla="*/ 162 w 166"/>
                <a:gd name="T65" fmla="*/ 7 h 41"/>
                <a:gd name="T66" fmla="*/ 161 w 166"/>
                <a:gd name="T67" fmla="*/ 6 h 41"/>
                <a:gd name="T68" fmla="*/ 160 w 166"/>
                <a:gd name="T69" fmla="*/ 5 h 41"/>
                <a:gd name="T70" fmla="*/ 160 w 166"/>
                <a:gd name="T71" fmla="*/ 5 h 41"/>
                <a:gd name="T72" fmla="*/ 157 w 166"/>
                <a:gd name="T73" fmla="*/ 4 h 41"/>
                <a:gd name="T74" fmla="*/ 153 w 166"/>
                <a:gd name="T75" fmla="*/ 4 h 41"/>
                <a:gd name="T76" fmla="*/ 142 w 166"/>
                <a:gd name="T77" fmla="*/ 5 h 41"/>
                <a:gd name="T78" fmla="*/ 142 w 166"/>
                <a:gd name="T79" fmla="*/ 5 h 41"/>
                <a:gd name="T80" fmla="*/ 142 w 166"/>
                <a:gd name="T81" fmla="*/ 8 h 41"/>
                <a:gd name="T82" fmla="*/ 141 w 166"/>
                <a:gd name="T83" fmla="*/ 11 h 41"/>
                <a:gd name="T84" fmla="*/ 141 w 166"/>
                <a:gd name="T85" fmla="*/ 11 h 41"/>
                <a:gd name="T86" fmla="*/ 139 w 166"/>
                <a:gd name="T87" fmla="*/ 12 h 41"/>
                <a:gd name="T88" fmla="*/ 124 w 166"/>
                <a:gd name="T89" fmla="*/ 14 h 41"/>
                <a:gd name="T90" fmla="*/ 17 w 166"/>
                <a:gd name="T91" fmla="*/ 28 h 41"/>
                <a:gd name="T92" fmla="*/ 14 w 166"/>
                <a:gd name="T93" fmla="*/ 28 h 41"/>
                <a:gd name="T94" fmla="*/ 14 w 166"/>
                <a:gd name="T95" fmla="*/ 17 h 41"/>
                <a:gd name="T96" fmla="*/ 12 w 166"/>
                <a:gd name="T97" fmla="*/ 21 h 41"/>
                <a:gd name="T98" fmla="*/ 6 w 166"/>
                <a:gd name="T99" fmla="*/ 21 h 41"/>
                <a:gd name="T100" fmla="*/ 4 w 166"/>
                <a:gd name="T10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41">
                  <a:moveTo>
                    <a:pt x="4" y="41"/>
                  </a:moveTo>
                  <a:lnTo>
                    <a:pt x="0" y="40"/>
                  </a:lnTo>
                  <a:lnTo>
                    <a:pt x="2" y="16"/>
                  </a:lnTo>
                  <a:lnTo>
                    <a:pt x="10" y="16"/>
                  </a:lnTo>
                  <a:lnTo>
                    <a:pt x="19" y="1"/>
                  </a:lnTo>
                  <a:lnTo>
                    <a:pt x="19" y="23"/>
                  </a:lnTo>
                  <a:lnTo>
                    <a:pt x="19" y="23"/>
                  </a:lnTo>
                  <a:lnTo>
                    <a:pt x="93" y="14"/>
                  </a:lnTo>
                  <a:lnTo>
                    <a:pt x="138" y="8"/>
                  </a:lnTo>
                  <a:lnTo>
                    <a:pt x="138" y="8"/>
                  </a:lnTo>
                  <a:lnTo>
                    <a:pt x="138" y="4"/>
                  </a:lnTo>
                  <a:lnTo>
                    <a:pt x="137" y="2"/>
                  </a:lnTo>
                  <a:lnTo>
                    <a:pt x="139" y="2"/>
                  </a:lnTo>
                  <a:lnTo>
                    <a:pt x="139" y="2"/>
                  </a:lnTo>
                  <a:lnTo>
                    <a:pt x="142" y="1"/>
                  </a:lnTo>
                  <a:lnTo>
                    <a:pt x="149" y="0"/>
                  </a:lnTo>
                  <a:lnTo>
                    <a:pt x="157" y="0"/>
                  </a:lnTo>
                  <a:lnTo>
                    <a:pt x="160" y="0"/>
                  </a:lnTo>
                  <a:lnTo>
                    <a:pt x="163" y="2"/>
                  </a:lnTo>
                  <a:lnTo>
                    <a:pt x="163" y="2"/>
                  </a:lnTo>
                  <a:lnTo>
                    <a:pt x="165" y="5"/>
                  </a:lnTo>
                  <a:lnTo>
                    <a:pt x="166" y="8"/>
                  </a:lnTo>
                  <a:lnTo>
                    <a:pt x="166" y="8"/>
                  </a:lnTo>
                  <a:lnTo>
                    <a:pt x="165" y="10"/>
                  </a:lnTo>
                  <a:lnTo>
                    <a:pt x="164" y="12"/>
                  </a:lnTo>
                  <a:lnTo>
                    <a:pt x="162" y="13"/>
                  </a:lnTo>
                  <a:lnTo>
                    <a:pt x="160" y="10"/>
                  </a:lnTo>
                  <a:lnTo>
                    <a:pt x="161" y="12"/>
                  </a:lnTo>
                  <a:lnTo>
                    <a:pt x="160" y="10"/>
                  </a:lnTo>
                  <a:lnTo>
                    <a:pt x="160" y="10"/>
                  </a:lnTo>
                  <a:lnTo>
                    <a:pt x="161" y="9"/>
                  </a:lnTo>
                  <a:lnTo>
                    <a:pt x="162" y="7"/>
                  </a:lnTo>
                  <a:lnTo>
                    <a:pt x="162" y="7"/>
                  </a:lnTo>
                  <a:lnTo>
                    <a:pt x="161" y="6"/>
                  </a:lnTo>
                  <a:lnTo>
                    <a:pt x="160" y="5"/>
                  </a:lnTo>
                  <a:lnTo>
                    <a:pt x="160" y="5"/>
                  </a:lnTo>
                  <a:lnTo>
                    <a:pt x="157" y="4"/>
                  </a:lnTo>
                  <a:lnTo>
                    <a:pt x="153" y="4"/>
                  </a:lnTo>
                  <a:lnTo>
                    <a:pt x="142" y="5"/>
                  </a:lnTo>
                  <a:lnTo>
                    <a:pt x="142" y="5"/>
                  </a:lnTo>
                  <a:lnTo>
                    <a:pt x="142" y="8"/>
                  </a:lnTo>
                  <a:lnTo>
                    <a:pt x="141" y="11"/>
                  </a:lnTo>
                  <a:lnTo>
                    <a:pt x="141" y="11"/>
                  </a:lnTo>
                  <a:lnTo>
                    <a:pt x="139" y="12"/>
                  </a:lnTo>
                  <a:lnTo>
                    <a:pt x="124" y="14"/>
                  </a:lnTo>
                  <a:lnTo>
                    <a:pt x="17" y="28"/>
                  </a:lnTo>
                  <a:lnTo>
                    <a:pt x="14" y="28"/>
                  </a:lnTo>
                  <a:lnTo>
                    <a:pt x="14" y="17"/>
                  </a:lnTo>
                  <a:lnTo>
                    <a:pt x="12" y="21"/>
                  </a:lnTo>
                  <a:lnTo>
                    <a:pt x="6" y="21"/>
                  </a:lnTo>
                  <a:lnTo>
                    <a:pt x="4" y="4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643"/>
            <p:cNvSpPr>
              <a:spLocks/>
            </p:cNvSpPr>
            <p:nvPr/>
          </p:nvSpPr>
          <p:spPr bwMode="auto">
            <a:xfrm>
              <a:off x="3024803" y="4564891"/>
              <a:ext cx="1023409" cy="254304"/>
            </a:xfrm>
            <a:custGeom>
              <a:avLst/>
              <a:gdLst>
                <a:gd name="T0" fmla="*/ 161 w 165"/>
                <a:gd name="T1" fmla="*/ 41 h 41"/>
                <a:gd name="T2" fmla="*/ 157 w 165"/>
                <a:gd name="T3" fmla="*/ 28 h 41"/>
                <a:gd name="T4" fmla="*/ 156 w 165"/>
                <a:gd name="T5" fmla="*/ 26 h 41"/>
                <a:gd name="T6" fmla="*/ 149 w 165"/>
                <a:gd name="T7" fmla="*/ 19 h 41"/>
                <a:gd name="T8" fmla="*/ 148 w 165"/>
                <a:gd name="T9" fmla="*/ 29 h 41"/>
                <a:gd name="T10" fmla="*/ 148 w 165"/>
                <a:gd name="T11" fmla="*/ 31 h 41"/>
                <a:gd name="T12" fmla="*/ 145 w 165"/>
                <a:gd name="T13" fmla="*/ 31 h 41"/>
                <a:gd name="T14" fmla="*/ 94 w 165"/>
                <a:gd name="T15" fmla="*/ 25 h 41"/>
                <a:gd name="T16" fmla="*/ 22 w 165"/>
                <a:gd name="T17" fmla="*/ 13 h 41"/>
                <a:gd name="T18" fmla="*/ 25 w 165"/>
                <a:gd name="T19" fmla="*/ 10 h 41"/>
                <a:gd name="T20" fmla="*/ 27 w 165"/>
                <a:gd name="T21" fmla="*/ 5 h 41"/>
                <a:gd name="T22" fmla="*/ 22 w 165"/>
                <a:gd name="T23" fmla="*/ 6 h 41"/>
                <a:gd name="T24" fmla="*/ 8 w 165"/>
                <a:gd name="T25" fmla="*/ 7 h 41"/>
                <a:gd name="T26" fmla="*/ 6 w 165"/>
                <a:gd name="T27" fmla="*/ 8 h 41"/>
                <a:gd name="T28" fmla="*/ 6 w 165"/>
                <a:gd name="T29" fmla="*/ 13 h 41"/>
                <a:gd name="T30" fmla="*/ 3 w 165"/>
                <a:gd name="T31" fmla="*/ 19 h 41"/>
                <a:gd name="T32" fmla="*/ 1 w 165"/>
                <a:gd name="T33" fmla="*/ 15 h 41"/>
                <a:gd name="T34" fmla="*/ 1 w 165"/>
                <a:gd name="T35" fmla="*/ 6 h 41"/>
                <a:gd name="T36" fmla="*/ 2 w 165"/>
                <a:gd name="T37" fmla="*/ 5 h 41"/>
                <a:gd name="T38" fmla="*/ 9 w 165"/>
                <a:gd name="T39" fmla="*/ 3 h 41"/>
                <a:gd name="T40" fmla="*/ 22 w 165"/>
                <a:gd name="T41" fmla="*/ 2 h 41"/>
                <a:gd name="T42" fmla="*/ 28 w 165"/>
                <a:gd name="T43" fmla="*/ 0 h 41"/>
                <a:gd name="T44" fmla="*/ 29 w 165"/>
                <a:gd name="T45" fmla="*/ 0 h 41"/>
                <a:gd name="T46" fmla="*/ 31 w 165"/>
                <a:gd name="T47" fmla="*/ 2 h 41"/>
                <a:gd name="T48" fmla="*/ 31 w 165"/>
                <a:gd name="T49" fmla="*/ 6 h 41"/>
                <a:gd name="T50" fmla="*/ 29 w 165"/>
                <a:gd name="T51" fmla="*/ 10 h 41"/>
                <a:gd name="T52" fmla="*/ 127 w 165"/>
                <a:gd name="T53" fmla="*/ 26 h 41"/>
                <a:gd name="T54" fmla="*/ 144 w 165"/>
                <a:gd name="T55" fmla="*/ 27 h 41"/>
                <a:gd name="T56" fmla="*/ 146 w 165"/>
                <a:gd name="T57" fmla="*/ 11 h 41"/>
                <a:gd name="T58" fmla="*/ 150 w 165"/>
                <a:gd name="T59" fmla="*/ 11 h 41"/>
                <a:gd name="T60" fmla="*/ 152 w 165"/>
                <a:gd name="T61" fmla="*/ 16 h 41"/>
                <a:gd name="T62" fmla="*/ 157 w 165"/>
                <a:gd name="T63" fmla="*/ 22 h 41"/>
                <a:gd name="T64" fmla="*/ 160 w 165"/>
                <a:gd name="T65" fmla="*/ 24 h 41"/>
                <a:gd name="T66" fmla="*/ 164 w 165"/>
                <a:gd name="T67" fmla="*/ 31 h 41"/>
                <a:gd name="T68" fmla="*/ 165 w 165"/>
                <a:gd name="T6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41">
                  <a:moveTo>
                    <a:pt x="161" y="41"/>
                  </a:moveTo>
                  <a:lnTo>
                    <a:pt x="161" y="41"/>
                  </a:lnTo>
                  <a:lnTo>
                    <a:pt x="160" y="32"/>
                  </a:lnTo>
                  <a:lnTo>
                    <a:pt x="157" y="28"/>
                  </a:lnTo>
                  <a:lnTo>
                    <a:pt x="156" y="26"/>
                  </a:lnTo>
                  <a:lnTo>
                    <a:pt x="156" y="26"/>
                  </a:lnTo>
                  <a:lnTo>
                    <a:pt x="152" y="23"/>
                  </a:lnTo>
                  <a:lnTo>
                    <a:pt x="149" y="19"/>
                  </a:lnTo>
                  <a:lnTo>
                    <a:pt x="149" y="19"/>
                  </a:lnTo>
                  <a:lnTo>
                    <a:pt x="148" y="29"/>
                  </a:lnTo>
                  <a:lnTo>
                    <a:pt x="148" y="30"/>
                  </a:lnTo>
                  <a:lnTo>
                    <a:pt x="148" y="31"/>
                  </a:lnTo>
                  <a:lnTo>
                    <a:pt x="148" y="31"/>
                  </a:lnTo>
                  <a:lnTo>
                    <a:pt x="145" y="31"/>
                  </a:lnTo>
                  <a:lnTo>
                    <a:pt x="130" y="30"/>
                  </a:lnTo>
                  <a:lnTo>
                    <a:pt x="94" y="25"/>
                  </a:lnTo>
                  <a:lnTo>
                    <a:pt x="26" y="13"/>
                  </a:lnTo>
                  <a:lnTo>
                    <a:pt x="22" y="13"/>
                  </a:lnTo>
                  <a:lnTo>
                    <a:pt x="25" y="10"/>
                  </a:lnTo>
                  <a:lnTo>
                    <a:pt x="25" y="10"/>
                  </a:lnTo>
                  <a:lnTo>
                    <a:pt x="27" y="5"/>
                  </a:lnTo>
                  <a:lnTo>
                    <a:pt x="27" y="5"/>
                  </a:lnTo>
                  <a:lnTo>
                    <a:pt x="22" y="6"/>
                  </a:lnTo>
                  <a:lnTo>
                    <a:pt x="22" y="6"/>
                  </a:lnTo>
                  <a:lnTo>
                    <a:pt x="13" y="6"/>
                  </a:lnTo>
                  <a:lnTo>
                    <a:pt x="8" y="7"/>
                  </a:lnTo>
                  <a:lnTo>
                    <a:pt x="6" y="8"/>
                  </a:lnTo>
                  <a:lnTo>
                    <a:pt x="6" y="8"/>
                  </a:lnTo>
                  <a:lnTo>
                    <a:pt x="5" y="10"/>
                  </a:lnTo>
                  <a:lnTo>
                    <a:pt x="6" y="13"/>
                  </a:lnTo>
                  <a:lnTo>
                    <a:pt x="8" y="17"/>
                  </a:lnTo>
                  <a:lnTo>
                    <a:pt x="3" y="19"/>
                  </a:lnTo>
                  <a:lnTo>
                    <a:pt x="3" y="19"/>
                  </a:lnTo>
                  <a:lnTo>
                    <a:pt x="1" y="15"/>
                  </a:lnTo>
                  <a:lnTo>
                    <a:pt x="0" y="11"/>
                  </a:lnTo>
                  <a:lnTo>
                    <a:pt x="1" y="6"/>
                  </a:lnTo>
                  <a:lnTo>
                    <a:pt x="1" y="6"/>
                  </a:lnTo>
                  <a:lnTo>
                    <a:pt x="2" y="5"/>
                  </a:lnTo>
                  <a:lnTo>
                    <a:pt x="3" y="4"/>
                  </a:lnTo>
                  <a:lnTo>
                    <a:pt x="9" y="3"/>
                  </a:lnTo>
                  <a:lnTo>
                    <a:pt x="15" y="2"/>
                  </a:lnTo>
                  <a:lnTo>
                    <a:pt x="22" y="2"/>
                  </a:lnTo>
                  <a:lnTo>
                    <a:pt x="22" y="2"/>
                  </a:lnTo>
                  <a:lnTo>
                    <a:pt x="28" y="0"/>
                  </a:lnTo>
                  <a:lnTo>
                    <a:pt x="28" y="0"/>
                  </a:lnTo>
                  <a:lnTo>
                    <a:pt x="29" y="0"/>
                  </a:lnTo>
                  <a:lnTo>
                    <a:pt x="31" y="2"/>
                  </a:lnTo>
                  <a:lnTo>
                    <a:pt x="31" y="2"/>
                  </a:lnTo>
                  <a:lnTo>
                    <a:pt x="31" y="4"/>
                  </a:lnTo>
                  <a:lnTo>
                    <a:pt x="31" y="6"/>
                  </a:lnTo>
                  <a:lnTo>
                    <a:pt x="29" y="10"/>
                  </a:lnTo>
                  <a:lnTo>
                    <a:pt x="29" y="10"/>
                  </a:lnTo>
                  <a:lnTo>
                    <a:pt x="98" y="22"/>
                  </a:lnTo>
                  <a:lnTo>
                    <a:pt x="127" y="26"/>
                  </a:lnTo>
                  <a:lnTo>
                    <a:pt x="144" y="27"/>
                  </a:lnTo>
                  <a:lnTo>
                    <a:pt x="144" y="27"/>
                  </a:lnTo>
                  <a:lnTo>
                    <a:pt x="145" y="17"/>
                  </a:lnTo>
                  <a:lnTo>
                    <a:pt x="146" y="11"/>
                  </a:lnTo>
                  <a:lnTo>
                    <a:pt x="147" y="2"/>
                  </a:lnTo>
                  <a:lnTo>
                    <a:pt x="150" y="11"/>
                  </a:lnTo>
                  <a:lnTo>
                    <a:pt x="150" y="11"/>
                  </a:lnTo>
                  <a:lnTo>
                    <a:pt x="152" y="16"/>
                  </a:lnTo>
                  <a:lnTo>
                    <a:pt x="154" y="19"/>
                  </a:lnTo>
                  <a:lnTo>
                    <a:pt x="157" y="22"/>
                  </a:lnTo>
                  <a:lnTo>
                    <a:pt x="157" y="22"/>
                  </a:lnTo>
                  <a:lnTo>
                    <a:pt x="160" y="24"/>
                  </a:lnTo>
                  <a:lnTo>
                    <a:pt x="162" y="26"/>
                  </a:lnTo>
                  <a:lnTo>
                    <a:pt x="164" y="31"/>
                  </a:lnTo>
                  <a:lnTo>
                    <a:pt x="165" y="36"/>
                  </a:lnTo>
                  <a:lnTo>
                    <a:pt x="165" y="41"/>
                  </a:lnTo>
                  <a:lnTo>
                    <a:pt x="161" y="4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644"/>
            <p:cNvSpPr>
              <a:spLocks/>
            </p:cNvSpPr>
            <p:nvPr/>
          </p:nvSpPr>
          <p:spPr bwMode="auto">
            <a:xfrm>
              <a:off x="556215" y="4428437"/>
              <a:ext cx="2443779" cy="192279"/>
            </a:xfrm>
            <a:custGeom>
              <a:avLst/>
              <a:gdLst>
                <a:gd name="T0" fmla="*/ 394 w 394"/>
                <a:gd name="T1" fmla="*/ 31 h 31"/>
                <a:gd name="T2" fmla="*/ 0 w 394"/>
                <a:gd name="T3" fmla="*/ 5 h 31"/>
                <a:gd name="T4" fmla="*/ 0 w 394"/>
                <a:gd name="T5" fmla="*/ 0 h 31"/>
                <a:gd name="T6" fmla="*/ 394 w 394"/>
                <a:gd name="T7" fmla="*/ 27 h 31"/>
                <a:gd name="T8" fmla="*/ 394 w 394"/>
                <a:gd name="T9" fmla="*/ 31 h 31"/>
              </a:gdLst>
              <a:ahLst/>
              <a:cxnLst>
                <a:cxn ang="0">
                  <a:pos x="T0" y="T1"/>
                </a:cxn>
                <a:cxn ang="0">
                  <a:pos x="T2" y="T3"/>
                </a:cxn>
                <a:cxn ang="0">
                  <a:pos x="T4" y="T5"/>
                </a:cxn>
                <a:cxn ang="0">
                  <a:pos x="T6" y="T7"/>
                </a:cxn>
                <a:cxn ang="0">
                  <a:pos x="T8" y="T9"/>
                </a:cxn>
              </a:cxnLst>
              <a:rect l="0" t="0" r="r" b="b"/>
              <a:pathLst>
                <a:path w="394" h="31">
                  <a:moveTo>
                    <a:pt x="394" y="31"/>
                  </a:moveTo>
                  <a:lnTo>
                    <a:pt x="0" y="5"/>
                  </a:lnTo>
                  <a:lnTo>
                    <a:pt x="0" y="0"/>
                  </a:lnTo>
                  <a:lnTo>
                    <a:pt x="394" y="27"/>
                  </a:lnTo>
                  <a:lnTo>
                    <a:pt x="394" y="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645"/>
            <p:cNvSpPr>
              <a:spLocks/>
            </p:cNvSpPr>
            <p:nvPr/>
          </p:nvSpPr>
          <p:spPr bwMode="auto">
            <a:xfrm>
              <a:off x="3186068" y="4620711"/>
              <a:ext cx="750499" cy="111644"/>
            </a:xfrm>
            <a:custGeom>
              <a:avLst/>
              <a:gdLst>
                <a:gd name="T0" fmla="*/ 120 w 121"/>
                <a:gd name="T1" fmla="*/ 18 h 18"/>
                <a:gd name="T2" fmla="*/ 0 w 121"/>
                <a:gd name="T3" fmla="*/ 4 h 18"/>
                <a:gd name="T4" fmla="*/ 1 w 121"/>
                <a:gd name="T5" fmla="*/ 0 h 18"/>
                <a:gd name="T6" fmla="*/ 121 w 121"/>
                <a:gd name="T7" fmla="*/ 14 h 18"/>
                <a:gd name="T8" fmla="*/ 120 w 121"/>
                <a:gd name="T9" fmla="*/ 18 h 18"/>
              </a:gdLst>
              <a:ahLst/>
              <a:cxnLst>
                <a:cxn ang="0">
                  <a:pos x="T0" y="T1"/>
                </a:cxn>
                <a:cxn ang="0">
                  <a:pos x="T2" y="T3"/>
                </a:cxn>
                <a:cxn ang="0">
                  <a:pos x="T4" y="T5"/>
                </a:cxn>
                <a:cxn ang="0">
                  <a:pos x="T6" y="T7"/>
                </a:cxn>
                <a:cxn ang="0">
                  <a:pos x="T8" y="T9"/>
                </a:cxn>
              </a:cxnLst>
              <a:rect l="0" t="0" r="r" b="b"/>
              <a:pathLst>
                <a:path w="121" h="18">
                  <a:moveTo>
                    <a:pt x="120" y="18"/>
                  </a:moveTo>
                  <a:lnTo>
                    <a:pt x="0" y="4"/>
                  </a:lnTo>
                  <a:lnTo>
                    <a:pt x="1" y="0"/>
                  </a:lnTo>
                  <a:lnTo>
                    <a:pt x="121" y="14"/>
                  </a:lnTo>
                  <a:lnTo>
                    <a:pt x="120" y="1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646"/>
            <p:cNvSpPr>
              <a:spLocks/>
            </p:cNvSpPr>
            <p:nvPr/>
          </p:nvSpPr>
          <p:spPr bwMode="auto">
            <a:xfrm>
              <a:off x="5133648" y="4608307"/>
              <a:ext cx="731892" cy="111644"/>
            </a:xfrm>
            <a:custGeom>
              <a:avLst/>
              <a:gdLst>
                <a:gd name="T0" fmla="*/ 1 w 118"/>
                <a:gd name="T1" fmla="*/ 18 h 18"/>
                <a:gd name="T2" fmla="*/ 0 w 118"/>
                <a:gd name="T3" fmla="*/ 14 h 18"/>
                <a:gd name="T4" fmla="*/ 118 w 118"/>
                <a:gd name="T5" fmla="*/ 0 h 18"/>
                <a:gd name="T6" fmla="*/ 118 w 118"/>
                <a:gd name="T7" fmla="*/ 4 h 18"/>
                <a:gd name="T8" fmla="*/ 1 w 118"/>
                <a:gd name="T9" fmla="*/ 18 h 18"/>
              </a:gdLst>
              <a:ahLst/>
              <a:cxnLst>
                <a:cxn ang="0">
                  <a:pos x="T0" y="T1"/>
                </a:cxn>
                <a:cxn ang="0">
                  <a:pos x="T2" y="T3"/>
                </a:cxn>
                <a:cxn ang="0">
                  <a:pos x="T4" y="T5"/>
                </a:cxn>
                <a:cxn ang="0">
                  <a:pos x="T6" y="T7"/>
                </a:cxn>
                <a:cxn ang="0">
                  <a:pos x="T8" y="T9"/>
                </a:cxn>
              </a:cxnLst>
              <a:rect l="0" t="0" r="r" b="b"/>
              <a:pathLst>
                <a:path w="118" h="18">
                  <a:moveTo>
                    <a:pt x="1" y="18"/>
                  </a:moveTo>
                  <a:lnTo>
                    <a:pt x="0" y="14"/>
                  </a:lnTo>
                  <a:lnTo>
                    <a:pt x="118" y="0"/>
                  </a:lnTo>
                  <a:lnTo>
                    <a:pt x="118" y="4"/>
                  </a:lnTo>
                  <a:lnTo>
                    <a:pt x="1" y="1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647"/>
            <p:cNvSpPr>
              <a:spLocks/>
            </p:cNvSpPr>
            <p:nvPr/>
          </p:nvSpPr>
          <p:spPr bwMode="auto">
            <a:xfrm>
              <a:off x="6051616" y="4397421"/>
              <a:ext cx="2505802" cy="235694"/>
            </a:xfrm>
            <a:custGeom>
              <a:avLst/>
              <a:gdLst>
                <a:gd name="T0" fmla="*/ 1 w 404"/>
                <a:gd name="T1" fmla="*/ 38 h 38"/>
                <a:gd name="T2" fmla="*/ 0 w 404"/>
                <a:gd name="T3" fmla="*/ 34 h 38"/>
                <a:gd name="T4" fmla="*/ 404 w 404"/>
                <a:gd name="T5" fmla="*/ 0 h 38"/>
                <a:gd name="T6" fmla="*/ 404 w 404"/>
                <a:gd name="T7" fmla="*/ 4 h 38"/>
                <a:gd name="T8" fmla="*/ 1 w 404"/>
                <a:gd name="T9" fmla="*/ 38 h 38"/>
              </a:gdLst>
              <a:ahLst/>
              <a:cxnLst>
                <a:cxn ang="0">
                  <a:pos x="T0" y="T1"/>
                </a:cxn>
                <a:cxn ang="0">
                  <a:pos x="T2" y="T3"/>
                </a:cxn>
                <a:cxn ang="0">
                  <a:pos x="T4" y="T5"/>
                </a:cxn>
                <a:cxn ang="0">
                  <a:pos x="T6" y="T7"/>
                </a:cxn>
                <a:cxn ang="0">
                  <a:pos x="T8" y="T9"/>
                </a:cxn>
              </a:cxnLst>
              <a:rect l="0" t="0" r="r" b="b"/>
              <a:pathLst>
                <a:path w="404" h="38">
                  <a:moveTo>
                    <a:pt x="1" y="38"/>
                  </a:moveTo>
                  <a:lnTo>
                    <a:pt x="0" y="34"/>
                  </a:lnTo>
                  <a:lnTo>
                    <a:pt x="404" y="0"/>
                  </a:lnTo>
                  <a:lnTo>
                    <a:pt x="404" y="4"/>
                  </a:lnTo>
                  <a:lnTo>
                    <a:pt x="1" y="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648"/>
            <p:cNvSpPr>
              <a:spLocks noEditPoints="1"/>
            </p:cNvSpPr>
            <p:nvPr/>
          </p:nvSpPr>
          <p:spPr bwMode="auto">
            <a:xfrm>
              <a:off x="3055814" y="4868809"/>
              <a:ext cx="148859" cy="148859"/>
            </a:xfrm>
            <a:custGeom>
              <a:avLst/>
              <a:gdLst>
                <a:gd name="T0" fmla="*/ 11 w 24"/>
                <a:gd name="T1" fmla="*/ 24 h 24"/>
                <a:gd name="T2" fmla="*/ 11 w 24"/>
                <a:gd name="T3" fmla="*/ 24 h 24"/>
                <a:gd name="T4" fmla="*/ 7 w 24"/>
                <a:gd name="T5" fmla="*/ 23 h 24"/>
                <a:gd name="T6" fmla="*/ 3 w 24"/>
                <a:gd name="T7" fmla="*/ 21 h 24"/>
                <a:gd name="T8" fmla="*/ 1 w 24"/>
                <a:gd name="T9" fmla="*/ 17 h 24"/>
                <a:gd name="T10" fmla="*/ 0 w 24"/>
                <a:gd name="T11" fmla="*/ 13 h 24"/>
                <a:gd name="T12" fmla="*/ 0 w 24"/>
                <a:gd name="T13" fmla="*/ 13 h 24"/>
                <a:gd name="T14" fmla="*/ 1 w 24"/>
                <a:gd name="T15" fmla="*/ 7 h 24"/>
                <a:gd name="T16" fmla="*/ 3 w 24"/>
                <a:gd name="T17" fmla="*/ 4 h 24"/>
                <a:gd name="T18" fmla="*/ 7 w 24"/>
                <a:gd name="T19" fmla="*/ 1 h 24"/>
                <a:gd name="T20" fmla="*/ 11 w 24"/>
                <a:gd name="T21" fmla="*/ 0 h 24"/>
                <a:gd name="T22" fmla="*/ 11 w 24"/>
                <a:gd name="T23" fmla="*/ 0 h 24"/>
                <a:gd name="T24" fmla="*/ 16 w 24"/>
                <a:gd name="T25" fmla="*/ 1 h 24"/>
                <a:gd name="T26" fmla="*/ 20 w 24"/>
                <a:gd name="T27" fmla="*/ 4 h 24"/>
                <a:gd name="T28" fmla="*/ 23 w 24"/>
                <a:gd name="T29" fmla="*/ 7 h 24"/>
                <a:gd name="T30" fmla="*/ 24 w 24"/>
                <a:gd name="T31" fmla="*/ 13 h 24"/>
                <a:gd name="T32" fmla="*/ 24 w 24"/>
                <a:gd name="T33" fmla="*/ 13 h 24"/>
                <a:gd name="T34" fmla="*/ 23 w 24"/>
                <a:gd name="T35" fmla="*/ 17 h 24"/>
                <a:gd name="T36" fmla="*/ 20 w 24"/>
                <a:gd name="T37" fmla="*/ 21 h 24"/>
                <a:gd name="T38" fmla="*/ 16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7 h 24"/>
                <a:gd name="T52" fmla="*/ 5 w 24"/>
                <a:gd name="T53" fmla="*/ 9 h 24"/>
                <a:gd name="T54" fmla="*/ 4 w 24"/>
                <a:gd name="T55" fmla="*/ 13 h 24"/>
                <a:gd name="T56" fmla="*/ 4 w 24"/>
                <a:gd name="T57" fmla="*/ 13 h 24"/>
                <a:gd name="T58" fmla="*/ 5 w 24"/>
                <a:gd name="T59" fmla="*/ 16 h 24"/>
                <a:gd name="T60" fmla="*/ 6 w 24"/>
                <a:gd name="T61" fmla="*/ 18 h 24"/>
                <a:gd name="T62" fmla="*/ 9 w 24"/>
                <a:gd name="T63" fmla="*/ 19 h 24"/>
                <a:gd name="T64" fmla="*/ 11 w 24"/>
                <a:gd name="T65" fmla="*/ 20 h 24"/>
                <a:gd name="T66" fmla="*/ 11 w 24"/>
                <a:gd name="T67" fmla="*/ 20 h 24"/>
                <a:gd name="T68" fmla="*/ 14 w 24"/>
                <a:gd name="T69" fmla="*/ 19 h 24"/>
                <a:gd name="T70" fmla="*/ 17 w 24"/>
                <a:gd name="T71" fmla="*/ 18 h 24"/>
                <a:gd name="T72" fmla="*/ 19 w 24"/>
                <a:gd name="T73" fmla="*/ 16 h 24"/>
                <a:gd name="T74" fmla="*/ 20 w 24"/>
                <a:gd name="T75" fmla="*/ 13 h 24"/>
                <a:gd name="T76" fmla="*/ 20 w 24"/>
                <a:gd name="T77" fmla="*/ 13 h 24"/>
                <a:gd name="T78" fmla="*/ 19 w 24"/>
                <a:gd name="T79" fmla="*/ 9 h 24"/>
                <a:gd name="T80" fmla="*/ 17 w 24"/>
                <a:gd name="T81" fmla="*/ 7 h 24"/>
                <a:gd name="T82" fmla="*/ 14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1"/>
                  </a:lnTo>
                  <a:lnTo>
                    <a:pt x="1" y="17"/>
                  </a:lnTo>
                  <a:lnTo>
                    <a:pt x="0" y="13"/>
                  </a:lnTo>
                  <a:lnTo>
                    <a:pt x="0" y="13"/>
                  </a:lnTo>
                  <a:lnTo>
                    <a:pt x="1" y="7"/>
                  </a:lnTo>
                  <a:lnTo>
                    <a:pt x="3" y="4"/>
                  </a:lnTo>
                  <a:lnTo>
                    <a:pt x="7" y="1"/>
                  </a:lnTo>
                  <a:lnTo>
                    <a:pt x="11" y="0"/>
                  </a:lnTo>
                  <a:lnTo>
                    <a:pt x="11" y="0"/>
                  </a:lnTo>
                  <a:lnTo>
                    <a:pt x="16" y="1"/>
                  </a:lnTo>
                  <a:lnTo>
                    <a:pt x="20" y="4"/>
                  </a:lnTo>
                  <a:lnTo>
                    <a:pt x="23" y="7"/>
                  </a:lnTo>
                  <a:lnTo>
                    <a:pt x="24" y="13"/>
                  </a:lnTo>
                  <a:lnTo>
                    <a:pt x="24" y="13"/>
                  </a:lnTo>
                  <a:lnTo>
                    <a:pt x="23" y="17"/>
                  </a:lnTo>
                  <a:lnTo>
                    <a:pt x="20" y="21"/>
                  </a:lnTo>
                  <a:lnTo>
                    <a:pt x="16" y="23"/>
                  </a:lnTo>
                  <a:lnTo>
                    <a:pt x="11" y="24"/>
                  </a:lnTo>
                  <a:lnTo>
                    <a:pt x="11" y="24"/>
                  </a:lnTo>
                  <a:close/>
                  <a:moveTo>
                    <a:pt x="11" y="4"/>
                  </a:moveTo>
                  <a:lnTo>
                    <a:pt x="11" y="4"/>
                  </a:lnTo>
                  <a:lnTo>
                    <a:pt x="9" y="5"/>
                  </a:lnTo>
                  <a:lnTo>
                    <a:pt x="6" y="7"/>
                  </a:lnTo>
                  <a:lnTo>
                    <a:pt x="5" y="9"/>
                  </a:lnTo>
                  <a:lnTo>
                    <a:pt x="4" y="13"/>
                  </a:lnTo>
                  <a:lnTo>
                    <a:pt x="4" y="13"/>
                  </a:lnTo>
                  <a:lnTo>
                    <a:pt x="5" y="16"/>
                  </a:lnTo>
                  <a:lnTo>
                    <a:pt x="6" y="18"/>
                  </a:lnTo>
                  <a:lnTo>
                    <a:pt x="9" y="19"/>
                  </a:lnTo>
                  <a:lnTo>
                    <a:pt x="11" y="20"/>
                  </a:lnTo>
                  <a:lnTo>
                    <a:pt x="11" y="20"/>
                  </a:lnTo>
                  <a:lnTo>
                    <a:pt x="14" y="19"/>
                  </a:lnTo>
                  <a:lnTo>
                    <a:pt x="17" y="18"/>
                  </a:lnTo>
                  <a:lnTo>
                    <a:pt x="19" y="16"/>
                  </a:lnTo>
                  <a:lnTo>
                    <a:pt x="20" y="13"/>
                  </a:lnTo>
                  <a:lnTo>
                    <a:pt x="20" y="13"/>
                  </a:lnTo>
                  <a:lnTo>
                    <a:pt x="19" y="9"/>
                  </a:lnTo>
                  <a:lnTo>
                    <a:pt x="17" y="7"/>
                  </a:lnTo>
                  <a:lnTo>
                    <a:pt x="14"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49"/>
            <p:cNvSpPr>
              <a:spLocks noEditPoints="1"/>
            </p:cNvSpPr>
            <p:nvPr/>
          </p:nvSpPr>
          <p:spPr bwMode="auto">
            <a:xfrm>
              <a:off x="5871741" y="4862609"/>
              <a:ext cx="148859" cy="148859"/>
            </a:xfrm>
            <a:custGeom>
              <a:avLst/>
              <a:gdLst>
                <a:gd name="T0" fmla="*/ 11 w 24"/>
                <a:gd name="T1" fmla="*/ 24 h 24"/>
                <a:gd name="T2" fmla="*/ 11 w 24"/>
                <a:gd name="T3" fmla="*/ 24 h 24"/>
                <a:gd name="T4" fmla="*/ 7 w 24"/>
                <a:gd name="T5" fmla="*/ 23 h 24"/>
                <a:gd name="T6" fmla="*/ 3 w 24"/>
                <a:gd name="T7" fmla="*/ 20 h 24"/>
                <a:gd name="T8" fmla="*/ 1 w 24"/>
                <a:gd name="T9" fmla="*/ 17 h 24"/>
                <a:gd name="T10" fmla="*/ 0 w 24"/>
                <a:gd name="T11" fmla="*/ 12 h 24"/>
                <a:gd name="T12" fmla="*/ 0 w 24"/>
                <a:gd name="T13" fmla="*/ 12 h 24"/>
                <a:gd name="T14" fmla="*/ 1 w 24"/>
                <a:gd name="T15" fmla="*/ 7 h 24"/>
                <a:gd name="T16" fmla="*/ 3 w 24"/>
                <a:gd name="T17" fmla="*/ 3 h 24"/>
                <a:gd name="T18" fmla="*/ 7 w 24"/>
                <a:gd name="T19" fmla="*/ 1 h 24"/>
                <a:gd name="T20" fmla="*/ 11 w 24"/>
                <a:gd name="T21" fmla="*/ 0 h 24"/>
                <a:gd name="T22" fmla="*/ 11 w 24"/>
                <a:gd name="T23" fmla="*/ 0 h 24"/>
                <a:gd name="T24" fmla="*/ 17 w 24"/>
                <a:gd name="T25" fmla="*/ 1 h 24"/>
                <a:gd name="T26" fmla="*/ 20 w 24"/>
                <a:gd name="T27" fmla="*/ 3 h 24"/>
                <a:gd name="T28" fmla="*/ 23 w 24"/>
                <a:gd name="T29" fmla="*/ 7 h 24"/>
                <a:gd name="T30" fmla="*/ 24 w 24"/>
                <a:gd name="T31" fmla="*/ 12 h 24"/>
                <a:gd name="T32" fmla="*/ 24 w 24"/>
                <a:gd name="T33" fmla="*/ 12 h 24"/>
                <a:gd name="T34" fmla="*/ 23 w 24"/>
                <a:gd name="T35" fmla="*/ 17 h 24"/>
                <a:gd name="T36" fmla="*/ 20 w 24"/>
                <a:gd name="T37" fmla="*/ 20 h 24"/>
                <a:gd name="T38" fmla="*/ 17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6 h 24"/>
                <a:gd name="T52" fmla="*/ 5 w 24"/>
                <a:gd name="T53" fmla="*/ 8 h 24"/>
                <a:gd name="T54" fmla="*/ 4 w 24"/>
                <a:gd name="T55" fmla="*/ 12 h 24"/>
                <a:gd name="T56" fmla="*/ 4 w 24"/>
                <a:gd name="T57" fmla="*/ 12 h 24"/>
                <a:gd name="T58" fmla="*/ 5 w 24"/>
                <a:gd name="T59" fmla="*/ 15 h 24"/>
                <a:gd name="T60" fmla="*/ 6 w 24"/>
                <a:gd name="T61" fmla="*/ 17 h 24"/>
                <a:gd name="T62" fmla="*/ 9 w 24"/>
                <a:gd name="T63" fmla="*/ 19 h 24"/>
                <a:gd name="T64" fmla="*/ 11 w 24"/>
                <a:gd name="T65" fmla="*/ 20 h 24"/>
                <a:gd name="T66" fmla="*/ 11 w 24"/>
                <a:gd name="T67" fmla="*/ 20 h 24"/>
                <a:gd name="T68" fmla="*/ 15 w 24"/>
                <a:gd name="T69" fmla="*/ 19 h 24"/>
                <a:gd name="T70" fmla="*/ 18 w 24"/>
                <a:gd name="T71" fmla="*/ 17 h 24"/>
                <a:gd name="T72" fmla="*/ 19 w 24"/>
                <a:gd name="T73" fmla="*/ 15 h 24"/>
                <a:gd name="T74" fmla="*/ 20 w 24"/>
                <a:gd name="T75" fmla="*/ 12 h 24"/>
                <a:gd name="T76" fmla="*/ 20 w 24"/>
                <a:gd name="T77" fmla="*/ 12 h 24"/>
                <a:gd name="T78" fmla="*/ 19 w 24"/>
                <a:gd name="T79" fmla="*/ 8 h 24"/>
                <a:gd name="T80" fmla="*/ 18 w 24"/>
                <a:gd name="T81" fmla="*/ 6 h 24"/>
                <a:gd name="T82" fmla="*/ 15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0"/>
                  </a:lnTo>
                  <a:lnTo>
                    <a:pt x="1" y="17"/>
                  </a:lnTo>
                  <a:lnTo>
                    <a:pt x="0" y="12"/>
                  </a:lnTo>
                  <a:lnTo>
                    <a:pt x="0" y="12"/>
                  </a:lnTo>
                  <a:lnTo>
                    <a:pt x="1" y="7"/>
                  </a:lnTo>
                  <a:lnTo>
                    <a:pt x="3" y="3"/>
                  </a:lnTo>
                  <a:lnTo>
                    <a:pt x="7" y="1"/>
                  </a:lnTo>
                  <a:lnTo>
                    <a:pt x="11" y="0"/>
                  </a:lnTo>
                  <a:lnTo>
                    <a:pt x="11" y="0"/>
                  </a:lnTo>
                  <a:lnTo>
                    <a:pt x="17" y="1"/>
                  </a:lnTo>
                  <a:lnTo>
                    <a:pt x="20" y="3"/>
                  </a:lnTo>
                  <a:lnTo>
                    <a:pt x="23" y="7"/>
                  </a:lnTo>
                  <a:lnTo>
                    <a:pt x="24" y="12"/>
                  </a:lnTo>
                  <a:lnTo>
                    <a:pt x="24" y="12"/>
                  </a:lnTo>
                  <a:lnTo>
                    <a:pt x="23" y="17"/>
                  </a:lnTo>
                  <a:lnTo>
                    <a:pt x="20" y="20"/>
                  </a:lnTo>
                  <a:lnTo>
                    <a:pt x="17" y="23"/>
                  </a:lnTo>
                  <a:lnTo>
                    <a:pt x="11" y="24"/>
                  </a:lnTo>
                  <a:lnTo>
                    <a:pt x="11" y="24"/>
                  </a:lnTo>
                  <a:close/>
                  <a:moveTo>
                    <a:pt x="11" y="4"/>
                  </a:moveTo>
                  <a:lnTo>
                    <a:pt x="11" y="4"/>
                  </a:lnTo>
                  <a:lnTo>
                    <a:pt x="9" y="5"/>
                  </a:lnTo>
                  <a:lnTo>
                    <a:pt x="6" y="6"/>
                  </a:lnTo>
                  <a:lnTo>
                    <a:pt x="5" y="8"/>
                  </a:lnTo>
                  <a:lnTo>
                    <a:pt x="4" y="12"/>
                  </a:lnTo>
                  <a:lnTo>
                    <a:pt x="4" y="12"/>
                  </a:lnTo>
                  <a:lnTo>
                    <a:pt x="5" y="15"/>
                  </a:lnTo>
                  <a:lnTo>
                    <a:pt x="6" y="17"/>
                  </a:lnTo>
                  <a:lnTo>
                    <a:pt x="9" y="19"/>
                  </a:lnTo>
                  <a:lnTo>
                    <a:pt x="11" y="20"/>
                  </a:lnTo>
                  <a:lnTo>
                    <a:pt x="11" y="20"/>
                  </a:lnTo>
                  <a:lnTo>
                    <a:pt x="15" y="19"/>
                  </a:lnTo>
                  <a:lnTo>
                    <a:pt x="18" y="17"/>
                  </a:lnTo>
                  <a:lnTo>
                    <a:pt x="19" y="15"/>
                  </a:lnTo>
                  <a:lnTo>
                    <a:pt x="20" y="12"/>
                  </a:lnTo>
                  <a:lnTo>
                    <a:pt x="20" y="12"/>
                  </a:lnTo>
                  <a:lnTo>
                    <a:pt x="19" y="8"/>
                  </a:lnTo>
                  <a:lnTo>
                    <a:pt x="18" y="6"/>
                  </a:lnTo>
                  <a:lnTo>
                    <a:pt x="15"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650"/>
            <p:cNvSpPr>
              <a:spLocks noEditPoints="1"/>
            </p:cNvSpPr>
            <p:nvPr/>
          </p:nvSpPr>
          <p:spPr bwMode="auto">
            <a:xfrm>
              <a:off x="5729085" y="4719951"/>
              <a:ext cx="465183" cy="465188"/>
            </a:xfrm>
            <a:custGeom>
              <a:avLst/>
              <a:gdLst>
                <a:gd name="T0" fmla="*/ 37 w 75"/>
                <a:gd name="T1" fmla="*/ 75 h 75"/>
                <a:gd name="T2" fmla="*/ 23 w 75"/>
                <a:gd name="T3" fmla="*/ 71 h 75"/>
                <a:gd name="T4" fmla="*/ 10 w 75"/>
                <a:gd name="T5" fmla="*/ 63 h 75"/>
                <a:gd name="T6" fmla="*/ 3 w 75"/>
                <a:gd name="T7" fmla="*/ 51 h 75"/>
                <a:gd name="T8" fmla="*/ 0 w 75"/>
                <a:gd name="T9" fmla="*/ 37 h 75"/>
                <a:gd name="T10" fmla="*/ 1 w 75"/>
                <a:gd name="T11" fmla="*/ 29 h 75"/>
                <a:gd name="T12" fmla="*/ 6 w 75"/>
                <a:gd name="T13" fmla="*/ 17 h 75"/>
                <a:gd name="T14" fmla="*/ 16 w 75"/>
                <a:gd name="T15" fmla="*/ 6 h 75"/>
                <a:gd name="T16" fmla="*/ 29 w 75"/>
                <a:gd name="T17" fmla="*/ 1 h 75"/>
                <a:gd name="T18" fmla="*/ 37 w 75"/>
                <a:gd name="T19" fmla="*/ 0 h 75"/>
                <a:gd name="T20" fmla="*/ 51 w 75"/>
                <a:gd name="T21" fmla="*/ 3 h 75"/>
                <a:gd name="T22" fmla="*/ 63 w 75"/>
                <a:gd name="T23" fmla="*/ 10 h 75"/>
                <a:gd name="T24" fmla="*/ 71 w 75"/>
                <a:gd name="T25" fmla="*/ 23 h 75"/>
                <a:gd name="T26" fmla="*/ 75 w 75"/>
                <a:gd name="T27" fmla="*/ 37 h 75"/>
                <a:gd name="T28" fmla="*/ 73 w 75"/>
                <a:gd name="T29" fmla="*/ 45 h 75"/>
                <a:gd name="T30" fmla="*/ 68 w 75"/>
                <a:gd name="T31" fmla="*/ 58 h 75"/>
                <a:gd name="T32" fmla="*/ 58 w 75"/>
                <a:gd name="T33" fmla="*/ 68 h 75"/>
                <a:gd name="T34" fmla="*/ 44 w 75"/>
                <a:gd name="T35" fmla="*/ 74 h 75"/>
                <a:gd name="T36" fmla="*/ 37 w 75"/>
                <a:gd name="T37" fmla="*/ 75 h 75"/>
                <a:gd name="T38" fmla="*/ 37 w 75"/>
                <a:gd name="T39" fmla="*/ 4 h 75"/>
                <a:gd name="T40" fmla="*/ 24 w 75"/>
                <a:gd name="T41" fmla="*/ 6 h 75"/>
                <a:gd name="T42" fmla="*/ 13 w 75"/>
                <a:gd name="T43" fmla="*/ 13 h 75"/>
                <a:gd name="T44" fmla="*/ 6 w 75"/>
                <a:gd name="T45" fmla="*/ 24 h 75"/>
                <a:gd name="T46" fmla="*/ 4 w 75"/>
                <a:gd name="T47" fmla="*/ 37 h 75"/>
                <a:gd name="T48" fmla="*/ 5 w 75"/>
                <a:gd name="T49" fmla="*/ 44 h 75"/>
                <a:gd name="T50" fmla="*/ 9 w 75"/>
                <a:gd name="T51" fmla="*/ 56 h 75"/>
                <a:gd name="T52" fmla="*/ 19 w 75"/>
                <a:gd name="T53" fmla="*/ 64 h 75"/>
                <a:gd name="T54" fmla="*/ 30 w 75"/>
                <a:gd name="T55" fmla="*/ 69 h 75"/>
                <a:gd name="T56" fmla="*/ 37 w 75"/>
                <a:gd name="T57" fmla="*/ 70 h 75"/>
                <a:gd name="T58" fmla="*/ 50 w 75"/>
                <a:gd name="T59" fmla="*/ 67 h 75"/>
                <a:gd name="T60" fmla="*/ 60 w 75"/>
                <a:gd name="T61" fmla="*/ 61 h 75"/>
                <a:gd name="T62" fmla="*/ 67 w 75"/>
                <a:gd name="T63" fmla="*/ 50 h 75"/>
                <a:gd name="T64" fmla="*/ 70 w 75"/>
                <a:gd name="T65" fmla="*/ 37 h 75"/>
                <a:gd name="T66" fmla="*/ 69 w 75"/>
                <a:gd name="T67" fmla="*/ 30 h 75"/>
                <a:gd name="T68" fmla="*/ 64 w 75"/>
                <a:gd name="T69" fmla="*/ 19 h 75"/>
                <a:gd name="T70" fmla="*/ 56 w 75"/>
                <a:gd name="T71" fmla="*/ 9 h 75"/>
                <a:gd name="T72" fmla="*/ 44 w 75"/>
                <a:gd name="T73" fmla="*/ 5 h 75"/>
                <a:gd name="T74" fmla="*/ 37 w 75"/>
                <a:gd name="T7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5">
                  <a:moveTo>
                    <a:pt x="37" y="75"/>
                  </a:moveTo>
                  <a:lnTo>
                    <a:pt x="37" y="75"/>
                  </a:lnTo>
                  <a:lnTo>
                    <a:pt x="29" y="74"/>
                  </a:lnTo>
                  <a:lnTo>
                    <a:pt x="23" y="71"/>
                  </a:lnTo>
                  <a:lnTo>
                    <a:pt x="16" y="68"/>
                  </a:lnTo>
                  <a:lnTo>
                    <a:pt x="10" y="63"/>
                  </a:lnTo>
                  <a:lnTo>
                    <a:pt x="6" y="58"/>
                  </a:lnTo>
                  <a:lnTo>
                    <a:pt x="3" y="51"/>
                  </a:lnTo>
                  <a:lnTo>
                    <a:pt x="1" y="45"/>
                  </a:lnTo>
                  <a:lnTo>
                    <a:pt x="0" y="37"/>
                  </a:lnTo>
                  <a:lnTo>
                    <a:pt x="0" y="37"/>
                  </a:lnTo>
                  <a:lnTo>
                    <a:pt x="1" y="29"/>
                  </a:lnTo>
                  <a:lnTo>
                    <a:pt x="3" y="23"/>
                  </a:lnTo>
                  <a:lnTo>
                    <a:pt x="6" y="17"/>
                  </a:lnTo>
                  <a:lnTo>
                    <a:pt x="10" y="10"/>
                  </a:lnTo>
                  <a:lnTo>
                    <a:pt x="16" y="6"/>
                  </a:lnTo>
                  <a:lnTo>
                    <a:pt x="23" y="3"/>
                  </a:lnTo>
                  <a:lnTo>
                    <a:pt x="29" y="1"/>
                  </a:lnTo>
                  <a:lnTo>
                    <a:pt x="37" y="0"/>
                  </a:lnTo>
                  <a:lnTo>
                    <a:pt x="37" y="0"/>
                  </a:lnTo>
                  <a:lnTo>
                    <a:pt x="44" y="1"/>
                  </a:lnTo>
                  <a:lnTo>
                    <a:pt x="51" y="3"/>
                  </a:lnTo>
                  <a:lnTo>
                    <a:pt x="58" y="6"/>
                  </a:lnTo>
                  <a:lnTo>
                    <a:pt x="63" y="10"/>
                  </a:lnTo>
                  <a:lnTo>
                    <a:pt x="68" y="17"/>
                  </a:lnTo>
                  <a:lnTo>
                    <a:pt x="71" y="23"/>
                  </a:lnTo>
                  <a:lnTo>
                    <a:pt x="73" y="29"/>
                  </a:lnTo>
                  <a:lnTo>
                    <a:pt x="75" y="37"/>
                  </a:lnTo>
                  <a:lnTo>
                    <a:pt x="75" y="37"/>
                  </a:lnTo>
                  <a:lnTo>
                    <a:pt x="73" y="45"/>
                  </a:lnTo>
                  <a:lnTo>
                    <a:pt x="71" y="51"/>
                  </a:lnTo>
                  <a:lnTo>
                    <a:pt x="68" y="58"/>
                  </a:lnTo>
                  <a:lnTo>
                    <a:pt x="63" y="63"/>
                  </a:lnTo>
                  <a:lnTo>
                    <a:pt x="58" y="68"/>
                  </a:lnTo>
                  <a:lnTo>
                    <a:pt x="51" y="71"/>
                  </a:lnTo>
                  <a:lnTo>
                    <a:pt x="44" y="74"/>
                  </a:lnTo>
                  <a:lnTo>
                    <a:pt x="37" y="75"/>
                  </a:lnTo>
                  <a:lnTo>
                    <a:pt x="37" y="75"/>
                  </a:lnTo>
                  <a:close/>
                  <a:moveTo>
                    <a:pt x="37" y="4"/>
                  </a:moveTo>
                  <a:lnTo>
                    <a:pt x="37" y="4"/>
                  </a:lnTo>
                  <a:lnTo>
                    <a:pt x="30" y="5"/>
                  </a:lnTo>
                  <a:lnTo>
                    <a:pt x="24" y="6"/>
                  </a:lnTo>
                  <a:lnTo>
                    <a:pt x="19" y="9"/>
                  </a:lnTo>
                  <a:lnTo>
                    <a:pt x="13" y="13"/>
                  </a:lnTo>
                  <a:lnTo>
                    <a:pt x="9" y="19"/>
                  </a:lnTo>
                  <a:lnTo>
                    <a:pt x="6" y="24"/>
                  </a:lnTo>
                  <a:lnTo>
                    <a:pt x="5" y="30"/>
                  </a:lnTo>
                  <a:lnTo>
                    <a:pt x="4" y="37"/>
                  </a:lnTo>
                  <a:lnTo>
                    <a:pt x="4" y="37"/>
                  </a:lnTo>
                  <a:lnTo>
                    <a:pt x="5" y="44"/>
                  </a:lnTo>
                  <a:lnTo>
                    <a:pt x="6" y="50"/>
                  </a:lnTo>
                  <a:lnTo>
                    <a:pt x="9" y="56"/>
                  </a:lnTo>
                  <a:lnTo>
                    <a:pt x="13" y="61"/>
                  </a:lnTo>
                  <a:lnTo>
                    <a:pt x="19" y="64"/>
                  </a:lnTo>
                  <a:lnTo>
                    <a:pt x="24" y="67"/>
                  </a:lnTo>
                  <a:lnTo>
                    <a:pt x="30" y="69"/>
                  </a:lnTo>
                  <a:lnTo>
                    <a:pt x="37" y="70"/>
                  </a:lnTo>
                  <a:lnTo>
                    <a:pt x="37" y="70"/>
                  </a:lnTo>
                  <a:lnTo>
                    <a:pt x="44" y="69"/>
                  </a:lnTo>
                  <a:lnTo>
                    <a:pt x="50" y="67"/>
                  </a:lnTo>
                  <a:lnTo>
                    <a:pt x="56" y="64"/>
                  </a:lnTo>
                  <a:lnTo>
                    <a:pt x="60" y="61"/>
                  </a:lnTo>
                  <a:lnTo>
                    <a:pt x="64" y="56"/>
                  </a:lnTo>
                  <a:lnTo>
                    <a:pt x="67" y="50"/>
                  </a:lnTo>
                  <a:lnTo>
                    <a:pt x="69" y="44"/>
                  </a:lnTo>
                  <a:lnTo>
                    <a:pt x="70" y="37"/>
                  </a:lnTo>
                  <a:lnTo>
                    <a:pt x="70" y="37"/>
                  </a:lnTo>
                  <a:lnTo>
                    <a:pt x="69" y="30"/>
                  </a:lnTo>
                  <a:lnTo>
                    <a:pt x="67" y="24"/>
                  </a:lnTo>
                  <a:lnTo>
                    <a:pt x="64" y="19"/>
                  </a:lnTo>
                  <a:lnTo>
                    <a:pt x="60" y="13"/>
                  </a:lnTo>
                  <a:lnTo>
                    <a:pt x="56" y="9"/>
                  </a:lnTo>
                  <a:lnTo>
                    <a:pt x="50" y="6"/>
                  </a:lnTo>
                  <a:lnTo>
                    <a:pt x="44" y="5"/>
                  </a:lnTo>
                  <a:lnTo>
                    <a:pt x="37" y="4"/>
                  </a:lnTo>
                  <a:lnTo>
                    <a:pt x="37"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651"/>
            <p:cNvSpPr>
              <a:spLocks noEditPoints="1"/>
            </p:cNvSpPr>
            <p:nvPr/>
          </p:nvSpPr>
          <p:spPr bwMode="auto">
            <a:xfrm>
              <a:off x="2894549" y="4732355"/>
              <a:ext cx="434175" cy="452784"/>
            </a:xfrm>
            <a:custGeom>
              <a:avLst/>
              <a:gdLst>
                <a:gd name="T0" fmla="*/ 35 w 70"/>
                <a:gd name="T1" fmla="*/ 73 h 73"/>
                <a:gd name="T2" fmla="*/ 21 w 70"/>
                <a:gd name="T3" fmla="*/ 69 h 73"/>
                <a:gd name="T4" fmla="*/ 11 w 70"/>
                <a:gd name="T5" fmla="*/ 62 h 73"/>
                <a:gd name="T6" fmla="*/ 3 w 70"/>
                <a:gd name="T7" fmla="*/ 50 h 73"/>
                <a:gd name="T8" fmla="*/ 0 w 70"/>
                <a:gd name="T9" fmla="*/ 36 h 73"/>
                <a:gd name="T10" fmla="*/ 1 w 70"/>
                <a:gd name="T11" fmla="*/ 28 h 73"/>
                <a:gd name="T12" fmla="*/ 7 w 70"/>
                <a:gd name="T13" fmla="*/ 16 h 73"/>
                <a:gd name="T14" fmla="*/ 16 w 70"/>
                <a:gd name="T15" fmla="*/ 6 h 73"/>
                <a:gd name="T16" fmla="*/ 29 w 70"/>
                <a:gd name="T17" fmla="*/ 1 h 73"/>
                <a:gd name="T18" fmla="*/ 35 w 70"/>
                <a:gd name="T19" fmla="*/ 0 h 73"/>
                <a:gd name="T20" fmla="*/ 49 w 70"/>
                <a:gd name="T21" fmla="*/ 3 h 73"/>
                <a:gd name="T22" fmla="*/ 60 w 70"/>
                <a:gd name="T23" fmla="*/ 10 h 73"/>
                <a:gd name="T24" fmla="*/ 68 w 70"/>
                <a:gd name="T25" fmla="*/ 22 h 73"/>
                <a:gd name="T26" fmla="*/ 70 w 70"/>
                <a:gd name="T27" fmla="*/ 36 h 73"/>
                <a:gd name="T28" fmla="*/ 70 w 70"/>
                <a:gd name="T29" fmla="*/ 43 h 73"/>
                <a:gd name="T30" fmla="*/ 65 w 70"/>
                <a:gd name="T31" fmla="*/ 57 h 73"/>
                <a:gd name="T32" fmla="*/ 55 w 70"/>
                <a:gd name="T33" fmla="*/ 66 h 73"/>
                <a:gd name="T34" fmla="*/ 42 w 70"/>
                <a:gd name="T35" fmla="*/ 72 h 73"/>
                <a:gd name="T36" fmla="*/ 35 w 70"/>
                <a:gd name="T37" fmla="*/ 73 h 73"/>
                <a:gd name="T38" fmla="*/ 35 w 70"/>
                <a:gd name="T39" fmla="*/ 4 h 73"/>
                <a:gd name="T40" fmla="*/ 23 w 70"/>
                <a:gd name="T41" fmla="*/ 6 h 73"/>
                <a:gd name="T42" fmla="*/ 14 w 70"/>
                <a:gd name="T43" fmla="*/ 14 h 73"/>
                <a:gd name="T44" fmla="*/ 7 w 70"/>
                <a:gd name="T45" fmla="*/ 24 h 73"/>
                <a:gd name="T46" fmla="*/ 4 w 70"/>
                <a:gd name="T47" fmla="*/ 36 h 73"/>
                <a:gd name="T48" fmla="*/ 6 w 70"/>
                <a:gd name="T49" fmla="*/ 43 h 73"/>
                <a:gd name="T50" fmla="*/ 10 w 70"/>
                <a:gd name="T51" fmla="*/ 54 h 73"/>
                <a:gd name="T52" fmla="*/ 18 w 70"/>
                <a:gd name="T53" fmla="*/ 63 h 73"/>
                <a:gd name="T54" fmla="*/ 29 w 70"/>
                <a:gd name="T55" fmla="*/ 67 h 73"/>
                <a:gd name="T56" fmla="*/ 35 w 70"/>
                <a:gd name="T57" fmla="*/ 68 h 73"/>
                <a:gd name="T58" fmla="*/ 48 w 70"/>
                <a:gd name="T59" fmla="*/ 65 h 73"/>
                <a:gd name="T60" fmla="*/ 57 w 70"/>
                <a:gd name="T61" fmla="*/ 59 h 73"/>
                <a:gd name="T62" fmla="*/ 63 w 70"/>
                <a:gd name="T63" fmla="*/ 48 h 73"/>
                <a:gd name="T64" fmla="*/ 66 w 70"/>
                <a:gd name="T65" fmla="*/ 36 h 73"/>
                <a:gd name="T66" fmla="*/ 66 w 70"/>
                <a:gd name="T67" fmla="*/ 29 h 73"/>
                <a:gd name="T68" fmla="*/ 60 w 70"/>
                <a:gd name="T69" fmla="*/ 18 h 73"/>
                <a:gd name="T70" fmla="*/ 52 w 70"/>
                <a:gd name="T71" fmla="*/ 9 h 73"/>
                <a:gd name="T72" fmla="*/ 41 w 70"/>
                <a:gd name="T73" fmla="*/ 5 h 73"/>
                <a:gd name="T74" fmla="*/ 35 w 70"/>
                <a:gd name="T75"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3">
                  <a:moveTo>
                    <a:pt x="35" y="73"/>
                  </a:moveTo>
                  <a:lnTo>
                    <a:pt x="35" y="73"/>
                  </a:lnTo>
                  <a:lnTo>
                    <a:pt x="29" y="72"/>
                  </a:lnTo>
                  <a:lnTo>
                    <a:pt x="21" y="69"/>
                  </a:lnTo>
                  <a:lnTo>
                    <a:pt x="16" y="66"/>
                  </a:lnTo>
                  <a:lnTo>
                    <a:pt x="11" y="62"/>
                  </a:lnTo>
                  <a:lnTo>
                    <a:pt x="7" y="57"/>
                  </a:lnTo>
                  <a:lnTo>
                    <a:pt x="3" y="50"/>
                  </a:lnTo>
                  <a:lnTo>
                    <a:pt x="1" y="43"/>
                  </a:lnTo>
                  <a:lnTo>
                    <a:pt x="0" y="36"/>
                  </a:lnTo>
                  <a:lnTo>
                    <a:pt x="0" y="36"/>
                  </a:lnTo>
                  <a:lnTo>
                    <a:pt x="1" y="28"/>
                  </a:lnTo>
                  <a:lnTo>
                    <a:pt x="3" y="22"/>
                  </a:lnTo>
                  <a:lnTo>
                    <a:pt x="7" y="16"/>
                  </a:lnTo>
                  <a:lnTo>
                    <a:pt x="11" y="10"/>
                  </a:lnTo>
                  <a:lnTo>
                    <a:pt x="16" y="6"/>
                  </a:lnTo>
                  <a:lnTo>
                    <a:pt x="21" y="3"/>
                  </a:lnTo>
                  <a:lnTo>
                    <a:pt x="29" y="1"/>
                  </a:lnTo>
                  <a:lnTo>
                    <a:pt x="35" y="0"/>
                  </a:lnTo>
                  <a:lnTo>
                    <a:pt x="35" y="0"/>
                  </a:lnTo>
                  <a:lnTo>
                    <a:pt x="42" y="1"/>
                  </a:lnTo>
                  <a:lnTo>
                    <a:pt x="49" y="3"/>
                  </a:lnTo>
                  <a:lnTo>
                    <a:pt x="55" y="6"/>
                  </a:lnTo>
                  <a:lnTo>
                    <a:pt x="60" y="10"/>
                  </a:lnTo>
                  <a:lnTo>
                    <a:pt x="65" y="16"/>
                  </a:lnTo>
                  <a:lnTo>
                    <a:pt x="68" y="22"/>
                  </a:lnTo>
                  <a:lnTo>
                    <a:pt x="70" y="28"/>
                  </a:lnTo>
                  <a:lnTo>
                    <a:pt x="70" y="36"/>
                  </a:lnTo>
                  <a:lnTo>
                    <a:pt x="70" y="36"/>
                  </a:lnTo>
                  <a:lnTo>
                    <a:pt x="70" y="43"/>
                  </a:lnTo>
                  <a:lnTo>
                    <a:pt x="68" y="50"/>
                  </a:lnTo>
                  <a:lnTo>
                    <a:pt x="65" y="57"/>
                  </a:lnTo>
                  <a:lnTo>
                    <a:pt x="60" y="62"/>
                  </a:lnTo>
                  <a:lnTo>
                    <a:pt x="55" y="66"/>
                  </a:lnTo>
                  <a:lnTo>
                    <a:pt x="49" y="69"/>
                  </a:lnTo>
                  <a:lnTo>
                    <a:pt x="42" y="72"/>
                  </a:lnTo>
                  <a:lnTo>
                    <a:pt x="35" y="73"/>
                  </a:lnTo>
                  <a:lnTo>
                    <a:pt x="35" y="73"/>
                  </a:lnTo>
                  <a:close/>
                  <a:moveTo>
                    <a:pt x="35" y="4"/>
                  </a:moveTo>
                  <a:lnTo>
                    <a:pt x="35" y="4"/>
                  </a:lnTo>
                  <a:lnTo>
                    <a:pt x="29" y="5"/>
                  </a:lnTo>
                  <a:lnTo>
                    <a:pt x="23" y="6"/>
                  </a:lnTo>
                  <a:lnTo>
                    <a:pt x="18" y="9"/>
                  </a:lnTo>
                  <a:lnTo>
                    <a:pt x="14" y="14"/>
                  </a:lnTo>
                  <a:lnTo>
                    <a:pt x="10" y="18"/>
                  </a:lnTo>
                  <a:lnTo>
                    <a:pt x="7" y="24"/>
                  </a:lnTo>
                  <a:lnTo>
                    <a:pt x="6" y="29"/>
                  </a:lnTo>
                  <a:lnTo>
                    <a:pt x="4" y="36"/>
                  </a:lnTo>
                  <a:lnTo>
                    <a:pt x="4" y="36"/>
                  </a:lnTo>
                  <a:lnTo>
                    <a:pt x="6" y="43"/>
                  </a:lnTo>
                  <a:lnTo>
                    <a:pt x="7" y="48"/>
                  </a:lnTo>
                  <a:lnTo>
                    <a:pt x="10" y="54"/>
                  </a:lnTo>
                  <a:lnTo>
                    <a:pt x="14" y="59"/>
                  </a:lnTo>
                  <a:lnTo>
                    <a:pt x="18" y="63"/>
                  </a:lnTo>
                  <a:lnTo>
                    <a:pt x="23" y="65"/>
                  </a:lnTo>
                  <a:lnTo>
                    <a:pt x="29" y="67"/>
                  </a:lnTo>
                  <a:lnTo>
                    <a:pt x="35" y="68"/>
                  </a:lnTo>
                  <a:lnTo>
                    <a:pt x="35" y="68"/>
                  </a:lnTo>
                  <a:lnTo>
                    <a:pt x="41" y="67"/>
                  </a:lnTo>
                  <a:lnTo>
                    <a:pt x="48" y="65"/>
                  </a:lnTo>
                  <a:lnTo>
                    <a:pt x="52" y="63"/>
                  </a:lnTo>
                  <a:lnTo>
                    <a:pt x="57" y="59"/>
                  </a:lnTo>
                  <a:lnTo>
                    <a:pt x="60" y="54"/>
                  </a:lnTo>
                  <a:lnTo>
                    <a:pt x="63" y="48"/>
                  </a:lnTo>
                  <a:lnTo>
                    <a:pt x="66" y="43"/>
                  </a:lnTo>
                  <a:lnTo>
                    <a:pt x="66" y="36"/>
                  </a:lnTo>
                  <a:lnTo>
                    <a:pt x="66" y="36"/>
                  </a:lnTo>
                  <a:lnTo>
                    <a:pt x="66" y="29"/>
                  </a:lnTo>
                  <a:lnTo>
                    <a:pt x="63" y="24"/>
                  </a:lnTo>
                  <a:lnTo>
                    <a:pt x="60" y="18"/>
                  </a:lnTo>
                  <a:lnTo>
                    <a:pt x="57" y="14"/>
                  </a:lnTo>
                  <a:lnTo>
                    <a:pt x="52" y="9"/>
                  </a:lnTo>
                  <a:lnTo>
                    <a:pt x="48" y="6"/>
                  </a:lnTo>
                  <a:lnTo>
                    <a:pt x="41" y="5"/>
                  </a:lnTo>
                  <a:lnTo>
                    <a:pt x="35" y="4"/>
                  </a:lnTo>
                  <a:lnTo>
                    <a:pt x="35"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6652"/>
            <p:cNvSpPr>
              <a:spLocks noChangeArrowheads="1"/>
            </p:cNvSpPr>
            <p:nvPr/>
          </p:nvSpPr>
          <p:spPr bwMode="auto">
            <a:xfrm>
              <a:off x="4507194" y="4136918"/>
              <a:ext cx="24811" cy="1240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653"/>
            <p:cNvSpPr>
              <a:spLocks/>
            </p:cNvSpPr>
            <p:nvPr/>
          </p:nvSpPr>
          <p:spPr bwMode="auto">
            <a:xfrm>
              <a:off x="4699473" y="4130717"/>
              <a:ext cx="62025" cy="130254"/>
            </a:xfrm>
            <a:custGeom>
              <a:avLst/>
              <a:gdLst>
                <a:gd name="T0" fmla="*/ 7 w 10"/>
                <a:gd name="T1" fmla="*/ 21 h 21"/>
                <a:gd name="T2" fmla="*/ 0 w 10"/>
                <a:gd name="T3" fmla="*/ 1 h 21"/>
                <a:gd name="T4" fmla="*/ 4 w 10"/>
                <a:gd name="T5" fmla="*/ 0 h 21"/>
                <a:gd name="T6" fmla="*/ 10 w 10"/>
                <a:gd name="T7" fmla="*/ 20 h 21"/>
                <a:gd name="T8" fmla="*/ 7 w 10"/>
                <a:gd name="T9" fmla="*/ 21 h 21"/>
              </a:gdLst>
              <a:ahLst/>
              <a:cxnLst>
                <a:cxn ang="0">
                  <a:pos x="T0" y="T1"/>
                </a:cxn>
                <a:cxn ang="0">
                  <a:pos x="T2" y="T3"/>
                </a:cxn>
                <a:cxn ang="0">
                  <a:pos x="T4" y="T5"/>
                </a:cxn>
                <a:cxn ang="0">
                  <a:pos x="T6" y="T7"/>
                </a:cxn>
                <a:cxn ang="0">
                  <a:pos x="T8" y="T9"/>
                </a:cxn>
              </a:cxnLst>
              <a:rect l="0" t="0" r="r" b="b"/>
              <a:pathLst>
                <a:path w="10" h="21">
                  <a:moveTo>
                    <a:pt x="7" y="21"/>
                  </a:moveTo>
                  <a:lnTo>
                    <a:pt x="0" y="1"/>
                  </a:lnTo>
                  <a:lnTo>
                    <a:pt x="4" y="0"/>
                  </a:lnTo>
                  <a:lnTo>
                    <a:pt x="10" y="20"/>
                  </a:lnTo>
                  <a:lnTo>
                    <a:pt x="7" y="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654"/>
            <p:cNvSpPr>
              <a:spLocks/>
            </p:cNvSpPr>
            <p:nvPr/>
          </p:nvSpPr>
          <p:spPr bwMode="auto">
            <a:xfrm>
              <a:off x="4773903" y="4130717"/>
              <a:ext cx="111644" cy="155064"/>
            </a:xfrm>
            <a:custGeom>
              <a:avLst/>
              <a:gdLst>
                <a:gd name="T0" fmla="*/ 15 w 18"/>
                <a:gd name="T1" fmla="*/ 25 h 25"/>
                <a:gd name="T2" fmla="*/ 0 w 18"/>
                <a:gd name="T3" fmla="*/ 2 h 25"/>
                <a:gd name="T4" fmla="*/ 3 w 18"/>
                <a:gd name="T5" fmla="*/ 0 h 25"/>
                <a:gd name="T6" fmla="*/ 18 w 18"/>
                <a:gd name="T7" fmla="*/ 23 h 25"/>
                <a:gd name="T8" fmla="*/ 15 w 18"/>
                <a:gd name="T9" fmla="*/ 25 h 25"/>
              </a:gdLst>
              <a:ahLst/>
              <a:cxnLst>
                <a:cxn ang="0">
                  <a:pos x="T0" y="T1"/>
                </a:cxn>
                <a:cxn ang="0">
                  <a:pos x="T2" y="T3"/>
                </a:cxn>
                <a:cxn ang="0">
                  <a:pos x="T4" y="T5"/>
                </a:cxn>
                <a:cxn ang="0">
                  <a:pos x="T6" y="T7"/>
                </a:cxn>
                <a:cxn ang="0">
                  <a:pos x="T8" y="T9"/>
                </a:cxn>
              </a:cxnLst>
              <a:rect l="0" t="0" r="r" b="b"/>
              <a:pathLst>
                <a:path w="18" h="25">
                  <a:moveTo>
                    <a:pt x="15" y="25"/>
                  </a:moveTo>
                  <a:lnTo>
                    <a:pt x="0" y="2"/>
                  </a:lnTo>
                  <a:lnTo>
                    <a:pt x="3" y="0"/>
                  </a:lnTo>
                  <a:lnTo>
                    <a:pt x="18" y="23"/>
                  </a:lnTo>
                  <a:lnTo>
                    <a:pt x="15"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6655"/>
            <p:cNvSpPr>
              <a:spLocks/>
            </p:cNvSpPr>
            <p:nvPr/>
          </p:nvSpPr>
          <p:spPr bwMode="auto">
            <a:xfrm>
              <a:off x="4271499" y="4130717"/>
              <a:ext cx="55819" cy="130254"/>
            </a:xfrm>
            <a:custGeom>
              <a:avLst/>
              <a:gdLst>
                <a:gd name="T0" fmla="*/ 4 w 9"/>
                <a:gd name="T1" fmla="*/ 21 h 21"/>
                <a:gd name="T2" fmla="*/ 0 w 9"/>
                <a:gd name="T3" fmla="*/ 20 h 21"/>
                <a:gd name="T4" fmla="*/ 5 w 9"/>
                <a:gd name="T5" fmla="*/ 0 h 21"/>
                <a:gd name="T6" fmla="*/ 9 w 9"/>
                <a:gd name="T7" fmla="*/ 1 h 21"/>
                <a:gd name="T8" fmla="*/ 4 w 9"/>
                <a:gd name="T9" fmla="*/ 21 h 21"/>
              </a:gdLst>
              <a:ahLst/>
              <a:cxnLst>
                <a:cxn ang="0">
                  <a:pos x="T0" y="T1"/>
                </a:cxn>
                <a:cxn ang="0">
                  <a:pos x="T2" y="T3"/>
                </a:cxn>
                <a:cxn ang="0">
                  <a:pos x="T4" y="T5"/>
                </a:cxn>
                <a:cxn ang="0">
                  <a:pos x="T6" y="T7"/>
                </a:cxn>
                <a:cxn ang="0">
                  <a:pos x="T8" y="T9"/>
                </a:cxn>
              </a:cxnLst>
              <a:rect l="0" t="0" r="r" b="b"/>
              <a:pathLst>
                <a:path w="9" h="21">
                  <a:moveTo>
                    <a:pt x="4" y="21"/>
                  </a:moveTo>
                  <a:lnTo>
                    <a:pt x="0" y="20"/>
                  </a:lnTo>
                  <a:lnTo>
                    <a:pt x="5" y="0"/>
                  </a:lnTo>
                  <a:lnTo>
                    <a:pt x="9" y="1"/>
                  </a:lnTo>
                  <a:lnTo>
                    <a:pt x="4" y="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6656"/>
            <p:cNvSpPr>
              <a:spLocks noEditPoints="1"/>
            </p:cNvSpPr>
            <p:nvPr/>
          </p:nvSpPr>
          <p:spPr bwMode="auto">
            <a:xfrm>
              <a:off x="382546" y="2654528"/>
              <a:ext cx="8360948" cy="2679472"/>
            </a:xfrm>
            <a:custGeom>
              <a:avLst/>
              <a:gdLst>
                <a:gd name="T0" fmla="*/ 502 w 1348"/>
                <a:gd name="T1" fmla="*/ 394 h 432"/>
                <a:gd name="T2" fmla="*/ 511 w 1348"/>
                <a:gd name="T3" fmla="*/ 384 h 432"/>
                <a:gd name="T4" fmla="*/ 484 w 1348"/>
                <a:gd name="T5" fmla="*/ 334 h 432"/>
                <a:gd name="T6" fmla="*/ 443 w 1348"/>
                <a:gd name="T7" fmla="*/ 419 h 432"/>
                <a:gd name="T8" fmla="*/ 398 w 1348"/>
                <a:gd name="T9" fmla="*/ 357 h 432"/>
                <a:gd name="T10" fmla="*/ 344 w 1348"/>
                <a:gd name="T11" fmla="*/ 335 h 432"/>
                <a:gd name="T12" fmla="*/ 203 w 1348"/>
                <a:gd name="T13" fmla="*/ 322 h 432"/>
                <a:gd name="T14" fmla="*/ 167 w 1348"/>
                <a:gd name="T15" fmla="*/ 314 h 432"/>
                <a:gd name="T16" fmla="*/ 1 w 1348"/>
                <a:gd name="T17" fmla="*/ 263 h 432"/>
                <a:gd name="T18" fmla="*/ 588 w 1348"/>
                <a:gd name="T19" fmla="*/ 269 h 432"/>
                <a:gd name="T20" fmla="*/ 660 w 1348"/>
                <a:gd name="T21" fmla="*/ 86 h 432"/>
                <a:gd name="T22" fmla="*/ 678 w 1348"/>
                <a:gd name="T23" fmla="*/ 106 h 432"/>
                <a:gd name="T24" fmla="*/ 750 w 1348"/>
                <a:gd name="T25" fmla="*/ 260 h 432"/>
                <a:gd name="T26" fmla="*/ 760 w 1348"/>
                <a:gd name="T27" fmla="*/ 306 h 432"/>
                <a:gd name="T28" fmla="*/ 1348 w 1348"/>
                <a:gd name="T29" fmla="*/ 283 h 432"/>
                <a:gd name="T30" fmla="*/ 1152 w 1348"/>
                <a:gd name="T31" fmla="*/ 300 h 432"/>
                <a:gd name="T32" fmla="*/ 1008 w 1348"/>
                <a:gd name="T33" fmla="*/ 313 h 432"/>
                <a:gd name="T34" fmla="*/ 909 w 1348"/>
                <a:gd name="T35" fmla="*/ 323 h 432"/>
                <a:gd name="T36" fmla="*/ 923 w 1348"/>
                <a:gd name="T37" fmla="*/ 413 h 432"/>
                <a:gd name="T38" fmla="*/ 856 w 1348"/>
                <a:gd name="T39" fmla="*/ 373 h 432"/>
                <a:gd name="T40" fmla="*/ 828 w 1348"/>
                <a:gd name="T41" fmla="*/ 404 h 432"/>
                <a:gd name="T42" fmla="*/ 846 w 1348"/>
                <a:gd name="T43" fmla="*/ 425 h 432"/>
                <a:gd name="T44" fmla="*/ 810 w 1348"/>
                <a:gd name="T45" fmla="*/ 427 h 432"/>
                <a:gd name="T46" fmla="*/ 801 w 1348"/>
                <a:gd name="T47" fmla="*/ 395 h 432"/>
                <a:gd name="T48" fmla="*/ 774 w 1348"/>
                <a:gd name="T49" fmla="*/ 345 h 432"/>
                <a:gd name="T50" fmla="*/ 698 w 1348"/>
                <a:gd name="T51" fmla="*/ 382 h 432"/>
                <a:gd name="T52" fmla="*/ 682 w 1348"/>
                <a:gd name="T53" fmla="*/ 431 h 432"/>
                <a:gd name="T54" fmla="*/ 656 w 1348"/>
                <a:gd name="T55" fmla="*/ 431 h 432"/>
                <a:gd name="T56" fmla="*/ 619 w 1348"/>
                <a:gd name="T57" fmla="*/ 376 h 432"/>
                <a:gd name="T58" fmla="*/ 529 w 1348"/>
                <a:gd name="T59" fmla="*/ 413 h 432"/>
                <a:gd name="T60" fmla="*/ 544 w 1348"/>
                <a:gd name="T61" fmla="*/ 427 h 432"/>
                <a:gd name="T62" fmla="*/ 502 w 1348"/>
                <a:gd name="T63" fmla="*/ 398 h 432"/>
                <a:gd name="T64" fmla="*/ 531 w 1348"/>
                <a:gd name="T65" fmla="*/ 420 h 432"/>
                <a:gd name="T66" fmla="*/ 538 w 1348"/>
                <a:gd name="T67" fmla="*/ 400 h 432"/>
                <a:gd name="T68" fmla="*/ 594 w 1348"/>
                <a:gd name="T69" fmla="*/ 357 h 432"/>
                <a:gd name="T70" fmla="*/ 657 w 1348"/>
                <a:gd name="T71" fmla="*/ 408 h 432"/>
                <a:gd name="T72" fmla="*/ 673 w 1348"/>
                <a:gd name="T73" fmla="*/ 422 h 432"/>
                <a:gd name="T74" fmla="*/ 698 w 1348"/>
                <a:gd name="T75" fmla="*/ 375 h 432"/>
                <a:gd name="T76" fmla="*/ 760 w 1348"/>
                <a:gd name="T77" fmla="*/ 344 h 432"/>
                <a:gd name="T78" fmla="*/ 813 w 1348"/>
                <a:gd name="T79" fmla="*/ 413 h 432"/>
                <a:gd name="T80" fmla="*/ 796 w 1348"/>
                <a:gd name="T81" fmla="*/ 423 h 432"/>
                <a:gd name="T82" fmla="*/ 828 w 1348"/>
                <a:gd name="T83" fmla="*/ 421 h 432"/>
                <a:gd name="T84" fmla="*/ 834 w 1348"/>
                <a:gd name="T85" fmla="*/ 400 h 432"/>
                <a:gd name="T86" fmla="*/ 826 w 1348"/>
                <a:gd name="T87" fmla="*/ 383 h 432"/>
                <a:gd name="T88" fmla="*/ 870 w 1348"/>
                <a:gd name="T89" fmla="*/ 401 h 432"/>
                <a:gd name="T90" fmla="*/ 938 w 1348"/>
                <a:gd name="T91" fmla="*/ 372 h 432"/>
                <a:gd name="T92" fmla="*/ 993 w 1348"/>
                <a:gd name="T93" fmla="*/ 321 h 432"/>
                <a:gd name="T94" fmla="*/ 1138 w 1348"/>
                <a:gd name="T95" fmla="*/ 313 h 432"/>
                <a:gd name="T96" fmla="*/ 1318 w 1348"/>
                <a:gd name="T97" fmla="*/ 282 h 432"/>
                <a:gd name="T98" fmla="*/ 754 w 1348"/>
                <a:gd name="T99" fmla="*/ 311 h 432"/>
                <a:gd name="T100" fmla="*/ 739 w 1348"/>
                <a:gd name="T101" fmla="*/ 243 h 432"/>
                <a:gd name="T102" fmla="*/ 673 w 1348"/>
                <a:gd name="T103" fmla="*/ 84 h 432"/>
                <a:gd name="T104" fmla="*/ 637 w 1348"/>
                <a:gd name="T105" fmla="*/ 204 h 432"/>
                <a:gd name="T106" fmla="*/ 588 w 1348"/>
                <a:gd name="T107" fmla="*/ 310 h 432"/>
                <a:gd name="T108" fmla="*/ 195 w 1348"/>
                <a:gd name="T109" fmla="*/ 301 h 432"/>
                <a:gd name="T110" fmla="*/ 337 w 1348"/>
                <a:gd name="T111" fmla="*/ 312 h 432"/>
                <a:gd name="T112" fmla="*/ 426 w 1348"/>
                <a:gd name="T113" fmla="*/ 330 h 432"/>
                <a:gd name="T114" fmla="*/ 426 w 1348"/>
                <a:gd name="T115" fmla="*/ 413 h 432"/>
                <a:gd name="T116" fmla="*/ 479 w 1348"/>
                <a:gd name="T117" fmla="*/ 366 h 432"/>
                <a:gd name="T118" fmla="*/ 512 w 1348"/>
                <a:gd name="T119" fmla="*/ 374 h 432"/>
                <a:gd name="T120" fmla="*/ 520 w 1348"/>
                <a:gd name="T121" fmla="*/ 417 h 432"/>
                <a:gd name="T122" fmla="*/ 502 w 1348"/>
                <a:gd name="T123" fmla="*/ 39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8" h="432">
                  <a:moveTo>
                    <a:pt x="502" y="432"/>
                  </a:moveTo>
                  <a:lnTo>
                    <a:pt x="502" y="432"/>
                  </a:lnTo>
                  <a:lnTo>
                    <a:pt x="500" y="431"/>
                  </a:lnTo>
                  <a:lnTo>
                    <a:pt x="497" y="430"/>
                  </a:lnTo>
                  <a:lnTo>
                    <a:pt x="497" y="430"/>
                  </a:lnTo>
                  <a:lnTo>
                    <a:pt x="496" y="428"/>
                  </a:lnTo>
                  <a:lnTo>
                    <a:pt x="494" y="421"/>
                  </a:lnTo>
                  <a:lnTo>
                    <a:pt x="494" y="421"/>
                  </a:lnTo>
                  <a:lnTo>
                    <a:pt x="493" y="409"/>
                  </a:lnTo>
                  <a:lnTo>
                    <a:pt x="493" y="401"/>
                  </a:lnTo>
                  <a:lnTo>
                    <a:pt x="494" y="399"/>
                  </a:lnTo>
                  <a:lnTo>
                    <a:pt x="495" y="397"/>
                  </a:lnTo>
                  <a:lnTo>
                    <a:pt x="495" y="397"/>
                  </a:lnTo>
                  <a:lnTo>
                    <a:pt x="498" y="395"/>
                  </a:lnTo>
                  <a:lnTo>
                    <a:pt x="502" y="394"/>
                  </a:lnTo>
                  <a:lnTo>
                    <a:pt x="502" y="394"/>
                  </a:lnTo>
                  <a:lnTo>
                    <a:pt x="506" y="395"/>
                  </a:lnTo>
                  <a:lnTo>
                    <a:pt x="510" y="397"/>
                  </a:lnTo>
                  <a:lnTo>
                    <a:pt x="510" y="397"/>
                  </a:lnTo>
                  <a:lnTo>
                    <a:pt x="512" y="403"/>
                  </a:lnTo>
                  <a:lnTo>
                    <a:pt x="513" y="411"/>
                  </a:lnTo>
                  <a:lnTo>
                    <a:pt x="515" y="411"/>
                  </a:lnTo>
                  <a:lnTo>
                    <a:pt x="515" y="411"/>
                  </a:lnTo>
                  <a:lnTo>
                    <a:pt x="514" y="400"/>
                  </a:lnTo>
                  <a:lnTo>
                    <a:pt x="514" y="400"/>
                  </a:lnTo>
                  <a:lnTo>
                    <a:pt x="514" y="397"/>
                  </a:lnTo>
                  <a:lnTo>
                    <a:pt x="514" y="397"/>
                  </a:lnTo>
                  <a:lnTo>
                    <a:pt x="513" y="396"/>
                  </a:lnTo>
                  <a:lnTo>
                    <a:pt x="513" y="396"/>
                  </a:lnTo>
                  <a:lnTo>
                    <a:pt x="512" y="391"/>
                  </a:lnTo>
                  <a:lnTo>
                    <a:pt x="511" y="384"/>
                  </a:lnTo>
                  <a:lnTo>
                    <a:pt x="511" y="384"/>
                  </a:lnTo>
                  <a:lnTo>
                    <a:pt x="510" y="382"/>
                  </a:lnTo>
                  <a:lnTo>
                    <a:pt x="510" y="382"/>
                  </a:lnTo>
                  <a:lnTo>
                    <a:pt x="509" y="379"/>
                  </a:lnTo>
                  <a:lnTo>
                    <a:pt x="507" y="374"/>
                  </a:lnTo>
                  <a:lnTo>
                    <a:pt x="507" y="374"/>
                  </a:lnTo>
                  <a:lnTo>
                    <a:pt x="509" y="361"/>
                  </a:lnTo>
                  <a:lnTo>
                    <a:pt x="509" y="361"/>
                  </a:lnTo>
                  <a:lnTo>
                    <a:pt x="510" y="350"/>
                  </a:lnTo>
                  <a:lnTo>
                    <a:pt x="510" y="350"/>
                  </a:lnTo>
                  <a:lnTo>
                    <a:pt x="509" y="349"/>
                  </a:lnTo>
                  <a:lnTo>
                    <a:pt x="509" y="349"/>
                  </a:lnTo>
                  <a:lnTo>
                    <a:pt x="509" y="346"/>
                  </a:lnTo>
                  <a:lnTo>
                    <a:pt x="507" y="345"/>
                  </a:lnTo>
                  <a:lnTo>
                    <a:pt x="507" y="345"/>
                  </a:lnTo>
                  <a:lnTo>
                    <a:pt x="506" y="337"/>
                  </a:lnTo>
                  <a:lnTo>
                    <a:pt x="484" y="334"/>
                  </a:lnTo>
                  <a:lnTo>
                    <a:pt x="481" y="351"/>
                  </a:lnTo>
                  <a:lnTo>
                    <a:pt x="481" y="351"/>
                  </a:lnTo>
                  <a:lnTo>
                    <a:pt x="482" y="357"/>
                  </a:lnTo>
                  <a:lnTo>
                    <a:pt x="483" y="369"/>
                  </a:lnTo>
                  <a:lnTo>
                    <a:pt x="483" y="375"/>
                  </a:lnTo>
                  <a:lnTo>
                    <a:pt x="483" y="382"/>
                  </a:lnTo>
                  <a:lnTo>
                    <a:pt x="481" y="390"/>
                  </a:lnTo>
                  <a:lnTo>
                    <a:pt x="479" y="397"/>
                  </a:lnTo>
                  <a:lnTo>
                    <a:pt x="479" y="397"/>
                  </a:lnTo>
                  <a:lnTo>
                    <a:pt x="474" y="403"/>
                  </a:lnTo>
                  <a:lnTo>
                    <a:pt x="470" y="409"/>
                  </a:lnTo>
                  <a:lnTo>
                    <a:pt x="464" y="413"/>
                  </a:lnTo>
                  <a:lnTo>
                    <a:pt x="459" y="416"/>
                  </a:lnTo>
                  <a:lnTo>
                    <a:pt x="455" y="418"/>
                  </a:lnTo>
                  <a:lnTo>
                    <a:pt x="450" y="419"/>
                  </a:lnTo>
                  <a:lnTo>
                    <a:pt x="443" y="419"/>
                  </a:lnTo>
                  <a:lnTo>
                    <a:pt x="443" y="419"/>
                  </a:lnTo>
                  <a:lnTo>
                    <a:pt x="441" y="419"/>
                  </a:lnTo>
                  <a:lnTo>
                    <a:pt x="441" y="419"/>
                  </a:lnTo>
                  <a:lnTo>
                    <a:pt x="432" y="419"/>
                  </a:lnTo>
                  <a:lnTo>
                    <a:pt x="425" y="417"/>
                  </a:lnTo>
                  <a:lnTo>
                    <a:pt x="419" y="414"/>
                  </a:lnTo>
                  <a:lnTo>
                    <a:pt x="412" y="409"/>
                  </a:lnTo>
                  <a:lnTo>
                    <a:pt x="405" y="402"/>
                  </a:lnTo>
                  <a:lnTo>
                    <a:pt x="402" y="397"/>
                  </a:lnTo>
                  <a:lnTo>
                    <a:pt x="400" y="392"/>
                  </a:lnTo>
                  <a:lnTo>
                    <a:pt x="398" y="386"/>
                  </a:lnTo>
                  <a:lnTo>
                    <a:pt x="397" y="379"/>
                  </a:lnTo>
                  <a:lnTo>
                    <a:pt x="397" y="379"/>
                  </a:lnTo>
                  <a:lnTo>
                    <a:pt x="396" y="371"/>
                  </a:lnTo>
                  <a:lnTo>
                    <a:pt x="397" y="363"/>
                  </a:lnTo>
                  <a:lnTo>
                    <a:pt x="398" y="357"/>
                  </a:lnTo>
                  <a:lnTo>
                    <a:pt x="401" y="351"/>
                  </a:lnTo>
                  <a:lnTo>
                    <a:pt x="406" y="341"/>
                  </a:lnTo>
                  <a:lnTo>
                    <a:pt x="411" y="336"/>
                  </a:lnTo>
                  <a:lnTo>
                    <a:pt x="411" y="336"/>
                  </a:lnTo>
                  <a:lnTo>
                    <a:pt x="416" y="332"/>
                  </a:lnTo>
                  <a:lnTo>
                    <a:pt x="421" y="329"/>
                  </a:lnTo>
                  <a:lnTo>
                    <a:pt x="428" y="324"/>
                  </a:lnTo>
                  <a:lnTo>
                    <a:pt x="428" y="323"/>
                  </a:lnTo>
                  <a:lnTo>
                    <a:pt x="353" y="317"/>
                  </a:lnTo>
                  <a:lnTo>
                    <a:pt x="353" y="317"/>
                  </a:lnTo>
                  <a:lnTo>
                    <a:pt x="351" y="325"/>
                  </a:lnTo>
                  <a:lnTo>
                    <a:pt x="350" y="330"/>
                  </a:lnTo>
                  <a:lnTo>
                    <a:pt x="349" y="333"/>
                  </a:lnTo>
                  <a:lnTo>
                    <a:pt x="349" y="333"/>
                  </a:lnTo>
                  <a:lnTo>
                    <a:pt x="346" y="334"/>
                  </a:lnTo>
                  <a:lnTo>
                    <a:pt x="344" y="335"/>
                  </a:lnTo>
                  <a:lnTo>
                    <a:pt x="344" y="335"/>
                  </a:lnTo>
                  <a:lnTo>
                    <a:pt x="341" y="334"/>
                  </a:lnTo>
                  <a:lnTo>
                    <a:pt x="339" y="333"/>
                  </a:lnTo>
                  <a:lnTo>
                    <a:pt x="337" y="332"/>
                  </a:lnTo>
                  <a:lnTo>
                    <a:pt x="336" y="330"/>
                  </a:lnTo>
                  <a:lnTo>
                    <a:pt x="336" y="330"/>
                  </a:lnTo>
                  <a:lnTo>
                    <a:pt x="334" y="321"/>
                  </a:lnTo>
                  <a:lnTo>
                    <a:pt x="334" y="314"/>
                  </a:lnTo>
                  <a:lnTo>
                    <a:pt x="212" y="305"/>
                  </a:lnTo>
                  <a:lnTo>
                    <a:pt x="212" y="305"/>
                  </a:lnTo>
                  <a:lnTo>
                    <a:pt x="211" y="314"/>
                  </a:lnTo>
                  <a:lnTo>
                    <a:pt x="210" y="319"/>
                  </a:lnTo>
                  <a:lnTo>
                    <a:pt x="209" y="321"/>
                  </a:lnTo>
                  <a:lnTo>
                    <a:pt x="208" y="321"/>
                  </a:lnTo>
                  <a:lnTo>
                    <a:pt x="208" y="321"/>
                  </a:lnTo>
                  <a:lnTo>
                    <a:pt x="203" y="322"/>
                  </a:lnTo>
                  <a:lnTo>
                    <a:pt x="203" y="322"/>
                  </a:lnTo>
                  <a:lnTo>
                    <a:pt x="199" y="321"/>
                  </a:lnTo>
                  <a:lnTo>
                    <a:pt x="195" y="320"/>
                  </a:lnTo>
                  <a:lnTo>
                    <a:pt x="193" y="318"/>
                  </a:lnTo>
                  <a:lnTo>
                    <a:pt x="193" y="316"/>
                  </a:lnTo>
                  <a:lnTo>
                    <a:pt x="193" y="316"/>
                  </a:lnTo>
                  <a:lnTo>
                    <a:pt x="192" y="310"/>
                  </a:lnTo>
                  <a:lnTo>
                    <a:pt x="191" y="303"/>
                  </a:lnTo>
                  <a:lnTo>
                    <a:pt x="173" y="302"/>
                  </a:lnTo>
                  <a:lnTo>
                    <a:pt x="173" y="302"/>
                  </a:lnTo>
                  <a:lnTo>
                    <a:pt x="172" y="310"/>
                  </a:lnTo>
                  <a:lnTo>
                    <a:pt x="171" y="313"/>
                  </a:lnTo>
                  <a:lnTo>
                    <a:pt x="170" y="315"/>
                  </a:lnTo>
                  <a:lnTo>
                    <a:pt x="169" y="315"/>
                  </a:lnTo>
                  <a:lnTo>
                    <a:pt x="168" y="315"/>
                  </a:lnTo>
                  <a:lnTo>
                    <a:pt x="167" y="314"/>
                  </a:lnTo>
                  <a:lnTo>
                    <a:pt x="167" y="314"/>
                  </a:lnTo>
                  <a:lnTo>
                    <a:pt x="166" y="312"/>
                  </a:lnTo>
                  <a:lnTo>
                    <a:pt x="166" y="301"/>
                  </a:lnTo>
                  <a:lnTo>
                    <a:pt x="27" y="293"/>
                  </a:lnTo>
                  <a:lnTo>
                    <a:pt x="23" y="286"/>
                  </a:lnTo>
                  <a:lnTo>
                    <a:pt x="8" y="286"/>
                  </a:lnTo>
                  <a:lnTo>
                    <a:pt x="8" y="286"/>
                  </a:lnTo>
                  <a:lnTo>
                    <a:pt x="6" y="297"/>
                  </a:lnTo>
                  <a:lnTo>
                    <a:pt x="5" y="298"/>
                  </a:lnTo>
                  <a:lnTo>
                    <a:pt x="4" y="298"/>
                  </a:lnTo>
                  <a:lnTo>
                    <a:pt x="4" y="298"/>
                  </a:lnTo>
                  <a:lnTo>
                    <a:pt x="1" y="298"/>
                  </a:lnTo>
                  <a:lnTo>
                    <a:pt x="0" y="295"/>
                  </a:lnTo>
                  <a:lnTo>
                    <a:pt x="0" y="265"/>
                  </a:lnTo>
                  <a:lnTo>
                    <a:pt x="0" y="265"/>
                  </a:lnTo>
                  <a:lnTo>
                    <a:pt x="1" y="263"/>
                  </a:lnTo>
                  <a:lnTo>
                    <a:pt x="1" y="262"/>
                  </a:lnTo>
                  <a:lnTo>
                    <a:pt x="4" y="262"/>
                  </a:lnTo>
                  <a:lnTo>
                    <a:pt x="4" y="262"/>
                  </a:lnTo>
                  <a:lnTo>
                    <a:pt x="5" y="262"/>
                  </a:lnTo>
                  <a:lnTo>
                    <a:pt x="6" y="263"/>
                  </a:lnTo>
                  <a:lnTo>
                    <a:pt x="7" y="276"/>
                  </a:lnTo>
                  <a:lnTo>
                    <a:pt x="7" y="276"/>
                  </a:lnTo>
                  <a:lnTo>
                    <a:pt x="13" y="275"/>
                  </a:lnTo>
                  <a:lnTo>
                    <a:pt x="580" y="307"/>
                  </a:lnTo>
                  <a:lnTo>
                    <a:pt x="580" y="307"/>
                  </a:lnTo>
                  <a:lnTo>
                    <a:pt x="586" y="305"/>
                  </a:lnTo>
                  <a:lnTo>
                    <a:pt x="588" y="303"/>
                  </a:lnTo>
                  <a:lnTo>
                    <a:pt x="589" y="301"/>
                  </a:lnTo>
                  <a:lnTo>
                    <a:pt x="589" y="298"/>
                  </a:lnTo>
                  <a:lnTo>
                    <a:pt x="589" y="298"/>
                  </a:lnTo>
                  <a:lnTo>
                    <a:pt x="588" y="269"/>
                  </a:lnTo>
                  <a:lnTo>
                    <a:pt x="588" y="269"/>
                  </a:lnTo>
                  <a:lnTo>
                    <a:pt x="589" y="259"/>
                  </a:lnTo>
                  <a:lnTo>
                    <a:pt x="591" y="249"/>
                  </a:lnTo>
                  <a:lnTo>
                    <a:pt x="594" y="241"/>
                  </a:lnTo>
                  <a:lnTo>
                    <a:pt x="597" y="234"/>
                  </a:lnTo>
                  <a:lnTo>
                    <a:pt x="602" y="226"/>
                  </a:lnTo>
                  <a:lnTo>
                    <a:pt x="608" y="221"/>
                  </a:lnTo>
                  <a:lnTo>
                    <a:pt x="613" y="216"/>
                  </a:lnTo>
                  <a:lnTo>
                    <a:pt x="618" y="210"/>
                  </a:lnTo>
                  <a:lnTo>
                    <a:pt x="631" y="203"/>
                  </a:lnTo>
                  <a:lnTo>
                    <a:pt x="642" y="198"/>
                  </a:lnTo>
                  <a:lnTo>
                    <a:pt x="652" y="195"/>
                  </a:lnTo>
                  <a:lnTo>
                    <a:pt x="657" y="194"/>
                  </a:lnTo>
                  <a:lnTo>
                    <a:pt x="657" y="194"/>
                  </a:lnTo>
                  <a:lnTo>
                    <a:pt x="660" y="100"/>
                  </a:lnTo>
                  <a:lnTo>
                    <a:pt x="660" y="86"/>
                  </a:lnTo>
                  <a:lnTo>
                    <a:pt x="660" y="86"/>
                  </a:lnTo>
                  <a:lnTo>
                    <a:pt x="662" y="41"/>
                  </a:lnTo>
                  <a:lnTo>
                    <a:pt x="664" y="14"/>
                  </a:lnTo>
                  <a:lnTo>
                    <a:pt x="665" y="7"/>
                  </a:lnTo>
                  <a:lnTo>
                    <a:pt x="666" y="3"/>
                  </a:lnTo>
                  <a:lnTo>
                    <a:pt x="668" y="0"/>
                  </a:lnTo>
                  <a:lnTo>
                    <a:pt x="669" y="0"/>
                  </a:lnTo>
                  <a:lnTo>
                    <a:pt x="669" y="0"/>
                  </a:lnTo>
                  <a:lnTo>
                    <a:pt x="671" y="0"/>
                  </a:lnTo>
                  <a:lnTo>
                    <a:pt x="672" y="2"/>
                  </a:lnTo>
                  <a:lnTo>
                    <a:pt x="674" y="7"/>
                  </a:lnTo>
                  <a:lnTo>
                    <a:pt x="675" y="14"/>
                  </a:lnTo>
                  <a:lnTo>
                    <a:pt x="676" y="40"/>
                  </a:lnTo>
                  <a:lnTo>
                    <a:pt x="677" y="84"/>
                  </a:lnTo>
                  <a:lnTo>
                    <a:pt x="677" y="84"/>
                  </a:lnTo>
                  <a:lnTo>
                    <a:pt x="678" y="106"/>
                  </a:lnTo>
                  <a:lnTo>
                    <a:pt x="678" y="106"/>
                  </a:lnTo>
                  <a:lnTo>
                    <a:pt x="680" y="161"/>
                  </a:lnTo>
                  <a:lnTo>
                    <a:pt x="681" y="194"/>
                  </a:lnTo>
                  <a:lnTo>
                    <a:pt x="681" y="194"/>
                  </a:lnTo>
                  <a:lnTo>
                    <a:pt x="690" y="196"/>
                  </a:lnTo>
                  <a:lnTo>
                    <a:pt x="703" y="200"/>
                  </a:lnTo>
                  <a:lnTo>
                    <a:pt x="710" y="204"/>
                  </a:lnTo>
                  <a:lnTo>
                    <a:pt x="717" y="209"/>
                  </a:lnTo>
                  <a:lnTo>
                    <a:pt x="725" y="215"/>
                  </a:lnTo>
                  <a:lnTo>
                    <a:pt x="731" y="222"/>
                  </a:lnTo>
                  <a:lnTo>
                    <a:pt x="731" y="222"/>
                  </a:lnTo>
                  <a:lnTo>
                    <a:pt x="736" y="229"/>
                  </a:lnTo>
                  <a:lnTo>
                    <a:pt x="743" y="240"/>
                  </a:lnTo>
                  <a:lnTo>
                    <a:pt x="748" y="250"/>
                  </a:lnTo>
                  <a:lnTo>
                    <a:pt x="749" y="256"/>
                  </a:lnTo>
                  <a:lnTo>
                    <a:pt x="750" y="260"/>
                  </a:lnTo>
                  <a:lnTo>
                    <a:pt x="750" y="260"/>
                  </a:lnTo>
                  <a:lnTo>
                    <a:pt x="750" y="275"/>
                  </a:lnTo>
                  <a:lnTo>
                    <a:pt x="750" y="285"/>
                  </a:lnTo>
                  <a:lnTo>
                    <a:pt x="748" y="296"/>
                  </a:lnTo>
                  <a:lnTo>
                    <a:pt x="748" y="296"/>
                  </a:lnTo>
                  <a:lnTo>
                    <a:pt x="748" y="299"/>
                  </a:lnTo>
                  <a:lnTo>
                    <a:pt x="749" y="299"/>
                  </a:lnTo>
                  <a:lnTo>
                    <a:pt x="749" y="299"/>
                  </a:lnTo>
                  <a:lnTo>
                    <a:pt x="750" y="301"/>
                  </a:lnTo>
                  <a:lnTo>
                    <a:pt x="751" y="303"/>
                  </a:lnTo>
                  <a:lnTo>
                    <a:pt x="751" y="303"/>
                  </a:lnTo>
                  <a:lnTo>
                    <a:pt x="751" y="304"/>
                  </a:lnTo>
                  <a:lnTo>
                    <a:pt x="752" y="305"/>
                  </a:lnTo>
                  <a:lnTo>
                    <a:pt x="755" y="306"/>
                  </a:lnTo>
                  <a:lnTo>
                    <a:pt x="760" y="306"/>
                  </a:lnTo>
                  <a:lnTo>
                    <a:pt x="760" y="306"/>
                  </a:lnTo>
                  <a:lnTo>
                    <a:pt x="779" y="305"/>
                  </a:lnTo>
                  <a:lnTo>
                    <a:pt x="779" y="305"/>
                  </a:lnTo>
                  <a:lnTo>
                    <a:pt x="866" y="299"/>
                  </a:lnTo>
                  <a:lnTo>
                    <a:pt x="986" y="292"/>
                  </a:lnTo>
                  <a:lnTo>
                    <a:pt x="1315" y="272"/>
                  </a:lnTo>
                  <a:lnTo>
                    <a:pt x="1340" y="272"/>
                  </a:lnTo>
                  <a:lnTo>
                    <a:pt x="1340" y="272"/>
                  </a:lnTo>
                  <a:lnTo>
                    <a:pt x="1342" y="258"/>
                  </a:lnTo>
                  <a:lnTo>
                    <a:pt x="1343" y="256"/>
                  </a:lnTo>
                  <a:lnTo>
                    <a:pt x="1344" y="256"/>
                  </a:lnTo>
                  <a:lnTo>
                    <a:pt x="1346" y="256"/>
                  </a:lnTo>
                  <a:lnTo>
                    <a:pt x="1347" y="257"/>
                  </a:lnTo>
                  <a:lnTo>
                    <a:pt x="1347" y="257"/>
                  </a:lnTo>
                  <a:lnTo>
                    <a:pt x="1347" y="262"/>
                  </a:lnTo>
                  <a:lnTo>
                    <a:pt x="1348" y="273"/>
                  </a:lnTo>
                  <a:lnTo>
                    <a:pt x="1348" y="283"/>
                  </a:lnTo>
                  <a:lnTo>
                    <a:pt x="1347" y="290"/>
                  </a:lnTo>
                  <a:lnTo>
                    <a:pt x="1346" y="291"/>
                  </a:lnTo>
                  <a:lnTo>
                    <a:pt x="1344" y="291"/>
                  </a:lnTo>
                  <a:lnTo>
                    <a:pt x="1344" y="291"/>
                  </a:lnTo>
                  <a:lnTo>
                    <a:pt x="1343" y="291"/>
                  </a:lnTo>
                  <a:lnTo>
                    <a:pt x="1342" y="290"/>
                  </a:lnTo>
                  <a:lnTo>
                    <a:pt x="1340" y="287"/>
                  </a:lnTo>
                  <a:lnTo>
                    <a:pt x="1338" y="283"/>
                  </a:lnTo>
                  <a:lnTo>
                    <a:pt x="1323" y="283"/>
                  </a:lnTo>
                  <a:lnTo>
                    <a:pt x="1323" y="283"/>
                  </a:lnTo>
                  <a:lnTo>
                    <a:pt x="1322" y="284"/>
                  </a:lnTo>
                  <a:lnTo>
                    <a:pt x="1322" y="284"/>
                  </a:lnTo>
                  <a:lnTo>
                    <a:pt x="1321" y="285"/>
                  </a:lnTo>
                  <a:lnTo>
                    <a:pt x="1319" y="286"/>
                  </a:lnTo>
                  <a:lnTo>
                    <a:pt x="1319" y="286"/>
                  </a:lnTo>
                  <a:lnTo>
                    <a:pt x="1152" y="300"/>
                  </a:lnTo>
                  <a:lnTo>
                    <a:pt x="1152" y="300"/>
                  </a:lnTo>
                  <a:lnTo>
                    <a:pt x="1151" y="306"/>
                  </a:lnTo>
                  <a:lnTo>
                    <a:pt x="1149" y="313"/>
                  </a:lnTo>
                  <a:lnTo>
                    <a:pt x="1149" y="313"/>
                  </a:lnTo>
                  <a:lnTo>
                    <a:pt x="1147" y="316"/>
                  </a:lnTo>
                  <a:lnTo>
                    <a:pt x="1145" y="318"/>
                  </a:lnTo>
                  <a:lnTo>
                    <a:pt x="1142" y="318"/>
                  </a:lnTo>
                  <a:lnTo>
                    <a:pt x="1141" y="318"/>
                  </a:lnTo>
                  <a:lnTo>
                    <a:pt x="1141" y="318"/>
                  </a:lnTo>
                  <a:lnTo>
                    <a:pt x="1137" y="317"/>
                  </a:lnTo>
                  <a:lnTo>
                    <a:pt x="1136" y="316"/>
                  </a:lnTo>
                  <a:lnTo>
                    <a:pt x="1136" y="316"/>
                  </a:lnTo>
                  <a:lnTo>
                    <a:pt x="1133" y="313"/>
                  </a:lnTo>
                  <a:lnTo>
                    <a:pt x="1132" y="310"/>
                  </a:lnTo>
                  <a:lnTo>
                    <a:pt x="1131" y="302"/>
                  </a:lnTo>
                  <a:lnTo>
                    <a:pt x="1008" y="313"/>
                  </a:lnTo>
                  <a:lnTo>
                    <a:pt x="1008" y="313"/>
                  </a:lnTo>
                  <a:lnTo>
                    <a:pt x="1006" y="321"/>
                  </a:lnTo>
                  <a:lnTo>
                    <a:pt x="1004" y="325"/>
                  </a:lnTo>
                  <a:lnTo>
                    <a:pt x="1003" y="329"/>
                  </a:lnTo>
                  <a:lnTo>
                    <a:pt x="1003" y="329"/>
                  </a:lnTo>
                  <a:lnTo>
                    <a:pt x="1000" y="331"/>
                  </a:lnTo>
                  <a:lnTo>
                    <a:pt x="997" y="332"/>
                  </a:lnTo>
                  <a:lnTo>
                    <a:pt x="997" y="332"/>
                  </a:lnTo>
                  <a:lnTo>
                    <a:pt x="995" y="331"/>
                  </a:lnTo>
                  <a:lnTo>
                    <a:pt x="991" y="327"/>
                  </a:lnTo>
                  <a:lnTo>
                    <a:pt x="991" y="327"/>
                  </a:lnTo>
                  <a:lnTo>
                    <a:pt x="988" y="321"/>
                  </a:lnTo>
                  <a:lnTo>
                    <a:pt x="987" y="316"/>
                  </a:lnTo>
                  <a:lnTo>
                    <a:pt x="909" y="322"/>
                  </a:lnTo>
                  <a:lnTo>
                    <a:pt x="909" y="323"/>
                  </a:lnTo>
                  <a:lnTo>
                    <a:pt x="909" y="323"/>
                  </a:lnTo>
                  <a:lnTo>
                    <a:pt x="917" y="326"/>
                  </a:lnTo>
                  <a:lnTo>
                    <a:pt x="921" y="329"/>
                  </a:lnTo>
                  <a:lnTo>
                    <a:pt x="926" y="333"/>
                  </a:lnTo>
                  <a:lnTo>
                    <a:pt x="931" y="337"/>
                  </a:lnTo>
                  <a:lnTo>
                    <a:pt x="935" y="342"/>
                  </a:lnTo>
                  <a:lnTo>
                    <a:pt x="939" y="350"/>
                  </a:lnTo>
                  <a:lnTo>
                    <a:pt x="941" y="357"/>
                  </a:lnTo>
                  <a:lnTo>
                    <a:pt x="941" y="357"/>
                  </a:lnTo>
                  <a:lnTo>
                    <a:pt x="942" y="364"/>
                  </a:lnTo>
                  <a:lnTo>
                    <a:pt x="942" y="372"/>
                  </a:lnTo>
                  <a:lnTo>
                    <a:pt x="941" y="380"/>
                  </a:lnTo>
                  <a:lnTo>
                    <a:pt x="940" y="388"/>
                  </a:lnTo>
                  <a:lnTo>
                    <a:pt x="938" y="395"/>
                  </a:lnTo>
                  <a:lnTo>
                    <a:pt x="933" y="401"/>
                  </a:lnTo>
                  <a:lnTo>
                    <a:pt x="929" y="408"/>
                  </a:lnTo>
                  <a:lnTo>
                    <a:pt x="923" y="413"/>
                  </a:lnTo>
                  <a:lnTo>
                    <a:pt x="923" y="413"/>
                  </a:lnTo>
                  <a:lnTo>
                    <a:pt x="919" y="415"/>
                  </a:lnTo>
                  <a:lnTo>
                    <a:pt x="913" y="417"/>
                  </a:lnTo>
                  <a:lnTo>
                    <a:pt x="908" y="419"/>
                  </a:lnTo>
                  <a:lnTo>
                    <a:pt x="902" y="419"/>
                  </a:lnTo>
                  <a:lnTo>
                    <a:pt x="901" y="419"/>
                  </a:lnTo>
                  <a:lnTo>
                    <a:pt x="901" y="419"/>
                  </a:lnTo>
                  <a:lnTo>
                    <a:pt x="890" y="418"/>
                  </a:lnTo>
                  <a:lnTo>
                    <a:pt x="882" y="415"/>
                  </a:lnTo>
                  <a:lnTo>
                    <a:pt x="873" y="411"/>
                  </a:lnTo>
                  <a:lnTo>
                    <a:pt x="867" y="404"/>
                  </a:lnTo>
                  <a:lnTo>
                    <a:pt x="867" y="404"/>
                  </a:lnTo>
                  <a:lnTo>
                    <a:pt x="863" y="397"/>
                  </a:lnTo>
                  <a:lnTo>
                    <a:pt x="860" y="389"/>
                  </a:lnTo>
                  <a:lnTo>
                    <a:pt x="857" y="381"/>
                  </a:lnTo>
                  <a:lnTo>
                    <a:pt x="856" y="373"/>
                  </a:lnTo>
                  <a:lnTo>
                    <a:pt x="856" y="360"/>
                  </a:lnTo>
                  <a:lnTo>
                    <a:pt x="857" y="353"/>
                  </a:lnTo>
                  <a:lnTo>
                    <a:pt x="853" y="332"/>
                  </a:lnTo>
                  <a:lnTo>
                    <a:pt x="832" y="337"/>
                  </a:lnTo>
                  <a:lnTo>
                    <a:pt x="830" y="341"/>
                  </a:lnTo>
                  <a:lnTo>
                    <a:pt x="830" y="341"/>
                  </a:lnTo>
                  <a:lnTo>
                    <a:pt x="831" y="379"/>
                  </a:lnTo>
                  <a:lnTo>
                    <a:pt x="831" y="379"/>
                  </a:lnTo>
                  <a:lnTo>
                    <a:pt x="830" y="384"/>
                  </a:lnTo>
                  <a:lnTo>
                    <a:pt x="828" y="389"/>
                  </a:lnTo>
                  <a:lnTo>
                    <a:pt x="826" y="408"/>
                  </a:lnTo>
                  <a:lnTo>
                    <a:pt x="826" y="408"/>
                  </a:lnTo>
                  <a:lnTo>
                    <a:pt x="827" y="409"/>
                  </a:lnTo>
                  <a:lnTo>
                    <a:pt x="827" y="409"/>
                  </a:lnTo>
                  <a:lnTo>
                    <a:pt x="827" y="409"/>
                  </a:lnTo>
                  <a:lnTo>
                    <a:pt x="828" y="404"/>
                  </a:lnTo>
                  <a:lnTo>
                    <a:pt x="828" y="404"/>
                  </a:lnTo>
                  <a:lnTo>
                    <a:pt x="830" y="400"/>
                  </a:lnTo>
                  <a:lnTo>
                    <a:pt x="831" y="397"/>
                  </a:lnTo>
                  <a:lnTo>
                    <a:pt x="831" y="397"/>
                  </a:lnTo>
                  <a:lnTo>
                    <a:pt x="834" y="395"/>
                  </a:lnTo>
                  <a:lnTo>
                    <a:pt x="839" y="394"/>
                  </a:lnTo>
                  <a:lnTo>
                    <a:pt x="839" y="394"/>
                  </a:lnTo>
                  <a:lnTo>
                    <a:pt x="842" y="395"/>
                  </a:lnTo>
                  <a:lnTo>
                    <a:pt x="844" y="396"/>
                  </a:lnTo>
                  <a:lnTo>
                    <a:pt x="846" y="398"/>
                  </a:lnTo>
                  <a:lnTo>
                    <a:pt x="847" y="401"/>
                  </a:lnTo>
                  <a:lnTo>
                    <a:pt x="847" y="401"/>
                  </a:lnTo>
                  <a:lnTo>
                    <a:pt x="846" y="424"/>
                  </a:lnTo>
                  <a:lnTo>
                    <a:pt x="846" y="425"/>
                  </a:lnTo>
                  <a:lnTo>
                    <a:pt x="846" y="425"/>
                  </a:lnTo>
                  <a:lnTo>
                    <a:pt x="846" y="425"/>
                  </a:lnTo>
                  <a:lnTo>
                    <a:pt x="843" y="429"/>
                  </a:lnTo>
                  <a:lnTo>
                    <a:pt x="840" y="431"/>
                  </a:lnTo>
                  <a:lnTo>
                    <a:pt x="834" y="431"/>
                  </a:lnTo>
                  <a:lnTo>
                    <a:pt x="829" y="430"/>
                  </a:lnTo>
                  <a:lnTo>
                    <a:pt x="829" y="430"/>
                  </a:lnTo>
                  <a:lnTo>
                    <a:pt x="827" y="428"/>
                  </a:lnTo>
                  <a:lnTo>
                    <a:pt x="826" y="425"/>
                  </a:lnTo>
                  <a:lnTo>
                    <a:pt x="826" y="425"/>
                  </a:lnTo>
                  <a:lnTo>
                    <a:pt x="825" y="423"/>
                  </a:lnTo>
                  <a:lnTo>
                    <a:pt x="825" y="423"/>
                  </a:lnTo>
                  <a:lnTo>
                    <a:pt x="817" y="423"/>
                  </a:lnTo>
                  <a:lnTo>
                    <a:pt x="817" y="423"/>
                  </a:lnTo>
                  <a:lnTo>
                    <a:pt x="814" y="423"/>
                  </a:lnTo>
                  <a:lnTo>
                    <a:pt x="814" y="423"/>
                  </a:lnTo>
                  <a:lnTo>
                    <a:pt x="810" y="427"/>
                  </a:lnTo>
                  <a:lnTo>
                    <a:pt x="810" y="427"/>
                  </a:lnTo>
                  <a:lnTo>
                    <a:pt x="807" y="430"/>
                  </a:lnTo>
                  <a:lnTo>
                    <a:pt x="804" y="431"/>
                  </a:lnTo>
                  <a:lnTo>
                    <a:pt x="804" y="431"/>
                  </a:lnTo>
                  <a:lnTo>
                    <a:pt x="797" y="431"/>
                  </a:lnTo>
                  <a:lnTo>
                    <a:pt x="797" y="431"/>
                  </a:lnTo>
                  <a:lnTo>
                    <a:pt x="794" y="430"/>
                  </a:lnTo>
                  <a:lnTo>
                    <a:pt x="793" y="428"/>
                  </a:lnTo>
                  <a:lnTo>
                    <a:pt x="792" y="423"/>
                  </a:lnTo>
                  <a:lnTo>
                    <a:pt x="793" y="400"/>
                  </a:lnTo>
                  <a:lnTo>
                    <a:pt x="793" y="400"/>
                  </a:lnTo>
                  <a:lnTo>
                    <a:pt x="794" y="397"/>
                  </a:lnTo>
                  <a:lnTo>
                    <a:pt x="795" y="395"/>
                  </a:lnTo>
                  <a:lnTo>
                    <a:pt x="796" y="395"/>
                  </a:lnTo>
                  <a:lnTo>
                    <a:pt x="796" y="395"/>
                  </a:lnTo>
                  <a:lnTo>
                    <a:pt x="801" y="395"/>
                  </a:lnTo>
                  <a:lnTo>
                    <a:pt x="801" y="395"/>
                  </a:lnTo>
                  <a:lnTo>
                    <a:pt x="805" y="395"/>
                  </a:lnTo>
                  <a:lnTo>
                    <a:pt x="808" y="397"/>
                  </a:lnTo>
                  <a:lnTo>
                    <a:pt x="808" y="397"/>
                  </a:lnTo>
                  <a:lnTo>
                    <a:pt x="809" y="399"/>
                  </a:lnTo>
                  <a:lnTo>
                    <a:pt x="810" y="402"/>
                  </a:lnTo>
                  <a:lnTo>
                    <a:pt x="811" y="409"/>
                  </a:lnTo>
                  <a:lnTo>
                    <a:pt x="811" y="409"/>
                  </a:lnTo>
                  <a:lnTo>
                    <a:pt x="812" y="408"/>
                  </a:lnTo>
                  <a:lnTo>
                    <a:pt x="812" y="394"/>
                  </a:lnTo>
                  <a:lnTo>
                    <a:pt x="789" y="360"/>
                  </a:lnTo>
                  <a:lnTo>
                    <a:pt x="789" y="360"/>
                  </a:lnTo>
                  <a:lnTo>
                    <a:pt x="784" y="357"/>
                  </a:lnTo>
                  <a:lnTo>
                    <a:pt x="784" y="357"/>
                  </a:lnTo>
                  <a:lnTo>
                    <a:pt x="781" y="355"/>
                  </a:lnTo>
                  <a:lnTo>
                    <a:pt x="777" y="352"/>
                  </a:lnTo>
                  <a:lnTo>
                    <a:pt x="774" y="345"/>
                  </a:lnTo>
                  <a:lnTo>
                    <a:pt x="774" y="345"/>
                  </a:lnTo>
                  <a:lnTo>
                    <a:pt x="762" y="349"/>
                  </a:lnTo>
                  <a:lnTo>
                    <a:pt x="762" y="349"/>
                  </a:lnTo>
                  <a:lnTo>
                    <a:pt x="750" y="351"/>
                  </a:lnTo>
                  <a:lnTo>
                    <a:pt x="750" y="351"/>
                  </a:lnTo>
                  <a:lnTo>
                    <a:pt x="748" y="356"/>
                  </a:lnTo>
                  <a:lnTo>
                    <a:pt x="745" y="362"/>
                  </a:lnTo>
                  <a:lnTo>
                    <a:pt x="743" y="366"/>
                  </a:lnTo>
                  <a:lnTo>
                    <a:pt x="738" y="370"/>
                  </a:lnTo>
                  <a:lnTo>
                    <a:pt x="734" y="373"/>
                  </a:lnTo>
                  <a:lnTo>
                    <a:pt x="729" y="375"/>
                  </a:lnTo>
                  <a:lnTo>
                    <a:pt x="729" y="375"/>
                  </a:lnTo>
                  <a:lnTo>
                    <a:pt x="718" y="378"/>
                  </a:lnTo>
                  <a:lnTo>
                    <a:pt x="710" y="379"/>
                  </a:lnTo>
                  <a:lnTo>
                    <a:pt x="699" y="379"/>
                  </a:lnTo>
                  <a:lnTo>
                    <a:pt x="698" y="382"/>
                  </a:lnTo>
                  <a:lnTo>
                    <a:pt x="676" y="383"/>
                  </a:lnTo>
                  <a:lnTo>
                    <a:pt x="677" y="404"/>
                  </a:lnTo>
                  <a:lnTo>
                    <a:pt x="677" y="404"/>
                  </a:lnTo>
                  <a:lnTo>
                    <a:pt x="678" y="404"/>
                  </a:lnTo>
                  <a:lnTo>
                    <a:pt x="678" y="404"/>
                  </a:lnTo>
                  <a:lnTo>
                    <a:pt x="682" y="404"/>
                  </a:lnTo>
                  <a:lnTo>
                    <a:pt x="685" y="405"/>
                  </a:lnTo>
                  <a:lnTo>
                    <a:pt x="686" y="407"/>
                  </a:lnTo>
                  <a:lnTo>
                    <a:pt x="686" y="409"/>
                  </a:lnTo>
                  <a:lnTo>
                    <a:pt x="686" y="409"/>
                  </a:lnTo>
                  <a:lnTo>
                    <a:pt x="686" y="420"/>
                  </a:lnTo>
                  <a:lnTo>
                    <a:pt x="686" y="427"/>
                  </a:lnTo>
                  <a:lnTo>
                    <a:pt x="685" y="430"/>
                  </a:lnTo>
                  <a:lnTo>
                    <a:pt x="682" y="431"/>
                  </a:lnTo>
                  <a:lnTo>
                    <a:pt x="682" y="431"/>
                  </a:lnTo>
                  <a:lnTo>
                    <a:pt x="682" y="431"/>
                  </a:lnTo>
                  <a:lnTo>
                    <a:pt x="678" y="431"/>
                  </a:lnTo>
                  <a:lnTo>
                    <a:pt x="673" y="430"/>
                  </a:lnTo>
                  <a:lnTo>
                    <a:pt x="673" y="430"/>
                  </a:lnTo>
                  <a:lnTo>
                    <a:pt x="672" y="430"/>
                  </a:lnTo>
                  <a:lnTo>
                    <a:pt x="672" y="429"/>
                  </a:lnTo>
                  <a:lnTo>
                    <a:pt x="671" y="427"/>
                  </a:lnTo>
                  <a:lnTo>
                    <a:pt x="671" y="427"/>
                  </a:lnTo>
                  <a:lnTo>
                    <a:pt x="668" y="427"/>
                  </a:lnTo>
                  <a:lnTo>
                    <a:pt x="668" y="427"/>
                  </a:lnTo>
                  <a:lnTo>
                    <a:pt x="666" y="428"/>
                  </a:lnTo>
                  <a:lnTo>
                    <a:pt x="666" y="428"/>
                  </a:lnTo>
                  <a:lnTo>
                    <a:pt x="666" y="428"/>
                  </a:lnTo>
                  <a:lnTo>
                    <a:pt x="665" y="430"/>
                  </a:lnTo>
                  <a:lnTo>
                    <a:pt x="665" y="430"/>
                  </a:lnTo>
                  <a:lnTo>
                    <a:pt x="662" y="431"/>
                  </a:lnTo>
                  <a:lnTo>
                    <a:pt x="656" y="431"/>
                  </a:lnTo>
                  <a:lnTo>
                    <a:pt x="656" y="431"/>
                  </a:lnTo>
                  <a:lnTo>
                    <a:pt x="655" y="431"/>
                  </a:lnTo>
                  <a:lnTo>
                    <a:pt x="655" y="431"/>
                  </a:lnTo>
                  <a:lnTo>
                    <a:pt x="653" y="430"/>
                  </a:lnTo>
                  <a:lnTo>
                    <a:pt x="652" y="428"/>
                  </a:lnTo>
                  <a:lnTo>
                    <a:pt x="651" y="421"/>
                  </a:lnTo>
                  <a:lnTo>
                    <a:pt x="651" y="409"/>
                  </a:lnTo>
                  <a:lnTo>
                    <a:pt x="651" y="409"/>
                  </a:lnTo>
                  <a:lnTo>
                    <a:pt x="651" y="407"/>
                  </a:lnTo>
                  <a:lnTo>
                    <a:pt x="651" y="407"/>
                  </a:lnTo>
                  <a:lnTo>
                    <a:pt x="653" y="404"/>
                  </a:lnTo>
                  <a:lnTo>
                    <a:pt x="656" y="403"/>
                  </a:lnTo>
                  <a:lnTo>
                    <a:pt x="656" y="403"/>
                  </a:lnTo>
                  <a:lnTo>
                    <a:pt x="661" y="403"/>
                  </a:lnTo>
                  <a:lnTo>
                    <a:pt x="661" y="378"/>
                  </a:lnTo>
                  <a:lnTo>
                    <a:pt x="619" y="376"/>
                  </a:lnTo>
                  <a:lnTo>
                    <a:pt x="616" y="381"/>
                  </a:lnTo>
                  <a:lnTo>
                    <a:pt x="604" y="377"/>
                  </a:lnTo>
                  <a:lnTo>
                    <a:pt x="603" y="372"/>
                  </a:lnTo>
                  <a:lnTo>
                    <a:pt x="603" y="372"/>
                  </a:lnTo>
                  <a:lnTo>
                    <a:pt x="599" y="370"/>
                  </a:lnTo>
                  <a:lnTo>
                    <a:pt x="597" y="368"/>
                  </a:lnTo>
                  <a:lnTo>
                    <a:pt x="594" y="364"/>
                  </a:lnTo>
                  <a:lnTo>
                    <a:pt x="594" y="364"/>
                  </a:lnTo>
                  <a:lnTo>
                    <a:pt x="591" y="360"/>
                  </a:lnTo>
                  <a:lnTo>
                    <a:pt x="589" y="356"/>
                  </a:lnTo>
                  <a:lnTo>
                    <a:pt x="588" y="349"/>
                  </a:lnTo>
                  <a:lnTo>
                    <a:pt x="563" y="345"/>
                  </a:lnTo>
                  <a:lnTo>
                    <a:pt x="530" y="389"/>
                  </a:lnTo>
                  <a:lnTo>
                    <a:pt x="531" y="395"/>
                  </a:lnTo>
                  <a:lnTo>
                    <a:pt x="526" y="396"/>
                  </a:lnTo>
                  <a:lnTo>
                    <a:pt x="529" y="413"/>
                  </a:lnTo>
                  <a:lnTo>
                    <a:pt x="529" y="413"/>
                  </a:lnTo>
                  <a:lnTo>
                    <a:pt x="530" y="401"/>
                  </a:lnTo>
                  <a:lnTo>
                    <a:pt x="530" y="401"/>
                  </a:lnTo>
                  <a:lnTo>
                    <a:pt x="531" y="399"/>
                  </a:lnTo>
                  <a:lnTo>
                    <a:pt x="533" y="397"/>
                  </a:lnTo>
                  <a:lnTo>
                    <a:pt x="536" y="396"/>
                  </a:lnTo>
                  <a:lnTo>
                    <a:pt x="538" y="396"/>
                  </a:lnTo>
                  <a:lnTo>
                    <a:pt x="538" y="396"/>
                  </a:lnTo>
                  <a:lnTo>
                    <a:pt x="541" y="396"/>
                  </a:lnTo>
                  <a:lnTo>
                    <a:pt x="544" y="397"/>
                  </a:lnTo>
                  <a:lnTo>
                    <a:pt x="545" y="399"/>
                  </a:lnTo>
                  <a:lnTo>
                    <a:pt x="546" y="401"/>
                  </a:lnTo>
                  <a:lnTo>
                    <a:pt x="546" y="401"/>
                  </a:lnTo>
                  <a:lnTo>
                    <a:pt x="546" y="415"/>
                  </a:lnTo>
                  <a:lnTo>
                    <a:pt x="544" y="427"/>
                  </a:lnTo>
                  <a:lnTo>
                    <a:pt x="544" y="427"/>
                  </a:lnTo>
                  <a:lnTo>
                    <a:pt x="543" y="428"/>
                  </a:lnTo>
                  <a:lnTo>
                    <a:pt x="541" y="429"/>
                  </a:lnTo>
                  <a:lnTo>
                    <a:pt x="537" y="430"/>
                  </a:lnTo>
                  <a:lnTo>
                    <a:pt x="537" y="430"/>
                  </a:lnTo>
                  <a:lnTo>
                    <a:pt x="530" y="429"/>
                  </a:lnTo>
                  <a:lnTo>
                    <a:pt x="530" y="429"/>
                  </a:lnTo>
                  <a:lnTo>
                    <a:pt x="528" y="427"/>
                  </a:lnTo>
                  <a:lnTo>
                    <a:pt x="526" y="424"/>
                  </a:lnTo>
                  <a:lnTo>
                    <a:pt x="516" y="424"/>
                  </a:lnTo>
                  <a:lnTo>
                    <a:pt x="516" y="424"/>
                  </a:lnTo>
                  <a:lnTo>
                    <a:pt x="513" y="428"/>
                  </a:lnTo>
                  <a:lnTo>
                    <a:pt x="509" y="431"/>
                  </a:lnTo>
                  <a:lnTo>
                    <a:pt x="509" y="431"/>
                  </a:lnTo>
                  <a:lnTo>
                    <a:pt x="502" y="432"/>
                  </a:lnTo>
                  <a:lnTo>
                    <a:pt x="502" y="432"/>
                  </a:lnTo>
                  <a:close/>
                  <a:moveTo>
                    <a:pt x="502" y="398"/>
                  </a:moveTo>
                  <a:lnTo>
                    <a:pt x="502" y="398"/>
                  </a:lnTo>
                  <a:lnTo>
                    <a:pt x="499" y="399"/>
                  </a:lnTo>
                  <a:lnTo>
                    <a:pt x="497" y="400"/>
                  </a:lnTo>
                  <a:lnTo>
                    <a:pt x="497" y="400"/>
                  </a:lnTo>
                  <a:lnTo>
                    <a:pt x="497" y="404"/>
                  </a:lnTo>
                  <a:lnTo>
                    <a:pt x="497" y="413"/>
                  </a:lnTo>
                  <a:lnTo>
                    <a:pt x="498" y="421"/>
                  </a:lnTo>
                  <a:lnTo>
                    <a:pt x="500" y="427"/>
                  </a:lnTo>
                  <a:lnTo>
                    <a:pt x="500" y="427"/>
                  </a:lnTo>
                  <a:lnTo>
                    <a:pt x="503" y="428"/>
                  </a:lnTo>
                  <a:lnTo>
                    <a:pt x="507" y="427"/>
                  </a:lnTo>
                  <a:lnTo>
                    <a:pt x="507" y="427"/>
                  </a:lnTo>
                  <a:lnTo>
                    <a:pt x="511" y="423"/>
                  </a:lnTo>
                  <a:lnTo>
                    <a:pt x="514" y="421"/>
                  </a:lnTo>
                  <a:lnTo>
                    <a:pt x="514" y="420"/>
                  </a:lnTo>
                  <a:lnTo>
                    <a:pt x="531" y="420"/>
                  </a:lnTo>
                  <a:lnTo>
                    <a:pt x="531" y="422"/>
                  </a:lnTo>
                  <a:lnTo>
                    <a:pt x="531" y="422"/>
                  </a:lnTo>
                  <a:lnTo>
                    <a:pt x="531" y="423"/>
                  </a:lnTo>
                  <a:lnTo>
                    <a:pt x="532" y="424"/>
                  </a:lnTo>
                  <a:lnTo>
                    <a:pt x="532" y="424"/>
                  </a:lnTo>
                  <a:lnTo>
                    <a:pt x="537" y="425"/>
                  </a:lnTo>
                  <a:lnTo>
                    <a:pt x="537" y="425"/>
                  </a:lnTo>
                  <a:lnTo>
                    <a:pt x="540" y="424"/>
                  </a:lnTo>
                  <a:lnTo>
                    <a:pt x="540" y="424"/>
                  </a:lnTo>
                  <a:lnTo>
                    <a:pt x="542" y="414"/>
                  </a:lnTo>
                  <a:lnTo>
                    <a:pt x="542" y="402"/>
                  </a:lnTo>
                  <a:lnTo>
                    <a:pt x="542" y="402"/>
                  </a:lnTo>
                  <a:lnTo>
                    <a:pt x="541" y="400"/>
                  </a:lnTo>
                  <a:lnTo>
                    <a:pt x="540" y="400"/>
                  </a:lnTo>
                  <a:lnTo>
                    <a:pt x="538" y="400"/>
                  </a:lnTo>
                  <a:lnTo>
                    <a:pt x="538" y="400"/>
                  </a:lnTo>
                  <a:lnTo>
                    <a:pt x="535" y="400"/>
                  </a:lnTo>
                  <a:lnTo>
                    <a:pt x="534" y="402"/>
                  </a:lnTo>
                  <a:lnTo>
                    <a:pt x="534" y="402"/>
                  </a:lnTo>
                  <a:lnTo>
                    <a:pt x="533" y="412"/>
                  </a:lnTo>
                  <a:lnTo>
                    <a:pt x="533" y="418"/>
                  </a:lnTo>
                  <a:lnTo>
                    <a:pt x="532" y="420"/>
                  </a:lnTo>
                  <a:lnTo>
                    <a:pt x="524" y="419"/>
                  </a:lnTo>
                  <a:lnTo>
                    <a:pt x="522" y="393"/>
                  </a:lnTo>
                  <a:lnTo>
                    <a:pt x="525" y="392"/>
                  </a:lnTo>
                  <a:lnTo>
                    <a:pt x="525" y="386"/>
                  </a:lnTo>
                  <a:lnTo>
                    <a:pt x="561" y="341"/>
                  </a:lnTo>
                  <a:lnTo>
                    <a:pt x="592" y="345"/>
                  </a:lnTo>
                  <a:lnTo>
                    <a:pt x="592" y="347"/>
                  </a:lnTo>
                  <a:lnTo>
                    <a:pt x="592" y="347"/>
                  </a:lnTo>
                  <a:lnTo>
                    <a:pt x="592" y="352"/>
                  </a:lnTo>
                  <a:lnTo>
                    <a:pt x="594" y="357"/>
                  </a:lnTo>
                  <a:lnTo>
                    <a:pt x="597" y="362"/>
                  </a:lnTo>
                  <a:lnTo>
                    <a:pt x="597" y="362"/>
                  </a:lnTo>
                  <a:lnTo>
                    <a:pt x="600" y="365"/>
                  </a:lnTo>
                  <a:lnTo>
                    <a:pt x="603" y="368"/>
                  </a:lnTo>
                  <a:lnTo>
                    <a:pt x="606" y="369"/>
                  </a:lnTo>
                  <a:lnTo>
                    <a:pt x="608" y="368"/>
                  </a:lnTo>
                  <a:lnTo>
                    <a:pt x="609" y="374"/>
                  </a:lnTo>
                  <a:lnTo>
                    <a:pt x="614" y="376"/>
                  </a:lnTo>
                  <a:lnTo>
                    <a:pt x="617" y="372"/>
                  </a:lnTo>
                  <a:lnTo>
                    <a:pt x="666" y="374"/>
                  </a:lnTo>
                  <a:lnTo>
                    <a:pt x="666" y="410"/>
                  </a:lnTo>
                  <a:lnTo>
                    <a:pt x="662" y="409"/>
                  </a:lnTo>
                  <a:lnTo>
                    <a:pt x="662" y="409"/>
                  </a:lnTo>
                  <a:lnTo>
                    <a:pt x="660" y="408"/>
                  </a:lnTo>
                  <a:lnTo>
                    <a:pt x="657" y="408"/>
                  </a:lnTo>
                  <a:lnTo>
                    <a:pt x="657" y="408"/>
                  </a:lnTo>
                  <a:lnTo>
                    <a:pt x="655" y="409"/>
                  </a:lnTo>
                  <a:lnTo>
                    <a:pt x="655" y="409"/>
                  </a:lnTo>
                  <a:lnTo>
                    <a:pt x="655" y="419"/>
                  </a:lnTo>
                  <a:lnTo>
                    <a:pt x="656" y="427"/>
                  </a:lnTo>
                  <a:lnTo>
                    <a:pt x="656" y="427"/>
                  </a:lnTo>
                  <a:lnTo>
                    <a:pt x="661" y="427"/>
                  </a:lnTo>
                  <a:lnTo>
                    <a:pt x="661" y="427"/>
                  </a:lnTo>
                  <a:lnTo>
                    <a:pt x="661" y="427"/>
                  </a:lnTo>
                  <a:lnTo>
                    <a:pt x="662" y="424"/>
                  </a:lnTo>
                  <a:lnTo>
                    <a:pt x="664" y="423"/>
                  </a:lnTo>
                  <a:lnTo>
                    <a:pt x="665" y="423"/>
                  </a:lnTo>
                  <a:lnTo>
                    <a:pt x="665" y="423"/>
                  </a:lnTo>
                  <a:lnTo>
                    <a:pt x="668" y="422"/>
                  </a:lnTo>
                  <a:lnTo>
                    <a:pt x="668" y="422"/>
                  </a:lnTo>
                  <a:lnTo>
                    <a:pt x="673" y="422"/>
                  </a:lnTo>
                  <a:lnTo>
                    <a:pt x="673" y="422"/>
                  </a:lnTo>
                  <a:lnTo>
                    <a:pt x="675" y="423"/>
                  </a:lnTo>
                  <a:lnTo>
                    <a:pt x="675" y="427"/>
                  </a:lnTo>
                  <a:lnTo>
                    <a:pt x="675" y="427"/>
                  </a:lnTo>
                  <a:lnTo>
                    <a:pt x="681" y="427"/>
                  </a:lnTo>
                  <a:lnTo>
                    <a:pt x="681" y="427"/>
                  </a:lnTo>
                  <a:lnTo>
                    <a:pt x="681" y="418"/>
                  </a:lnTo>
                  <a:lnTo>
                    <a:pt x="681" y="409"/>
                  </a:lnTo>
                  <a:lnTo>
                    <a:pt x="681" y="409"/>
                  </a:lnTo>
                  <a:lnTo>
                    <a:pt x="678" y="409"/>
                  </a:lnTo>
                  <a:lnTo>
                    <a:pt x="678" y="409"/>
                  </a:lnTo>
                  <a:lnTo>
                    <a:pt x="675" y="409"/>
                  </a:lnTo>
                  <a:lnTo>
                    <a:pt x="673" y="410"/>
                  </a:lnTo>
                  <a:lnTo>
                    <a:pt x="672" y="379"/>
                  </a:lnTo>
                  <a:lnTo>
                    <a:pt x="695" y="378"/>
                  </a:lnTo>
                  <a:lnTo>
                    <a:pt x="697" y="375"/>
                  </a:lnTo>
                  <a:lnTo>
                    <a:pt x="698" y="375"/>
                  </a:lnTo>
                  <a:lnTo>
                    <a:pt x="698" y="375"/>
                  </a:lnTo>
                  <a:lnTo>
                    <a:pt x="707" y="375"/>
                  </a:lnTo>
                  <a:lnTo>
                    <a:pt x="715" y="374"/>
                  </a:lnTo>
                  <a:lnTo>
                    <a:pt x="728" y="371"/>
                  </a:lnTo>
                  <a:lnTo>
                    <a:pt x="728" y="371"/>
                  </a:lnTo>
                  <a:lnTo>
                    <a:pt x="733" y="369"/>
                  </a:lnTo>
                  <a:lnTo>
                    <a:pt x="737" y="365"/>
                  </a:lnTo>
                  <a:lnTo>
                    <a:pt x="740" y="361"/>
                  </a:lnTo>
                  <a:lnTo>
                    <a:pt x="743" y="358"/>
                  </a:lnTo>
                  <a:lnTo>
                    <a:pt x="745" y="352"/>
                  </a:lnTo>
                  <a:lnTo>
                    <a:pt x="746" y="349"/>
                  </a:lnTo>
                  <a:lnTo>
                    <a:pt x="746" y="346"/>
                  </a:lnTo>
                  <a:lnTo>
                    <a:pt x="748" y="346"/>
                  </a:lnTo>
                  <a:lnTo>
                    <a:pt x="748" y="346"/>
                  </a:lnTo>
                  <a:lnTo>
                    <a:pt x="760" y="344"/>
                  </a:lnTo>
                  <a:lnTo>
                    <a:pt x="760" y="344"/>
                  </a:lnTo>
                  <a:lnTo>
                    <a:pt x="774" y="341"/>
                  </a:lnTo>
                  <a:lnTo>
                    <a:pt x="776" y="340"/>
                  </a:lnTo>
                  <a:lnTo>
                    <a:pt x="776" y="342"/>
                  </a:lnTo>
                  <a:lnTo>
                    <a:pt x="776" y="342"/>
                  </a:lnTo>
                  <a:lnTo>
                    <a:pt x="779" y="346"/>
                  </a:lnTo>
                  <a:lnTo>
                    <a:pt x="783" y="351"/>
                  </a:lnTo>
                  <a:lnTo>
                    <a:pt x="786" y="354"/>
                  </a:lnTo>
                  <a:lnTo>
                    <a:pt x="786" y="354"/>
                  </a:lnTo>
                  <a:lnTo>
                    <a:pt x="790" y="356"/>
                  </a:lnTo>
                  <a:lnTo>
                    <a:pt x="791" y="356"/>
                  </a:lnTo>
                  <a:lnTo>
                    <a:pt x="816" y="392"/>
                  </a:lnTo>
                  <a:lnTo>
                    <a:pt x="816" y="408"/>
                  </a:lnTo>
                  <a:lnTo>
                    <a:pt x="816" y="408"/>
                  </a:lnTo>
                  <a:lnTo>
                    <a:pt x="815" y="410"/>
                  </a:lnTo>
                  <a:lnTo>
                    <a:pt x="814" y="412"/>
                  </a:lnTo>
                  <a:lnTo>
                    <a:pt x="813" y="413"/>
                  </a:lnTo>
                  <a:lnTo>
                    <a:pt x="810" y="413"/>
                  </a:lnTo>
                  <a:lnTo>
                    <a:pt x="810" y="413"/>
                  </a:lnTo>
                  <a:lnTo>
                    <a:pt x="809" y="413"/>
                  </a:lnTo>
                  <a:lnTo>
                    <a:pt x="808" y="413"/>
                  </a:lnTo>
                  <a:lnTo>
                    <a:pt x="807" y="411"/>
                  </a:lnTo>
                  <a:lnTo>
                    <a:pt x="807" y="411"/>
                  </a:lnTo>
                  <a:lnTo>
                    <a:pt x="806" y="404"/>
                  </a:lnTo>
                  <a:lnTo>
                    <a:pt x="805" y="399"/>
                  </a:lnTo>
                  <a:lnTo>
                    <a:pt x="805" y="399"/>
                  </a:lnTo>
                  <a:lnTo>
                    <a:pt x="804" y="399"/>
                  </a:lnTo>
                  <a:lnTo>
                    <a:pt x="801" y="399"/>
                  </a:lnTo>
                  <a:lnTo>
                    <a:pt x="801" y="399"/>
                  </a:lnTo>
                  <a:lnTo>
                    <a:pt x="797" y="399"/>
                  </a:lnTo>
                  <a:lnTo>
                    <a:pt x="797" y="399"/>
                  </a:lnTo>
                  <a:lnTo>
                    <a:pt x="797" y="401"/>
                  </a:lnTo>
                  <a:lnTo>
                    <a:pt x="796" y="423"/>
                  </a:lnTo>
                  <a:lnTo>
                    <a:pt x="796" y="423"/>
                  </a:lnTo>
                  <a:lnTo>
                    <a:pt x="797" y="427"/>
                  </a:lnTo>
                  <a:lnTo>
                    <a:pt x="797" y="427"/>
                  </a:lnTo>
                  <a:lnTo>
                    <a:pt x="804" y="427"/>
                  </a:lnTo>
                  <a:lnTo>
                    <a:pt x="804" y="427"/>
                  </a:lnTo>
                  <a:lnTo>
                    <a:pt x="807" y="423"/>
                  </a:lnTo>
                  <a:lnTo>
                    <a:pt x="807" y="423"/>
                  </a:lnTo>
                  <a:lnTo>
                    <a:pt x="811" y="420"/>
                  </a:lnTo>
                  <a:lnTo>
                    <a:pt x="814" y="419"/>
                  </a:lnTo>
                  <a:lnTo>
                    <a:pt x="814" y="419"/>
                  </a:lnTo>
                  <a:lnTo>
                    <a:pt x="817" y="419"/>
                  </a:lnTo>
                  <a:lnTo>
                    <a:pt x="817" y="419"/>
                  </a:lnTo>
                  <a:lnTo>
                    <a:pt x="826" y="419"/>
                  </a:lnTo>
                  <a:lnTo>
                    <a:pt x="826" y="419"/>
                  </a:lnTo>
                  <a:lnTo>
                    <a:pt x="827" y="420"/>
                  </a:lnTo>
                  <a:lnTo>
                    <a:pt x="828" y="421"/>
                  </a:lnTo>
                  <a:lnTo>
                    <a:pt x="830" y="423"/>
                  </a:lnTo>
                  <a:lnTo>
                    <a:pt x="830" y="423"/>
                  </a:lnTo>
                  <a:lnTo>
                    <a:pt x="831" y="425"/>
                  </a:lnTo>
                  <a:lnTo>
                    <a:pt x="831" y="425"/>
                  </a:lnTo>
                  <a:lnTo>
                    <a:pt x="836" y="427"/>
                  </a:lnTo>
                  <a:lnTo>
                    <a:pt x="836" y="427"/>
                  </a:lnTo>
                  <a:lnTo>
                    <a:pt x="840" y="425"/>
                  </a:lnTo>
                  <a:lnTo>
                    <a:pt x="842" y="423"/>
                  </a:lnTo>
                  <a:lnTo>
                    <a:pt x="842" y="423"/>
                  </a:lnTo>
                  <a:lnTo>
                    <a:pt x="843" y="401"/>
                  </a:lnTo>
                  <a:lnTo>
                    <a:pt x="843" y="401"/>
                  </a:lnTo>
                  <a:lnTo>
                    <a:pt x="841" y="399"/>
                  </a:lnTo>
                  <a:lnTo>
                    <a:pt x="839" y="398"/>
                  </a:lnTo>
                  <a:lnTo>
                    <a:pt x="839" y="398"/>
                  </a:lnTo>
                  <a:lnTo>
                    <a:pt x="836" y="399"/>
                  </a:lnTo>
                  <a:lnTo>
                    <a:pt x="834" y="400"/>
                  </a:lnTo>
                  <a:lnTo>
                    <a:pt x="834" y="400"/>
                  </a:lnTo>
                  <a:lnTo>
                    <a:pt x="832" y="405"/>
                  </a:lnTo>
                  <a:lnTo>
                    <a:pt x="832" y="405"/>
                  </a:lnTo>
                  <a:lnTo>
                    <a:pt x="831" y="411"/>
                  </a:lnTo>
                  <a:lnTo>
                    <a:pt x="831" y="411"/>
                  </a:lnTo>
                  <a:lnTo>
                    <a:pt x="829" y="413"/>
                  </a:lnTo>
                  <a:lnTo>
                    <a:pt x="827" y="413"/>
                  </a:lnTo>
                  <a:lnTo>
                    <a:pt x="827" y="413"/>
                  </a:lnTo>
                  <a:lnTo>
                    <a:pt x="826" y="413"/>
                  </a:lnTo>
                  <a:lnTo>
                    <a:pt x="824" y="411"/>
                  </a:lnTo>
                  <a:lnTo>
                    <a:pt x="823" y="410"/>
                  </a:lnTo>
                  <a:lnTo>
                    <a:pt x="822" y="409"/>
                  </a:lnTo>
                  <a:lnTo>
                    <a:pt x="824" y="388"/>
                  </a:lnTo>
                  <a:lnTo>
                    <a:pt x="824" y="386"/>
                  </a:lnTo>
                  <a:lnTo>
                    <a:pt x="824" y="386"/>
                  </a:lnTo>
                  <a:lnTo>
                    <a:pt x="826" y="383"/>
                  </a:lnTo>
                  <a:lnTo>
                    <a:pt x="827" y="379"/>
                  </a:lnTo>
                  <a:lnTo>
                    <a:pt x="827" y="379"/>
                  </a:lnTo>
                  <a:lnTo>
                    <a:pt x="826" y="341"/>
                  </a:lnTo>
                  <a:lnTo>
                    <a:pt x="826" y="341"/>
                  </a:lnTo>
                  <a:lnTo>
                    <a:pt x="829" y="334"/>
                  </a:lnTo>
                  <a:lnTo>
                    <a:pt x="856" y="327"/>
                  </a:lnTo>
                  <a:lnTo>
                    <a:pt x="862" y="353"/>
                  </a:lnTo>
                  <a:lnTo>
                    <a:pt x="862" y="354"/>
                  </a:lnTo>
                  <a:lnTo>
                    <a:pt x="862" y="354"/>
                  </a:lnTo>
                  <a:lnTo>
                    <a:pt x="861" y="359"/>
                  </a:lnTo>
                  <a:lnTo>
                    <a:pt x="861" y="371"/>
                  </a:lnTo>
                  <a:lnTo>
                    <a:pt x="862" y="379"/>
                  </a:lnTo>
                  <a:lnTo>
                    <a:pt x="863" y="386"/>
                  </a:lnTo>
                  <a:lnTo>
                    <a:pt x="866" y="395"/>
                  </a:lnTo>
                  <a:lnTo>
                    <a:pt x="870" y="401"/>
                  </a:lnTo>
                  <a:lnTo>
                    <a:pt x="870" y="401"/>
                  </a:lnTo>
                  <a:lnTo>
                    <a:pt x="876" y="408"/>
                  </a:lnTo>
                  <a:lnTo>
                    <a:pt x="883" y="412"/>
                  </a:lnTo>
                  <a:lnTo>
                    <a:pt x="891" y="414"/>
                  </a:lnTo>
                  <a:lnTo>
                    <a:pt x="902" y="415"/>
                  </a:lnTo>
                  <a:lnTo>
                    <a:pt x="902" y="415"/>
                  </a:lnTo>
                  <a:lnTo>
                    <a:pt x="902" y="415"/>
                  </a:lnTo>
                  <a:lnTo>
                    <a:pt x="907" y="415"/>
                  </a:lnTo>
                  <a:lnTo>
                    <a:pt x="912" y="413"/>
                  </a:lnTo>
                  <a:lnTo>
                    <a:pt x="921" y="410"/>
                  </a:lnTo>
                  <a:lnTo>
                    <a:pt x="921" y="410"/>
                  </a:lnTo>
                  <a:lnTo>
                    <a:pt x="926" y="404"/>
                  </a:lnTo>
                  <a:lnTo>
                    <a:pt x="930" y="399"/>
                  </a:lnTo>
                  <a:lnTo>
                    <a:pt x="933" y="393"/>
                  </a:lnTo>
                  <a:lnTo>
                    <a:pt x="935" y="386"/>
                  </a:lnTo>
                  <a:lnTo>
                    <a:pt x="938" y="379"/>
                  </a:lnTo>
                  <a:lnTo>
                    <a:pt x="938" y="372"/>
                  </a:lnTo>
                  <a:lnTo>
                    <a:pt x="938" y="364"/>
                  </a:lnTo>
                  <a:lnTo>
                    <a:pt x="937" y="358"/>
                  </a:lnTo>
                  <a:lnTo>
                    <a:pt x="937" y="358"/>
                  </a:lnTo>
                  <a:lnTo>
                    <a:pt x="934" y="350"/>
                  </a:lnTo>
                  <a:lnTo>
                    <a:pt x="930" y="343"/>
                  </a:lnTo>
                  <a:lnTo>
                    <a:pt x="926" y="338"/>
                  </a:lnTo>
                  <a:lnTo>
                    <a:pt x="921" y="334"/>
                  </a:lnTo>
                  <a:lnTo>
                    <a:pt x="911" y="329"/>
                  </a:lnTo>
                  <a:lnTo>
                    <a:pt x="907" y="326"/>
                  </a:lnTo>
                  <a:lnTo>
                    <a:pt x="905" y="326"/>
                  </a:lnTo>
                  <a:lnTo>
                    <a:pt x="905" y="319"/>
                  </a:lnTo>
                  <a:lnTo>
                    <a:pt x="991" y="311"/>
                  </a:lnTo>
                  <a:lnTo>
                    <a:pt x="991" y="313"/>
                  </a:lnTo>
                  <a:lnTo>
                    <a:pt x="991" y="313"/>
                  </a:lnTo>
                  <a:lnTo>
                    <a:pt x="992" y="318"/>
                  </a:lnTo>
                  <a:lnTo>
                    <a:pt x="993" y="321"/>
                  </a:lnTo>
                  <a:lnTo>
                    <a:pt x="995" y="325"/>
                  </a:lnTo>
                  <a:lnTo>
                    <a:pt x="995" y="325"/>
                  </a:lnTo>
                  <a:lnTo>
                    <a:pt x="997" y="326"/>
                  </a:lnTo>
                  <a:lnTo>
                    <a:pt x="997" y="327"/>
                  </a:lnTo>
                  <a:lnTo>
                    <a:pt x="997" y="327"/>
                  </a:lnTo>
                  <a:lnTo>
                    <a:pt x="1000" y="325"/>
                  </a:lnTo>
                  <a:lnTo>
                    <a:pt x="1000" y="325"/>
                  </a:lnTo>
                  <a:lnTo>
                    <a:pt x="1002" y="320"/>
                  </a:lnTo>
                  <a:lnTo>
                    <a:pt x="1004" y="311"/>
                  </a:lnTo>
                  <a:lnTo>
                    <a:pt x="1004" y="310"/>
                  </a:lnTo>
                  <a:lnTo>
                    <a:pt x="1135" y="298"/>
                  </a:lnTo>
                  <a:lnTo>
                    <a:pt x="1135" y="300"/>
                  </a:lnTo>
                  <a:lnTo>
                    <a:pt x="1135" y="300"/>
                  </a:lnTo>
                  <a:lnTo>
                    <a:pt x="1136" y="307"/>
                  </a:lnTo>
                  <a:lnTo>
                    <a:pt x="1137" y="311"/>
                  </a:lnTo>
                  <a:lnTo>
                    <a:pt x="1138" y="313"/>
                  </a:lnTo>
                  <a:lnTo>
                    <a:pt x="1138" y="313"/>
                  </a:lnTo>
                  <a:lnTo>
                    <a:pt x="1138" y="313"/>
                  </a:lnTo>
                  <a:lnTo>
                    <a:pt x="1139" y="314"/>
                  </a:lnTo>
                  <a:lnTo>
                    <a:pt x="1141" y="314"/>
                  </a:lnTo>
                  <a:lnTo>
                    <a:pt x="1142" y="314"/>
                  </a:lnTo>
                  <a:lnTo>
                    <a:pt x="1142" y="314"/>
                  </a:lnTo>
                  <a:lnTo>
                    <a:pt x="1143" y="314"/>
                  </a:lnTo>
                  <a:lnTo>
                    <a:pt x="1145" y="312"/>
                  </a:lnTo>
                  <a:lnTo>
                    <a:pt x="1145" y="312"/>
                  </a:lnTo>
                  <a:lnTo>
                    <a:pt x="1146" y="303"/>
                  </a:lnTo>
                  <a:lnTo>
                    <a:pt x="1147" y="298"/>
                  </a:lnTo>
                  <a:lnTo>
                    <a:pt x="1147" y="296"/>
                  </a:lnTo>
                  <a:lnTo>
                    <a:pt x="1149" y="296"/>
                  </a:lnTo>
                  <a:lnTo>
                    <a:pt x="1149" y="296"/>
                  </a:lnTo>
                  <a:lnTo>
                    <a:pt x="1318" y="282"/>
                  </a:lnTo>
                  <a:lnTo>
                    <a:pt x="1318" y="282"/>
                  </a:lnTo>
                  <a:lnTo>
                    <a:pt x="1316" y="279"/>
                  </a:lnTo>
                  <a:lnTo>
                    <a:pt x="1341" y="279"/>
                  </a:lnTo>
                  <a:lnTo>
                    <a:pt x="1342" y="280"/>
                  </a:lnTo>
                  <a:lnTo>
                    <a:pt x="1342" y="280"/>
                  </a:lnTo>
                  <a:lnTo>
                    <a:pt x="1343" y="283"/>
                  </a:lnTo>
                  <a:lnTo>
                    <a:pt x="1343" y="283"/>
                  </a:lnTo>
                  <a:lnTo>
                    <a:pt x="1343" y="276"/>
                  </a:lnTo>
                  <a:lnTo>
                    <a:pt x="1316" y="276"/>
                  </a:lnTo>
                  <a:lnTo>
                    <a:pt x="986" y="296"/>
                  </a:lnTo>
                  <a:lnTo>
                    <a:pt x="986" y="296"/>
                  </a:lnTo>
                  <a:lnTo>
                    <a:pt x="867" y="303"/>
                  </a:lnTo>
                  <a:lnTo>
                    <a:pt x="781" y="310"/>
                  </a:lnTo>
                  <a:lnTo>
                    <a:pt x="781" y="310"/>
                  </a:lnTo>
                  <a:lnTo>
                    <a:pt x="760" y="311"/>
                  </a:lnTo>
                  <a:lnTo>
                    <a:pt x="760" y="311"/>
                  </a:lnTo>
                  <a:lnTo>
                    <a:pt x="754" y="311"/>
                  </a:lnTo>
                  <a:lnTo>
                    <a:pt x="750" y="310"/>
                  </a:lnTo>
                  <a:lnTo>
                    <a:pt x="748" y="307"/>
                  </a:lnTo>
                  <a:lnTo>
                    <a:pt x="747" y="303"/>
                  </a:lnTo>
                  <a:lnTo>
                    <a:pt x="746" y="302"/>
                  </a:lnTo>
                  <a:lnTo>
                    <a:pt x="746" y="302"/>
                  </a:lnTo>
                  <a:lnTo>
                    <a:pt x="745" y="301"/>
                  </a:lnTo>
                  <a:lnTo>
                    <a:pt x="744" y="299"/>
                  </a:lnTo>
                  <a:lnTo>
                    <a:pt x="744" y="299"/>
                  </a:lnTo>
                  <a:lnTo>
                    <a:pt x="744" y="296"/>
                  </a:lnTo>
                  <a:lnTo>
                    <a:pt x="744" y="296"/>
                  </a:lnTo>
                  <a:lnTo>
                    <a:pt x="746" y="284"/>
                  </a:lnTo>
                  <a:lnTo>
                    <a:pt x="746" y="275"/>
                  </a:lnTo>
                  <a:lnTo>
                    <a:pt x="746" y="260"/>
                  </a:lnTo>
                  <a:lnTo>
                    <a:pt x="746" y="260"/>
                  </a:lnTo>
                  <a:lnTo>
                    <a:pt x="744" y="252"/>
                  </a:lnTo>
                  <a:lnTo>
                    <a:pt x="739" y="243"/>
                  </a:lnTo>
                  <a:lnTo>
                    <a:pt x="734" y="234"/>
                  </a:lnTo>
                  <a:lnTo>
                    <a:pt x="728" y="225"/>
                  </a:lnTo>
                  <a:lnTo>
                    <a:pt x="728" y="225"/>
                  </a:lnTo>
                  <a:lnTo>
                    <a:pt x="720" y="217"/>
                  </a:lnTo>
                  <a:lnTo>
                    <a:pt x="712" y="210"/>
                  </a:lnTo>
                  <a:lnTo>
                    <a:pt x="705" y="206"/>
                  </a:lnTo>
                  <a:lnTo>
                    <a:pt x="697" y="202"/>
                  </a:lnTo>
                  <a:lnTo>
                    <a:pt x="685" y="199"/>
                  </a:lnTo>
                  <a:lnTo>
                    <a:pt x="679" y="198"/>
                  </a:lnTo>
                  <a:lnTo>
                    <a:pt x="678" y="197"/>
                  </a:lnTo>
                  <a:lnTo>
                    <a:pt x="678" y="196"/>
                  </a:lnTo>
                  <a:lnTo>
                    <a:pt x="678" y="196"/>
                  </a:lnTo>
                  <a:lnTo>
                    <a:pt x="676" y="167"/>
                  </a:lnTo>
                  <a:lnTo>
                    <a:pt x="674" y="106"/>
                  </a:lnTo>
                  <a:lnTo>
                    <a:pt x="674" y="106"/>
                  </a:lnTo>
                  <a:lnTo>
                    <a:pt x="673" y="84"/>
                  </a:lnTo>
                  <a:lnTo>
                    <a:pt x="673" y="84"/>
                  </a:lnTo>
                  <a:lnTo>
                    <a:pt x="672" y="36"/>
                  </a:lnTo>
                  <a:lnTo>
                    <a:pt x="671" y="18"/>
                  </a:lnTo>
                  <a:lnTo>
                    <a:pt x="669" y="6"/>
                  </a:lnTo>
                  <a:lnTo>
                    <a:pt x="669" y="6"/>
                  </a:lnTo>
                  <a:lnTo>
                    <a:pt x="668" y="19"/>
                  </a:lnTo>
                  <a:lnTo>
                    <a:pt x="667" y="39"/>
                  </a:lnTo>
                  <a:lnTo>
                    <a:pt x="665" y="86"/>
                  </a:lnTo>
                  <a:lnTo>
                    <a:pt x="665" y="100"/>
                  </a:lnTo>
                  <a:lnTo>
                    <a:pt x="665" y="100"/>
                  </a:lnTo>
                  <a:lnTo>
                    <a:pt x="661" y="195"/>
                  </a:lnTo>
                  <a:lnTo>
                    <a:pt x="661" y="197"/>
                  </a:lnTo>
                  <a:lnTo>
                    <a:pt x="660" y="197"/>
                  </a:lnTo>
                  <a:lnTo>
                    <a:pt x="660" y="197"/>
                  </a:lnTo>
                  <a:lnTo>
                    <a:pt x="648" y="200"/>
                  </a:lnTo>
                  <a:lnTo>
                    <a:pt x="637" y="204"/>
                  </a:lnTo>
                  <a:lnTo>
                    <a:pt x="625" y="211"/>
                  </a:lnTo>
                  <a:lnTo>
                    <a:pt x="619" y="216"/>
                  </a:lnTo>
                  <a:lnTo>
                    <a:pt x="613" y="220"/>
                  </a:lnTo>
                  <a:lnTo>
                    <a:pt x="608" y="226"/>
                  </a:lnTo>
                  <a:lnTo>
                    <a:pt x="602" y="233"/>
                  </a:lnTo>
                  <a:lnTo>
                    <a:pt x="598" y="241"/>
                  </a:lnTo>
                  <a:lnTo>
                    <a:pt x="595" y="249"/>
                  </a:lnTo>
                  <a:lnTo>
                    <a:pt x="593" y="259"/>
                  </a:lnTo>
                  <a:lnTo>
                    <a:pt x="592" y="269"/>
                  </a:lnTo>
                  <a:lnTo>
                    <a:pt x="592" y="269"/>
                  </a:lnTo>
                  <a:lnTo>
                    <a:pt x="593" y="298"/>
                  </a:lnTo>
                  <a:lnTo>
                    <a:pt x="593" y="300"/>
                  </a:lnTo>
                  <a:lnTo>
                    <a:pt x="593" y="300"/>
                  </a:lnTo>
                  <a:lnTo>
                    <a:pt x="593" y="303"/>
                  </a:lnTo>
                  <a:lnTo>
                    <a:pt x="592" y="305"/>
                  </a:lnTo>
                  <a:lnTo>
                    <a:pt x="588" y="310"/>
                  </a:lnTo>
                  <a:lnTo>
                    <a:pt x="583" y="312"/>
                  </a:lnTo>
                  <a:lnTo>
                    <a:pt x="581" y="312"/>
                  </a:lnTo>
                  <a:lnTo>
                    <a:pt x="581" y="312"/>
                  </a:lnTo>
                  <a:lnTo>
                    <a:pt x="581" y="312"/>
                  </a:lnTo>
                  <a:lnTo>
                    <a:pt x="12" y="279"/>
                  </a:lnTo>
                  <a:lnTo>
                    <a:pt x="12" y="279"/>
                  </a:lnTo>
                  <a:lnTo>
                    <a:pt x="8" y="280"/>
                  </a:lnTo>
                  <a:lnTo>
                    <a:pt x="6" y="280"/>
                  </a:lnTo>
                  <a:lnTo>
                    <a:pt x="5" y="280"/>
                  </a:lnTo>
                  <a:lnTo>
                    <a:pt x="5" y="282"/>
                  </a:lnTo>
                  <a:lnTo>
                    <a:pt x="26" y="282"/>
                  </a:lnTo>
                  <a:lnTo>
                    <a:pt x="29" y="288"/>
                  </a:lnTo>
                  <a:lnTo>
                    <a:pt x="170" y="297"/>
                  </a:lnTo>
                  <a:lnTo>
                    <a:pt x="170" y="297"/>
                  </a:lnTo>
                  <a:lnTo>
                    <a:pt x="195" y="299"/>
                  </a:lnTo>
                  <a:lnTo>
                    <a:pt x="195" y="301"/>
                  </a:lnTo>
                  <a:lnTo>
                    <a:pt x="195" y="301"/>
                  </a:lnTo>
                  <a:lnTo>
                    <a:pt x="195" y="306"/>
                  </a:lnTo>
                  <a:lnTo>
                    <a:pt x="197" y="315"/>
                  </a:lnTo>
                  <a:lnTo>
                    <a:pt x="197" y="315"/>
                  </a:lnTo>
                  <a:lnTo>
                    <a:pt x="198" y="317"/>
                  </a:lnTo>
                  <a:lnTo>
                    <a:pt x="200" y="317"/>
                  </a:lnTo>
                  <a:lnTo>
                    <a:pt x="203" y="318"/>
                  </a:lnTo>
                  <a:lnTo>
                    <a:pt x="203" y="318"/>
                  </a:lnTo>
                  <a:lnTo>
                    <a:pt x="206" y="317"/>
                  </a:lnTo>
                  <a:lnTo>
                    <a:pt x="206" y="317"/>
                  </a:lnTo>
                  <a:lnTo>
                    <a:pt x="207" y="312"/>
                  </a:lnTo>
                  <a:lnTo>
                    <a:pt x="208" y="302"/>
                  </a:lnTo>
                  <a:lnTo>
                    <a:pt x="208" y="300"/>
                  </a:lnTo>
                  <a:lnTo>
                    <a:pt x="337" y="311"/>
                  </a:lnTo>
                  <a:lnTo>
                    <a:pt x="337" y="312"/>
                  </a:lnTo>
                  <a:lnTo>
                    <a:pt x="337" y="312"/>
                  </a:lnTo>
                  <a:lnTo>
                    <a:pt x="338" y="320"/>
                  </a:lnTo>
                  <a:lnTo>
                    <a:pt x="340" y="327"/>
                  </a:lnTo>
                  <a:lnTo>
                    <a:pt x="340" y="327"/>
                  </a:lnTo>
                  <a:lnTo>
                    <a:pt x="341" y="330"/>
                  </a:lnTo>
                  <a:lnTo>
                    <a:pt x="344" y="331"/>
                  </a:lnTo>
                  <a:lnTo>
                    <a:pt x="344" y="331"/>
                  </a:lnTo>
                  <a:lnTo>
                    <a:pt x="346" y="330"/>
                  </a:lnTo>
                  <a:lnTo>
                    <a:pt x="346" y="330"/>
                  </a:lnTo>
                  <a:lnTo>
                    <a:pt x="347" y="324"/>
                  </a:lnTo>
                  <a:lnTo>
                    <a:pt x="348" y="315"/>
                  </a:lnTo>
                  <a:lnTo>
                    <a:pt x="348" y="312"/>
                  </a:lnTo>
                  <a:lnTo>
                    <a:pt x="431" y="319"/>
                  </a:lnTo>
                  <a:lnTo>
                    <a:pt x="435" y="326"/>
                  </a:lnTo>
                  <a:lnTo>
                    <a:pt x="433" y="327"/>
                  </a:lnTo>
                  <a:lnTo>
                    <a:pt x="433" y="327"/>
                  </a:lnTo>
                  <a:lnTo>
                    <a:pt x="426" y="330"/>
                  </a:lnTo>
                  <a:lnTo>
                    <a:pt x="420" y="334"/>
                  </a:lnTo>
                  <a:lnTo>
                    <a:pt x="414" y="339"/>
                  </a:lnTo>
                  <a:lnTo>
                    <a:pt x="414" y="339"/>
                  </a:lnTo>
                  <a:lnTo>
                    <a:pt x="409" y="344"/>
                  </a:lnTo>
                  <a:lnTo>
                    <a:pt x="404" y="353"/>
                  </a:lnTo>
                  <a:lnTo>
                    <a:pt x="402" y="358"/>
                  </a:lnTo>
                  <a:lnTo>
                    <a:pt x="401" y="364"/>
                  </a:lnTo>
                  <a:lnTo>
                    <a:pt x="400" y="371"/>
                  </a:lnTo>
                  <a:lnTo>
                    <a:pt x="401" y="379"/>
                  </a:lnTo>
                  <a:lnTo>
                    <a:pt x="401" y="379"/>
                  </a:lnTo>
                  <a:lnTo>
                    <a:pt x="402" y="384"/>
                  </a:lnTo>
                  <a:lnTo>
                    <a:pt x="404" y="390"/>
                  </a:lnTo>
                  <a:lnTo>
                    <a:pt x="408" y="399"/>
                  </a:lnTo>
                  <a:lnTo>
                    <a:pt x="414" y="405"/>
                  </a:lnTo>
                  <a:lnTo>
                    <a:pt x="420" y="410"/>
                  </a:lnTo>
                  <a:lnTo>
                    <a:pt x="426" y="413"/>
                  </a:lnTo>
                  <a:lnTo>
                    <a:pt x="432" y="415"/>
                  </a:lnTo>
                  <a:lnTo>
                    <a:pt x="441" y="415"/>
                  </a:lnTo>
                  <a:lnTo>
                    <a:pt x="441" y="415"/>
                  </a:lnTo>
                  <a:lnTo>
                    <a:pt x="443" y="415"/>
                  </a:lnTo>
                  <a:lnTo>
                    <a:pt x="443" y="415"/>
                  </a:lnTo>
                  <a:lnTo>
                    <a:pt x="451" y="414"/>
                  </a:lnTo>
                  <a:lnTo>
                    <a:pt x="459" y="411"/>
                  </a:lnTo>
                  <a:lnTo>
                    <a:pt x="463" y="409"/>
                  </a:lnTo>
                  <a:lnTo>
                    <a:pt x="467" y="405"/>
                  </a:lnTo>
                  <a:lnTo>
                    <a:pt x="472" y="400"/>
                  </a:lnTo>
                  <a:lnTo>
                    <a:pt x="475" y="395"/>
                  </a:lnTo>
                  <a:lnTo>
                    <a:pt x="475" y="395"/>
                  </a:lnTo>
                  <a:lnTo>
                    <a:pt x="478" y="388"/>
                  </a:lnTo>
                  <a:lnTo>
                    <a:pt x="479" y="380"/>
                  </a:lnTo>
                  <a:lnTo>
                    <a:pt x="479" y="373"/>
                  </a:lnTo>
                  <a:lnTo>
                    <a:pt x="479" y="366"/>
                  </a:lnTo>
                  <a:lnTo>
                    <a:pt x="478" y="356"/>
                  </a:lnTo>
                  <a:lnTo>
                    <a:pt x="477" y="352"/>
                  </a:lnTo>
                  <a:lnTo>
                    <a:pt x="477" y="352"/>
                  </a:lnTo>
                  <a:lnTo>
                    <a:pt x="481" y="329"/>
                  </a:lnTo>
                  <a:lnTo>
                    <a:pt x="511" y="333"/>
                  </a:lnTo>
                  <a:lnTo>
                    <a:pt x="511" y="335"/>
                  </a:lnTo>
                  <a:lnTo>
                    <a:pt x="511" y="335"/>
                  </a:lnTo>
                  <a:lnTo>
                    <a:pt x="512" y="344"/>
                  </a:lnTo>
                  <a:lnTo>
                    <a:pt x="513" y="345"/>
                  </a:lnTo>
                  <a:lnTo>
                    <a:pt x="513" y="345"/>
                  </a:lnTo>
                  <a:lnTo>
                    <a:pt x="513" y="346"/>
                  </a:lnTo>
                  <a:lnTo>
                    <a:pt x="514" y="350"/>
                  </a:lnTo>
                  <a:lnTo>
                    <a:pt x="514" y="350"/>
                  </a:lnTo>
                  <a:lnTo>
                    <a:pt x="513" y="361"/>
                  </a:lnTo>
                  <a:lnTo>
                    <a:pt x="513" y="361"/>
                  </a:lnTo>
                  <a:lnTo>
                    <a:pt x="512" y="374"/>
                  </a:lnTo>
                  <a:lnTo>
                    <a:pt x="512" y="374"/>
                  </a:lnTo>
                  <a:lnTo>
                    <a:pt x="512" y="378"/>
                  </a:lnTo>
                  <a:lnTo>
                    <a:pt x="514" y="380"/>
                  </a:lnTo>
                  <a:lnTo>
                    <a:pt x="514" y="380"/>
                  </a:lnTo>
                  <a:lnTo>
                    <a:pt x="515" y="382"/>
                  </a:lnTo>
                  <a:lnTo>
                    <a:pt x="515" y="384"/>
                  </a:lnTo>
                  <a:lnTo>
                    <a:pt x="515" y="384"/>
                  </a:lnTo>
                  <a:lnTo>
                    <a:pt x="516" y="390"/>
                  </a:lnTo>
                  <a:lnTo>
                    <a:pt x="517" y="395"/>
                  </a:lnTo>
                  <a:lnTo>
                    <a:pt x="517" y="395"/>
                  </a:lnTo>
                  <a:lnTo>
                    <a:pt x="518" y="397"/>
                  </a:lnTo>
                  <a:lnTo>
                    <a:pt x="518" y="397"/>
                  </a:lnTo>
                  <a:lnTo>
                    <a:pt x="518" y="399"/>
                  </a:lnTo>
                  <a:lnTo>
                    <a:pt x="518" y="399"/>
                  </a:lnTo>
                  <a:lnTo>
                    <a:pt x="520" y="417"/>
                  </a:lnTo>
                  <a:lnTo>
                    <a:pt x="520" y="417"/>
                  </a:lnTo>
                  <a:lnTo>
                    <a:pt x="519" y="419"/>
                  </a:lnTo>
                  <a:lnTo>
                    <a:pt x="518" y="419"/>
                  </a:lnTo>
                  <a:lnTo>
                    <a:pt x="518" y="419"/>
                  </a:lnTo>
                  <a:lnTo>
                    <a:pt x="517" y="419"/>
                  </a:lnTo>
                  <a:lnTo>
                    <a:pt x="515" y="418"/>
                  </a:lnTo>
                  <a:lnTo>
                    <a:pt x="515" y="417"/>
                  </a:lnTo>
                  <a:lnTo>
                    <a:pt x="514" y="415"/>
                  </a:lnTo>
                  <a:lnTo>
                    <a:pt x="509" y="415"/>
                  </a:lnTo>
                  <a:lnTo>
                    <a:pt x="509" y="413"/>
                  </a:lnTo>
                  <a:lnTo>
                    <a:pt x="509" y="413"/>
                  </a:lnTo>
                  <a:lnTo>
                    <a:pt x="507" y="405"/>
                  </a:lnTo>
                  <a:lnTo>
                    <a:pt x="505" y="399"/>
                  </a:lnTo>
                  <a:lnTo>
                    <a:pt x="505" y="399"/>
                  </a:lnTo>
                  <a:lnTo>
                    <a:pt x="504" y="398"/>
                  </a:lnTo>
                  <a:lnTo>
                    <a:pt x="502" y="398"/>
                  </a:lnTo>
                  <a:lnTo>
                    <a:pt x="502" y="3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6657"/>
            <p:cNvSpPr>
              <a:spLocks noEditPoints="1"/>
            </p:cNvSpPr>
            <p:nvPr/>
          </p:nvSpPr>
          <p:spPr bwMode="auto">
            <a:xfrm>
              <a:off x="5245292" y="4732355"/>
              <a:ext cx="198480" cy="74429"/>
            </a:xfrm>
            <a:custGeom>
              <a:avLst/>
              <a:gdLst>
                <a:gd name="T0" fmla="*/ 14 w 32"/>
                <a:gd name="T1" fmla="*/ 12 h 12"/>
                <a:gd name="T2" fmla="*/ 0 w 32"/>
                <a:gd name="T3" fmla="*/ 5 h 12"/>
                <a:gd name="T4" fmla="*/ 32 w 32"/>
                <a:gd name="T5" fmla="*/ 0 h 12"/>
                <a:gd name="T6" fmla="*/ 14 w 32"/>
                <a:gd name="T7" fmla="*/ 12 h 12"/>
                <a:gd name="T8" fmla="*/ 7 w 32"/>
                <a:gd name="T9" fmla="*/ 6 h 12"/>
                <a:gd name="T10" fmla="*/ 14 w 32"/>
                <a:gd name="T11" fmla="*/ 10 h 12"/>
                <a:gd name="T12" fmla="*/ 24 w 32"/>
                <a:gd name="T13" fmla="*/ 4 h 12"/>
                <a:gd name="T14" fmla="*/ 7 w 3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4" y="12"/>
                  </a:moveTo>
                  <a:lnTo>
                    <a:pt x="0" y="5"/>
                  </a:lnTo>
                  <a:lnTo>
                    <a:pt x="32" y="0"/>
                  </a:lnTo>
                  <a:lnTo>
                    <a:pt x="14" y="12"/>
                  </a:lnTo>
                  <a:close/>
                  <a:moveTo>
                    <a:pt x="7" y="6"/>
                  </a:moveTo>
                  <a:lnTo>
                    <a:pt x="14" y="10"/>
                  </a:lnTo>
                  <a:lnTo>
                    <a:pt x="24" y="4"/>
                  </a:lnTo>
                  <a:lnTo>
                    <a:pt x="7" y="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658"/>
            <p:cNvSpPr>
              <a:spLocks noEditPoints="1"/>
            </p:cNvSpPr>
            <p:nvPr/>
          </p:nvSpPr>
          <p:spPr bwMode="auto">
            <a:xfrm>
              <a:off x="5239089" y="4769570"/>
              <a:ext cx="80630" cy="68229"/>
            </a:xfrm>
            <a:custGeom>
              <a:avLst/>
              <a:gdLst>
                <a:gd name="T0" fmla="*/ 7 w 13"/>
                <a:gd name="T1" fmla="*/ 11 h 11"/>
                <a:gd name="T2" fmla="*/ 0 w 13"/>
                <a:gd name="T3" fmla="*/ 3 h 11"/>
                <a:gd name="T4" fmla="*/ 1 w 13"/>
                <a:gd name="T5" fmla="*/ 0 h 11"/>
                <a:gd name="T6" fmla="*/ 13 w 13"/>
                <a:gd name="T7" fmla="*/ 6 h 11"/>
                <a:gd name="T8" fmla="*/ 7 w 13"/>
                <a:gd name="T9" fmla="*/ 11 h 11"/>
                <a:gd name="T10" fmla="*/ 2 w 13"/>
                <a:gd name="T11" fmla="*/ 3 h 11"/>
                <a:gd name="T12" fmla="*/ 7 w 13"/>
                <a:gd name="T13" fmla="*/ 9 h 11"/>
                <a:gd name="T14" fmla="*/ 9 w 13"/>
                <a:gd name="T15" fmla="*/ 6 h 11"/>
                <a:gd name="T16" fmla="*/ 2 w 13"/>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7" y="11"/>
                  </a:moveTo>
                  <a:lnTo>
                    <a:pt x="0" y="3"/>
                  </a:lnTo>
                  <a:lnTo>
                    <a:pt x="1" y="0"/>
                  </a:lnTo>
                  <a:lnTo>
                    <a:pt x="13" y="6"/>
                  </a:lnTo>
                  <a:lnTo>
                    <a:pt x="7" y="11"/>
                  </a:lnTo>
                  <a:close/>
                  <a:moveTo>
                    <a:pt x="2" y="3"/>
                  </a:moveTo>
                  <a:lnTo>
                    <a:pt x="7" y="9"/>
                  </a:lnTo>
                  <a:lnTo>
                    <a:pt x="9" y="6"/>
                  </a:lnTo>
                  <a:lnTo>
                    <a:pt x="2"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659"/>
            <p:cNvSpPr>
              <a:spLocks noEditPoints="1"/>
            </p:cNvSpPr>
            <p:nvPr/>
          </p:nvSpPr>
          <p:spPr bwMode="auto">
            <a:xfrm>
              <a:off x="5301114" y="4750965"/>
              <a:ext cx="142655" cy="297720"/>
            </a:xfrm>
            <a:custGeom>
              <a:avLst/>
              <a:gdLst>
                <a:gd name="T0" fmla="*/ 23 w 23"/>
                <a:gd name="T1" fmla="*/ 48 h 48"/>
                <a:gd name="T2" fmla="*/ 0 w 23"/>
                <a:gd name="T3" fmla="*/ 15 h 48"/>
                <a:gd name="T4" fmla="*/ 22 w 23"/>
                <a:gd name="T5" fmla="*/ 0 h 48"/>
                <a:gd name="T6" fmla="*/ 23 w 23"/>
                <a:gd name="T7" fmla="*/ 48 h 48"/>
                <a:gd name="T8" fmla="*/ 3 w 23"/>
                <a:gd name="T9" fmla="*/ 16 h 48"/>
                <a:gd name="T10" fmla="*/ 21 w 23"/>
                <a:gd name="T11" fmla="*/ 41 h 48"/>
                <a:gd name="T12" fmla="*/ 20 w 23"/>
                <a:gd name="T13" fmla="*/ 3 h 48"/>
                <a:gd name="T14" fmla="*/ 3 w 23"/>
                <a:gd name="T15" fmla="*/ 16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8">
                  <a:moveTo>
                    <a:pt x="23" y="48"/>
                  </a:moveTo>
                  <a:lnTo>
                    <a:pt x="0" y="15"/>
                  </a:lnTo>
                  <a:lnTo>
                    <a:pt x="22" y="0"/>
                  </a:lnTo>
                  <a:lnTo>
                    <a:pt x="23" y="48"/>
                  </a:lnTo>
                  <a:close/>
                  <a:moveTo>
                    <a:pt x="3" y="16"/>
                  </a:moveTo>
                  <a:lnTo>
                    <a:pt x="21" y="41"/>
                  </a:lnTo>
                  <a:lnTo>
                    <a:pt x="20" y="3"/>
                  </a:lnTo>
                  <a:lnTo>
                    <a:pt x="3" y="1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6660"/>
            <p:cNvSpPr>
              <a:spLocks noEditPoints="1"/>
            </p:cNvSpPr>
            <p:nvPr/>
          </p:nvSpPr>
          <p:spPr bwMode="auto">
            <a:xfrm>
              <a:off x="3620243" y="4769570"/>
              <a:ext cx="142655" cy="291519"/>
            </a:xfrm>
            <a:custGeom>
              <a:avLst/>
              <a:gdLst>
                <a:gd name="T0" fmla="*/ 0 w 23"/>
                <a:gd name="T1" fmla="*/ 47 h 47"/>
                <a:gd name="T2" fmla="*/ 1 w 23"/>
                <a:gd name="T3" fmla="*/ 1 h 47"/>
                <a:gd name="T4" fmla="*/ 2 w 23"/>
                <a:gd name="T5" fmla="*/ 0 h 47"/>
                <a:gd name="T6" fmla="*/ 23 w 23"/>
                <a:gd name="T7" fmla="*/ 13 h 47"/>
                <a:gd name="T8" fmla="*/ 23 w 23"/>
                <a:gd name="T9" fmla="*/ 19 h 47"/>
                <a:gd name="T10" fmla="*/ 3 w 23"/>
                <a:gd name="T11" fmla="*/ 47 h 47"/>
                <a:gd name="T12" fmla="*/ 0 w 23"/>
                <a:gd name="T13" fmla="*/ 47 h 47"/>
                <a:gd name="T14" fmla="*/ 3 w 23"/>
                <a:gd name="T15" fmla="*/ 2 h 47"/>
                <a:gd name="T16" fmla="*/ 2 w 23"/>
                <a:gd name="T17" fmla="*/ 44 h 47"/>
                <a:gd name="T18" fmla="*/ 21 w 23"/>
                <a:gd name="T19" fmla="*/ 18 h 47"/>
                <a:gd name="T20" fmla="*/ 21 w 23"/>
                <a:gd name="T21" fmla="*/ 14 h 47"/>
                <a:gd name="T22" fmla="*/ 3 w 23"/>
                <a:gd name="T23"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7">
                  <a:moveTo>
                    <a:pt x="0" y="47"/>
                  </a:moveTo>
                  <a:lnTo>
                    <a:pt x="1" y="1"/>
                  </a:lnTo>
                  <a:lnTo>
                    <a:pt x="2" y="0"/>
                  </a:lnTo>
                  <a:lnTo>
                    <a:pt x="23" y="13"/>
                  </a:lnTo>
                  <a:lnTo>
                    <a:pt x="23" y="19"/>
                  </a:lnTo>
                  <a:lnTo>
                    <a:pt x="3" y="47"/>
                  </a:lnTo>
                  <a:lnTo>
                    <a:pt x="0" y="47"/>
                  </a:lnTo>
                  <a:close/>
                  <a:moveTo>
                    <a:pt x="3" y="2"/>
                  </a:moveTo>
                  <a:lnTo>
                    <a:pt x="2" y="44"/>
                  </a:lnTo>
                  <a:lnTo>
                    <a:pt x="21" y="18"/>
                  </a:lnTo>
                  <a:lnTo>
                    <a:pt x="21" y="14"/>
                  </a:lnTo>
                  <a:lnTo>
                    <a:pt x="3" y="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661"/>
            <p:cNvSpPr>
              <a:spLocks noEditPoints="1"/>
            </p:cNvSpPr>
            <p:nvPr/>
          </p:nvSpPr>
          <p:spPr bwMode="auto">
            <a:xfrm>
              <a:off x="3607836" y="4744761"/>
              <a:ext cx="204681" cy="80635"/>
            </a:xfrm>
            <a:custGeom>
              <a:avLst/>
              <a:gdLst>
                <a:gd name="T0" fmla="*/ 21 w 33"/>
                <a:gd name="T1" fmla="*/ 13 h 13"/>
                <a:gd name="T2" fmla="*/ 0 w 33"/>
                <a:gd name="T3" fmla="*/ 0 h 13"/>
                <a:gd name="T4" fmla="*/ 33 w 33"/>
                <a:gd name="T5" fmla="*/ 5 h 13"/>
                <a:gd name="T6" fmla="*/ 21 w 33"/>
                <a:gd name="T7" fmla="*/ 13 h 13"/>
                <a:gd name="T8" fmla="*/ 11 w 33"/>
                <a:gd name="T9" fmla="*/ 4 h 13"/>
                <a:gd name="T10" fmla="*/ 21 w 33"/>
                <a:gd name="T11" fmla="*/ 10 h 13"/>
                <a:gd name="T12" fmla="*/ 26 w 33"/>
                <a:gd name="T13" fmla="*/ 6 h 13"/>
                <a:gd name="T14" fmla="*/ 11 w 33"/>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3">
                  <a:moveTo>
                    <a:pt x="21" y="13"/>
                  </a:moveTo>
                  <a:lnTo>
                    <a:pt x="0" y="0"/>
                  </a:lnTo>
                  <a:lnTo>
                    <a:pt x="33" y="5"/>
                  </a:lnTo>
                  <a:lnTo>
                    <a:pt x="21" y="13"/>
                  </a:lnTo>
                  <a:close/>
                  <a:moveTo>
                    <a:pt x="11" y="4"/>
                  </a:moveTo>
                  <a:lnTo>
                    <a:pt x="21" y="10"/>
                  </a:lnTo>
                  <a:lnTo>
                    <a:pt x="26" y="6"/>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662"/>
            <p:cNvSpPr>
              <a:spLocks noEditPoints="1"/>
            </p:cNvSpPr>
            <p:nvPr/>
          </p:nvSpPr>
          <p:spPr bwMode="auto">
            <a:xfrm>
              <a:off x="3744291" y="4775775"/>
              <a:ext cx="93034" cy="74429"/>
            </a:xfrm>
            <a:custGeom>
              <a:avLst/>
              <a:gdLst>
                <a:gd name="T0" fmla="*/ 6 w 15"/>
                <a:gd name="T1" fmla="*/ 12 h 12"/>
                <a:gd name="T2" fmla="*/ 1 w 15"/>
                <a:gd name="T3" fmla="*/ 10 h 12"/>
                <a:gd name="T4" fmla="*/ 0 w 15"/>
                <a:gd name="T5" fmla="*/ 8 h 12"/>
                <a:gd name="T6" fmla="*/ 10 w 15"/>
                <a:gd name="T7" fmla="*/ 1 h 12"/>
                <a:gd name="T8" fmla="*/ 15 w 15"/>
                <a:gd name="T9" fmla="*/ 0 h 12"/>
                <a:gd name="T10" fmla="*/ 6 w 15"/>
                <a:gd name="T11" fmla="*/ 12 h 12"/>
                <a:gd name="T12" fmla="*/ 3 w 15"/>
                <a:gd name="T13" fmla="*/ 9 h 12"/>
                <a:gd name="T14" fmla="*/ 4 w 15"/>
                <a:gd name="T15" fmla="*/ 10 h 12"/>
                <a:gd name="T16" fmla="*/ 9 w 15"/>
                <a:gd name="T17" fmla="*/ 4 h 12"/>
                <a:gd name="T18" fmla="*/ 3 w 15"/>
                <a:gd name="T19" fmla="*/ 9 h 12"/>
                <a:gd name="T20" fmla="*/ 3 w 15"/>
                <a:gd name="T2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2">
                  <a:moveTo>
                    <a:pt x="6" y="12"/>
                  </a:moveTo>
                  <a:lnTo>
                    <a:pt x="1" y="10"/>
                  </a:lnTo>
                  <a:lnTo>
                    <a:pt x="0" y="8"/>
                  </a:lnTo>
                  <a:lnTo>
                    <a:pt x="10" y="1"/>
                  </a:lnTo>
                  <a:lnTo>
                    <a:pt x="15" y="0"/>
                  </a:lnTo>
                  <a:lnTo>
                    <a:pt x="6" y="12"/>
                  </a:lnTo>
                  <a:close/>
                  <a:moveTo>
                    <a:pt x="3" y="9"/>
                  </a:moveTo>
                  <a:lnTo>
                    <a:pt x="4" y="10"/>
                  </a:lnTo>
                  <a:lnTo>
                    <a:pt x="9" y="4"/>
                  </a:lnTo>
                  <a:lnTo>
                    <a:pt x="3" y="9"/>
                  </a:lnTo>
                  <a:lnTo>
                    <a:pt x="3" y="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357350" y="303795"/>
            <a:ext cx="9779403" cy="3983462"/>
            <a:chOff x="-717603" y="303795"/>
            <a:chExt cx="9779403" cy="3983462"/>
          </a:xfrm>
        </p:grpSpPr>
        <p:sp>
          <p:nvSpPr>
            <p:cNvPr id="47" name="Freeform 5796"/>
            <p:cNvSpPr>
              <a:spLocks/>
            </p:cNvSpPr>
            <p:nvPr/>
          </p:nvSpPr>
          <p:spPr bwMode="auto">
            <a:xfrm>
              <a:off x="8195397" y="1683070"/>
              <a:ext cx="59752" cy="62243"/>
            </a:xfrm>
            <a:custGeom>
              <a:avLst/>
              <a:gdLst>
                <a:gd name="T0" fmla="*/ 1 w 24"/>
                <a:gd name="T1" fmla="*/ 0 h 25"/>
                <a:gd name="T2" fmla="*/ 12 w 24"/>
                <a:gd name="T3" fmla="*/ 11 h 25"/>
                <a:gd name="T4" fmla="*/ 24 w 24"/>
                <a:gd name="T5" fmla="*/ 2 h 25"/>
                <a:gd name="T6" fmla="*/ 14 w 24"/>
                <a:gd name="T7" fmla="*/ 13 h 25"/>
                <a:gd name="T8" fmla="*/ 24 w 24"/>
                <a:gd name="T9" fmla="*/ 25 h 25"/>
                <a:gd name="T10" fmla="*/ 12 w 24"/>
                <a:gd name="T11" fmla="*/ 15 h 25"/>
                <a:gd name="T12" fmla="*/ 0 w 24"/>
                <a:gd name="T13" fmla="*/ 25 h 25"/>
                <a:gd name="T14" fmla="*/ 10 w 24"/>
                <a:gd name="T15" fmla="*/ 13 h 25"/>
                <a:gd name="T16" fmla="*/ 1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 y="0"/>
                  </a:moveTo>
                  <a:lnTo>
                    <a:pt x="12" y="11"/>
                  </a:lnTo>
                  <a:lnTo>
                    <a:pt x="24" y="2"/>
                  </a:lnTo>
                  <a:lnTo>
                    <a:pt x="14" y="13"/>
                  </a:lnTo>
                  <a:lnTo>
                    <a:pt x="24" y="25"/>
                  </a:lnTo>
                  <a:lnTo>
                    <a:pt x="12" y="15"/>
                  </a:lnTo>
                  <a:lnTo>
                    <a:pt x="0" y="25"/>
                  </a:lnTo>
                  <a:lnTo>
                    <a:pt x="10" y="13"/>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797"/>
            <p:cNvSpPr>
              <a:spLocks/>
            </p:cNvSpPr>
            <p:nvPr/>
          </p:nvSpPr>
          <p:spPr bwMode="auto">
            <a:xfrm>
              <a:off x="1226828" y="3112137"/>
              <a:ext cx="62241" cy="62243"/>
            </a:xfrm>
            <a:custGeom>
              <a:avLst/>
              <a:gdLst>
                <a:gd name="T0" fmla="*/ 0 w 25"/>
                <a:gd name="T1" fmla="*/ 6 h 25"/>
                <a:gd name="T2" fmla="*/ 11 w 25"/>
                <a:gd name="T3" fmla="*/ 11 h 25"/>
                <a:gd name="T4" fmla="*/ 19 w 25"/>
                <a:gd name="T5" fmla="*/ 0 h 25"/>
                <a:gd name="T6" fmla="*/ 13 w 25"/>
                <a:gd name="T7" fmla="*/ 12 h 25"/>
                <a:gd name="T8" fmla="*/ 25 w 25"/>
                <a:gd name="T9" fmla="*/ 19 h 25"/>
                <a:gd name="T10" fmla="*/ 12 w 25"/>
                <a:gd name="T11" fmla="*/ 14 h 25"/>
                <a:gd name="T12" fmla="*/ 6 w 25"/>
                <a:gd name="T13" fmla="*/ 25 h 25"/>
                <a:gd name="T14" fmla="*/ 10 w 25"/>
                <a:gd name="T15" fmla="*/ 13 h 25"/>
                <a:gd name="T16" fmla="*/ 0 w 25"/>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0" y="6"/>
                  </a:moveTo>
                  <a:lnTo>
                    <a:pt x="11" y="11"/>
                  </a:lnTo>
                  <a:lnTo>
                    <a:pt x="19" y="0"/>
                  </a:lnTo>
                  <a:lnTo>
                    <a:pt x="13" y="12"/>
                  </a:lnTo>
                  <a:lnTo>
                    <a:pt x="25" y="19"/>
                  </a:lnTo>
                  <a:lnTo>
                    <a:pt x="12" y="14"/>
                  </a:lnTo>
                  <a:lnTo>
                    <a:pt x="6" y="25"/>
                  </a:lnTo>
                  <a:lnTo>
                    <a:pt x="10" y="13"/>
                  </a:lnTo>
                  <a:lnTo>
                    <a:pt x="0" y="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798"/>
            <p:cNvSpPr>
              <a:spLocks/>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799"/>
            <p:cNvSpPr>
              <a:spLocks/>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800"/>
            <p:cNvSpPr>
              <a:spLocks/>
            </p:cNvSpPr>
            <p:nvPr/>
          </p:nvSpPr>
          <p:spPr bwMode="auto">
            <a:xfrm>
              <a:off x="577026" y="2151126"/>
              <a:ext cx="109545" cy="104566"/>
            </a:xfrm>
            <a:custGeom>
              <a:avLst/>
              <a:gdLst>
                <a:gd name="T0" fmla="*/ 0 w 44"/>
                <a:gd name="T1" fmla="*/ 16 h 42"/>
                <a:gd name="T2" fmla="*/ 20 w 44"/>
                <a:gd name="T3" fmla="*/ 19 h 42"/>
                <a:gd name="T4" fmla="*/ 27 w 44"/>
                <a:gd name="T5" fmla="*/ 0 h 42"/>
                <a:gd name="T6" fmla="*/ 24 w 44"/>
                <a:gd name="T7" fmla="*/ 20 h 42"/>
                <a:gd name="T8" fmla="*/ 44 w 44"/>
                <a:gd name="T9" fmla="*/ 26 h 42"/>
                <a:gd name="T10" fmla="*/ 24 w 44"/>
                <a:gd name="T11" fmla="*/ 23 h 42"/>
                <a:gd name="T12" fmla="*/ 17 w 44"/>
                <a:gd name="T13" fmla="*/ 42 h 42"/>
                <a:gd name="T14" fmla="*/ 20 w 44"/>
                <a:gd name="T15" fmla="*/ 22 h 42"/>
                <a:gd name="T16" fmla="*/ 0 w 44"/>
                <a:gd name="T17"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2">
                  <a:moveTo>
                    <a:pt x="0" y="16"/>
                  </a:moveTo>
                  <a:lnTo>
                    <a:pt x="20" y="19"/>
                  </a:lnTo>
                  <a:lnTo>
                    <a:pt x="27" y="0"/>
                  </a:lnTo>
                  <a:lnTo>
                    <a:pt x="24" y="20"/>
                  </a:lnTo>
                  <a:lnTo>
                    <a:pt x="44" y="26"/>
                  </a:lnTo>
                  <a:lnTo>
                    <a:pt x="24" y="23"/>
                  </a:lnTo>
                  <a:lnTo>
                    <a:pt x="17" y="42"/>
                  </a:lnTo>
                  <a:lnTo>
                    <a:pt x="20" y="22"/>
                  </a:lnTo>
                  <a:lnTo>
                    <a:pt x="0" y="1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801"/>
            <p:cNvSpPr>
              <a:spLocks/>
            </p:cNvSpPr>
            <p:nvPr/>
          </p:nvSpPr>
          <p:spPr bwMode="auto">
            <a:xfrm>
              <a:off x="1025163" y="1895935"/>
              <a:ext cx="44814" cy="47306"/>
            </a:xfrm>
            <a:custGeom>
              <a:avLst/>
              <a:gdLst>
                <a:gd name="T0" fmla="*/ 0 w 18"/>
                <a:gd name="T1" fmla="*/ 9 h 19"/>
                <a:gd name="T2" fmla="*/ 9 w 18"/>
                <a:gd name="T3" fmla="*/ 9 h 19"/>
                <a:gd name="T4" fmla="*/ 11 w 18"/>
                <a:gd name="T5" fmla="*/ 0 h 19"/>
                <a:gd name="T6" fmla="*/ 10 w 18"/>
                <a:gd name="T7" fmla="*/ 9 h 19"/>
                <a:gd name="T8" fmla="*/ 18 w 18"/>
                <a:gd name="T9" fmla="*/ 11 h 19"/>
                <a:gd name="T10" fmla="*/ 10 w 18"/>
                <a:gd name="T11" fmla="*/ 11 h 19"/>
                <a:gd name="T12" fmla="*/ 7 w 18"/>
                <a:gd name="T13" fmla="*/ 19 h 19"/>
                <a:gd name="T14" fmla="*/ 9 w 18"/>
                <a:gd name="T15" fmla="*/ 11 h 19"/>
                <a:gd name="T16" fmla="*/ 0 w 18"/>
                <a:gd name="T17"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0" y="9"/>
                  </a:moveTo>
                  <a:lnTo>
                    <a:pt x="9" y="9"/>
                  </a:lnTo>
                  <a:lnTo>
                    <a:pt x="11" y="0"/>
                  </a:lnTo>
                  <a:lnTo>
                    <a:pt x="10" y="9"/>
                  </a:lnTo>
                  <a:lnTo>
                    <a:pt x="18" y="11"/>
                  </a:lnTo>
                  <a:lnTo>
                    <a:pt x="10" y="11"/>
                  </a:lnTo>
                  <a:lnTo>
                    <a:pt x="7" y="19"/>
                  </a:lnTo>
                  <a:lnTo>
                    <a:pt x="9" y="11"/>
                  </a:lnTo>
                  <a:lnTo>
                    <a:pt x="0" y="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802"/>
            <p:cNvSpPr>
              <a:spLocks/>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803"/>
            <p:cNvSpPr>
              <a:spLocks/>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804"/>
            <p:cNvSpPr>
              <a:spLocks/>
            </p:cNvSpPr>
            <p:nvPr/>
          </p:nvSpPr>
          <p:spPr bwMode="auto">
            <a:xfrm>
              <a:off x="3081626" y="3216702"/>
              <a:ext cx="67221" cy="69710"/>
            </a:xfrm>
            <a:custGeom>
              <a:avLst/>
              <a:gdLst>
                <a:gd name="T0" fmla="*/ 13 w 27"/>
                <a:gd name="T1" fmla="*/ 0 h 28"/>
                <a:gd name="T2" fmla="*/ 15 w 27"/>
                <a:gd name="T3" fmla="*/ 13 h 28"/>
                <a:gd name="T4" fmla="*/ 27 w 27"/>
                <a:gd name="T5" fmla="*/ 12 h 28"/>
                <a:gd name="T6" fmla="*/ 15 w 27"/>
                <a:gd name="T7" fmla="*/ 15 h 28"/>
                <a:gd name="T8" fmla="*/ 15 w 27"/>
                <a:gd name="T9" fmla="*/ 28 h 28"/>
                <a:gd name="T10" fmla="*/ 13 w 27"/>
                <a:gd name="T11" fmla="*/ 15 h 28"/>
                <a:gd name="T12" fmla="*/ 0 w 27"/>
                <a:gd name="T13" fmla="*/ 15 h 28"/>
                <a:gd name="T14" fmla="*/ 13 w 27"/>
                <a:gd name="T15" fmla="*/ 13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2"/>
                  </a:lnTo>
                  <a:lnTo>
                    <a:pt x="15" y="15"/>
                  </a:lnTo>
                  <a:lnTo>
                    <a:pt x="15" y="28"/>
                  </a:lnTo>
                  <a:lnTo>
                    <a:pt x="13" y="15"/>
                  </a:lnTo>
                  <a:lnTo>
                    <a:pt x="0" y="15"/>
                  </a:lnTo>
                  <a:lnTo>
                    <a:pt x="13"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805"/>
            <p:cNvSpPr>
              <a:spLocks/>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806"/>
            <p:cNvSpPr>
              <a:spLocks/>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807"/>
            <p:cNvSpPr>
              <a:spLocks/>
            </p:cNvSpPr>
            <p:nvPr/>
          </p:nvSpPr>
          <p:spPr bwMode="auto">
            <a:xfrm>
              <a:off x="4124800" y="1180158"/>
              <a:ext cx="39835" cy="42326"/>
            </a:xfrm>
            <a:custGeom>
              <a:avLst/>
              <a:gdLst>
                <a:gd name="T0" fmla="*/ 8 w 16"/>
                <a:gd name="T1" fmla="*/ 0 h 17"/>
                <a:gd name="T2" fmla="*/ 9 w 16"/>
                <a:gd name="T3" fmla="*/ 7 h 17"/>
                <a:gd name="T4" fmla="*/ 16 w 16"/>
                <a:gd name="T5" fmla="*/ 7 h 17"/>
                <a:gd name="T6" fmla="*/ 9 w 16"/>
                <a:gd name="T7" fmla="*/ 9 h 17"/>
                <a:gd name="T8" fmla="*/ 9 w 16"/>
                <a:gd name="T9" fmla="*/ 17 h 17"/>
                <a:gd name="T10" fmla="*/ 8 w 16"/>
                <a:gd name="T11" fmla="*/ 9 h 17"/>
                <a:gd name="T12" fmla="*/ 0 w 16"/>
                <a:gd name="T13" fmla="*/ 9 h 17"/>
                <a:gd name="T14" fmla="*/ 8 w 16"/>
                <a:gd name="T15" fmla="*/ 7 h 17"/>
                <a:gd name="T16" fmla="*/ 8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8" y="0"/>
                  </a:moveTo>
                  <a:lnTo>
                    <a:pt x="9" y="7"/>
                  </a:lnTo>
                  <a:lnTo>
                    <a:pt x="16" y="7"/>
                  </a:lnTo>
                  <a:lnTo>
                    <a:pt x="9" y="9"/>
                  </a:lnTo>
                  <a:lnTo>
                    <a:pt x="9" y="17"/>
                  </a:lnTo>
                  <a:lnTo>
                    <a:pt x="8" y="9"/>
                  </a:lnTo>
                  <a:lnTo>
                    <a:pt x="0" y="9"/>
                  </a:lnTo>
                  <a:lnTo>
                    <a:pt x="8" y="7"/>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808"/>
            <p:cNvSpPr>
              <a:spLocks/>
            </p:cNvSpPr>
            <p:nvPr/>
          </p:nvSpPr>
          <p:spPr bwMode="auto">
            <a:xfrm>
              <a:off x="8578809" y="1018328"/>
              <a:ext cx="69711" cy="67222"/>
            </a:xfrm>
            <a:custGeom>
              <a:avLst/>
              <a:gdLst>
                <a:gd name="T0" fmla="*/ 12 w 28"/>
                <a:gd name="T1" fmla="*/ 0 h 27"/>
                <a:gd name="T2" fmla="*/ 15 w 28"/>
                <a:gd name="T3" fmla="*/ 12 h 27"/>
                <a:gd name="T4" fmla="*/ 28 w 28"/>
                <a:gd name="T5" fmla="*/ 12 h 27"/>
                <a:gd name="T6" fmla="*/ 15 w 28"/>
                <a:gd name="T7" fmla="*/ 14 h 27"/>
                <a:gd name="T8" fmla="*/ 15 w 28"/>
                <a:gd name="T9" fmla="*/ 27 h 27"/>
                <a:gd name="T10" fmla="*/ 13 w 28"/>
                <a:gd name="T11" fmla="*/ 14 h 27"/>
                <a:gd name="T12" fmla="*/ 0 w 28"/>
                <a:gd name="T13" fmla="*/ 14 h 27"/>
                <a:gd name="T14" fmla="*/ 13 w 28"/>
                <a:gd name="T15" fmla="*/ 12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2"/>
                  </a:lnTo>
                  <a:lnTo>
                    <a:pt x="28" y="12"/>
                  </a:lnTo>
                  <a:lnTo>
                    <a:pt x="15" y="14"/>
                  </a:lnTo>
                  <a:lnTo>
                    <a:pt x="15" y="27"/>
                  </a:lnTo>
                  <a:lnTo>
                    <a:pt x="13" y="14"/>
                  </a:lnTo>
                  <a:lnTo>
                    <a:pt x="0" y="14"/>
                  </a:lnTo>
                  <a:lnTo>
                    <a:pt x="13" y="12"/>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09"/>
            <p:cNvSpPr>
              <a:spLocks/>
            </p:cNvSpPr>
            <p:nvPr/>
          </p:nvSpPr>
          <p:spPr bwMode="auto">
            <a:xfrm>
              <a:off x="5762998" y="1060653"/>
              <a:ext cx="52283" cy="54773"/>
            </a:xfrm>
            <a:custGeom>
              <a:avLst/>
              <a:gdLst>
                <a:gd name="T0" fmla="*/ 0 w 21"/>
                <a:gd name="T1" fmla="*/ 2 h 22"/>
                <a:gd name="T2" fmla="*/ 11 w 21"/>
                <a:gd name="T3" fmla="*/ 9 h 22"/>
                <a:gd name="T4" fmla="*/ 20 w 21"/>
                <a:gd name="T5" fmla="*/ 0 h 22"/>
                <a:gd name="T6" fmla="*/ 13 w 21"/>
                <a:gd name="T7" fmla="*/ 10 h 22"/>
                <a:gd name="T8" fmla="*/ 21 w 21"/>
                <a:gd name="T9" fmla="*/ 20 h 22"/>
                <a:gd name="T10" fmla="*/ 11 w 21"/>
                <a:gd name="T11" fmla="*/ 12 h 22"/>
                <a:gd name="T12" fmla="*/ 2 w 21"/>
                <a:gd name="T13" fmla="*/ 22 h 22"/>
                <a:gd name="T14" fmla="*/ 10 w 21"/>
                <a:gd name="T15" fmla="*/ 10 h 22"/>
                <a:gd name="T16" fmla="*/ 0 w 21"/>
                <a:gd name="T1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
                  <a:moveTo>
                    <a:pt x="0" y="2"/>
                  </a:moveTo>
                  <a:lnTo>
                    <a:pt x="11" y="9"/>
                  </a:lnTo>
                  <a:lnTo>
                    <a:pt x="20" y="0"/>
                  </a:lnTo>
                  <a:lnTo>
                    <a:pt x="13" y="10"/>
                  </a:lnTo>
                  <a:lnTo>
                    <a:pt x="21" y="20"/>
                  </a:lnTo>
                  <a:lnTo>
                    <a:pt x="11" y="12"/>
                  </a:lnTo>
                  <a:lnTo>
                    <a:pt x="2" y="22"/>
                  </a:lnTo>
                  <a:lnTo>
                    <a:pt x="10" y="10"/>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10"/>
            <p:cNvSpPr>
              <a:spLocks/>
            </p:cNvSpPr>
            <p:nvPr/>
          </p:nvSpPr>
          <p:spPr bwMode="auto">
            <a:xfrm>
              <a:off x="8265111" y="2845743"/>
              <a:ext cx="69711" cy="69710"/>
            </a:xfrm>
            <a:custGeom>
              <a:avLst/>
              <a:gdLst>
                <a:gd name="T0" fmla="*/ 13 w 28"/>
                <a:gd name="T1" fmla="*/ 0 h 28"/>
                <a:gd name="T2" fmla="*/ 16 w 28"/>
                <a:gd name="T3" fmla="*/ 13 h 28"/>
                <a:gd name="T4" fmla="*/ 28 w 28"/>
                <a:gd name="T5" fmla="*/ 13 h 28"/>
                <a:gd name="T6" fmla="*/ 16 w 28"/>
                <a:gd name="T7" fmla="*/ 15 h 28"/>
                <a:gd name="T8" fmla="*/ 16 w 28"/>
                <a:gd name="T9" fmla="*/ 28 h 28"/>
                <a:gd name="T10" fmla="*/ 14 w 28"/>
                <a:gd name="T11" fmla="*/ 15 h 28"/>
                <a:gd name="T12" fmla="*/ 0 w 28"/>
                <a:gd name="T13" fmla="*/ 16 h 28"/>
                <a:gd name="T14" fmla="*/ 14 w 28"/>
                <a:gd name="T15" fmla="*/ 13 h 28"/>
                <a:gd name="T16" fmla="*/ 13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3" y="0"/>
                  </a:moveTo>
                  <a:lnTo>
                    <a:pt x="16" y="13"/>
                  </a:lnTo>
                  <a:lnTo>
                    <a:pt x="28" y="13"/>
                  </a:lnTo>
                  <a:lnTo>
                    <a:pt x="16" y="15"/>
                  </a:lnTo>
                  <a:lnTo>
                    <a:pt x="16" y="28"/>
                  </a:lnTo>
                  <a:lnTo>
                    <a:pt x="14" y="15"/>
                  </a:lnTo>
                  <a:lnTo>
                    <a:pt x="0" y="16"/>
                  </a:lnTo>
                  <a:lnTo>
                    <a:pt x="14"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811"/>
            <p:cNvSpPr>
              <a:spLocks/>
            </p:cNvSpPr>
            <p:nvPr/>
          </p:nvSpPr>
          <p:spPr bwMode="auto">
            <a:xfrm>
              <a:off x="3666701" y="2143657"/>
              <a:ext cx="69711" cy="67222"/>
            </a:xfrm>
            <a:custGeom>
              <a:avLst/>
              <a:gdLst>
                <a:gd name="T0" fmla="*/ 12 w 28"/>
                <a:gd name="T1" fmla="*/ 0 h 27"/>
                <a:gd name="T2" fmla="*/ 15 w 28"/>
                <a:gd name="T3" fmla="*/ 13 h 27"/>
                <a:gd name="T4" fmla="*/ 28 w 28"/>
                <a:gd name="T5" fmla="*/ 13 h 27"/>
                <a:gd name="T6" fmla="*/ 15 w 28"/>
                <a:gd name="T7" fmla="*/ 15 h 27"/>
                <a:gd name="T8" fmla="*/ 15 w 28"/>
                <a:gd name="T9" fmla="*/ 27 h 27"/>
                <a:gd name="T10" fmla="*/ 13 w 28"/>
                <a:gd name="T11" fmla="*/ 15 h 27"/>
                <a:gd name="T12" fmla="*/ 0 w 28"/>
                <a:gd name="T13" fmla="*/ 15 h 27"/>
                <a:gd name="T14" fmla="*/ 13 w 28"/>
                <a:gd name="T15" fmla="*/ 13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3"/>
                  </a:lnTo>
                  <a:lnTo>
                    <a:pt x="28" y="13"/>
                  </a:lnTo>
                  <a:lnTo>
                    <a:pt x="15" y="15"/>
                  </a:lnTo>
                  <a:lnTo>
                    <a:pt x="15" y="27"/>
                  </a:lnTo>
                  <a:lnTo>
                    <a:pt x="13" y="15"/>
                  </a:lnTo>
                  <a:lnTo>
                    <a:pt x="0" y="15"/>
                  </a:lnTo>
                  <a:lnTo>
                    <a:pt x="13" y="13"/>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813"/>
            <p:cNvSpPr>
              <a:spLocks/>
            </p:cNvSpPr>
            <p:nvPr/>
          </p:nvSpPr>
          <p:spPr bwMode="auto">
            <a:xfrm>
              <a:off x="4635180" y="3351144"/>
              <a:ext cx="67221" cy="69710"/>
            </a:xfrm>
            <a:custGeom>
              <a:avLst/>
              <a:gdLst>
                <a:gd name="T0" fmla="*/ 13 w 27"/>
                <a:gd name="T1" fmla="*/ 0 h 28"/>
                <a:gd name="T2" fmla="*/ 15 w 27"/>
                <a:gd name="T3" fmla="*/ 13 h 28"/>
                <a:gd name="T4" fmla="*/ 27 w 27"/>
                <a:gd name="T5" fmla="*/ 13 h 28"/>
                <a:gd name="T6" fmla="*/ 15 w 27"/>
                <a:gd name="T7" fmla="*/ 15 h 28"/>
                <a:gd name="T8" fmla="*/ 15 w 27"/>
                <a:gd name="T9" fmla="*/ 28 h 28"/>
                <a:gd name="T10" fmla="*/ 13 w 27"/>
                <a:gd name="T11" fmla="*/ 16 h 28"/>
                <a:gd name="T12" fmla="*/ 0 w 27"/>
                <a:gd name="T13" fmla="*/ 16 h 28"/>
                <a:gd name="T14" fmla="*/ 13 w 27"/>
                <a:gd name="T15" fmla="*/ 14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3"/>
                  </a:lnTo>
                  <a:lnTo>
                    <a:pt x="15" y="15"/>
                  </a:lnTo>
                  <a:lnTo>
                    <a:pt x="15" y="28"/>
                  </a:lnTo>
                  <a:lnTo>
                    <a:pt x="13" y="16"/>
                  </a:lnTo>
                  <a:lnTo>
                    <a:pt x="0" y="16"/>
                  </a:lnTo>
                  <a:lnTo>
                    <a:pt x="13" y="14"/>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814"/>
            <p:cNvSpPr>
              <a:spLocks/>
            </p:cNvSpPr>
            <p:nvPr/>
          </p:nvSpPr>
          <p:spPr bwMode="auto">
            <a:xfrm>
              <a:off x="5352203" y="2756114"/>
              <a:ext cx="87137" cy="84648"/>
            </a:xfrm>
            <a:custGeom>
              <a:avLst/>
              <a:gdLst>
                <a:gd name="T0" fmla="*/ 8 w 35"/>
                <a:gd name="T1" fmla="*/ 0 h 34"/>
                <a:gd name="T2" fmla="*/ 18 w 35"/>
                <a:gd name="T3" fmla="*/ 14 h 34"/>
                <a:gd name="T4" fmla="*/ 35 w 35"/>
                <a:gd name="T5" fmla="*/ 8 h 34"/>
                <a:gd name="T6" fmla="*/ 19 w 35"/>
                <a:gd name="T7" fmla="*/ 18 h 34"/>
                <a:gd name="T8" fmla="*/ 26 w 35"/>
                <a:gd name="T9" fmla="*/ 34 h 34"/>
                <a:gd name="T10" fmla="*/ 17 w 35"/>
                <a:gd name="T11" fmla="*/ 19 h 34"/>
                <a:gd name="T12" fmla="*/ 0 w 35"/>
                <a:gd name="T13" fmla="*/ 26 h 34"/>
                <a:gd name="T14" fmla="*/ 15 w 35"/>
                <a:gd name="T15" fmla="*/ 16 h 34"/>
                <a:gd name="T16" fmla="*/ 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8" y="0"/>
                  </a:moveTo>
                  <a:lnTo>
                    <a:pt x="18" y="14"/>
                  </a:lnTo>
                  <a:lnTo>
                    <a:pt x="35" y="8"/>
                  </a:lnTo>
                  <a:lnTo>
                    <a:pt x="19" y="18"/>
                  </a:lnTo>
                  <a:lnTo>
                    <a:pt x="26" y="34"/>
                  </a:lnTo>
                  <a:lnTo>
                    <a:pt x="17" y="19"/>
                  </a:lnTo>
                  <a:lnTo>
                    <a:pt x="0" y="26"/>
                  </a:lnTo>
                  <a:lnTo>
                    <a:pt x="15" y="1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815"/>
            <p:cNvSpPr>
              <a:spLocks/>
            </p:cNvSpPr>
            <p:nvPr/>
          </p:nvSpPr>
          <p:spPr bwMode="auto">
            <a:xfrm>
              <a:off x="7080030" y="1371860"/>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2 h 27"/>
                <a:gd name="T14" fmla="*/ 12 w 27"/>
                <a:gd name="T15" fmla="*/ 13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2"/>
                  </a:lnTo>
                  <a:lnTo>
                    <a:pt x="12" y="13"/>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816"/>
            <p:cNvSpPr>
              <a:spLocks/>
            </p:cNvSpPr>
            <p:nvPr/>
          </p:nvSpPr>
          <p:spPr bwMode="auto">
            <a:xfrm>
              <a:off x="4707381" y="2429967"/>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1 h 27"/>
                <a:gd name="T14" fmla="*/ 12 w 27"/>
                <a:gd name="T15" fmla="*/ 11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1"/>
                  </a:lnTo>
                  <a:lnTo>
                    <a:pt x="12" y="11"/>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821"/>
            <p:cNvSpPr>
              <a:spLocks/>
            </p:cNvSpPr>
            <p:nvPr/>
          </p:nvSpPr>
          <p:spPr bwMode="auto">
            <a:xfrm>
              <a:off x="1814387" y="572679"/>
              <a:ext cx="37344" cy="34856"/>
            </a:xfrm>
            <a:custGeom>
              <a:avLst/>
              <a:gdLst>
                <a:gd name="T0" fmla="*/ 6 w 15"/>
                <a:gd name="T1" fmla="*/ 0 h 14"/>
                <a:gd name="T2" fmla="*/ 8 w 15"/>
                <a:gd name="T3" fmla="*/ 7 h 14"/>
                <a:gd name="T4" fmla="*/ 15 w 15"/>
                <a:gd name="T5" fmla="*/ 7 h 14"/>
                <a:gd name="T6" fmla="*/ 8 w 15"/>
                <a:gd name="T7" fmla="*/ 8 h 14"/>
                <a:gd name="T8" fmla="*/ 8 w 15"/>
                <a:gd name="T9" fmla="*/ 14 h 14"/>
                <a:gd name="T10" fmla="*/ 7 w 15"/>
                <a:gd name="T11" fmla="*/ 8 h 14"/>
                <a:gd name="T12" fmla="*/ 0 w 15"/>
                <a:gd name="T13" fmla="*/ 8 h 14"/>
                <a:gd name="T14" fmla="*/ 6 w 15"/>
                <a:gd name="T15" fmla="*/ 7 h 14"/>
                <a:gd name="T16" fmla="*/ 6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6" y="0"/>
                  </a:moveTo>
                  <a:lnTo>
                    <a:pt x="8" y="7"/>
                  </a:lnTo>
                  <a:lnTo>
                    <a:pt x="15" y="7"/>
                  </a:lnTo>
                  <a:lnTo>
                    <a:pt x="8" y="8"/>
                  </a:lnTo>
                  <a:lnTo>
                    <a:pt x="8" y="14"/>
                  </a:lnTo>
                  <a:lnTo>
                    <a:pt x="7" y="8"/>
                  </a:lnTo>
                  <a:lnTo>
                    <a:pt x="0" y="8"/>
                  </a:lnTo>
                  <a:lnTo>
                    <a:pt x="6" y="7"/>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822"/>
            <p:cNvSpPr>
              <a:spLocks/>
            </p:cNvSpPr>
            <p:nvPr/>
          </p:nvSpPr>
          <p:spPr bwMode="auto">
            <a:xfrm>
              <a:off x="2292403" y="306285"/>
              <a:ext cx="27386" cy="29876"/>
            </a:xfrm>
            <a:custGeom>
              <a:avLst/>
              <a:gdLst>
                <a:gd name="T0" fmla="*/ 0 w 11"/>
                <a:gd name="T1" fmla="*/ 1 h 12"/>
                <a:gd name="T2" fmla="*/ 6 w 11"/>
                <a:gd name="T3" fmla="*/ 5 h 12"/>
                <a:gd name="T4" fmla="*/ 10 w 11"/>
                <a:gd name="T5" fmla="*/ 0 h 12"/>
                <a:gd name="T6" fmla="*/ 6 w 11"/>
                <a:gd name="T7" fmla="*/ 5 h 12"/>
                <a:gd name="T8" fmla="*/ 11 w 11"/>
                <a:gd name="T9" fmla="*/ 11 h 12"/>
                <a:gd name="T10" fmla="*/ 6 w 11"/>
                <a:gd name="T11" fmla="*/ 6 h 12"/>
                <a:gd name="T12" fmla="*/ 1 w 11"/>
                <a:gd name="T13" fmla="*/ 12 h 12"/>
                <a:gd name="T14" fmla="*/ 5 w 11"/>
                <a:gd name="T15" fmla="*/ 6 h 12"/>
                <a:gd name="T16" fmla="*/ 0 w 11"/>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0" y="1"/>
                  </a:moveTo>
                  <a:lnTo>
                    <a:pt x="6" y="5"/>
                  </a:lnTo>
                  <a:lnTo>
                    <a:pt x="10" y="0"/>
                  </a:lnTo>
                  <a:lnTo>
                    <a:pt x="6" y="5"/>
                  </a:lnTo>
                  <a:lnTo>
                    <a:pt x="11" y="11"/>
                  </a:lnTo>
                  <a:lnTo>
                    <a:pt x="6" y="6"/>
                  </a:lnTo>
                  <a:lnTo>
                    <a:pt x="1" y="12"/>
                  </a:lnTo>
                  <a:lnTo>
                    <a:pt x="5" y="6"/>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823"/>
            <p:cNvSpPr>
              <a:spLocks/>
            </p:cNvSpPr>
            <p:nvPr/>
          </p:nvSpPr>
          <p:spPr bwMode="auto">
            <a:xfrm>
              <a:off x="1196950" y="873930"/>
              <a:ext cx="37344" cy="32367"/>
            </a:xfrm>
            <a:custGeom>
              <a:avLst/>
              <a:gdLst>
                <a:gd name="T0" fmla="*/ 6 w 15"/>
                <a:gd name="T1" fmla="*/ 0 h 13"/>
                <a:gd name="T2" fmla="*/ 9 w 15"/>
                <a:gd name="T3" fmla="*/ 6 h 13"/>
                <a:gd name="T4" fmla="*/ 15 w 15"/>
                <a:gd name="T5" fmla="*/ 6 h 13"/>
                <a:gd name="T6" fmla="*/ 9 w 15"/>
                <a:gd name="T7" fmla="*/ 7 h 13"/>
                <a:gd name="T8" fmla="*/ 9 w 15"/>
                <a:gd name="T9" fmla="*/ 13 h 13"/>
                <a:gd name="T10" fmla="*/ 8 w 15"/>
                <a:gd name="T11" fmla="*/ 7 h 13"/>
                <a:gd name="T12" fmla="*/ 0 w 15"/>
                <a:gd name="T13" fmla="*/ 7 h 13"/>
                <a:gd name="T14" fmla="*/ 6 w 15"/>
                <a:gd name="T15" fmla="*/ 6 h 13"/>
                <a:gd name="T16" fmla="*/ 6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6" y="0"/>
                  </a:moveTo>
                  <a:lnTo>
                    <a:pt x="9" y="6"/>
                  </a:lnTo>
                  <a:lnTo>
                    <a:pt x="15" y="6"/>
                  </a:lnTo>
                  <a:lnTo>
                    <a:pt x="9" y="7"/>
                  </a:lnTo>
                  <a:lnTo>
                    <a:pt x="9" y="13"/>
                  </a:lnTo>
                  <a:lnTo>
                    <a:pt x="8"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824"/>
            <p:cNvSpPr>
              <a:spLocks/>
            </p:cNvSpPr>
            <p:nvPr/>
          </p:nvSpPr>
          <p:spPr bwMode="auto">
            <a:xfrm>
              <a:off x="1470813" y="647370"/>
              <a:ext cx="27386" cy="32367"/>
            </a:xfrm>
            <a:custGeom>
              <a:avLst/>
              <a:gdLst>
                <a:gd name="T0" fmla="*/ 0 w 11"/>
                <a:gd name="T1" fmla="*/ 3 h 13"/>
                <a:gd name="T2" fmla="*/ 5 w 11"/>
                <a:gd name="T3" fmla="*/ 6 h 13"/>
                <a:gd name="T4" fmla="*/ 9 w 11"/>
                <a:gd name="T5" fmla="*/ 0 h 13"/>
                <a:gd name="T6" fmla="*/ 6 w 11"/>
                <a:gd name="T7" fmla="*/ 6 h 13"/>
                <a:gd name="T8" fmla="*/ 11 w 11"/>
                <a:gd name="T9" fmla="*/ 11 h 13"/>
                <a:gd name="T10" fmla="*/ 6 w 11"/>
                <a:gd name="T11" fmla="*/ 7 h 13"/>
                <a:gd name="T12" fmla="*/ 2 w 11"/>
                <a:gd name="T13" fmla="*/ 13 h 13"/>
                <a:gd name="T14" fmla="*/ 5 w 11"/>
                <a:gd name="T15" fmla="*/ 6 h 13"/>
                <a:gd name="T16" fmla="*/ 0 w 1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0" y="3"/>
                  </a:moveTo>
                  <a:lnTo>
                    <a:pt x="5" y="6"/>
                  </a:lnTo>
                  <a:lnTo>
                    <a:pt x="9" y="0"/>
                  </a:lnTo>
                  <a:lnTo>
                    <a:pt x="6" y="6"/>
                  </a:lnTo>
                  <a:lnTo>
                    <a:pt x="11" y="11"/>
                  </a:lnTo>
                  <a:lnTo>
                    <a:pt x="6" y="7"/>
                  </a:lnTo>
                  <a:lnTo>
                    <a:pt x="2" y="13"/>
                  </a:lnTo>
                  <a:lnTo>
                    <a:pt x="5" y="6"/>
                  </a:lnTo>
                  <a:lnTo>
                    <a:pt x="0" y="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825"/>
            <p:cNvSpPr>
              <a:spLocks/>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826"/>
            <p:cNvSpPr>
              <a:spLocks/>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827"/>
            <p:cNvSpPr>
              <a:spLocks/>
            </p:cNvSpPr>
            <p:nvPr/>
          </p:nvSpPr>
          <p:spPr bwMode="auto">
            <a:xfrm>
              <a:off x="2075805" y="1190116"/>
              <a:ext cx="47303" cy="44814"/>
            </a:xfrm>
            <a:custGeom>
              <a:avLst/>
              <a:gdLst>
                <a:gd name="T0" fmla="*/ 6 w 19"/>
                <a:gd name="T1" fmla="*/ 0 h 18"/>
                <a:gd name="T2" fmla="*/ 10 w 19"/>
                <a:gd name="T3" fmla="*/ 9 h 18"/>
                <a:gd name="T4" fmla="*/ 19 w 19"/>
                <a:gd name="T5" fmla="*/ 5 h 18"/>
                <a:gd name="T6" fmla="*/ 11 w 19"/>
                <a:gd name="T7" fmla="*/ 10 h 18"/>
                <a:gd name="T8" fmla="*/ 14 w 19"/>
                <a:gd name="T9" fmla="*/ 18 h 18"/>
                <a:gd name="T10" fmla="*/ 10 w 19"/>
                <a:gd name="T11" fmla="*/ 11 h 18"/>
                <a:gd name="T12" fmla="*/ 0 w 19"/>
                <a:gd name="T13" fmla="*/ 14 h 18"/>
                <a:gd name="T14" fmla="*/ 9 w 19"/>
                <a:gd name="T15" fmla="*/ 9 h 18"/>
                <a:gd name="T16" fmla="*/ 6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6" y="0"/>
                  </a:moveTo>
                  <a:lnTo>
                    <a:pt x="10" y="9"/>
                  </a:lnTo>
                  <a:lnTo>
                    <a:pt x="19" y="5"/>
                  </a:lnTo>
                  <a:lnTo>
                    <a:pt x="11" y="10"/>
                  </a:lnTo>
                  <a:lnTo>
                    <a:pt x="14" y="18"/>
                  </a:lnTo>
                  <a:lnTo>
                    <a:pt x="10" y="11"/>
                  </a:lnTo>
                  <a:lnTo>
                    <a:pt x="0" y="14"/>
                  </a:lnTo>
                  <a:lnTo>
                    <a:pt x="9" y="9"/>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828"/>
            <p:cNvSpPr>
              <a:spLocks/>
            </p:cNvSpPr>
            <p:nvPr/>
          </p:nvSpPr>
          <p:spPr bwMode="auto">
            <a:xfrm>
              <a:off x="2979550" y="468114"/>
              <a:ext cx="34856" cy="37346"/>
            </a:xfrm>
            <a:custGeom>
              <a:avLst/>
              <a:gdLst>
                <a:gd name="T0" fmla="*/ 7 w 14"/>
                <a:gd name="T1" fmla="*/ 0 h 15"/>
                <a:gd name="T2" fmla="*/ 7 w 14"/>
                <a:gd name="T3" fmla="*/ 8 h 15"/>
                <a:gd name="T4" fmla="*/ 14 w 14"/>
                <a:gd name="T5" fmla="*/ 9 h 15"/>
                <a:gd name="T6" fmla="*/ 7 w 14"/>
                <a:gd name="T7" fmla="*/ 9 h 15"/>
                <a:gd name="T8" fmla="*/ 5 w 14"/>
                <a:gd name="T9" fmla="*/ 15 h 15"/>
                <a:gd name="T10" fmla="*/ 6 w 14"/>
                <a:gd name="T11" fmla="*/ 9 h 15"/>
                <a:gd name="T12" fmla="*/ 0 w 14"/>
                <a:gd name="T13" fmla="*/ 7 h 15"/>
                <a:gd name="T14" fmla="*/ 6 w 14"/>
                <a:gd name="T15" fmla="*/ 7 h 15"/>
                <a:gd name="T16" fmla="*/ 7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0"/>
                  </a:moveTo>
                  <a:lnTo>
                    <a:pt x="7" y="8"/>
                  </a:lnTo>
                  <a:lnTo>
                    <a:pt x="14" y="9"/>
                  </a:lnTo>
                  <a:lnTo>
                    <a:pt x="7" y="9"/>
                  </a:lnTo>
                  <a:lnTo>
                    <a:pt x="5" y="15"/>
                  </a:lnTo>
                  <a:lnTo>
                    <a:pt x="6" y="9"/>
                  </a:lnTo>
                  <a:lnTo>
                    <a:pt x="0" y="7"/>
                  </a:lnTo>
                  <a:lnTo>
                    <a:pt x="6"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5829"/>
            <p:cNvSpPr>
              <a:spLocks/>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5830"/>
            <p:cNvSpPr>
              <a:spLocks/>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831"/>
            <p:cNvSpPr>
              <a:spLocks/>
            </p:cNvSpPr>
            <p:nvPr/>
          </p:nvSpPr>
          <p:spPr bwMode="auto">
            <a:xfrm>
              <a:off x="8003693" y="537823"/>
              <a:ext cx="29876" cy="29876"/>
            </a:xfrm>
            <a:custGeom>
              <a:avLst/>
              <a:gdLst>
                <a:gd name="T0" fmla="*/ 6 w 12"/>
                <a:gd name="T1" fmla="*/ 0 h 12"/>
                <a:gd name="T2" fmla="*/ 7 w 12"/>
                <a:gd name="T3" fmla="*/ 6 h 12"/>
                <a:gd name="T4" fmla="*/ 12 w 12"/>
                <a:gd name="T5" fmla="*/ 6 h 12"/>
                <a:gd name="T6" fmla="*/ 7 w 12"/>
                <a:gd name="T7" fmla="*/ 7 h 12"/>
                <a:gd name="T8" fmla="*/ 7 w 12"/>
                <a:gd name="T9" fmla="*/ 12 h 12"/>
                <a:gd name="T10" fmla="*/ 6 w 12"/>
                <a:gd name="T11" fmla="*/ 7 h 12"/>
                <a:gd name="T12" fmla="*/ 0 w 12"/>
                <a:gd name="T13" fmla="*/ 7 h 12"/>
                <a:gd name="T14" fmla="*/ 6 w 12"/>
                <a:gd name="T15" fmla="*/ 6 h 12"/>
                <a:gd name="T16" fmla="*/ 6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0"/>
                  </a:moveTo>
                  <a:lnTo>
                    <a:pt x="7" y="6"/>
                  </a:lnTo>
                  <a:lnTo>
                    <a:pt x="12" y="6"/>
                  </a:lnTo>
                  <a:lnTo>
                    <a:pt x="7" y="7"/>
                  </a:lnTo>
                  <a:lnTo>
                    <a:pt x="7" y="12"/>
                  </a:lnTo>
                  <a:lnTo>
                    <a:pt x="6"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5832"/>
            <p:cNvSpPr>
              <a:spLocks/>
            </p:cNvSpPr>
            <p:nvPr/>
          </p:nvSpPr>
          <p:spPr bwMode="auto">
            <a:xfrm>
              <a:off x="8424449" y="303795"/>
              <a:ext cx="24897" cy="22408"/>
            </a:xfrm>
            <a:custGeom>
              <a:avLst/>
              <a:gdLst>
                <a:gd name="T0" fmla="*/ 0 w 10"/>
                <a:gd name="T1" fmla="*/ 1 h 9"/>
                <a:gd name="T2" fmla="*/ 6 w 10"/>
                <a:gd name="T3" fmla="*/ 4 h 9"/>
                <a:gd name="T4" fmla="*/ 10 w 10"/>
                <a:gd name="T5" fmla="*/ 0 h 9"/>
                <a:gd name="T6" fmla="*/ 6 w 10"/>
                <a:gd name="T7" fmla="*/ 4 h 9"/>
                <a:gd name="T8" fmla="*/ 10 w 10"/>
                <a:gd name="T9" fmla="*/ 8 h 9"/>
                <a:gd name="T10" fmla="*/ 6 w 10"/>
                <a:gd name="T11" fmla="*/ 5 h 9"/>
                <a:gd name="T12" fmla="*/ 1 w 10"/>
                <a:gd name="T13" fmla="*/ 9 h 9"/>
                <a:gd name="T14" fmla="*/ 5 w 10"/>
                <a:gd name="T15" fmla="*/ 5 h 9"/>
                <a:gd name="T16" fmla="*/ 0 w 10"/>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0" y="1"/>
                  </a:moveTo>
                  <a:lnTo>
                    <a:pt x="6" y="4"/>
                  </a:lnTo>
                  <a:lnTo>
                    <a:pt x="10" y="0"/>
                  </a:lnTo>
                  <a:lnTo>
                    <a:pt x="6" y="4"/>
                  </a:lnTo>
                  <a:lnTo>
                    <a:pt x="10" y="8"/>
                  </a:lnTo>
                  <a:lnTo>
                    <a:pt x="6" y="5"/>
                  </a:lnTo>
                  <a:lnTo>
                    <a:pt x="1" y="9"/>
                  </a:lnTo>
                  <a:lnTo>
                    <a:pt x="5" y="5"/>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833"/>
            <p:cNvSpPr>
              <a:spLocks/>
            </p:cNvSpPr>
            <p:nvPr/>
          </p:nvSpPr>
          <p:spPr bwMode="auto">
            <a:xfrm>
              <a:off x="7455967" y="801727"/>
              <a:ext cx="34856" cy="32367"/>
            </a:xfrm>
            <a:custGeom>
              <a:avLst/>
              <a:gdLst>
                <a:gd name="T0" fmla="*/ 7 w 14"/>
                <a:gd name="T1" fmla="*/ 0 h 13"/>
                <a:gd name="T2" fmla="*/ 8 w 14"/>
                <a:gd name="T3" fmla="*/ 7 h 13"/>
                <a:gd name="T4" fmla="*/ 14 w 14"/>
                <a:gd name="T5" fmla="*/ 7 h 13"/>
                <a:gd name="T6" fmla="*/ 8 w 14"/>
                <a:gd name="T7" fmla="*/ 8 h 13"/>
                <a:gd name="T8" fmla="*/ 8 w 14"/>
                <a:gd name="T9" fmla="*/ 13 h 13"/>
                <a:gd name="T10" fmla="*/ 7 w 14"/>
                <a:gd name="T11" fmla="*/ 8 h 13"/>
                <a:gd name="T12" fmla="*/ 0 w 14"/>
                <a:gd name="T13" fmla="*/ 8 h 13"/>
                <a:gd name="T14" fmla="*/ 7 w 14"/>
                <a:gd name="T15" fmla="*/ 7 h 13"/>
                <a:gd name="T16" fmla="*/ 7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7" y="0"/>
                  </a:moveTo>
                  <a:lnTo>
                    <a:pt x="8" y="7"/>
                  </a:lnTo>
                  <a:lnTo>
                    <a:pt x="14" y="7"/>
                  </a:lnTo>
                  <a:lnTo>
                    <a:pt x="8" y="8"/>
                  </a:lnTo>
                  <a:lnTo>
                    <a:pt x="8" y="13"/>
                  </a:lnTo>
                  <a:lnTo>
                    <a:pt x="7" y="8"/>
                  </a:lnTo>
                  <a:lnTo>
                    <a:pt x="0" y="8"/>
                  </a:lnTo>
                  <a:lnTo>
                    <a:pt x="7"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834"/>
            <p:cNvSpPr>
              <a:spLocks/>
            </p:cNvSpPr>
            <p:nvPr/>
          </p:nvSpPr>
          <p:spPr bwMode="auto">
            <a:xfrm>
              <a:off x="7697463" y="605045"/>
              <a:ext cx="27386" cy="27387"/>
            </a:xfrm>
            <a:custGeom>
              <a:avLst/>
              <a:gdLst>
                <a:gd name="T0" fmla="*/ 0 w 11"/>
                <a:gd name="T1" fmla="*/ 2 h 11"/>
                <a:gd name="T2" fmla="*/ 6 w 11"/>
                <a:gd name="T3" fmla="*/ 4 h 11"/>
                <a:gd name="T4" fmla="*/ 9 w 11"/>
                <a:gd name="T5" fmla="*/ 0 h 11"/>
                <a:gd name="T6" fmla="*/ 7 w 11"/>
                <a:gd name="T7" fmla="*/ 6 h 11"/>
                <a:gd name="T8" fmla="*/ 11 w 11"/>
                <a:gd name="T9" fmla="*/ 9 h 11"/>
                <a:gd name="T10" fmla="*/ 6 w 11"/>
                <a:gd name="T11" fmla="*/ 7 h 11"/>
                <a:gd name="T12" fmla="*/ 2 w 11"/>
                <a:gd name="T13" fmla="*/ 11 h 11"/>
                <a:gd name="T14" fmla="*/ 5 w 11"/>
                <a:gd name="T15" fmla="*/ 6 h 11"/>
                <a:gd name="T16" fmla="*/ 0 w 11"/>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0" y="2"/>
                  </a:moveTo>
                  <a:lnTo>
                    <a:pt x="6" y="4"/>
                  </a:lnTo>
                  <a:lnTo>
                    <a:pt x="9" y="0"/>
                  </a:lnTo>
                  <a:lnTo>
                    <a:pt x="7" y="6"/>
                  </a:lnTo>
                  <a:lnTo>
                    <a:pt x="11" y="9"/>
                  </a:lnTo>
                  <a:lnTo>
                    <a:pt x="6" y="7"/>
                  </a:lnTo>
                  <a:lnTo>
                    <a:pt x="2" y="11"/>
                  </a:lnTo>
                  <a:lnTo>
                    <a:pt x="5" y="6"/>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835"/>
            <p:cNvSpPr>
              <a:spLocks/>
            </p:cNvSpPr>
            <p:nvPr/>
          </p:nvSpPr>
          <p:spPr bwMode="auto">
            <a:xfrm>
              <a:off x="7906596" y="1359411"/>
              <a:ext cx="29876" cy="29876"/>
            </a:xfrm>
            <a:custGeom>
              <a:avLst/>
              <a:gdLst>
                <a:gd name="T0" fmla="*/ 5 w 12"/>
                <a:gd name="T1" fmla="*/ 0 h 12"/>
                <a:gd name="T2" fmla="*/ 6 w 12"/>
                <a:gd name="T3" fmla="*/ 6 h 12"/>
                <a:gd name="T4" fmla="*/ 12 w 12"/>
                <a:gd name="T5" fmla="*/ 6 h 12"/>
                <a:gd name="T6" fmla="*/ 6 w 12"/>
                <a:gd name="T7" fmla="*/ 7 h 12"/>
                <a:gd name="T8" fmla="*/ 6 w 12"/>
                <a:gd name="T9" fmla="*/ 12 h 12"/>
                <a:gd name="T10" fmla="*/ 5 w 12"/>
                <a:gd name="T11" fmla="*/ 7 h 12"/>
                <a:gd name="T12" fmla="*/ 0 w 12"/>
                <a:gd name="T13" fmla="*/ 7 h 12"/>
                <a:gd name="T14" fmla="*/ 5 w 12"/>
                <a:gd name="T15" fmla="*/ 6 h 12"/>
                <a:gd name="T16" fmla="*/ 5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0"/>
                  </a:moveTo>
                  <a:lnTo>
                    <a:pt x="6" y="6"/>
                  </a:lnTo>
                  <a:lnTo>
                    <a:pt x="12" y="6"/>
                  </a:lnTo>
                  <a:lnTo>
                    <a:pt x="6" y="7"/>
                  </a:lnTo>
                  <a:lnTo>
                    <a:pt x="6" y="12"/>
                  </a:lnTo>
                  <a:lnTo>
                    <a:pt x="5" y="7"/>
                  </a:lnTo>
                  <a:lnTo>
                    <a:pt x="0" y="7"/>
                  </a:lnTo>
                  <a:lnTo>
                    <a:pt x="5" y="6"/>
                  </a:lnTo>
                  <a:lnTo>
                    <a:pt x="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5836"/>
            <p:cNvSpPr>
              <a:spLocks/>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837"/>
            <p:cNvSpPr>
              <a:spLocks/>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5838"/>
            <p:cNvSpPr>
              <a:spLocks/>
            </p:cNvSpPr>
            <p:nvPr/>
          </p:nvSpPr>
          <p:spPr bwMode="auto">
            <a:xfrm>
              <a:off x="9031924" y="448196"/>
              <a:ext cx="29876" cy="32367"/>
            </a:xfrm>
            <a:custGeom>
              <a:avLst/>
              <a:gdLst>
                <a:gd name="T0" fmla="*/ 7 w 12"/>
                <a:gd name="T1" fmla="*/ 0 h 13"/>
                <a:gd name="T2" fmla="*/ 6 w 12"/>
                <a:gd name="T3" fmla="*/ 5 h 13"/>
                <a:gd name="T4" fmla="*/ 12 w 12"/>
                <a:gd name="T5" fmla="*/ 7 h 13"/>
                <a:gd name="T6" fmla="*/ 6 w 12"/>
                <a:gd name="T7" fmla="*/ 6 h 13"/>
                <a:gd name="T8" fmla="*/ 5 w 12"/>
                <a:gd name="T9" fmla="*/ 13 h 13"/>
                <a:gd name="T10" fmla="*/ 5 w 12"/>
                <a:gd name="T11" fmla="*/ 6 h 13"/>
                <a:gd name="T12" fmla="*/ 0 w 12"/>
                <a:gd name="T13" fmla="*/ 5 h 13"/>
                <a:gd name="T14" fmla="*/ 5 w 12"/>
                <a:gd name="T15" fmla="*/ 5 h 13"/>
                <a:gd name="T16" fmla="*/ 7 w 1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7" y="0"/>
                  </a:moveTo>
                  <a:lnTo>
                    <a:pt x="6" y="5"/>
                  </a:lnTo>
                  <a:lnTo>
                    <a:pt x="12" y="7"/>
                  </a:lnTo>
                  <a:lnTo>
                    <a:pt x="6" y="6"/>
                  </a:lnTo>
                  <a:lnTo>
                    <a:pt x="5" y="13"/>
                  </a:lnTo>
                  <a:lnTo>
                    <a:pt x="5" y="6"/>
                  </a:lnTo>
                  <a:lnTo>
                    <a:pt x="0" y="5"/>
                  </a:lnTo>
                  <a:lnTo>
                    <a:pt x="5" y="5"/>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5839"/>
            <p:cNvSpPr>
              <a:spLocks/>
            </p:cNvSpPr>
            <p:nvPr/>
          </p:nvSpPr>
          <p:spPr bwMode="auto">
            <a:xfrm>
              <a:off x="7936475" y="933681"/>
              <a:ext cx="32365" cy="32367"/>
            </a:xfrm>
            <a:custGeom>
              <a:avLst/>
              <a:gdLst>
                <a:gd name="T0" fmla="*/ 8 w 13"/>
                <a:gd name="T1" fmla="*/ 0 h 13"/>
                <a:gd name="T2" fmla="*/ 8 w 13"/>
                <a:gd name="T3" fmla="*/ 6 h 13"/>
                <a:gd name="T4" fmla="*/ 13 w 13"/>
                <a:gd name="T5" fmla="*/ 7 h 13"/>
                <a:gd name="T6" fmla="*/ 8 w 13"/>
                <a:gd name="T7" fmla="*/ 7 h 13"/>
                <a:gd name="T8" fmla="*/ 5 w 13"/>
                <a:gd name="T9" fmla="*/ 13 h 13"/>
                <a:gd name="T10" fmla="*/ 7 w 13"/>
                <a:gd name="T11" fmla="*/ 7 h 13"/>
                <a:gd name="T12" fmla="*/ 0 w 13"/>
                <a:gd name="T13" fmla="*/ 5 h 13"/>
                <a:gd name="T14" fmla="*/ 7 w 13"/>
                <a:gd name="T15" fmla="*/ 6 h 13"/>
                <a:gd name="T16" fmla="*/ 8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8" y="0"/>
                  </a:moveTo>
                  <a:lnTo>
                    <a:pt x="8" y="6"/>
                  </a:lnTo>
                  <a:lnTo>
                    <a:pt x="13" y="7"/>
                  </a:lnTo>
                  <a:lnTo>
                    <a:pt x="8" y="7"/>
                  </a:lnTo>
                  <a:lnTo>
                    <a:pt x="5" y="13"/>
                  </a:lnTo>
                  <a:lnTo>
                    <a:pt x="7" y="7"/>
                  </a:lnTo>
                  <a:lnTo>
                    <a:pt x="0" y="5"/>
                  </a:lnTo>
                  <a:lnTo>
                    <a:pt x="7" y="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5841"/>
            <p:cNvSpPr>
              <a:spLocks/>
            </p:cNvSpPr>
            <p:nvPr/>
          </p:nvSpPr>
          <p:spPr bwMode="auto">
            <a:xfrm>
              <a:off x="1094873" y="4227505"/>
              <a:ext cx="59752" cy="59752"/>
            </a:xfrm>
            <a:custGeom>
              <a:avLst/>
              <a:gdLst>
                <a:gd name="T0" fmla="*/ 5 w 24"/>
                <a:gd name="T1" fmla="*/ 24 h 24"/>
                <a:gd name="T2" fmla="*/ 13 w 24"/>
                <a:gd name="T3" fmla="*/ 14 h 24"/>
                <a:gd name="T4" fmla="*/ 24 w 24"/>
                <a:gd name="T5" fmla="*/ 20 h 24"/>
                <a:gd name="T6" fmla="*/ 14 w 24"/>
                <a:gd name="T7" fmla="*/ 12 h 24"/>
                <a:gd name="T8" fmla="*/ 20 w 24"/>
                <a:gd name="T9" fmla="*/ 0 h 24"/>
                <a:gd name="T10" fmla="*/ 12 w 24"/>
                <a:gd name="T11" fmla="*/ 11 h 24"/>
                <a:gd name="T12" fmla="*/ 0 w 24"/>
                <a:gd name="T13" fmla="*/ 5 h 24"/>
                <a:gd name="T14" fmla="*/ 11 w 24"/>
                <a:gd name="T15" fmla="*/ 13 h 24"/>
                <a:gd name="T16" fmla="*/ 5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5" y="24"/>
                  </a:moveTo>
                  <a:lnTo>
                    <a:pt x="13" y="14"/>
                  </a:lnTo>
                  <a:lnTo>
                    <a:pt x="24" y="20"/>
                  </a:lnTo>
                  <a:lnTo>
                    <a:pt x="14" y="12"/>
                  </a:lnTo>
                  <a:lnTo>
                    <a:pt x="20" y="0"/>
                  </a:lnTo>
                  <a:lnTo>
                    <a:pt x="12" y="11"/>
                  </a:lnTo>
                  <a:lnTo>
                    <a:pt x="0" y="5"/>
                  </a:lnTo>
                  <a:lnTo>
                    <a:pt x="11" y="13"/>
                  </a:lnTo>
                  <a:lnTo>
                    <a:pt x="5" y="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842"/>
            <p:cNvSpPr>
              <a:spLocks/>
            </p:cNvSpPr>
            <p:nvPr/>
          </p:nvSpPr>
          <p:spPr bwMode="auto">
            <a:xfrm>
              <a:off x="2170408" y="3657374"/>
              <a:ext cx="57262" cy="57263"/>
            </a:xfrm>
            <a:custGeom>
              <a:avLst/>
              <a:gdLst>
                <a:gd name="T0" fmla="*/ 4 w 23"/>
                <a:gd name="T1" fmla="*/ 23 h 23"/>
                <a:gd name="T2" fmla="*/ 12 w 23"/>
                <a:gd name="T3" fmla="*/ 13 h 23"/>
                <a:gd name="T4" fmla="*/ 23 w 23"/>
                <a:gd name="T5" fmla="*/ 19 h 23"/>
                <a:gd name="T6" fmla="*/ 13 w 23"/>
                <a:gd name="T7" fmla="*/ 12 h 23"/>
                <a:gd name="T8" fmla="*/ 19 w 23"/>
                <a:gd name="T9" fmla="*/ 0 h 23"/>
                <a:gd name="T10" fmla="*/ 12 w 23"/>
                <a:gd name="T11" fmla="*/ 10 h 23"/>
                <a:gd name="T12" fmla="*/ 0 w 23"/>
                <a:gd name="T13" fmla="*/ 4 h 23"/>
                <a:gd name="T14" fmla="*/ 11 w 23"/>
                <a:gd name="T15" fmla="*/ 12 h 23"/>
                <a:gd name="T16" fmla="*/ 4 w 2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4" y="23"/>
                  </a:moveTo>
                  <a:lnTo>
                    <a:pt x="12" y="13"/>
                  </a:lnTo>
                  <a:lnTo>
                    <a:pt x="23" y="19"/>
                  </a:lnTo>
                  <a:lnTo>
                    <a:pt x="13" y="12"/>
                  </a:lnTo>
                  <a:lnTo>
                    <a:pt x="19" y="0"/>
                  </a:lnTo>
                  <a:lnTo>
                    <a:pt x="12" y="10"/>
                  </a:lnTo>
                  <a:lnTo>
                    <a:pt x="0" y="4"/>
                  </a:lnTo>
                  <a:lnTo>
                    <a:pt x="11" y="12"/>
                  </a:lnTo>
                  <a:lnTo>
                    <a:pt x="4" y="2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5844"/>
            <p:cNvSpPr>
              <a:spLocks/>
            </p:cNvSpPr>
            <p:nvPr/>
          </p:nvSpPr>
          <p:spPr bwMode="auto">
            <a:xfrm>
              <a:off x="3945542" y="4112980"/>
              <a:ext cx="69711" cy="67222"/>
            </a:xfrm>
            <a:custGeom>
              <a:avLst/>
              <a:gdLst>
                <a:gd name="T0" fmla="*/ 11 w 28"/>
                <a:gd name="T1" fmla="*/ 27 h 27"/>
                <a:gd name="T2" fmla="*/ 15 w 28"/>
                <a:gd name="T3" fmla="*/ 15 h 27"/>
                <a:gd name="T4" fmla="*/ 28 w 28"/>
                <a:gd name="T5" fmla="*/ 15 h 27"/>
                <a:gd name="T6" fmla="*/ 16 w 28"/>
                <a:gd name="T7" fmla="*/ 12 h 27"/>
                <a:gd name="T8" fmla="*/ 16 w 28"/>
                <a:gd name="T9" fmla="*/ 0 h 27"/>
                <a:gd name="T10" fmla="*/ 12 w 28"/>
                <a:gd name="T11" fmla="*/ 12 h 27"/>
                <a:gd name="T12" fmla="*/ 0 w 28"/>
                <a:gd name="T13" fmla="*/ 11 h 27"/>
                <a:gd name="T14" fmla="*/ 12 w 28"/>
                <a:gd name="T15" fmla="*/ 14 h 27"/>
                <a:gd name="T16" fmla="*/ 11 w 28"/>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1" y="27"/>
                  </a:moveTo>
                  <a:lnTo>
                    <a:pt x="15" y="15"/>
                  </a:lnTo>
                  <a:lnTo>
                    <a:pt x="28" y="15"/>
                  </a:lnTo>
                  <a:lnTo>
                    <a:pt x="16" y="12"/>
                  </a:lnTo>
                  <a:lnTo>
                    <a:pt x="16" y="0"/>
                  </a:lnTo>
                  <a:lnTo>
                    <a:pt x="12" y="12"/>
                  </a:lnTo>
                  <a:lnTo>
                    <a:pt x="0" y="11"/>
                  </a:lnTo>
                  <a:lnTo>
                    <a:pt x="12" y="14"/>
                  </a:lnTo>
                  <a:lnTo>
                    <a:pt x="11" y="2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6620"/>
            <p:cNvSpPr>
              <a:spLocks/>
            </p:cNvSpPr>
            <p:nvPr/>
          </p:nvSpPr>
          <p:spPr bwMode="auto">
            <a:xfrm>
              <a:off x="-174855" y="3351143"/>
              <a:ext cx="29876" cy="32367"/>
            </a:xfrm>
            <a:custGeom>
              <a:avLst/>
              <a:gdLst>
                <a:gd name="T0" fmla="*/ 6 w 12"/>
                <a:gd name="T1" fmla="*/ 6 h 13"/>
                <a:gd name="T2" fmla="*/ 7 w 12"/>
                <a:gd name="T3" fmla="*/ 13 h 13"/>
                <a:gd name="T4" fmla="*/ 7 w 12"/>
                <a:gd name="T5" fmla="*/ 6 h 13"/>
                <a:gd name="T6" fmla="*/ 12 w 12"/>
                <a:gd name="T7" fmla="*/ 5 h 13"/>
                <a:gd name="T8" fmla="*/ 7 w 12"/>
                <a:gd name="T9" fmla="*/ 5 h 13"/>
                <a:gd name="T10" fmla="*/ 6 w 12"/>
                <a:gd name="T11" fmla="*/ 0 h 13"/>
                <a:gd name="T12" fmla="*/ 6 w 12"/>
                <a:gd name="T13" fmla="*/ 6 h 13"/>
                <a:gd name="T14" fmla="*/ 0 w 12"/>
                <a:gd name="T15" fmla="*/ 7 h 13"/>
                <a:gd name="T16" fmla="*/ 6 w 12"/>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6"/>
                  </a:moveTo>
                  <a:lnTo>
                    <a:pt x="7" y="13"/>
                  </a:lnTo>
                  <a:lnTo>
                    <a:pt x="7" y="6"/>
                  </a:lnTo>
                  <a:lnTo>
                    <a:pt x="12" y="5"/>
                  </a:lnTo>
                  <a:lnTo>
                    <a:pt x="7" y="5"/>
                  </a:lnTo>
                  <a:lnTo>
                    <a:pt x="6" y="0"/>
                  </a:lnTo>
                  <a:lnTo>
                    <a:pt x="6" y="6"/>
                  </a:lnTo>
                  <a:lnTo>
                    <a:pt x="0" y="7"/>
                  </a:lnTo>
                  <a:lnTo>
                    <a:pt x="6" y="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621"/>
            <p:cNvSpPr>
              <a:spLocks/>
            </p:cNvSpPr>
            <p:nvPr/>
          </p:nvSpPr>
          <p:spPr bwMode="auto">
            <a:xfrm>
              <a:off x="248389" y="3114627"/>
              <a:ext cx="24897" cy="27387"/>
            </a:xfrm>
            <a:custGeom>
              <a:avLst/>
              <a:gdLst>
                <a:gd name="T0" fmla="*/ 1 w 10"/>
                <a:gd name="T1" fmla="*/ 11 h 11"/>
                <a:gd name="T2" fmla="*/ 5 w 10"/>
                <a:gd name="T3" fmla="*/ 6 h 11"/>
                <a:gd name="T4" fmla="*/ 10 w 10"/>
                <a:gd name="T5" fmla="*/ 10 h 11"/>
                <a:gd name="T6" fmla="*/ 6 w 10"/>
                <a:gd name="T7" fmla="*/ 5 h 11"/>
                <a:gd name="T8" fmla="*/ 9 w 10"/>
                <a:gd name="T9" fmla="*/ 0 h 11"/>
                <a:gd name="T10" fmla="*/ 5 w 10"/>
                <a:gd name="T11" fmla="*/ 4 h 11"/>
                <a:gd name="T12" fmla="*/ 0 w 10"/>
                <a:gd name="T13" fmla="*/ 1 h 11"/>
                <a:gd name="T14" fmla="*/ 4 w 10"/>
                <a:gd name="T15" fmla="*/ 5 h 11"/>
                <a:gd name="T16" fmla="*/ 1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1"/>
                  </a:moveTo>
                  <a:lnTo>
                    <a:pt x="5" y="6"/>
                  </a:lnTo>
                  <a:lnTo>
                    <a:pt x="10" y="10"/>
                  </a:lnTo>
                  <a:lnTo>
                    <a:pt x="6" y="5"/>
                  </a:lnTo>
                  <a:lnTo>
                    <a:pt x="9" y="0"/>
                  </a:lnTo>
                  <a:lnTo>
                    <a:pt x="5" y="4"/>
                  </a:lnTo>
                  <a:lnTo>
                    <a:pt x="0" y="1"/>
                  </a:lnTo>
                  <a:lnTo>
                    <a:pt x="4" y="5"/>
                  </a:lnTo>
                  <a:lnTo>
                    <a:pt x="1" y="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622"/>
            <p:cNvSpPr>
              <a:spLocks/>
            </p:cNvSpPr>
            <p:nvPr/>
          </p:nvSpPr>
          <p:spPr bwMode="auto">
            <a:xfrm>
              <a:off x="-717603" y="3615048"/>
              <a:ext cx="29876" cy="32367"/>
            </a:xfrm>
            <a:custGeom>
              <a:avLst/>
              <a:gdLst>
                <a:gd name="T0" fmla="*/ 5 w 12"/>
                <a:gd name="T1" fmla="*/ 7 h 13"/>
                <a:gd name="T2" fmla="*/ 6 w 12"/>
                <a:gd name="T3" fmla="*/ 13 h 13"/>
                <a:gd name="T4" fmla="*/ 6 w 12"/>
                <a:gd name="T5" fmla="*/ 7 h 13"/>
                <a:gd name="T6" fmla="*/ 12 w 12"/>
                <a:gd name="T7" fmla="*/ 6 h 13"/>
                <a:gd name="T8" fmla="*/ 6 w 12"/>
                <a:gd name="T9" fmla="*/ 6 h 13"/>
                <a:gd name="T10" fmla="*/ 5 w 12"/>
                <a:gd name="T11" fmla="*/ 0 h 13"/>
                <a:gd name="T12" fmla="*/ 5 w 12"/>
                <a:gd name="T13" fmla="*/ 6 h 13"/>
                <a:gd name="T14" fmla="*/ 0 w 12"/>
                <a:gd name="T15" fmla="*/ 7 h 13"/>
                <a:gd name="T16" fmla="*/ 5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7"/>
                  </a:moveTo>
                  <a:lnTo>
                    <a:pt x="6" y="13"/>
                  </a:lnTo>
                  <a:lnTo>
                    <a:pt x="6" y="7"/>
                  </a:lnTo>
                  <a:lnTo>
                    <a:pt x="12" y="6"/>
                  </a:lnTo>
                  <a:lnTo>
                    <a:pt x="6" y="6"/>
                  </a:lnTo>
                  <a:lnTo>
                    <a:pt x="5" y="0"/>
                  </a:lnTo>
                  <a:lnTo>
                    <a:pt x="5" y="6"/>
                  </a:lnTo>
                  <a:lnTo>
                    <a:pt x="0" y="7"/>
                  </a:lnTo>
                  <a:lnTo>
                    <a:pt x="5"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623"/>
            <p:cNvSpPr>
              <a:spLocks/>
            </p:cNvSpPr>
            <p:nvPr/>
          </p:nvSpPr>
          <p:spPr bwMode="auto">
            <a:xfrm>
              <a:off x="-478595" y="3418366"/>
              <a:ext cx="24897" cy="27387"/>
            </a:xfrm>
            <a:custGeom>
              <a:avLst/>
              <a:gdLst>
                <a:gd name="T0" fmla="*/ 2 w 10"/>
                <a:gd name="T1" fmla="*/ 11 h 11"/>
                <a:gd name="T2" fmla="*/ 5 w 10"/>
                <a:gd name="T3" fmla="*/ 6 h 11"/>
                <a:gd name="T4" fmla="*/ 10 w 10"/>
                <a:gd name="T5" fmla="*/ 9 h 11"/>
                <a:gd name="T6" fmla="*/ 6 w 10"/>
                <a:gd name="T7" fmla="*/ 6 h 11"/>
                <a:gd name="T8" fmla="*/ 8 w 10"/>
                <a:gd name="T9" fmla="*/ 0 h 11"/>
                <a:gd name="T10" fmla="*/ 5 w 10"/>
                <a:gd name="T11" fmla="*/ 5 h 11"/>
                <a:gd name="T12" fmla="*/ 0 w 10"/>
                <a:gd name="T13" fmla="*/ 1 h 11"/>
                <a:gd name="T14" fmla="*/ 5 w 10"/>
                <a:gd name="T15" fmla="*/ 6 h 11"/>
                <a:gd name="T16" fmla="*/ 2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2" y="11"/>
                  </a:moveTo>
                  <a:lnTo>
                    <a:pt x="5" y="6"/>
                  </a:lnTo>
                  <a:lnTo>
                    <a:pt x="10" y="9"/>
                  </a:lnTo>
                  <a:lnTo>
                    <a:pt x="6" y="6"/>
                  </a:lnTo>
                  <a:lnTo>
                    <a:pt x="8" y="0"/>
                  </a:lnTo>
                  <a:lnTo>
                    <a:pt x="5" y="5"/>
                  </a:lnTo>
                  <a:lnTo>
                    <a:pt x="0" y="1"/>
                  </a:lnTo>
                  <a:lnTo>
                    <a:pt x="5" y="6"/>
                  </a:lnTo>
                  <a:lnTo>
                    <a:pt x="2" y="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624"/>
            <p:cNvSpPr>
              <a:spLocks/>
            </p:cNvSpPr>
            <p:nvPr/>
          </p:nvSpPr>
          <p:spPr bwMode="auto">
            <a:xfrm>
              <a:off x="-271952" y="4172732"/>
              <a:ext cx="29876" cy="32367"/>
            </a:xfrm>
            <a:custGeom>
              <a:avLst/>
              <a:gdLst>
                <a:gd name="T0" fmla="*/ 6 w 12"/>
                <a:gd name="T1" fmla="*/ 7 h 13"/>
                <a:gd name="T2" fmla="*/ 7 w 12"/>
                <a:gd name="T3" fmla="*/ 13 h 13"/>
                <a:gd name="T4" fmla="*/ 6 w 12"/>
                <a:gd name="T5" fmla="*/ 6 h 13"/>
                <a:gd name="T6" fmla="*/ 12 w 12"/>
                <a:gd name="T7" fmla="*/ 5 h 13"/>
                <a:gd name="T8" fmla="*/ 6 w 12"/>
                <a:gd name="T9" fmla="*/ 5 h 13"/>
                <a:gd name="T10" fmla="*/ 5 w 12"/>
                <a:gd name="T11" fmla="*/ 0 h 13"/>
                <a:gd name="T12" fmla="*/ 5 w 12"/>
                <a:gd name="T13" fmla="*/ 6 h 13"/>
                <a:gd name="T14" fmla="*/ 0 w 12"/>
                <a:gd name="T15" fmla="*/ 7 h 13"/>
                <a:gd name="T16" fmla="*/ 6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7"/>
                  </a:moveTo>
                  <a:lnTo>
                    <a:pt x="7" y="13"/>
                  </a:lnTo>
                  <a:lnTo>
                    <a:pt x="6" y="6"/>
                  </a:lnTo>
                  <a:lnTo>
                    <a:pt x="12" y="5"/>
                  </a:lnTo>
                  <a:lnTo>
                    <a:pt x="6" y="5"/>
                  </a:lnTo>
                  <a:lnTo>
                    <a:pt x="5" y="0"/>
                  </a:lnTo>
                  <a:lnTo>
                    <a:pt x="5" y="6"/>
                  </a:lnTo>
                  <a:lnTo>
                    <a:pt x="0" y="7"/>
                  </a:lnTo>
                  <a:lnTo>
                    <a:pt x="6"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625"/>
            <p:cNvSpPr>
              <a:spLocks/>
            </p:cNvSpPr>
            <p:nvPr/>
          </p:nvSpPr>
          <p:spPr bwMode="auto">
            <a:xfrm>
              <a:off x="59173" y="3896380"/>
              <a:ext cx="37344" cy="39836"/>
            </a:xfrm>
            <a:custGeom>
              <a:avLst/>
              <a:gdLst>
                <a:gd name="T0" fmla="*/ 7 w 15"/>
                <a:gd name="T1" fmla="*/ 10 h 16"/>
                <a:gd name="T2" fmla="*/ 11 w 15"/>
                <a:gd name="T3" fmla="*/ 16 h 16"/>
                <a:gd name="T4" fmla="*/ 8 w 15"/>
                <a:gd name="T5" fmla="*/ 9 h 16"/>
                <a:gd name="T6" fmla="*/ 15 w 15"/>
                <a:gd name="T7" fmla="*/ 4 h 16"/>
                <a:gd name="T8" fmla="*/ 8 w 15"/>
                <a:gd name="T9" fmla="*/ 8 h 16"/>
                <a:gd name="T10" fmla="*/ 3 w 15"/>
                <a:gd name="T11" fmla="*/ 0 h 16"/>
                <a:gd name="T12" fmla="*/ 6 w 15"/>
                <a:gd name="T13" fmla="*/ 8 h 16"/>
                <a:gd name="T14" fmla="*/ 0 w 15"/>
                <a:gd name="T15" fmla="*/ 13 h 16"/>
                <a:gd name="T16" fmla="*/ 7 w 15"/>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10"/>
                  </a:moveTo>
                  <a:lnTo>
                    <a:pt x="11" y="16"/>
                  </a:lnTo>
                  <a:lnTo>
                    <a:pt x="8" y="9"/>
                  </a:lnTo>
                  <a:lnTo>
                    <a:pt x="15" y="4"/>
                  </a:lnTo>
                  <a:lnTo>
                    <a:pt x="8" y="8"/>
                  </a:lnTo>
                  <a:lnTo>
                    <a:pt x="3" y="0"/>
                  </a:lnTo>
                  <a:lnTo>
                    <a:pt x="6" y="8"/>
                  </a:lnTo>
                  <a:lnTo>
                    <a:pt x="0" y="13"/>
                  </a:lnTo>
                  <a:lnTo>
                    <a:pt x="7" y="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626"/>
            <p:cNvSpPr>
              <a:spLocks/>
            </p:cNvSpPr>
            <p:nvPr/>
          </p:nvSpPr>
          <p:spPr bwMode="auto">
            <a:xfrm>
              <a:off x="853381" y="3259027"/>
              <a:ext cx="32365" cy="32367"/>
            </a:xfrm>
            <a:custGeom>
              <a:avLst/>
              <a:gdLst>
                <a:gd name="T0" fmla="*/ 5 w 13"/>
                <a:gd name="T1" fmla="*/ 13 h 13"/>
                <a:gd name="T2" fmla="*/ 6 w 13"/>
                <a:gd name="T3" fmla="*/ 7 h 13"/>
                <a:gd name="T4" fmla="*/ 13 w 13"/>
                <a:gd name="T5" fmla="*/ 7 h 13"/>
                <a:gd name="T6" fmla="*/ 7 w 13"/>
                <a:gd name="T7" fmla="*/ 6 h 13"/>
                <a:gd name="T8" fmla="*/ 7 w 13"/>
                <a:gd name="T9" fmla="*/ 0 h 13"/>
                <a:gd name="T10" fmla="*/ 6 w 13"/>
                <a:gd name="T11" fmla="*/ 6 h 13"/>
                <a:gd name="T12" fmla="*/ 0 w 13"/>
                <a:gd name="T13" fmla="*/ 5 h 13"/>
                <a:gd name="T14" fmla="*/ 5 w 13"/>
                <a:gd name="T15" fmla="*/ 7 h 13"/>
                <a:gd name="T16" fmla="*/ 5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5" y="13"/>
                  </a:moveTo>
                  <a:lnTo>
                    <a:pt x="6" y="7"/>
                  </a:lnTo>
                  <a:lnTo>
                    <a:pt x="13" y="7"/>
                  </a:lnTo>
                  <a:lnTo>
                    <a:pt x="7" y="6"/>
                  </a:lnTo>
                  <a:lnTo>
                    <a:pt x="7" y="0"/>
                  </a:lnTo>
                  <a:lnTo>
                    <a:pt x="6" y="6"/>
                  </a:lnTo>
                  <a:lnTo>
                    <a:pt x="0" y="5"/>
                  </a:lnTo>
                  <a:lnTo>
                    <a:pt x="5" y="7"/>
                  </a:lnTo>
                  <a:lnTo>
                    <a:pt x="5" y="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6627"/>
            <p:cNvSpPr>
              <a:spLocks/>
            </p:cNvSpPr>
            <p:nvPr/>
          </p:nvSpPr>
          <p:spPr bwMode="auto">
            <a:xfrm>
              <a:off x="-242076" y="3747002"/>
              <a:ext cx="32365" cy="32367"/>
            </a:xfrm>
            <a:custGeom>
              <a:avLst/>
              <a:gdLst>
                <a:gd name="T0" fmla="*/ 7 w 13"/>
                <a:gd name="T1" fmla="*/ 13 h 13"/>
                <a:gd name="T2" fmla="*/ 8 w 13"/>
                <a:gd name="T3" fmla="*/ 6 h 13"/>
                <a:gd name="T4" fmla="*/ 13 w 13"/>
                <a:gd name="T5" fmla="*/ 7 h 13"/>
                <a:gd name="T6" fmla="*/ 8 w 13"/>
                <a:gd name="T7" fmla="*/ 5 h 13"/>
                <a:gd name="T8" fmla="*/ 8 w 13"/>
                <a:gd name="T9" fmla="*/ 0 h 13"/>
                <a:gd name="T10" fmla="*/ 7 w 13"/>
                <a:gd name="T11" fmla="*/ 5 h 13"/>
                <a:gd name="T12" fmla="*/ 0 w 13"/>
                <a:gd name="T13" fmla="*/ 5 h 13"/>
                <a:gd name="T14" fmla="*/ 7 w 13"/>
                <a:gd name="T15" fmla="*/ 6 h 13"/>
                <a:gd name="T16" fmla="*/ 7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13"/>
                  </a:moveTo>
                  <a:lnTo>
                    <a:pt x="8" y="6"/>
                  </a:lnTo>
                  <a:lnTo>
                    <a:pt x="13" y="7"/>
                  </a:lnTo>
                  <a:lnTo>
                    <a:pt x="8" y="5"/>
                  </a:lnTo>
                  <a:lnTo>
                    <a:pt x="8" y="0"/>
                  </a:lnTo>
                  <a:lnTo>
                    <a:pt x="7" y="5"/>
                  </a:lnTo>
                  <a:lnTo>
                    <a:pt x="0" y="5"/>
                  </a:lnTo>
                  <a:lnTo>
                    <a:pt x="7" y="6"/>
                  </a:lnTo>
                  <a:lnTo>
                    <a:pt x="7" y="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5812"/>
            <p:cNvSpPr>
              <a:spLocks/>
            </p:cNvSpPr>
            <p:nvPr/>
          </p:nvSpPr>
          <p:spPr bwMode="auto">
            <a:xfrm>
              <a:off x="7581448" y="3973257"/>
              <a:ext cx="104242" cy="104243"/>
            </a:xfrm>
            <a:custGeom>
              <a:avLst/>
              <a:gdLst>
                <a:gd name="T0" fmla="*/ 0 w 23"/>
                <a:gd name="T1" fmla="*/ 4 h 23"/>
                <a:gd name="T2" fmla="*/ 11 w 23"/>
                <a:gd name="T3" fmla="*/ 11 h 23"/>
                <a:gd name="T4" fmla="*/ 19 w 23"/>
                <a:gd name="T5" fmla="*/ 0 h 23"/>
                <a:gd name="T6" fmla="*/ 14 w 23"/>
                <a:gd name="T7" fmla="*/ 12 h 23"/>
                <a:gd name="T8" fmla="*/ 23 w 23"/>
                <a:gd name="T9" fmla="*/ 19 h 23"/>
                <a:gd name="T10" fmla="*/ 11 w 23"/>
                <a:gd name="T11" fmla="*/ 13 h 23"/>
                <a:gd name="T12" fmla="*/ 4 w 23"/>
                <a:gd name="T13" fmla="*/ 23 h 23"/>
                <a:gd name="T14" fmla="*/ 10 w 23"/>
                <a:gd name="T15" fmla="*/ 12 h 23"/>
                <a:gd name="T16" fmla="*/ 0 w 23"/>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4"/>
                  </a:moveTo>
                  <a:lnTo>
                    <a:pt x="11" y="11"/>
                  </a:lnTo>
                  <a:lnTo>
                    <a:pt x="19" y="0"/>
                  </a:lnTo>
                  <a:lnTo>
                    <a:pt x="14" y="12"/>
                  </a:lnTo>
                  <a:lnTo>
                    <a:pt x="23" y="19"/>
                  </a:lnTo>
                  <a:lnTo>
                    <a:pt x="11" y="13"/>
                  </a:lnTo>
                  <a:lnTo>
                    <a:pt x="4" y="23"/>
                  </a:lnTo>
                  <a:lnTo>
                    <a:pt x="10" y="12"/>
                  </a:lnTo>
                  <a:lnTo>
                    <a:pt x="0" y="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矩形 1"/>
          <p:cNvSpPr/>
          <p:nvPr/>
        </p:nvSpPr>
        <p:spPr>
          <a:xfrm>
            <a:off x="4290897" y="2999849"/>
            <a:ext cx="184730" cy="360035"/>
          </a:xfrm>
          <a:prstGeom prst="rect">
            <a:avLst/>
          </a:prstGeom>
        </p:spPr>
        <p:txBody>
          <a:bodyPr wrap="none">
            <a:spAutoFit/>
          </a:bodyPr>
          <a:lstStyle/>
          <a:p>
            <a:pPr marL="342900" lvl="0" indent="-342900" algn="ctr">
              <a:lnSpc>
                <a:spcPct val="110000"/>
              </a:lnSpc>
            </a:pPr>
            <a:endParaRPr lang="en-US" altLang="zh-CN" sz="1700" kern="0" dirty="0">
              <a:solidFill>
                <a:schemeClr val="accent3">
                  <a:lumMod val="40000"/>
                  <a:lumOff val="6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repeatCount="1500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22" presetClass="entr" presetSubtype="4"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3000"/>
                                        <p:tgtEl>
                                          <p:spTgt spid="43"/>
                                        </p:tgtEl>
                                      </p:cBhvr>
                                    </p:animEffect>
                                  </p:childTnLst>
                                </p:cTn>
                              </p:par>
                              <p:par>
                                <p:cTn id="11" presetID="53" presetClass="entr" presetSubtype="528" fill="hold" nodeType="withEffect">
                                  <p:stCondLst>
                                    <p:cond delay="2500"/>
                                  </p:stCondLst>
                                  <p:childTnLst>
                                    <p:set>
                                      <p:cBhvr>
                                        <p:cTn id="12" dur="1" fill="hold">
                                          <p:stCondLst>
                                            <p:cond delay="0"/>
                                          </p:stCondLst>
                                        </p:cTn>
                                        <p:tgtEl>
                                          <p:spTgt spid="3"/>
                                        </p:tgtEl>
                                        <p:attrNameLst>
                                          <p:attrName>style.visibility</p:attrName>
                                        </p:attrNameLst>
                                      </p:cBhvr>
                                      <p:to>
                                        <p:strVal val="visible"/>
                                      </p:to>
                                    </p:set>
                                    <p:anim calcmode="lin" valueType="num">
                                      <p:cBhvr>
                                        <p:cTn id="13" dur="3000" fill="hold"/>
                                        <p:tgtEl>
                                          <p:spTgt spid="3"/>
                                        </p:tgtEl>
                                        <p:attrNameLst>
                                          <p:attrName>ppt_w</p:attrName>
                                        </p:attrNameLst>
                                      </p:cBhvr>
                                      <p:tavLst>
                                        <p:tav tm="0">
                                          <p:val>
                                            <p:fltVal val="0"/>
                                          </p:val>
                                        </p:tav>
                                        <p:tav tm="100000">
                                          <p:val>
                                            <p:strVal val="#ppt_w"/>
                                          </p:val>
                                        </p:tav>
                                      </p:tavLst>
                                    </p:anim>
                                    <p:anim calcmode="lin" valueType="num">
                                      <p:cBhvr>
                                        <p:cTn id="14" dur="3000" fill="hold"/>
                                        <p:tgtEl>
                                          <p:spTgt spid="3"/>
                                        </p:tgtEl>
                                        <p:attrNameLst>
                                          <p:attrName>ppt_h</p:attrName>
                                        </p:attrNameLst>
                                      </p:cBhvr>
                                      <p:tavLst>
                                        <p:tav tm="0">
                                          <p:val>
                                            <p:fltVal val="0"/>
                                          </p:val>
                                        </p:tav>
                                        <p:tav tm="100000">
                                          <p:val>
                                            <p:strVal val="#ppt_h"/>
                                          </p:val>
                                        </p:tav>
                                      </p:tavLst>
                                    </p:anim>
                                    <p:animEffect transition="in" filter="fade">
                                      <p:cBhvr>
                                        <p:cTn id="15" dur="3000"/>
                                        <p:tgtEl>
                                          <p:spTgt spid="3"/>
                                        </p:tgtEl>
                                      </p:cBhvr>
                                    </p:animEffect>
                                    <p:anim calcmode="lin" valueType="num">
                                      <p:cBhvr>
                                        <p:cTn id="16" dur="3000" fill="hold"/>
                                        <p:tgtEl>
                                          <p:spTgt spid="3"/>
                                        </p:tgtEl>
                                        <p:attrNameLst>
                                          <p:attrName>ppt_x</p:attrName>
                                        </p:attrNameLst>
                                      </p:cBhvr>
                                      <p:tavLst>
                                        <p:tav tm="0">
                                          <p:val>
                                            <p:fltVal val="0.5"/>
                                          </p:val>
                                        </p:tav>
                                        <p:tav tm="100000">
                                          <p:val>
                                            <p:strVal val="#ppt_x"/>
                                          </p:val>
                                        </p:tav>
                                      </p:tavLst>
                                    </p:anim>
                                    <p:anim calcmode="lin" valueType="num">
                                      <p:cBhvr>
                                        <p:cTn id="17" dur="3000" fill="hold"/>
                                        <p:tgtEl>
                                          <p:spTgt spid="3"/>
                                        </p:tgtEl>
                                        <p:attrNameLst>
                                          <p:attrName>ppt_y</p:attrName>
                                        </p:attrNameLst>
                                      </p:cBhvr>
                                      <p:tavLst>
                                        <p:tav tm="0">
                                          <p:val>
                                            <p:fltVal val="0.5"/>
                                          </p:val>
                                        </p:tav>
                                        <p:tav tm="100000">
                                          <p:val>
                                            <p:strVal val="#ppt_y"/>
                                          </p:val>
                                        </p:tav>
                                      </p:tavLst>
                                    </p:anim>
                                  </p:childTnLst>
                                </p:cTn>
                              </p:par>
                              <p:par>
                                <p:cTn id="18" presetID="47" presetClass="entr" presetSubtype="0" fill="hold" grpId="0" nodeType="withEffect">
                                  <p:stCondLst>
                                    <p:cond delay="5500"/>
                                  </p:stCondLst>
                                  <p:childTnLst>
                                    <p:set>
                                      <p:cBhvr>
                                        <p:cTn id="19" dur="1" fill="hold">
                                          <p:stCondLst>
                                            <p:cond delay="0"/>
                                          </p:stCondLst>
                                        </p:cTn>
                                        <p:tgtEl>
                                          <p:spTgt spid="5158"/>
                                        </p:tgtEl>
                                        <p:attrNameLst>
                                          <p:attrName>style.visibility</p:attrName>
                                        </p:attrNameLst>
                                      </p:cBhvr>
                                      <p:to>
                                        <p:strVal val="visible"/>
                                      </p:to>
                                    </p:set>
                                    <p:animEffect transition="in" filter="fade">
                                      <p:cBhvr>
                                        <p:cTn id="20" dur="1000"/>
                                        <p:tgtEl>
                                          <p:spTgt spid="5158"/>
                                        </p:tgtEl>
                                      </p:cBhvr>
                                    </p:animEffect>
                                    <p:anim calcmode="lin" valueType="num">
                                      <p:cBhvr>
                                        <p:cTn id="21" dur="1000" fill="hold"/>
                                        <p:tgtEl>
                                          <p:spTgt spid="5158"/>
                                        </p:tgtEl>
                                        <p:attrNameLst>
                                          <p:attrName>ppt_x</p:attrName>
                                        </p:attrNameLst>
                                      </p:cBhvr>
                                      <p:tavLst>
                                        <p:tav tm="0">
                                          <p:val>
                                            <p:strVal val="#ppt_x"/>
                                          </p:val>
                                        </p:tav>
                                        <p:tav tm="100000">
                                          <p:val>
                                            <p:strVal val="#ppt_x"/>
                                          </p:val>
                                        </p:tav>
                                      </p:tavLst>
                                    </p:anim>
                                    <p:anim calcmode="lin" valueType="num">
                                      <p:cBhvr>
                                        <p:cTn id="22" dur="1000" fill="hold"/>
                                        <p:tgtEl>
                                          <p:spTgt spid="5158"/>
                                        </p:tgtEl>
                                        <p:attrNameLst>
                                          <p:attrName>ppt_y</p:attrName>
                                        </p:attrNameLst>
                                      </p:cBhvr>
                                      <p:tavLst>
                                        <p:tav tm="0">
                                          <p:val>
                                            <p:strVal val="#ppt_y-.1"/>
                                          </p:val>
                                        </p:tav>
                                        <p:tav tm="100000">
                                          <p:val>
                                            <p:strVal val="#ppt_y"/>
                                          </p:val>
                                        </p:tav>
                                      </p:tavLst>
                                    </p:anim>
                                  </p:childTnLst>
                                </p:cTn>
                              </p:par>
                              <p:par>
                                <p:cTn id="23" presetID="16" presetClass="entr" presetSubtype="21" fill="hold" nodeType="withEffect">
                                  <p:stCondLst>
                                    <p:cond delay="5500"/>
                                  </p:stCondLst>
                                  <p:childTnLst>
                                    <p:set>
                                      <p:cBhvr>
                                        <p:cTn id="24" dur="1" fill="hold">
                                          <p:stCondLst>
                                            <p:cond delay="0"/>
                                          </p:stCondLst>
                                        </p:cTn>
                                        <p:tgtEl>
                                          <p:spTgt spid="5156"/>
                                        </p:tgtEl>
                                        <p:attrNameLst>
                                          <p:attrName>style.visibility</p:attrName>
                                        </p:attrNameLst>
                                      </p:cBhvr>
                                      <p:to>
                                        <p:strVal val="visible"/>
                                      </p:to>
                                    </p:set>
                                    <p:animEffect transition="in" filter="barn(inVertical)">
                                      <p:cBhvr>
                                        <p:cTn id="25" dur="1000"/>
                                        <p:tgtEl>
                                          <p:spTgt spid="5156"/>
                                        </p:tgtEl>
                                      </p:cBhvr>
                                    </p:animEffect>
                                  </p:childTnLst>
                                </p:cTn>
                              </p:par>
                              <p:par>
                                <p:cTn id="26" presetID="26" presetClass="emph" presetSubtype="0" fill="hold" nodeType="withEffect">
                                  <p:stCondLst>
                                    <p:cond delay="6600"/>
                                  </p:stCondLst>
                                  <p:childTnLst>
                                    <p:animEffect transition="out" filter="fade">
                                      <p:cBhvr>
                                        <p:cTn id="27" dur="500" tmFilter="0, 0; .2, .5; .8, .5; 1, 0"/>
                                        <p:tgtEl>
                                          <p:spTgt spid="5156"/>
                                        </p:tgtEl>
                                      </p:cBhvr>
                                    </p:animEffect>
                                    <p:animScale>
                                      <p:cBhvr>
                                        <p:cTn id="28" dur="250" autoRev="1" fill="hold"/>
                                        <p:tgtEl>
                                          <p:spTgt spid="5156"/>
                                        </p:tgtEl>
                                      </p:cBhvr>
                                      <p:by x="105000" y="105000"/>
                                    </p:animScale>
                                  </p:childTnLst>
                                </p:cTn>
                              </p:par>
                              <p:par>
                                <p:cTn id="29" presetID="26" presetClass="emph" presetSubtype="0" fill="hold" grpId="1" nodeType="withEffect">
                                  <p:stCondLst>
                                    <p:cond delay="7200"/>
                                  </p:stCondLst>
                                  <p:childTnLst>
                                    <p:animEffect transition="out" filter="fade">
                                      <p:cBhvr>
                                        <p:cTn id="30" dur="500" tmFilter="0, 0; .2, .5; .8, .5; 1, 0"/>
                                        <p:tgtEl>
                                          <p:spTgt spid="5158"/>
                                        </p:tgtEl>
                                      </p:cBhvr>
                                    </p:animEffect>
                                    <p:animScale>
                                      <p:cBhvr>
                                        <p:cTn id="31" dur="250" autoRev="1" fill="hold"/>
                                        <p:tgtEl>
                                          <p:spTgt spid="515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8" grpId="0" autoUpdateAnimBg="0"/>
      <p:bldP spid="515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1355725" y="2425700"/>
            <a:ext cx="6432550" cy="482600"/>
            <a:chOff x="64331" y="0"/>
            <a:chExt cx="6433094" cy="482482"/>
          </a:xfrm>
        </p:grpSpPr>
        <p:sp>
          <p:nvSpPr>
            <p:cNvPr id="6149"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latin typeface="Arial" charset="0"/>
                <a:ea typeface="方正兰亭黑_GBK" panose="02000000000000000000" pitchFamily="2" charset="-122"/>
              </a:endParaRPr>
            </a:p>
          </p:txBody>
        </p:sp>
        <p:sp>
          <p:nvSpPr>
            <p:cNvPr id="6151" name="Rectangle 13"/>
            <p:cNvSpPr>
              <a:spLocks noChangeArrowheads="1"/>
            </p:cNvSpPr>
            <p:nvPr/>
          </p:nvSpPr>
          <p:spPr bwMode="auto">
            <a:xfrm>
              <a:off x="904413" y="85339"/>
              <a:ext cx="4824944"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a:solidFill>
                    <a:srgbClr val="BCE8F2"/>
                  </a:solidFill>
                  <a:latin typeface="方正兰亭黑_GBK" pitchFamily="2" charset="-122"/>
                  <a:ea typeface="方正兰亭黑_GBK" pitchFamily="2" charset="-122"/>
                </a:rPr>
                <a:t>Android</a:t>
              </a:r>
              <a:r>
                <a:rPr lang="zh-CN" altLang="en-US" dirty="0">
                  <a:solidFill>
                    <a:srgbClr val="BCE8F2"/>
                  </a:solidFill>
                  <a:latin typeface="方正兰亭黑_GBK" pitchFamily="2" charset="-122"/>
                  <a:ea typeface="方正兰亭黑_GBK" pitchFamily="2" charset="-122"/>
                </a:rPr>
                <a:t>软件安全静态保护技术</a:t>
              </a:r>
            </a:p>
          </p:txBody>
        </p:sp>
      </p:grpSp>
      <p:sp>
        <p:nvSpPr>
          <p:cNvPr id="8198" name="TextBox 13"/>
          <p:cNvSpPr txBox="1">
            <a:spLocks noChangeArrowheads="1"/>
          </p:cNvSpPr>
          <p:nvPr/>
        </p:nvSpPr>
        <p:spPr bwMode="auto">
          <a:xfrm>
            <a:off x="3816350" y="49188"/>
            <a:ext cx="1512888" cy="57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endParaRPr lang="zh-CN" altLang="en-US" dirty="0"/>
          </a:p>
        </p:txBody>
      </p:sp>
    </p:spTree>
    <p:extLst>
      <p:ext uri="{BB962C8B-B14F-4D97-AF65-F5344CB8AC3E}">
        <p14:creationId xmlns:p14="http://schemas.microsoft.com/office/powerpoint/2010/main" val="1128177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ppt_x"/>
                                          </p:val>
                                        </p:tav>
                                        <p:tav tm="100000">
                                          <p:val>
                                            <p:strVal val="#ppt_x"/>
                                          </p:val>
                                        </p:tav>
                                      </p:tavLst>
                                    </p:anim>
                                    <p:anim calcmode="lin" valueType="num">
                                      <p:cBhvr additive="base">
                                        <p:cTn id="12" dur="500" fill="hold"/>
                                        <p:tgtEl>
                                          <p:spTgt spid="819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8" fill="hold" grpId="0" nodeType="afterEffect" nodePh="1">
                                  <p:stCondLst>
                                    <p:cond delay="0"/>
                                  </p:stCondLst>
                                  <p:endCondLst>
                                    <p:cond evt="begin" delay="0">
                                      <p:tn val="14"/>
                                    </p:cond>
                                  </p:endCondLst>
                                  <p:childTnLst>
                                    <p:set>
                                      <p:cBhvr>
                                        <p:cTn id="15" dur="1" fill="hold">
                                          <p:stCondLst>
                                            <p:cond delay="0"/>
                                          </p:stCondLst>
                                        </p:cTn>
                                        <p:tgtEl>
                                          <p:spTgt spid="8198"/>
                                        </p:tgtEl>
                                        <p:attrNameLst>
                                          <p:attrName>style.visibility</p:attrName>
                                        </p:attrNameLst>
                                      </p:cBhvr>
                                      <p:to>
                                        <p:strVal val="visible"/>
                                      </p:to>
                                    </p:set>
                                    <p:animEffect transition="in" filter="slide(fromLeft)">
                                      <p:cBhvr>
                                        <p:cTn id="16"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3"/>
          <p:cNvSpPr>
            <a:spLocks/>
          </p:cNvSpPr>
          <p:nvPr/>
        </p:nvSpPr>
        <p:spPr bwMode="ltGray">
          <a:xfrm>
            <a:off x="6127960" y="1686721"/>
            <a:ext cx="2007014" cy="31870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21" name="Freeform 7"/>
          <p:cNvSpPr>
            <a:spLocks/>
          </p:cNvSpPr>
          <p:nvPr/>
        </p:nvSpPr>
        <p:spPr bwMode="ltGray">
          <a:xfrm>
            <a:off x="3501090" y="1686721"/>
            <a:ext cx="2007014" cy="31870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26" name="Freeform 12"/>
          <p:cNvSpPr>
            <a:spLocks/>
          </p:cNvSpPr>
          <p:nvPr/>
        </p:nvSpPr>
        <p:spPr bwMode="ltGray">
          <a:xfrm>
            <a:off x="896609" y="1735936"/>
            <a:ext cx="2007015" cy="31870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31" name="Text Box 17"/>
          <p:cNvSpPr txBox="1">
            <a:spLocks noChangeArrowheads="1"/>
          </p:cNvSpPr>
          <p:nvPr/>
        </p:nvSpPr>
        <p:spPr bwMode="black">
          <a:xfrm>
            <a:off x="1065202" y="2598738"/>
            <a:ext cx="1627466" cy="52322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dirty="0">
                <a:solidFill>
                  <a:srgbClr val="BCE8F2"/>
                </a:solidFill>
                <a:latin typeface="方正兰亭黑_GBK" pitchFamily="2" charset="-122"/>
                <a:ea typeface="方正兰亭黑_GBK" pitchFamily="2" charset="-122"/>
              </a:rPr>
              <a:t>隐藏</a:t>
            </a:r>
            <a:r>
              <a:rPr lang="en-US" altLang="zh-CN" sz="1400" dirty="0">
                <a:solidFill>
                  <a:srgbClr val="BCE8F2"/>
                </a:solidFill>
                <a:latin typeface="方正兰亭黑_GBK" pitchFamily="2" charset="-122"/>
                <a:ea typeface="方正兰亭黑_GBK" pitchFamily="2" charset="-122"/>
              </a:rPr>
              <a:t>.</a:t>
            </a:r>
            <a:r>
              <a:rPr lang="en-US" altLang="zh-CN" sz="1400" dirty="0" err="1">
                <a:solidFill>
                  <a:srgbClr val="BCE8F2"/>
                </a:solidFill>
                <a:latin typeface="方正兰亭黑_GBK" pitchFamily="2" charset="-122"/>
                <a:ea typeface="方正兰亭黑_GBK" pitchFamily="2" charset="-122"/>
              </a:rPr>
              <a:t>dex</a:t>
            </a:r>
            <a:r>
              <a:rPr lang="zh-CN" altLang="en-US" sz="1400" dirty="0">
                <a:solidFill>
                  <a:srgbClr val="BCE8F2"/>
                </a:solidFill>
                <a:latin typeface="方正兰亭黑_GBK" pitchFamily="2" charset="-122"/>
                <a:ea typeface="方正兰亭黑_GBK" pitchFamily="2" charset="-122"/>
              </a:rPr>
              <a:t>文件中特定的方法</a:t>
            </a:r>
            <a:endParaRPr lang="en-US" altLang="zh-CN" sz="1400" dirty="0">
              <a:solidFill>
                <a:srgbClr val="BCE8F2"/>
              </a:solidFill>
              <a:latin typeface="方正兰亭黑_GBK" pitchFamily="2" charset="-122"/>
              <a:ea typeface="方正兰亭黑_GBK" pitchFamily="2" charset="-122"/>
            </a:endParaRPr>
          </a:p>
        </p:txBody>
      </p:sp>
      <p:grpSp>
        <p:nvGrpSpPr>
          <p:cNvPr id="67" name="组合 66"/>
          <p:cNvGrpSpPr>
            <a:grpSpLocks/>
          </p:cNvGrpSpPr>
          <p:nvPr/>
        </p:nvGrpSpPr>
        <p:grpSpPr bwMode="auto">
          <a:xfrm>
            <a:off x="1031271" y="1477966"/>
            <a:ext cx="666050" cy="705926"/>
            <a:chOff x="925513" y="981075"/>
            <a:chExt cx="715883" cy="760389"/>
          </a:xfrm>
        </p:grpSpPr>
        <p:sp>
          <p:nvSpPr>
            <p:cNvPr id="38" name="Oval 23"/>
            <p:cNvSpPr>
              <a:spLocks noChangeArrowheads="1"/>
            </p:cNvSpPr>
            <p:nvPr/>
          </p:nvSpPr>
          <p:spPr bwMode="gray">
            <a:xfrm>
              <a:off x="925513" y="981075"/>
              <a:ext cx="715883" cy="760389"/>
            </a:xfrm>
            <a:prstGeom prst="ellipse">
              <a:avLst/>
            </a:prstGeom>
            <a:solidFill>
              <a:srgbClr val="1E8FB2"/>
            </a:solidFill>
            <a:ln w="9525" algn="ctr">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8467" name="WordArt 25"/>
            <p:cNvSpPr>
              <a:spLocks noChangeArrowheads="1" noChangeShapeType="1" noTextEdit="1"/>
            </p:cNvSpPr>
            <p:nvPr/>
          </p:nvSpPr>
          <p:spPr bwMode="gray">
            <a:xfrm>
              <a:off x="1017588" y="1168400"/>
              <a:ext cx="520700" cy="4206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i="1" kern="10" dirty="0">
                  <a:solidFill>
                    <a:srgbClr val="FCFCFC">
                      <a:alpha val="59999"/>
                    </a:srgbClr>
                  </a:solidFill>
                  <a:latin typeface="Arial Black"/>
                </a:rPr>
                <a:t>01</a:t>
              </a:r>
              <a:endParaRPr lang="zh-CN" altLang="en-US" sz="3600" i="1" kern="10" dirty="0">
                <a:solidFill>
                  <a:srgbClr val="FCFCFC">
                    <a:alpha val="59999"/>
                  </a:srgbClr>
                </a:solidFill>
                <a:latin typeface="Arial Black"/>
              </a:endParaRPr>
            </a:p>
          </p:txBody>
        </p:sp>
      </p:grpSp>
      <p:sp>
        <p:nvSpPr>
          <p:cNvPr id="40" name="Line 26"/>
          <p:cNvSpPr>
            <a:spLocks noChangeShapeType="1"/>
          </p:cNvSpPr>
          <p:nvPr/>
        </p:nvSpPr>
        <p:spPr bwMode="gray">
          <a:xfrm>
            <a:off x="1086765" y="3109912"/>
            <a:ext cx="1658333" cy="1"/>
          </a:xfrm>
          <a:prstGeom prst="line">
            <a:avLst/>
          </a:prstGeom>
          <a:noFill/>
          <a:ln w="19050" cap="rnd">
            <a:solidFill>
              <a:schemeClr val="accent2">
                <a:alpha val="50195"/>
              </a:schemeClr>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dirty="0"/>
          </a:p>
        </p:txBody>
      </p:sp>
      <p:grpSp>
        <p:nvGrpSpPr>
          <p:cNvPr id="68" name="组合 67"/>
          <p:cNvGrpSpPr>
            <a:grpSpLocks/>
          </p:cNvGrpSpPr>
          <p:nvPr/>
        </p:nvGrpSpPr>
        <p:grpSpPr bwMode="auto">
          <a:xfrm>
            <a:off x="3588929" y="1420813"/>
            <a:ext cx="683775" cy="708880"/>
            <a:chOff x="3540125" y="925512"/>
            <a:chExt cx="735013" cy="760413"/>
          </a:xfrm>
        </p:grpSpPr>
        <p:sp>
          <p:nvSpPr>
            <p:cNvPr id="47" name="Oval 32"/>
            <p:cNvSpPr>
              <a:spLocks noChangeArrowheads="1"/>
            </p:cNvSpPr>
            <p:nvPr/>
          </p:nvSpPr>
          <p:spPr bwMode="gray">
            <a:xfrm>
              <a:off x="3540125" y="925512"/>
              <a:ext cx="735013" cy="760413"/>
            </a:xfrm>
            <a:prstGeom prst="ellipse">
              <a:avLst/>
            </a:prstGeom>
            <a:solidFill>
              <a:srgbClr val="1E8FB2"/>
            </a:solidFill>
            <a:ln w="9525" algn="ctr">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8463" name="WordArt 34"/>
            <p:cNvSpPr>
              <a:spLocks noChangeArrowheads="1" noChangeShapeType="1" noTextEdit="1"/>
            </p:cNvSpPr>
            <p:nvPr/>
          </p:nvSpPr>
          <p:spPr bwMode="gray">
            <a:xfrm>
              <a:off x="3652838" y="1100137"/>
              <a:ext cx="530225" cy="4206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i="1" kern="10">
                  <a:solidFill>
                    <a:srgbClr val="FCFCFC">
                      <a:alpha val="59999"/>
                    </a:srgbClr>
                  </a:solidFill>
                  <a:latin typeface="Arial Black"/>
                </a:rPr>
                <a:t>02</a:t>
              </a:r>
              <a:endParaRPr lang="zh-CN" altLang="en-US" sz="3600" i="1" kern="10">
                <a:solidFill>
                  <a:srgbClr val="FCFCFC">
                    <a:alpha val="59999"/>
                  </a:srgbClr>
                </a:solidFill>
                <a:latin typeface="Arial Black"/>
              </a:endParaRPr>
            </a:p>
          </p:txBody>
        </p:sp>
      </p:grpSp>
      <p:sp>
        <p:nvSpPr>
          <p:cNvPr id="49" name="Line 35"/>
          <p:cNvSpPr>
            <a:spLocks noChangeShapeType="1"/>
          </p:cNvSpPr>
          <p:nvPr/>
        </p:nvSpPr>
        <p:spPr bwMode="gray">
          <a:xfrm>
            <a:off x="3662682" y="3078162"/>
            <a:ext cx="1658334" cy="1"/>
          </a:xfrm>
          <a:prstGeom prst="line">
            <a:avLst/>
          </a:prstGeom>
          <a:noFill/>
          <a:ln w="19050" cap="rnd">
            <a:solidFill>
              <a:schemeClr val="accent2">
                <a:alpha val="50195"/>
              </a:schemeClr>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38"/>
          <p:cNvSpPr>
            <a:spLocks noChangeShapeType="1"/>
          </p:cNvSpPr>
          <p:nvPr/>
        </p:nvSpPr>
        <p:spPr bwMode="gray">
          <a:xfrm>
            <a:off x="6333994" y="3074987"/>
            <a:ext cx="1658334" cy="1"/>
          </a:xfrm>
          <a:prstGeom prst="line">
            <a:avLst/>
          </a:prstGeom>
          <a:noFill/>
          <a:ln w="19050" cap="rnd">
            <a:solidFill>
              <a:schemeClr val="accent2">
                <a:alpha val="50195"/>
              </a:schemeClr>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Rectangle 39"/>
          <p:cNvSpPr>
            <a:spLocks noChangeArrowheads="1"/>
          </p:cNvSpPr>
          <p:nvPr/>
        </p:nvSpPr>
        <p:spPr bwMode="gray">
          <a:xfrm>
            <a:off x="3570617" y="3211513"/>
            <a:ext cx="185933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wrap="square">
            <a:spAutoFit/>
          </a:bodyPr>
          <a:lstStyle/>
          <a:p>
            <a:r>
              <a:rPr lang="en-US" altLang="zh-CN" sz="1000" dirty="0" err="1">
                <a:solidFill>
                  <a:srgbClr val="BCE8F2"/>
                </a:solidFill>
                <a:latin typeface="方正正纤黑简体" pitchFamily="2" charset="-122"/>
                <a:ea typeface="方正正纤黑简体" pitchFamily="2" charset="-122"/>
              </a:rPr>
              <a:t>apk</a:t>
            </a:r>
            <a:r>
              <a:rPr lang="zh-CN" altLang="zh-CN" sz="1000" dirty="0">
                <a:solidFill>
                  <a:srgbClr val="BCE8F2"/>
                </a:solidFill>
                <a:latin typeface="方正正纤黑简体" pitchFamily="2" charset="-122"/>
                <a:ea typeface="方正正纤黑简体" pitchFamily="2" charset="-122"/>
              </a:rPr>
              <a:t>文件实质为</a:t>
            </a:r>
            <a:r>
              <a:rPr lang="en-US" altLang="zh-CN" sz="1000" dirty="0">
                <a:solidFill>
                  <a:srgbClr val="BCE8F2"/>
                </a:solidFill>
                <a:latin typeface="方正正纤黑简体" pitchFamily="2" charset="-122"/>
                <a:ea typeface="方正正纤黑简体" pitchFamily="2" charset="-122"/>
              </a:rPr>
              <a:t>zip</a:t>
            </a:r>
            <a:r>
              <a:rPr lang="zh-CN" altLang="zh-CN" sz="1000" dirty="0">
                <a:solidFill>
                  <a:srgbClr val="BCE8F2"/>
                </a:solidFill>
                <a:latin typeface="方正正纤黑简体" pitchFamily="2" charset="-122"/>
                <a:ea typeface="方正正纤黑简体" pitchFamily="2" charset="-122"/>
              </a:rPr>
              <a:t>包，但</a:t>
            </a:r>
            <a:r>
              <a:rPr lang="en-US" altLang="zh-CN" sz="1000" dirty="0">
                <a:solidFill>
                  <a:srgbClr val="BCE8F2"/>
                </a:solidFill>
                <a:latin typeface="方正正纤黑简体" pitchFamily="2" charset="-122"/>
                <a:ea typeface="方正正纤黑简体" pitchFamily="2" charset="-122"/>
              </a:rPr>
              <a:t>Android</a:t>
            </a:r>
            <a:r>
              <a:rPr lang="zh-CN" altLang="zh-CN" sz="1000" dirty="0">
                <a:solidFill>
                  <a:srgbClr val="BCE8F2"/>
                </a:solidFill>
                <a:latin typeface="方正正纤黑简体" pitchFamily="2" charset="-122"/>
                <a:ea typeface="方正正纤黑简体" pitchFamily="2" charset="-122"/>
              </a:rPr>
              <a:t>系统在解析</a:t>
            </a:r>
            <a:r>
              <a:rPr lang="en-US" altLang="zh-CN" sz="1000" dirty="0" err="1">
                <a:solidFill>
                  <a:srgbClr val="BCE8F2"/>
                </a:solidFill>
                <a:latin typeface="方正正纤黑简体" pitchFamily="2" charset="-122"/>
                <a:ea typeface="方正正纤黑简体" pitchFamily="2" charset="-122"/>
              </a:rPr>
              <a:t>apk</a:t>
            </a:r>
            <a:r>
              <a:rPr lang="zh-CN" altLang="zh-CN" sz="1000" dirty="0">
                <a:solidFill>
                  <a:srgbClr val="BCE8F2"/>
                </a:solidFill>
                <a:latin typeface="方正正纤黑简体" pitchFamily="2" charset="-122"/>
                <a:ea typeface="方正正纤黑简体" pitchFamily="2" charset="-122"/>
              </a:rPr>
              <a:t>文件时，和传统解压缩软件在解析</a:t>
            </a:r>
            <a:r>
              <a:rPr lang="en-US" altLang="zh-CN" sz="1000" dirty="0">
                <a:solidFill>
                  <a:srgbClr val="BCE8F2"/>
                </a:solidFill>
                <a:latin typeface="方正正纤黑简体" pitchFamily="2" charset="-122"/>
                <a:ea typeface="方正正纤黑简体" pitchFamily="2" charset="-122"/>
              </a:rPr>
              <a:t>zip</a:t>
            </a:r>
            <a:r>
              <a:rPr lang="zh-CN" altLang="zh-CN" sz="1000" dirty="0">
                <a:solidFill>
                  <a:srgbClr val="BCE8F2"/>
                </a:solidFill>
                <a:latin typeface="方正正纤黑简体" pitchFamily="2" charset="-122"/>
                <a:ea typeface="方正正纤黑简体" pitchFamily="2" charset="-122"/>
              </a:rPr>
              <a:t>文件时还是有差异的，巧妙的利用这种差异也可以阻止</a:t>
            </a:r>
            <a:r>
              <a:rPr lang="en-US" altLang="zh-CN" sz="1000" dirty="0" err="1">
                <a:solidFill>
                  <a:srgbClr val="BCE8F2"/>
                </a:solidFill>
                <a:latin typeface="方正正纤黑简体" pitchFamily="2" charset="-122"/>
                <a:ea typeface="方正正纤黑简体" pitchFamily="2" charset="-122"/>
              </a:rPr>
              <a:t>apk</a:t>
            </a:r>
            <a:r>
              <a:rPr lang="zh-CN" altLang="zh-CN" sz="1000" dirty="0">
                <a:solidFill>
                  <a:srgbClr val="BCE8F2"/>
                </a:solidFill>
                <a:latin typeface="方正正纤黑简体" pitchFamily="2" charset="-122"/>
                <a:ea typeface="方正正纤黑简体" pitchFamily="2" charset="-122"/>
              </a:rPr>
              <a:t>文件免于一些如</a:t>
            </a:r>
            <a:r>
              <a:rPr lang="en-US" altLang="zh-CN" sz="1000" dirty="0" err="1">
                <a:solidFill>
                  <a:srgbClr val="BCE8F2"/>
                </a:solidFill>
                <a:latin typeface="方正正纤黑简体" pitchFamily="2" charset="-122"/>
                <a:ea typeface="方正正纤黑简体" pitchFamily="2" charset="-122"/>
              </a:rPr>
              <a:t>apktool</a:t>
            </a:r>
            <a:r>
              <a:rPr lang="zh-CN" altLang="zh-CN" sz="1000" dirty="0">
                <a:solidFill>
                  <a:srgbClr val="BCE8F2"/>
                </a:solidFill>
                <a:latin typeface="方正正纤黑简体" pitchFamily="2" charset="-122"/>
                <a:ea typeface="方正正纤黑简体" pitchFamily="2" charset="-122"/>
              </a:rPr>
              <a:t>这样的逆向工具分析</a:t>
            </a:r>
            <a:r>
              <a:rPr lang="zh-CN" altLang="en-US" sz="1000" dirty="0">
                <a:solidFill>
                  <a:srgbClr val="BCE8F2"/>
                </a:solidFill>
                <a:latin typeface="方正正纤黑简体" pitchFamily="2" charset="-122"/>
                <a:ea typeface="方正正纤黑简体" pitchFamily="2" charset="-122"/>
              </a:rPr>
              <a:t>。</a:t>
            </a:r>
            <a:endParaRPr lang="en-US" altLang="zh-CN" sz="1000" dirty="0">
              <a:solidFill>
                <a:srgbClr val="BCE8F2"/>
              </a:solidFill>
              <a:latin typeface="方正正纤黑简体" pitchFamily="2" charset="-122"/>
              <a:ea typeface="方正正纤黑简体" pitchFamily="2" charset="-122"/>
            </a:endParaRPr>
          </a:p>
        </p:txBody>
      </p:sp>
      <p:grpSp>
        <p:nvGrpSpPr>
          <p:cNvPr id="69" name="组合 68"/>
          <p:cNvGrpSpPr>
            <a:grpSpLocks/>
          </p:cNvGrpSpPr>
          <p:nvPr/>
        </p:nvGrpSpPr>
        <p:grpSpPr bwMode="auto">
          <a:xfrm>
            <a:off x="6217388" y="1433515"/>
            <a:ext cx="683773" cy="707402"/>
            <a:chOff x="6186488" y="936625"/>
            <a:chExt cx="735013" cy="760413"/>
          </a:xfrm>
        </p:grpSpPr>
        <p:sp>
          <p:nvSpPr>
            <p:cNvPr id="59" name="Oval 44"/>
            <p:cNvSpPr>
              <a:spLocks noChangeArrowheads="1"/>
            </p:cNvSpPr>
            <p:nvPr/>
          </p:nvSpPr>
          <p:spPr bwMode="gray">
            <a:xfrm>
              <a:off x="6186488" y="936625"/>
              <a:ext cx="735013" cy="760413"/>
            </a:xfrm>
            <a:prstGeom prst="ellipse">
              <a:avLst/>
            </a:prstGeom>
            <a:solidFill>
              <a:srgbClr val="1E8FB2"/>
            </a:solidFill>
            <a:ln w="9525" algn="ctr">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8459" name="WordArt 46"/>
            <p:cNvSpPr>
              <a:spLocks noChangeArrowheads="1" noChangeShapeType="1" noTextEdit="1"/>
            </p:cNvSpPr>
            <p:nvPr/>
          </p:nvSpPr>
          <p:spPr bwMode="gray">
            <a:xfrm>
              <a:off x="6310313" y="1116012"/>
              <a:ext cx="530225" cy="4206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i="1" kern="10">
                  <a:solidFill>
                    <a:srgbClr val="FCFCFC">
                      <a:alpha val="59999"/>
                    </a:srgbClr>
                  </a:solidFill>
                  <a:latin typeface="Arial Black"/>
                </a:rPr>
                <a:t>03</a:t>
              </a:r>
              <a:endParaRPr lang="zh-CN" altLang="en-US" sz="3600" i="1" kern="10">
                <a:solidFill>
                  <a:srgbClr val="FCFCFC">
                    <a:alpha val="59999"/>
                  </a:srgbClr>
                </a:solidFill>
                <a:latin typeface="Arial Black"/>
              </a:endParaRPr>
            </a:p>
          </p:txBody>
        </p:sp>
      </p:grpSp>
      <p:sp>
        <p:nvSpPr>
          <p:cNvPr id="63" name="Text Box 17"/>
          <p:cNvSpPr txBox="1">
            <a:spLocks noChangeArrowheads="1"/>
          </p:cNvSpPr>
          <p:nvPr/>
        </p:nvSpPr>
        <p:spPr bwMode="black">
          <a:xfrm>
            <a:off x="3687148" y="2598738"/>
            <a:ext cx="1627466" cy="307777"/>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dirty="0">
                <a:solidFill>
                  <a:srgbClr val="BCE8F2"/>
                </a:solidFill>
                <a:latin typeface="方正兰亭黑_GBK" pitchFamily="2" charset="-122"/>
                <a:ea typeface="方正兰亭黑_GBK" pitchFamily="2" charset="-122"/>
              </a:rPr>
              <a:t>伪加密</a:t>
            </a:r>
            <a:r>
              <a:rPr lang="en-US" altLang="zh-CN" sz="1400" dirty="0">
                <a:solidFill>
                  <a:srgbClr val="BCE8F2"/>
                </a:solidFill>
                <a:latin typeface="方正兰亭黑_GBK" pitchFamily="2" charset="-122"/>
                <a:ea typeface="方正兰亭黑_GBK" pitchFamily="2" charset="-122"/>
              </a:rPr>
              <a:t>APK</a:t>
            </a:r>
          </a:p>
        </p:txBody>
      </p:sp>
      <p:sp>
        <p:nvSpPr>
          <p:cNvPr id="64" name="Text Box 17"/>
          <p:cNvSpPr txBox="1">
            <a:spLocks noChangeArrowheads="1"/>
          </p:cNvSpPr>
          <p:nvPr/>
        </p:nvSpPr>
        <p:spPr bwMode="black">
          <a:xfrm>
            <a:off x="6325130" y="2598738"/>
            <a:ext cx="1627466" cy="307777"/>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dirty="0">
                <a:solidFill>
                  <a:srgbClr val="BCE8F2"/>
                </a:solidFill>
                <a:latin typeface="方正兰亭黑_GBK" pitchFamily="2" charset="-122"/>
                <a:ea typeface="方正兰亭黑_GBK" pitchFamily="2" charset="-122"/>
              </a:rPr>
              <a:t>代码混淆</a:t>
            </a:r>
            <a:endParaRPr lang="en-US" altLang="zh-CN" sz="1400" dirty="0">
              <a:solidFill>
                <a:srgbClr val="BCE8F2"/>
              </a:solidFill>
              <a:latin typeface="方正兰亭黑_GBK" pitchFamily="2" charset="-122"/>
              <a:ea typeface="方正兰亭黑_GBK" pitchFamily="2" charset="-122"/>
            </a:endParaRPr>
          </a:p>
        </p:txBody>
      </p:sp>
      <p:sp>
        <p:nvSpPr>
          <p:cNvPr id="65" name="Text Box 26"/>
          <p:cNvSpPr txBox="1">
            <a:spLocks noChangeArrowheads="1"/>
          </p:cNvSpPr>
          <p:nvPr/>
        </p:nvSpPr>
        <p:spPr bwMode="gray">
          <a:xfrm>
            <a:off x="991433" y="3211513"/>
            <a:ext cx="1848995" cy="132343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spcBef>
                <a:spcPct val="50000"/>
              </a:spcBef>
            </a:pPr>
            <a:r>
              <a:rPr lang="zh-CN" altLang="zh-CN" sz="1000" dirty="0">
                <a:solidFill>
                  <a:srgbClr val="BCE8F2"/>
                </a:solidFill>
                <a:latin typeface="方正正纤黑简体" pitchFamily="2" charset="-122"/>
                <a:ea typeface="方正正纤黑简体" pitchFamily="2" charset="-122"/>
              </a:rPr>
              <a:t>通过对</a:t>
            </a:r>
            <a:r>
              <a:rPr lang="en-US" altLang="zh-CN" sz="1000" dirty="0">
                <a:solidFill>
                  <a:srgbClr val="BCE8F2"/>
                </a:solidFill>
                <a:latin typeface="方正正纤黑简体" pitchFamily="2" charset="-122"/>
                <a:ea typeface="方正正纤黑简体" pitchFamily="2" charset="-122"/>
              </a:rPr>
              <a:t>.</a:t>
            </a:r>
            <a:r>
              <a:rPr lang="en-US" altLang="zh-CN" sz="1000" dirty="0" err="1">
                <a:solidFill>
                  <a:srgbClr val="BCE8F2"/>
                </a:solidFill>
                <a:latin typeface="方正正纤黑简体" pitchFamily="2" charset="-122"/>
                <a:ea typeface="方正正纤黑简体" pitchFamily="2" charset="-122"/>
              </a:rPr>
              <a:t>dex</a:t>
            </a:r>
            <a:r>
              <a:rPr lang="zh-CN" altLang="zh-CN" sz="1000" dirty="0">
                <a:solidFill>
                  <a:srgbClr val="BCE8F2"/>
                </a:solidFill>
                <a:latin typeface="方正正纤黑简体" pitchFamily="2" charset="-122"/>
                <a:ea typeface="方正正纤黑简体" pitchFamily="2" charset="-122"/>
              </a:rPr>
              <a:t>文件结构进行分析，如果能够将</a:t>
            </a:r>
            <a:r>
              <a:rPr lang="en-US" altLang="zh-CN" sz="1000" dirty="0">
                <a:solidFill>
                  <a:srgbClr val="BCE8F2"/>
                </a:solidFill>
                <a:latin typeface="方正正纤黑简体" pitchFamily="2" charset="-122"/>
                <a:ea typeface="方正正纤黑简体" pitchFamily="2" charset="-122"/>
              </a:rPr>
              <a:t>.</a:t>
            </a:r>
            <a:r>
              <a:rPr lang="en-US" altLang="zh-CN" sz="1000" dirty="0" err="1">
                <a:solidFill>
                  <a:srgbClr val="BCE8F2"/>
                </a:solidFill>
                <a:latin typeface="方正正纤黑简体" pitchFamily="2" charset="-122"/>
                <a:ea typeface="方正正纤黑简体" pitchFamily="2" charset="-122"/>
              </a:rPr>
              <a:t>dex</a:t>
            </a:r>
            <a:r>
              <a:rPr lang="zh-CN" altLang="zh-CN" sz="1000" dirty="0">
                <a:solidFill>
                  <a:srgbClr val="BCE8F2"/>
                </a:solidFill>
                <a:latin typeface="方正正纤黑简体" pitchFamily="2" charset="-122"/>
                <a:ea typeface="方正正纤黑简体" pitchFamily="2" charset="-122"/>
              </a:rPr>
              <a:t>文件中特定的方法进行隐藏，那么再利用</a:t>
            </a:r>
            <a:r>
              <a:rPr lang="en-US" altLang="zh-CN" sz="1000" dirty="0" err="1">
                <a:solidFill>
                  <a:srgbClr val="BCE8F2"/>
                </a:solidFill>
                <a:latin typeface="方正正纤黑简体" pitchFamily="2" charset="-122"/>
                <a:ea typeface="方正正纤黑简体" pitchFamily="2" charset="-122"/>
              </a:rPr>
              <a:t>baksmali</a:t>
            </a:r>
            <a:r>
              <a:rPr lang="zh-CN" altLang="zh-CN" sz="1000" dirty="0">
                <a:solidFill>
                  <a:srgbClr val="BCE8F2"/>
                </a:solidFill>
                <a:latin typeface="方正正纤黑简体" pitchFamily="2" charset="-122"/>
                <a:ea typeface="方正正纤黑简体" pitchFamily="2" charset="-122"/>
              </a:rPr>
              <a:t>或者</a:t>
            </a:r>
            <a:r>
              <a:rPr lang="en-US" altLang="zh-CN" sz="1000" dirty="0" err="1">
                <a:solidFill>
                  <a:srgbClr val="BCE8F2"/>
                </a:solidFill>
                <a:latin typeface="方正正纤黑简体" pitchFamily="2" charset="-122"/>
                <a:ea typeface="方正正纤黑简体" pitchFamily="2" charset="-122"/>
              </a:rPr>
              <a:t>apktool</a:t>
            </a:r>
            <a:r>
              <a:rPr lang="zh-CN" altLang="zh-CN" sz="1000" dirty="0">
                <a:solidFill>
                  <a:srgbClr val="BCE8F2"/>
                </a:solidFill>
                <a:latin typeface="方正正纤黑简体" pitchFamily="2" charset="-122"/>
                <a:ea typeface="方正正纤黑简体" pitchFamily="2" charset="-122"/>
              </a:rPr>
              <a:t>工具对</a:t>
            </a:r>
            <a:r>
              <a:rPr lang="en-US" altLang="zh-CN" sz="1000" dirty="0" err="1">
                <a:solidFill>
                  <a:srgbClr val="BCE8F2"/>
                </a:solidFill>
                <a:latin typeface="方正正纤黑简体" pitchFamily="2" charset="-122"/>
                <a:ea typeface="方正正纤黑简体" pitchFamily="2" charset="-122"/>
              </a:rPr>
              <a:t>classes.dex</a:t>
            </a:r>
            <a:r>
              <a:rPr lang="zh-CN" altLang="zh-CN" sz="1000" dirty="0">
                <a:solidFill>
                  <a:srgbClr val="BCE8F2"/>
                </a:solidFill>
                <a:latin typeface="方正正纤黑简体" pitchFamily="2" charset="-122"/>
                <a:ea typeface="方正正纤黑简体" pitchFamily="2" charset="-122"/>
              </a:rPr>
              <a:t>文件进行反编译分析时，就会因为某些类方法已经隐藏而无法分析出源码逻辑，进而达到保护目的</a:t>
            </a:r>
            <a:r>
              <a:rPr lang="zh-CN" altLang="en-US" sz="1000" dirty="0">
                <a:solidFill>
                  <a:srgbClr val="BCE8F2"/>
                </a:solidFill>
                <a:latin typeface="方正正纤黑简体" pitchFamily="2" charset="-122"/>
                <a:ea typeface="方正正纤黑简体" pitchFamily="2" charset="-122"/>
              </a:rPr>
              <a:t>。</a:t>
            </a:r>
            <a:r>
              <a:rPr lang="zh-CN" altLang="zh-CN" sz="1000" dirty="0"/>
              <a:t>。</a:t>
            </a:r>
            <a:endParaRPr lang="en-US" altLang="zh-CN" sz="1000" dirty="0">
              <a:solidFill>
                <a:srgbClr val="BCE8F2"/>
              </a:solidFill>
              <a:latin typeface="方正正纤黑简体" pitchFamily="2" charset="-122"/>
              <a:ea typeface="方正正纤黑简体" pitchFamily="2" charset="-122"/>
            </a:endParaRPr>
          </a:p>
        </p:txBody>
      </p:sp>
      <p:sp>
        <p:nvSpPr>
          <p:cNvPr id="66" name="Text Box 26"/>
          <p:cNvSpPr txBox="1">
            <a:spLocks noChangeArrowheads="1"/>
          </p:cNvSpPr>
          <p:nvPr/>
        </p:nvSpPr>
        <p:spPr bwMode="gray">
          <a:xfrm>
            <a:off x="6207708" y="3211513"/>
            <a:ext cx="1847518" cy="1015663"/>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spcBef>
                <a:spcPct val="50000"/>
              </a:spcBef>
            </a:pPr>
            <a:r>
              <a:rPr lang="zh-CN" altLang="zh-CN" sz="1000" dirty="0">
                <a:solidFill>
                  <a:srgbClr val="BCE8F2"/>
                </a:solidFill>
                <a:latin typeface="方正正纤黑简体" pitchFamily="2" charset="-122"/>
                <a:ea typeface="方正正纤黑简体" pitchFamily="2" charset="-122"/>
              </a:rPr>
              <a:t>在</a:t>
            </a:r>
            <a:r>
              <a:rPr lang="en-US" altLang="zh-CN" sz="1000" dirty="0">
                <a:solidFill>
                  <a:srgbClr val="BCE8F2"/>
                </a:solidFill>
                <a:latin typeface="方正正纤黑简体" pitchFamily="2" charset="-122"/>
                <a:ea typeface="方正正纤黑简体" pitchFamily="2" charset="-122"/>
              </a:rPr>
              <a:t>Android</a:t>
            </a:r>
            <a:r>
              <a:rPr lang="zh-CN" altLang="zh-CN" sz="1000" dirty="0">
                <a:solidFill>
                  <a:srgbClr val="BCE8F2"/>
                </a:solidFill>
                <a:latin typeface="方正正纤黑简体" pitchFamily="2" charset="-122"/>
                <a:ea typeface="方正正纤黑简体" pitchFamily="2" charset="-122"/>
              </a:rPr>
              <a:t>应用软件保护过程中，代码混淆可以起到反静态调试的保护作用，因为被混淆的代码经过反编译之后十分混乱难懂，这将使得攻击者花费更多的时间和精力来分析</a:t>
            </a:r>
            <a:r>
              <a:rPr lang="zh-CN" altLang="en-US" sz="1000" dirty="0">
                <a:solidFill>
                  <a:srgbClr val="BCE8F2"/>
                </a:solidFill>
                <a:latin typeface="方正正纤黑简体" pitchFamily="2" charset="-122"/>
                <a:ea typeface="方正正纤黑简体" pitchFamily="2" charset="-122"/>
              </a:rPr>
              <a:t>。</a:t>
            </a:r>
            <a:endParaRPr lang="en-US" altLang="zh-CN" sz="1000" dirty="0">
              <a:solidFill>
                <a:srgbClr val="BCE8F2"/>
              </a:solidFill>
              <a:latin typeface="方正正纤黑简体" pitchFamily="2" charset="-122"/>
              <a:ea typeface="方正正纤黑简体" pitchFamily="2" charset="-122"/>
            </a:endParaRPr>
          </a:p>
        </p:txBody>
      </p:sp>
      <p:sp>
        <p:nvSpPr>
          <p:cNvPr id="70" name="TextBox 13"/>
          <p:cNvSpPr txBox="1">
            <a:spLocks noChangeArrowheads="1"/>
          </p:cNvSpPr>
          <p:nvPr/>
        </p:nvSpPr>
        <p:spPr bwMode="auto">
          <a:xfrm>
            <a:off x="1475657" y="49188"/>
            <a:ext cx="6192688"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en-US" altLang="zh-CN" dirty="0">
                <a:latin typeface="方正兰亭纤黑简体" panose="02010600030101010101" charset="-122"/>
                <a:ea typeface="方正兰亭纤黑简体" panose="02010600030101010101" charset="-122"/>
              </a:rPr>
              <a:t>Android</a:t>
            </a:r>
            <a:r>
              <a:rPr lang="zh-CN" altLang="en-US" dirty="0">
                <a:latin typeface="方正兰亭纤黑简体" panose="02010600030101010101" charset="-122"/>
                <a:ea typeface="方正兰亭纤黑简体" panose="02010600030101010101" charset="-122"/>
              </a:rPr>
              <a:t>软件安全静态保护技术</a:t>
            </a:r>
          </a:p>
        </p:txBody>
      </p:sp>
    </p:spTree>
    <p:extLst>
      <p:ext uri="{BB962C8B-B14F-4D97-AF65-F5344CB8AC3E}">
        <p14:creationId xmlns:p14="http://schemas.microsoft.com/office/powerpoint/2010/main" val="593253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anim calcmode="lin" valueType="num">
                                      <p:cBhvr>
                                        <p:cTn id="8" dur="1000" fill="hold"/>
                                        <p:tgtEl>
                                          <p:spTgt spid="70"/>
                                        </p:tgtEl>
                                        <p:attrNameLst>
                                          <p:attrName>ppt_x</p:attrName>
                                        </p:attrNameLst>
                                      </p:cBhvr>
                                      <p:tavLst>
                                        <p:tav tm="0">
                                          <p:val>
                                            <p:strVal val="#ppt_x"/>
                                          </p:val>
                                        </p:tav>
                                        <p:tav tm="100000">
                                          <p:val>
                                            <p:strVal val="#ppt_x"/>
                                          </p:val>
                                        </p:tav>
                                      </p:tavLst>
                                    </p:anim>
                                    <p:anim calcmode="lin" valueType="num">
                                      <p:cBhvr>
                                        <p:cTn id="9" dur="1000" fill="hold"/>
                                        <p:tgtEl>
                                          <p:spTgt spid="7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1" presetClass="entr" presetSubtype="1"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heel(1)">
                                      <p:cBhvr>
                                        <p:cTn id="13" dur="2000"/>
                                        <p:tgtEl>
                                          <p:spTgt spid="26"/>
                                        </p:tgtEl>
                                      </p:cBhvr>
                                    </p:animEffect>
                                  </p:childTnLst>
                                </p:cTn>
                              </p:par>
                            </p:childTnLst>
                          </p:cTn>
                        </p:par>
                        <p:par>
                          <p:cTn id="14" fill="hold" nodeType="afterGroup">
                            <p:stCondLst>
                              <p:cond delay="3000"/>
                            </p:stCondLst>
                            <p:childTnLst>
                              <p:par>
                                <p:cTn id="15" presetID="10" presetClass="entr" presetSubtype="0" repeatCount="200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300"/>
                                        <p:tgtEl>
                                          <p:spTgt spid="26"/>
                                        </p:tgtEl>
                                      </p:cBhvr>
                                    </p:animEffect>
                                  </p:childTnLst>
                                </p:cTn>
                              </p:par>
                            </p:childTnLst>
                          </p:cTn>
                        </p:par>
                        <p:par>
                          <p:cTn id="18" fill="hold" nodeType="afterGroup">
                            <p:stCondLst>
                              <p:cond delay="3600"/>
                            </p:stCondLst>
                            <p:childTnLst>
                              <p:par>
                                <p:cTn id="19" presetID="2" presetClass="entr" presetSubtype="9" fill="hold" nodeType="afterEffect">
                                  <p:stCondLst>
                                    <p:cond delay="0"/>
                                  </p:stCondLst>
                                  <p:childTnLst>
                                    <p:set>
                                      <p:cBhvr>
                                        <p:cTn id="20" dur="1" fill="hold">
                                          <p:stCondLst>
                                            <p:cond delay="0"/>
                                          </p:stCondLst>
                                        </p:cTn>
                                        <p:tgtEl>
                                          <p:spTgt spid="67"/>
                                        </p:tgtEl>
                                        <p:attrNameLst>
                                          <p:attrName>style.visibility</p:attrName>
                                        </p:attrNameLst>
                                      </p:cBhvr>
                                      <p:to>
                                        <p:strVal val="visible"/>
                                      </p:to>
                                    </p:set>
                                    <p:anim calcmode="lin" valueType="num">
                                      <p:cBhvr additive="base">
                                        <p:cTn id="21" dur="500" fill="hold"/>
                                        <p:tgtEl>
                                          <p:spTgt spid="67"/>
                                        </p:tgtEl>
                                        <p:attrNameLst>
                                          <p:attrName>ppt_x</p:attrName>
                                        </p:attrNameLst>
                                      </p:cBhvr>
                                      <p:tavLst>
                                        <p:tav tm="0">
                                          <p:val>
                                            <p:strVal val="0-#ppt_w/2"/>
                                          </p:val>
                                        </p:tav>
                                        <p:tav tm="100000">
                                          <p:val>
                                            <p:strVal val="#ppt_x"/>
                                          </p:val>
                                        </p:tav>
                                      </p:tavLst>
                                    </p:anim>
                                    <p:anim calcmode="lin" valueType="num">
                                      <p:cBhvr additive="base">
                                        <p:cTn id="22" dur="500" fill="hold"/>
                                        <p:tgtEl>
                                          <p:spTgt spid="67"/>
                                        </p:tgtEl>
                                        <p:attrNameLst>
                                          <p:attrName>ppt_y</p:attrName>
                                        </p:attrNameLst>
                                      </p:cBhvr>
                                      <p:tavLst>
                                        <p:tav tm="0">
                                          <p:val>
                                            <p:strVal val="0-#ppt_h/2"/>
                                          </p:val>
                                        </p:tav>
                                        <p:tav tm="100000">
                                          <p:val>
                                            <p:strVal val="#ppt_y"/>
                                          </p:val>
                                        </p:tav>
                                      </p:tavLst>
                                    </p:anim>
                                  </p:childTnLst>
                                </p:cTn>
                              </p:par>
                              <p:par>
                                <p:cTn id="23" presetID="35"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1500"/>
                                        <p:tgtEl>
                                          <p:spTgt spid="67"/>
                                        </p:tgtEl>
                                      </p:cBhvr>
                                    </p:animEffect>
                                    <p:anim calcmode="lin" valueType="num">
                                      <p:cBhvr>
                                        <p:cTn id="26" dur="1500" fill="hold"/>
                                        <p:tgtEl>
                                          <p:spTgt spid="67"/>
                                        </p:tgtEl>
                                        <p:attrNameLst>
                                          <p:attrName>style.rotation</p:attrName>
                                        </p:attrNameLst>
                                      </p:cBhvr>
                                      <p:tavLst>
                                        <p:tav tm="0">
                                          <p:val>
                                            <p:fltVal val="720"/>
                                          </p:val>
                                        </p:tav>
                                        <p:tav tm="100000">
                                          <p:val>
                                            <p:fltVal val="0"/>
                                          </p:val>
                                        </p:tav>
                                      </p:tavLst>
                                    </p:anim>
                                    <p:anim calcmode="lin" valueType="num">
                                      <p:cBhvr>
                                        <p:cTn id="27" dur="1500" fill="hold"/>
                                        <p:tgtEl>
                                          <p:spTgt spid="67"/>
                                        </p:tgtEl>
                                        <p:attrNameLst>
                                          <p:attrName>ppt_h</p:attrName>
                                        </p:attrNameLst>
                                      </p:cBhvr>
                                      <p:tavLst>
                                        <p:tav tm="0">
                                          <p:val>
                                            <p:fltVal val="0"/>
                                          </p:val>
                                        </p:tav>
                                        <p:tav tm="100000">
                                          <p:val>
                                            <p:strVal val="#ppt_h"/>
                                          </p:val>
                                        </p:tav>
                                      </p:tavLst>
                                    </p:anim>
                                    <p:anim calcmode="lin" valueType="num">
                                      <p:cBhvr>
                                        <p:cTn id="28" dur="1500" fill="hold"/>
                                        <p:tgtEl>
                                          <p:spTgt spid="67"/>
                                        </p:tgtEl>
                                        <p:attrNameLst>
                                          <p:attrName>ppt_w</p:attrName>
                                        </p:attrNameLst>
                                      </p:cBhvr>
                                      <p:tavLst>
                                        <p:tav tm="0">
                                          <p:val>
                                            <p:fltVal val="0"/>
                                          </p:val>
                                        </p:tav>
                                        <p:tav tm="100000">
                                          <p:val>
                                            <p:strVal val="#ppt_w"/>
                                          </p:val>
                                        </p:tav>
                                      </p:tavLst>
                                    </p:anim>
                                  </p:childTnLst>
                                </p:cTn>
                              </p:par>
                            </p:childTnLst>
                          </p:cTn>
                        </p:par>
                        <p:par>
                          <p:cTn id="29" fill="hold" nodeType="afterGroup">
                            <p:stCondLst>
                              <p:cond delay="5100"/>
                            </p:stCondLst>
                            <p:childTnLst>
                              <p:par>
                                <p:cTn id="30" presetID="47"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1000"/>
                                        <p:tgtEl>
                                          <p:spTgt spid="65"/>
                                        </p:tgtEl>
                                      </p:cBhvr>
                                    </p:animEffect>
                                    <p:anim calcmode="lin" valueType="num">
                                      <p:cBhvr>
                                        <p:cTn id="38" dur="1000" fill="hold"/>
                                        <p:tgtEl>
                                          <p:spTgt spid="65"/>
                                        </p:tgtEl>
                                        <p:attrNameLst>
                                          <p:attrName>ppt_x</p:attrName>
                                        </p:attrNameLst>
                                      </p:cBhvr>
                                      <p:tavLst>
                                        <p:tav tm="0">
                                          <p:val>
                                            <p:strVal val="#ppt_x"/>
                                          </p:val>
                                        </p:tav>
                                        <p:tav tm="100000">
                                          <p:val>
                                            <p:strVal val="#ppt_x"/>
                                          </p:val>
                                        </p:tav>
                                      </p:tavLst>
                                    </p:anim>
                                    <p:anim calcmode="lin" valueType="num">
                                      <p:cBhvr>
                                        <p:cTn id="39" dur="1000" fill="hold"/>
                                        <p:tgtEl>
                                          <p:spTgt spid="65"/>
                                        </p:tgtEl>
                                        <p:attrNameLst>
                                          <p:attrName>ppt_y</p:attrName>
                                        </p:attrNameLst>
                                      </p:cBhvr>
                                      <p:tavLst>
                                        <p:tav tm="0">
                                          <p:val>
                                            <p:strVal val="#ppt_y+.1"/>
                                          </p:val>
                                        </p:tav>
                                        <p:tav tm="100000">
                                          <p:val>
                                            <p:strVal val="#ppt_y"/>
                                          </p:val>
                                        </p:tav>
                                      </p:tavLst>
                                    </p:anim>
                                  </p:childTnLst>
                                </p:cTn>
                              </p:par>
                              <p:par>
                                <p:cTn id="40" presetID="16" presetClass="entr" presetSubtype="21"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arn(inVertical)">
                                      <p:cBhvr>
                                        <p:cTn id="42" dur="500"/>
                                        <p:tgtEl>
                                          <p:spTgt spid="40"/>
                                        </p:tgtEl>
                                      </p:cBhvr>
                                    </p:animEffect>
                                  </p:childTnLst>
                                </p:cTn>
                              </p:par>
                            </p:childTnLst>
                          </p:cTn>
                        </p:par>
                        <p:par>
                          <p:cTn id="43" fill="hold" nodeType="afterGroup">
                            <p:stCondLst>
                              <p:cond delay="6100"/>
                            </p:stCondLst>
                            <p:childTnLst>
                              <p:par>
                                <p:cTn id="44" presetID="21"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heel(1)">
                                      <p:cBhvr>
                                        <p:cTn id="46" dur="2000"/>
                                        <p:tgtEl>
                                          <p:spTgt spid="21"/>
                                        </p:tgtEl>
                                      </p:cBhvr>
                                    </p:animEffect>
                                  </p:childTnLst>
                                </p:cTn>
                              </p:par>
                            </p:childTnLst>
                          </p:cTn>
                        </p:par>
                        <p:par>
                          <p:cTn id="47" fill="hold" nodeType="afterGroup">
                            <p:stCondLst>
                              <p:cond delay="8100"/>
                            </p:stCondLst>
                            <p:childTnLst>
                              <p:par>
                                <p:cTn id="48" presetID="10" presetClass="entr" presetSubtype="0" repeatCount="200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300"/>
                                        <p:tgtEl>
                                          <p:spTgt spid="21"/>
                                        </p:tgtEl>
                                      </p:cBhvr>
                                    </p:animEffect>
                                  </p:childTnLst>
                                </p:cTn>
                              </p:par>
                            </p:childTnLst>
                          </p:cTn>
                        </p:par>
                        <p:par>
                          <p:cTn id="51" fill="hold" nodeType="afterGroup">
                            <p:stCondLst>
                              <p:cond delay="8700"/>
                            </p:stCondLst>
                            <p:childTnLst>
                              <p:par>
                                <p:cTn id="52" presetID="2" presetClass="entr" presetSubtype="9" fill="hold" nodeType="afterEffect">
                                  <p:stCondLst>
                                    <p:cond delay="0"/>
                                  </p:stCondLst>
                                  <p:childTnLst>
                                    <p:set>
                                      <p:cBhvr>
                                        <p:cTn id="53" dur="1" fill="hold">
                                          <p:stCondLst>
                                            <p:cond delay="0"/>
                                          </p:stCondLst>
                                        </p:cTn>
                                        <p:tgtEl>
                                          <p:spTgt spid="68"/>
                                        </p:tgtEl>
                                        <p:attrNameLst>
                                          <p:attrName>style.visibility</p:attrName>
                                        </p:attrNameLst>
                                      </p:cBhvr>
                                      <p:to>
                                        <p:strVal val="visible"/>
                                      </p:to>
                                    </p:set>
                                    <p:anim calcmode="lin" valueType="num">
                                      <p:cBhvr additive="base">
                                        <p:cTn id="54" dur="500" fill="hold"/>
                                        <p:tgtEl>
                                          <p:spTgt spid="68"/>
                                        </p:tgtEl>
                                        <p:attrNameLst>
                                          <p:attrName>ppt_x</p:attrName>
                                        </p:attrNameLst>
                                      </p:cBhvr>
                                      <p:tavLst>
                                        <p:tav tm="0">
                                          <p:val>
                                            <p:strVal val="0-#ppt_w/2"/>
                                          </p:val>
                                        </p:tav>
                                        <p:tav tm="100000">
                                          <p:val>
                                            <p:strVal val="#ppt_x"/>
                                          </p:val>
                                        </p:tav>
                                      </p:tavLst>
                                    </p:anim>
                                    <p:anim calcmode="lin" valueType="num">
                                      <p:cBhvr additive="base">
                                        <p:cTn id="55" dur="500" fill="hold"/>
                                        <p:tgtEl>
                                          <p:spTgt spid="68"/>
                                        </p:tgtEl>
                                        <p:attrNameLst>
                                          <p:attrName>ppt_y</p:attrName>
                                        </p:attrNameLst>
                                      </p:cBhvr>
                                      <p:tavLst>
                                        <p:tav tm="0">
                                          <p:val>
                                            <p:strVal val="0-#ppt_h/2"/>
                                          </p:val>
                                        </p:tav>
                                        <p:tav tm="100000">
                                          <p:val>
                                            <p:strVal val="#ppt_y"/>
                                          </p:val>
                                        </p:tav>
                                      </p:tavLst>
                                    </p:anim>
                                  </p:childTnLst>
                                </p:cTn>
                              </p:par>
                              <p:par>
                                <p:cTn id="56" presetID="35" presetClass="entr" presetSubtype="0" fill="hold" nodeType="with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fade">
                                      <p:cBhvr>
                                        <p:cTn id="58" dur="1500"/>
                                        <p:tgtEl>
                                          <p:spTgt spid="68"/>
                                        </p:tgtEl>
                                      </p:cBhvr>
                                    </p:animEffect>
                                    <p:anim calcmode="lin" valueType="num">
                                      <p:cBhvr>
                                        <p:cTn id="59" dur="1500" fill="hold"/>
                                        <p:tgtEl>
                                          <p:spTgt spid="68"/>
                                        </p:tgtEl>
                                        <p:attrNameLst>
                                          <p:attrName>style.rotation</p:attrName>
                                        </p:attrNameLst>
                                      </p:cBhvr>
                                      <p:tavLst>
                                        <p:tav tm="0">
                                          <p:val>
                                            <p:fltVal val="720"/>
                                          </p:val>
                                        </p:tav>
                                        <p:tav tm="100000">
                                          <p:val>
                                            <p:fltVal val="0"/>
                                          </p:val>
                                        </p:tav>
                                      </p:tavLst>
                                    </p:anim>
                                    <p:anim calcmode="lin" valueType="num">
                                      <p:cBhvr>
                                        <p:cTn id="60" dur="1500" fill="hold"/>
                                        <p:tgtEl>
                                          <p:spTgt spid="68"/>
                                        </p:tgtEl>
                                        <p:attrNameLst>
                                          <p:attrName>ppt_h</p:attrName>
                                        </p:attrNameLst>
                                      </p:cBhvr>
                                      <p:tavLst>
                                        <p:tav tm="0">
                                          <p:val>
                                            <p:fltVal val="0"/>
                                          </p:val>
                                        </p:tav>
                                        <p:tav tm="100000">
                                          <p:val>
                                            <p:strVal val="#ppt_h"/>
                                          </p:val>
                                        </p:tav>
                                      </p:tavLst>
                                    </p:anim>
                                    <p:anim calcmode="lin" valueType="num">
                                      <p:cBhvr>
                                        <p:cTn id="61" dur="1500" fill="hold"/>
                                        <p:tgtEl>
                                          <p:spTgt spid="68"/>
                                        </p:tgtEl>
                                        <p:attrNameLst>
                                          <p:attrName>ppt_w</p:attrName>
                                        </p:attrNameLst>
                                      </p:cBhvr>
                                      <p:tavLst>
                                        <p:tav tm="0">
                                          <p:val>
                                            <p:fltVal val="0"/>
                                          </p:val>
                                        </p:tav>
                                        <p:tav tm="100000">
                                          <p:val>
                                            <p:strVal val="#ppt_w"/>
                                          </p:val>
                                        </p:tav>
                                      </p:tavLst>
                                    </p:anim>
                                  </p:childTnLst>
                                </p:cTn>
                              </p:par>
                            </p:childTnLst>
                          </p:cTn>
                        </p:par>
                        <p:par>
                          <p:cTn id="62" fill="hold" nodeType="afterGroup">
                            <p:stCondLst>
                              <p:cond delay="10200"/>
                            </p:stCondLst>
                            <p:childTnLst>
                              <p:par>
                                <p:cTn id="63" presetID="47" presetClass="entr" presetSubtype="0"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fade">
                                      <p:cBhvr>
                                        <p:cTn id="65" dur="1000"/>
                                        <p:tgtEl>
                                          <p:spTgt spid="63"/>
                                        </p:tgtEl>
                                      </p:cBhvr>
                                    </p:animEffect>
                                    <p:anim calcmode="lin" valueType="num">
                                      <p:cBhvr>
                                        <p:cTn id="66" dur="1000" fill="hold"/>
                                        <p:tgtEl>
                                          <p:spTgt spid="63"/>
                                        </p:tgtEl>
                                        <p:attrNameLst>
                                          <p:attrName>ppt_x</p:attrName>
                                        </p:attrNameLst>
                                      </p:cBhvr>
                                      <p:tavLst>
                                        <p:tav tm="0">
                                          <p:val>
                                            <p:strVal val="#ppt_x"/>
                                          </p:val>
                                        </p:tav>
                                        <p:tav tm="100000">
                                          <p:val>
                                            <p:strVal val="#ppt_x"/>
                                          </p:val>
                                        </p:tav>
                                      </p:tavLst>
                                    </p:anim>
                                    <p:anim calcmode="lin" valueType="num">
                                      <p:cBhvr>
                                        <p:cTn id="67" dur="1000" fill="hold"/>
                                        <p:tgtEl>
                                          <p:spTgt spid="63"/>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1000"/>
                                        <p:tgtEl>
                                          <p:spTgt spid="53"/>
                                        </p:tgtEl>
                                      </p:cBhvr>
                                    </p:animEffect>
                                    <p:anim calcmode="lin" valueType="num">
                                      <p:cBhvr>
                                        <p:cTn id="71" dur="1000" fill="hold"/>
                                        <p:tgtEl>
                                          <p:spTgt spid="53"/>
                                        </p:tgtEl>
                                        <p:attrNameLst>
                                          <p:attrName>ppt_x</p:attrName>
                                        </p:attrNameLst>
                                      </p:cBhvr>
                                      <p:tavLst>
                                        <p:tav tm="0">
                                          <p:val>
                                            <p:strVal val="#ppt_x"/>
                                          </p:val>
                                        </p:tav>
                                        <p:tav tm="100000">
                                          <p:val>
                                            <p:strVal val="#ppt_x"/>
                                          </p:val>
                                        </p:tav>
                                      </p:tavLst>
                                    </p:anim>
                                    <p:anim calcmode="lin" valueType="num">
                                      <p:cBhvr>
                                        <p:cTn id="72" dur="1000" fill="hold"/>
                                        <p:tgtEl>
                                          <p:spTgt spid="53"/>
                                        </p:tgtEl>
                                        <p:attrNameLst>
                                          <p:attrName>ppt_y</p:attrName>
                                        </p:attrNameLst>
                                      </p:cBhvr>
                                      <p:tavLst>
                                        <p:tav tm="0">
                                          <p:val>
                                            <p:strVal val="#ppt_y+.1"/>
                                          </p:val>
                                        </p:tav>
                                        <p:tav tm="100000">
                                          <p:val>
                                            <p:strVal val="#ppt_y"/>
                                          </p:val>
                                        </p:tav>
                                      </p:tavLst>
                                    </p:anim>
                                  </p:childTnLst>
                                </p:cTn>
                              </p:par>
                              <p:par>
                                <p:cTn id="73" presetID="16" presetClass="entr" presetSubtype="21"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barn(inVertical)">
                                      <p:cBhvr>
                                        <p:cTn id="75" dur="500"/>
                                        <p:tgtEl>
                                          <p:spTgt spid="49"/>
                                        </p:tgtEl>
                                      </p:cBhvr>
                                    </p:animEffect>
                                  </p:childTnLst>
                                </p:cTn>
                              </p:par>
                            </p:childTnLst>
                          </p:cTn>
                        </p:par>
                        <p:par>
                          <p:cTn id="76" fill="hold" nodeType="afterGroup">
                            <p:stCondLst>
                              <p:cond delay="11200"/>
                            </p:stCondLst>
                            <p:childTnLst>
                              <p:par>
                                <p:cTn id="77" presetID="21" presetClass="entr" presetSubtype="1"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heel(1)">
                                      <p:cBhvr>
                                        <p:cTn id="79" dur="2000"/>
                                        <p:tgtEl>
                                          <p:spTgt spid="17"/>
                                        </p:tgtEl>
                                      </p:cBhvr>
                                    </p:animEffect>
                                  </p:childTnLst>
                                </p:cTn>
                              </p:par>
                            </p:childTnLst>
                          </p:cTn>
                        </p:par>
                        <p:par>
                          <p:cTn id="80" fill="hold" nodeType="afterGroup">
                            <p:stCondLst>
                              <p:cond delay="13200"/>
                            </p:stCondLst>
                            <p:childTnLst>
                              <p:par>
                                <p:cTn id="81" presetID="10" presetClass="entr" presetSubtype="0" repeatCount="2000" fill="hold"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300"/>
                                        <p:tgtEl>
                                          <p:spTgt spid="17"/>
                                        </p:tgtEl>
                                      </p:cBhvr>
                                    </p:animEffect>
                                  </p:childTnLst>
                                </p:cTn>
                              </p:par>
                            </p:childTnLst>
                          </p:cTn>
                        </p:par>
                        <p:par>
                          <p:cTn id="84" fill="hold" nodeType="afterGroup">
                            <p:stCondLst>
                              <p:cond delay="13800"/>
                            </p:stCondLst>
                            <p:childTnLst>
                              <p:par>
                                <p:cTn id="85" presetID="2" presetClass="entr" presetSubtype="9" fill="hold" nodeType="afterEffect">
                                  <p:stCondLst>
                                    <p:cond delay="0"/>
                                  </p:stCondLst>
                                  <p:childTnLst>
                                    <p:set>
                                      <p:cBhvr>
                                        <p:cTn id="86" dur="1" fill="hold">
                                          <p:stCondLst>
                                            <p:cond delay="0"/>
                                          </p:stCondLst>
                                        </p:cTn>
                                        <p:tgtEl>
                                          <p:spTgt spid="69"/>
                                        </p:tgtEl>
                                        <p:attrNameLst>
                                          <p:attrName>style.visibility</p:attrName>
                                        </p:attrNameLst>
                                      </p:cBhvr>
                                      <p:to>
                                        <p:strVal val="visible"/>
                                      </p:to>
                                    </p:set>
                                    <p:anim calcmode="lin" valueType="num">
                                      <p:cBhvr additive="base">
                                        <p:cTn id="87" dur="500" fill="hold"/>
                                        <p:tgtEl>
                                          <p:spTgt spid="69"/>
                                        </p:tgtEl>
                                        <p:attrNameLst>
                                          <p:attrName>ppt_x</p:attrName>
                                        </p:attrNameLst>
                                      </p:cBhvr>
                                      <p:tavLst>
                                        <p:tav tm="0">
                                          <p:val>
                                            <p:strVal val="0-#ppt_w/2"/>
                                          </p:val>
                                        </p:tav>
                                        <p:tav tm="100000">
                                          <p:val>
                                            <p:strVal val="#ppt_x"/>
                                          </p:val>
                                        </p:tav>
                                      </p:tavLst>
                                    </p:anim>
                                    <p:anim calcmode="lin" valueType="num">
                                      <p:cBhvr additive="base">
                                        <p:cTn id="88" dur="500" fill="hold"/>
                                        <p:tgtEl>
                                          <p:spTgt spid="69"/>
                                        </p:tgtEl>
                                        <p:attrNameLst>
                                          <p:attrName>ppt_y</p:attrName>
                                        </p:attrNameLst>
                                      </p:cBhvr>
                                      <p:tavLst>
                                        <p:tav tm="0">
                                          <p:val>
                                            <p:strVal val="0-#ppt_h/2"/>
                                          </p:val>
                                        </p:tav>
                                        <p:tav tm="100000">
                                          <p:val>
                                            <p:strVal val="#ppt_y"/>
                                          </p:val>
                                        </p:tav>
                                      </p:tavLst>
                                    </p:anim>
                                  </p:childTnLst>
                                </p:cTn>
                              </p:par>
                              <p:par>
                                <p:cTn id="89" presetID="35"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1500"/>
                                        <p:tgtEl>
                                          <p:spTgt spid="69"/>
                                        </p:tgtEl>
                                      </p:cBhvr>
                                    </p:animEffect>
                                    <p:anim calcmode="lin" valueType="num">
                                      <p:cBhvr>
                                        <p:cTn id="92" dur="1500" fill="hold"/>
                                        <p:tgtEl>
                                          <p:spTgt spid="69"/>
                                        </p:tgtEl>
                                        <p:attrNameLst>
                                          <p:attrName>style.rotation</p:attrName>
                                        </p:attrNameLst>
                                      </p:cBhvr>
                                      <p:tavLst>
                                        <p:tav tm="0">
                                          <p:val>
                                            <p:fltVal val="720"/>
                                          </p:val>
                                        </p:tav>
                                        <p:tav tm="100000">
                                          <p:val>
                                            <p:fltVal val="0"/>
                                          </p:val>
                                        </p:tav>
                                      </p:tavLst>
                                    </p:anim>
                                    <p:anim calcmode="lin" valueType="num">
                                      <p:cBhvr>
                                        <p:cTn id="93" dur="1500" fill="hold"/>
                                        <p:tgtEl>
                                          <p:spTgt spid="69"/>
                                        </p:tgtEl>
                                        <p:attrNameLst>
                                          <p:attrName>ppt_h</p:attrName>
                                        </p:attrNameLst>
                                      </p:cBhvr>
                                      <p:tavLst>
                                        <p:tav tm="0">
                                          <p:val>
                                            <p:fltVal val="0"/>
                                          </p:val>
                                        </p:tav>
                                        <p:tav tm="100000">
                                          <p:val>
                                            <p:strVal val="#ppt_h"/>
                                          </p:val>
                                        </p:tav>
                                      </p:tavLst>
                                    </p:anim>
                                    <p:anim calcmode="lin" valueType="num">
                                      <p:cBhvr>
                                        <p:cTn id="94" dur="1500" fill="hold"/>
                                        <p:tgtEl>
                                          <p:spTgt spid="69"/>
                                        </p:tgtEl>
                                        <p:attrNameLst>
                                          <p:attrName>ppt_w</p:attrName>
                                        </p:attrNameLst>
                                      </p:cBhvr>
                                      <p:tavLst>
                                        <p:tav tm="0">
                                          <p:val>
                                            <p:fltVal val="0"/>
                                          </p:val>
                                        </p:tav>
                                        <p:tav tm="100000">
                                          <p:val>
                                            <p:strVal val="#ppt_w"/>
                                          </p:val>
                                        </p:tav>
                                      </p:tavLst>
                                    </p:anim>
                                  </p:childTnLst>
                                </p:cTn>
                              </p:par>
                            </p:childTnLst>
                          </p:cTn>
                        </p:par>
                        <p:par>
                          <p:cTn id="95" fill="hold" nodeType="afterGroup">
                            <p:stCondLst>
                              <p:cond delay="15300"/>
                            </p:stCondLst>
                            <p:childTnLst>
                              <p:par>
                                <p:cTn id="96" presetID="47" presetClass="entr" presetSubtype="0" fill="hold" grpId="0" nodeType="after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fade">
                                      <p:cBhvr>
                                        <p:cTn id="98" dur="1000"/>
                                        <p:tgtEl>
                                          <p:spTgt spid="64"/>
                                        </p:tgtEl>
                                      </p:cBhvr>
                                    </p:animEffect>
                                    <p:anim calcmode="lin" valueType="num">
                                      <p:cBhvr>
                                        <p:cTn id="99" dur="1000" fill="hold"/>
                                        <p:tgtEl>
                                          <p:spTgt spid="64"/>
                                        </p:tgtEl>
                                        <p:attrNameLst>
                                          <p:attrName>ppt_x</p:attrName>
                                        </p:attrNameLst>
                                      </p:cBhvr>
                                      <p:tavLst>
                                        <p:tav tm="0">
                                          <p:val>
                                            <p:strVal val="#ppt_x"/>
                                          </p:val>
                                        </p:tav>
                                        <p:tav tm="100000">
                                          <p:val>
                                            <p:strVal val="#ppt_x"/>
                                          </p:val>
                                        </p:tav>
                                      </p:tavLst>
                                    </p:anim>
                                    <p:anim calcmode="lin" valueType="num">
                                      <p:cBhvr>
                                        <p:cTn id="100" dur="1000" fill="hold"/>
                                        <p:tgtEl>
                                          <p:spTgt spid="64"/>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fade">
                                      <p:cBhvr>
                                        <p:cTn id="103" dur="1000"/>
                                        <p:tgtEl>
                                          <p:spTgt spid="66"/>
                                        </p:tgtEl>
                                      </p:cBhvr>
                                    </p:animEffect>
                                    <p:anim calcmode="lin" valueType="num">
                                      <p:cBhvr>
                                        <p:cTn id="104" dur="1000" fill="hold"/>
                                        <p:tgtEl>
                                          <p:spTgt spid="66"/>
                                        </p:tgtEl>
                                        <p:attrNameLst>
                                          <p:attrName>ppt_x</p:attrName>
                                        </p:attrNameLst>
                                      </p:cBhvr>
                                      <p:tavLst>
                                        <p:tav tm="0">
                                          <p:val>
                                            <p:strVal val="#ppt_x"/>
                                          </p:val>
                                        </p:tav>
                                        <p:tav tm="100000">
                                          <p:val>
                                            <p:strVal val="#ppt_x"/>
                                          </p:val>
                                        </p:tav>
                                      </p:tavLst>
                                    </p:anim>
                                    <p:anim calcmode="lin" valueType="num">
                                      <p:cBhvr>
                                        <p:cTn id="105" dur="1000" fill="hold"/>
                                        <p:tgtEl>
                                          <p:spTgt spid="66"/>
                                        </p:tgtEl>
                                        <p:attrNameLst>
                                          <p:attrName>ppt_y</p:attrName>
                                        </p:attrNameLst>
                                      </p:cBhvr>
                                      <p:tavLst>
                                        <p:tav tm="0">
                                          <p:val>
                                            <p:strVal val="#ppt_y+.1"/>
                                          </p:val>
                                        </p:tav>
                                        <p:tav tm="100000">
                                          <p:val>
                                            <p:strVal val="#ppt_y"/>
                                          </p:val>
                                        </p:tav>
                                      </p:tavLst>
                                    </p:anim>
                                  </p:childTnLst>
                                </p:cTn>
                              </p:par>
                              <p:par>
                                <p:cTn id="106" presetID="16" presetClass="entr" presetSubtype="21"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barn(inVertical)">
                                      <p:cBhvr>
                                        <p:cTn id="10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0" grpId="0" animBg="1"/>
      <p:bldP spid="49" grpId="0" animBg="1"/>
      <p:bldP spid="52" grpId="0" animBg="1"/>
      <p:bldP spid="53" grpId="0"/>
      <p:bldP spid="63" grpId="0"/>
      <p:bldP spid="64" grpId="0"/>
      <p:bldP spid="65" grpId="0"/>
      <p:bldP spid="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1355725" y="2425700"/>
            <a:ext cx="6432550" cy="482600"/>
            <a:chOff x="64331" y="0"/>
            <a:chExt cx="6433094" cy="482482"/>
          </a:xfrm>
        </p:grpSpPr>
        <p:sp>
          <p:nvSpPr>
            <p:cNvPr id="6149"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latin typeface="Arial" charset="0"/>
                <a:ea typeface="方正兰亭黑_GBK" panose="02000000000000000000" pitchFamily="2" charset="-122"/>
              </a:endParaRPr>
            </a:p>
          </p:txBody>
        </p:sp>
        <p:sp>
          <p:nvSpPr>
            <p:cNvPr id="6151" name="Rectangle 13"/>
            <p:cNvSpPr>
              <a:spLocks noChangeArrowheads="1"/>
            </p:cNvSpPr>
            <p:nvPr/>
          </p:nvSpPr>
          <p:spPr bwMode="auto">
            <a:xfrm>
              <a:off x="904413" y="85339"/>
              <a:ext cx="4824944"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a:solidFill>
                    <a:srgbClr val="BCE8F2"/>
                  </a:solidFill>
                  <a:latin typeface="方正兰亭黑_GBK" pitchFamily="2" charset="-122"/>
                  <a:ea typeface="方正兰亭黑_GBK" pitchFamily="2" charset="-122"/>
                </a:rPr>
                <a:t>Android</a:t>
              </a:r>
              <a:r>
                <a:rPr lang="zh-CN" altLang="en-US" dirty="0">
                  <a:solidFill>
                    <a:srgbClr val="BCE8F2"/>
                  </a:solidFill>
                  <a:latin typeface="方正兰亭黑_GBK" pitchFamily="2" charset="-122"/>
                  <a:ea typeface="方正兰亭黑_GBK" pitchFamily="2" charset="-122"/>
                </a:rPr>
                <a:t>软件安全动态保护技术</a:t>
              </a:r>
            </a:p>
          </p:txBody>
        </p:sp>
      </p:grpSp>
      <p:sp>
        <p:nvSpPr>
          <p:cNvPr id="8198" name="TextBox 13"/>
          <p:cNvSpPr txBox="1">
            <a:spLocks noChangeArrowheads="1"/>
          </p:cNvSpPr>
          <p:nvPr/>
        </p:nvSpPr>
        <p:spPr bwMode="auto">
          <a:xfrm>
            <a:off x="3816350" y="49188"/>
            <a:ext cx="1512888" cy="57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endParaRPr lang="zh-CN" altLang="en-US" dirty="0"/>
          </a:p>
        </p:txBody>
      </p:sp>
    </p:spTree>
    <p:extLst>
      <p:ext uri="{BB962C8B-B14F-4D97-AF65-F5344CB8AC3E}">
        <p14:creationId xmlns:p14="http://schemas.microsoft.com/office/powerpoint/2010/main" val="2046822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ppt_x"/>
                                          </p:val>
                                        </p:tav>
                                        <p:tav tm="100000">
                                          <p:val>
                                            <p:strVal val="#ppt_x"/>
                                          </p:val>
                                        </p:tav>
                                      </p:tavLst>
                                    </p:anim>
                                    <p:anim calcmode="lin" valueType="num">
                                      <p:cBhvr additive="base">
                                        <p:cTn id="12" dur="500" fill="hold"/>
                                        <p:tgtEl>
                                          <p:spTgt spid="819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8" fill="hold" grpId="0" nodeType="afterEffect" nodePh="1">
                                  <p:stCondLst>
                                    <p:cond delay="0"/>
                                  </p:stCondLst>
                                  <p:endCondLst>
                                    <p:cond evt="begin" delay="0">
                                      <p:tn val="14"/>
                                    </p:cond>
                                  </p:endCondLst>
                                  <p:childTnLst>
                                    <p:set>
                                      <p:cBhvr>
                                        <p:cTn id="15" dur="1" fill="hold">
                                          <p:stCondLst>
                                            <p:cond delay="0"/>
                                          </p:stCondLst>
                                        </p:cTn>
                                        <p:tgtEl>
                                          <p:spTgt spid="8198"/>
                                        </p:tgtEl>
                                        <p:attrNameLst>
                                          <p:attrName>style.visibility</p:attrName>
                                        </p:attrNameLst>
                                      </p:cBhvr>
                                      <p:to>
                                        <p:strVal val="visible"/>
                                      </p:to>
                                    </p:set>
                                    <p:animEffect transition="in" filter="slide(fromLeft)">
                                      <p:cBhvr>
                                        <p:cTn id="16"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Box 13"/>
          <p:cNvSpPr txBox="1">
            <a:spLocks noChangeArrowheads="1"/>
          </p:cNvSpPr>
          <p:nvPr/>
        </p:nvSpPr>
        <p:spPr bwMode="auto">
          <a:xfrm>
            <a:off x="3816350" y="49188"/>
            <a:ext cx="1512888" cy="57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endParaRPr lang="zh-CN" altLang="en-US" dirty="0"/>
          </a:p>
        </p:txBody>
      </p:sp>
      <p:sp>
        <p:nvSpPr>
          <p:cNvPr id="2" name="文本框 1"/>
          <p:cNvSpPr txBox="1"/>
          <p:nvPr/>
        </p:nvSpPr>
        <p:spPr>
          <a:xfrm>
            <a:off x="827584" y="1633364"/>
            <a:ext cx="7416824" cy="3170099"/>
          </a:xfrm>
          <a:prstGeom prst="rect">
            <a:avLst/>
          </a:prstGeom>
          <a:noFill/>
        </p:spPr>
        <p:txBody>
          <a:bodyPr wrap="square" rtlCol="0">
            <a:spAutoFit/>
          </a:bodyPr>
          <a:lstStyle/>
          <a:p>
            <a:r>
              <a:rPr lang="en-US" altLang="zh-CN" sz="2000" dirty="0">
                <a:solidFill>
                  <a:srgbClr val="BCE8F2"/>
                </a:solidFill>
                <a:latin typeface="方正正纤黑简体" pitchFamily="2" charset="-122"/>
                <a:ea typeface="方正正纤黑简体" pitchFamily="2" charset="-122"/>
              </a:rPr>
              <a:t>      </a:t>
            </a:r>
            <a:r>
              <a:rPr lang="zh-CN" altLang="en-US" dirty="0">
                <a:solidFill>
                  <a:srgbClr val="BCE8F2"/>
                </a:solidFill>
                <a:latin typeface="方正正纤黑简体" pitchFamily="2" charset="-122"/>
                <a:ea typeface="方正正纤黑简体" pitchFamily="2" charset="-122"/>
              </a:rPr>
              <a:t>在</a:t>
            </a:r>
            <a:r>
              <a:rPr lang="en-US" altLang="zh-CN" dirty="0" err="1">
                <a:solidFill>
                  <a:srgbClr val="BCE8F2"/>
                </a:solidFill>
                <a:latin typeface="方正正纤黑简体" pitchFamily="2" charset="-122"/>
                <a:ea typeface="方正正纤黑简体" pitchFamily="2" charset="-122"/>
              </a:rPr>
              <a:t>apk</a:t>
            </a:r>
            <a:r>
              <a:rPr lang="zh-CN" altLang="en-US" dirty="0">
                <a:solidFill>
                  <a:srgbClr val="BCE8F2"/>
                </a:solidFill>
                <a:latin typeface="方正正纤黑简体" pitchFamily="2" charset="-122"/>
                <a:ea typeface="方正正纤黑简体" pitchFamily="2" charset="-122"/>
              </a:rPr>
              <a:t>逆向分析时，除了静态分析用于获取应用程序的核心逻辑，往往也会采用动态调试来理解程序的执行流程。在动态保护方面，可以检测是否有调试器连接。</a:t>
            </a:r>
            <a:r>
              <a:rPr lang="en-US" altLang="zh-CN" dirty="0">
                <a:solidFill>
                  <a:srgbClr val="BCE8F2"/>
                </a:solidFill>
                <a:latin typeface="方正正纤黑简体" pitchFamily="2" charset="-122"/>
                <a:ea typeface="方正正纤黑简体" pitchFamily="2" charset="-122"/>
              </a:rPr>
              <a:t>Android</a:t>
            </a:r>
            <a:r>
              <a:rPr lang="zh-CN" altLang="en-US" dirty="0">
                <a:solidFill>
                  <a:srgbClr val="BCE8F2"/>
                </a:solidFill>
                <a:latin typeface="方正正纤黑简体" pitchFamily="2" charset="-122"/>
                <a:ea typeface="方正正纤黑简体" pitchFamily="2" charset="-122"/>
              </a:rPr>
              <a:t>系统在</a:t>
            </a:r>
            <a:r>
              <a:rPr lang="en-US" altLang="zh-CN" dirty="0" err="1">
                <a:solidFill>
                  <a:srgbClr val="BCE8F2"/>
                </a:solidFill>
                <a:latin typeface="方正正纤黑简体" pitchFamily="2" charset="-122"/>
                <a:ea typeface="方正正纤黑简体" pitchFamily="2" charset="-122"/>
              </a:rPr>
              <a:t>android.os.Debug</a:t>
            </a:r>
            <a:r>
              <a:rPr lang="zh-CN" altLang="en-US" dirty="0">
                <a:solidFill>
                  <a:srgbClr val="BCE8F2"/>
                </a:solidFill>
                <a:latin typeface="方正正纤黑简体" pitchFamily="2" charset="-122"/>
                <a:ea typeface="方正正纤黑简体" pitchFamily="2" charset="-122"/>
              </a:rPr>
              <a:t>类中提供了</a:t>
            </a:r>
            <a:r>
              <a:rPr lang="en-US" altLang="zh-CN" dirty="0" err="1">
                <a:solidFill>
                  <a:srgbClr val="BCE8F2"/>
                </a:solidFill>
                <a:latin typeface="方正正纤黑简体" pitchFamily="2" charset="-122"/>
                <a:ea typeface="方正正纤黑简体" pitchFamily="2" charset="-122"/>
              </a:rPr>
              <a:t>isDebuggerConnected</a:t>
            </a:r>
            <a:r>
              <a:rPr lang="en-US" altLang="zh-CN" dirty="0">
                <a:solidFill>
                  <a:srgbClr val="BCE8F2"/>
                </a:solidFill>
                <a:latin typeface="方正正纤黑简体" pitchFamily="2" charset="-122"/>
                <a:ea typeface="方正正纤黑简体" pitchFamily="2" charset="-122"/>
              </a:rPr>
              <a:t>()</a:t>
            </a:r>
            <a:r>
              <a:rPr lang="zh-CN" altLang="en-US" dirty="0">
                <a:solidFill>
                  <a:srgbClr val="BCE8F2"/>
                </a:solidFill>
                <a:latin typeface="方正正纤黑简体" pitchFamily="2" charset="-122"/>
                <a:ea typeface="方正正纤黑简体" pitchFamily="2" charset="-122"/>
              </a:rPr>
              <a:t>方法，用于检测是否有调试器连接。或者开发者在开发</a:t>
            </a:r>
            <a:r>
              <a:rPr lang="en-US" altLang="zh-CN" dirty="0">
                <a:solidFill>
                  <a:srgbClr val="BCE8F2"/>
                </a:solidFill>
                <a:latin typeface="方正正纤黑简体" pitchFamily="2" charset="-122"/>
                <a:ea typeface="方正正纤黑简体" pitchFamily="2" charset="-122"/>
              </a:rPr>
              <a:t>Android</a:t>
            </a:r>
            <a:r>
              <a:rPr lang="zh-CN" altLang="en-US" dirty="0">
                <a:solidFill>
                  <a:srgbClr val="BCE8F2"/>
                </a:solidFill>
                <a:latin typeface="方正正纤黑简体" pitchFamily="2" charset="-122"/>
                <a:ea typeface="方正正纤黑简体" pitchFamily="2" charset="-122"/>
              </a:rPr>
              <a:t>应用程序时，在</a:t>
            </a:r>
            <a:r>
              <a:rPr lang="en-US" altLang="zh-CN" dirty="0">
                <a:solidFill>
                  <a:srgbClr val="BCE8F2"/>
                </a:solidFill>
                <a:latin typeface="方正正纤黑简体" pitchFamily="2" charset="-122"/>
                <a:ea typeface="方正正纤黑简体" pitchFamily="2" charset="-122"/>
              </a:rPr>
              <a:t>AndroidManifest.xml</a:t>
            </a:r>
            <a:r>
              <a:rPr lang="zh-CN" altLang="en-US" dirty="0">
                <a:solidFill>
                  <a:srgbClr val="BCE8F2"/>
                </a:solidFill>
                <a:latin typeface="方正正纤黑简体" pitchFamily="2" charset="-122"/>
                <a:ea typeface="方正正纤黑简体" pitchFamily="2" charset="-122"/>
              </a:rPr>
              <a:t>文件中</a:t>
            </a:r>
            <a:r>
              <a:rPr lang="en-US" altLang="zh-CN" dirty="0">
                <a:solidFill>
                  <a:srgbClr val="BCE8F2"/>
                </a:solidFill>
                <a:latin typeface="方正正纤黑简体" pitchFamily="2" charset="-122"/>
                <a:ea typeface="方正正纤黑简体" pitchFamily="2" charset="-122"/>
              </a:rPr>
              <a:t>application</a:t>
            </a:r>
            <a:r>
              <a:rPr lang="zh-CN" altLang="en-US" dirty="0">
                <a:solidFill>
                  <a:srgbClr val="BCE8F2"/>
                </a:solidFill>
                <a:latin typeface="方正正纤黑简体" pitchFamily="2" charset="-122"/>
                <a:ea typeface="方正正纤黑简体" pitchFamily="2" charset="-122"/>
              </a:rPr>
              <a:t>节点中加入</a:t>
            </a:r>
            <a:r>
              <a:rPr lang="en-US" altLang="zh-CN" dirty="0" err="1">
                <a:solidFill>
                  <a:srgbClr val="BCE8F2"/>
                </a:solidFill>
                <a:latin typeface="方正正纤黑简体" pitchFamily="2" charset="-122"/>
                <a:ea typeface="方正正纤黑简体" pitchFamily="2" charset="-122"/>
              </a:rPr>
              <a:t>android:debuggable</a:t>
            </a:r>
            <a:r>
              <a:rPr lang="en-US" altLang="zh-CN" dirty="0">
                <a:solidFill>
                  <a:srgbClr val="BCE8F2"/>
                </a:solidFill>
                <a:latin typeface="方正正纤黑简体" pitchFamily="2" charset="-122"/>
                <a:ea typeface="方正正纤黑简体" pitchFamily="2" charset="-122"/>
              </a:rPr>
              <a:t>=”false”</a:t>
            </a:r>
            <a:r>
              <a:rPr lang="zh-CN" altLang="en-US" dirty="0">
                <a:solidFill>
                  <a:srgbClr val="BCE8F2"/>
                </a:solidFill>
                <a:latin typeface="方正正纤黑简体" pitchFamily="2" charset="-122"/>
                <a:ea typeface="方正正纤黑简体" pitchFamily="2" charset="-122"/>
              </a:rPr>
              <a:t>属性也可以使应用程序免于被调试，然后在代码中检测该属性值，判断程序是否被修改过。</a:t>
            </a:r>
            <a:endParaRPr lang="en-US" altLang="zh-CN" dirty="0">
              <a:solidFill>
                <a:srgbClr val="BCE8F2"/>
              </a:solidFill>
              <a:latin typeface="方正正纤黑简体" pitchFamily="2" charset="-122"/>
              <a:ea typeface="方正正纤黑简体" pitchFamily="2" charset="-122"/>
            </a:endParaRPr>
          </a:p>
          <a:p>
            <a:r>
              <a:rPr lang="zh-CN" altLang="en-US" dirty="0">
                <a:solidFill>
                  <a:srgbClr val="BCE8F2"/>
                </a:solidFill>
                <a:latin typeface="方正正纤黑简体" pitchFamily="2" charset="-122"/>
                <a:ea typeface="方正正纤黑简体" pitchFamily="2" charset="-122"/>
              </a:rPr>
              <a:t>      上述方式可以检测调试器是否存在，但在对抗静态分析方面，保护却十分薄弱，因为攻击者一旦反编译出保护逻辑，只需要绕过</a:t>
            </a:r>
            <a:r>
              <a:rPr lang="en-US" altLang="zh-CN" dirty="0">
                <a:solidFill>
                  <a:srgbClr val="BCE8F2"/>
                </a:solidFill>
                <a:latin typeface="方正正纤黑简体" pitchFamily="2" charset="-122"/>
                <a:ea typeface="方正正纤黑简体" pitchFamily="2" charset="-122"/>
              </a:rPr>
              <a:t>if</a:t>
            </a:r>
            <a:r>
              <a:rPr lang="zh-CN" altLang="en-US" dirty="0">
                <a:solidFill>
                  <a:srgbClr val="BCE8F2"/>
                </a:solidFill>
                <a:latin typeface="方正正纤黑简体" pitchFamily="2" charset="-122"/>
                <a:ea typeface="方正正纤黑简体" pitchFamily="2" charset="-122"/>
              </a:rPr>
              <a:t>语句的判断逻辑即可。</a:t>
            </a:r>
          </a:p>
        </p:txBody>
      </p:sp>
    </p:spTree>
    <p:extLst>
      <p:ext uri="{BB962C8B-B14F-4D97-AF65-F5344CB8AC3E}">
        <p14:creationId xmlns:p14="http://schemas.microsoft.com/office/powerpoint/2010/main" val="442009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8" fill="hold" grpId="0" nodeType="afterEffect" nodePh="1">
                                  <p:stCondLst>
                                    <p:cond delay="0"/>
                                  </p:stCondLst>
                                  <p:endCondLst>
                                    <p:cond evt="begin" delay="0">
                                      <p:tn val="5"/>
                                    </p:cond>
                                  </p:endCondLst>
                                  <p:childTnLst>
                                    <p:set>
                                      <p:cBhvr>
                                        <p:cTn id="6" dur="1" fill="hold">
                                          <p:stCondLst>
                                            <p:cond delay="0"/>
                                          </p:stCondLst>
                                        </p:cTn>
                                        <p:tgtEl>
                                          <p:spTgt spid="8198"/>
                                        </p:tgtEl>
                                        <p:attrNameLst>
                                          <p:attrName>style.visibility</p:attrName>
                                        </p:attrNameLst>
                                      </p:cBhvr>
                                      <p:to>
                                        <p:strVal val="visible"/>
                                      </p:to>
                                    </p:set>
                                    <p:animEffect transition="in" filter="slide(fromLeft)">
                                      <p:cBhvr>
                                        <p:cTn id="7" dur="500"/>
                                        <p:tgtEl>
                                          <p:spTgt spid="81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Box 13"/>
          <p:cNvSpPr txBox="1">
            <a:spLocks noChangeArrowheads="1"/>
          </p:cNvSpPr>
          <p:nvPr/>
        </p:nvSpPr>
        <p:spPr bwMode="auto">
          <a:xfrm>
            <a:off x="3816350" y="49188"/>
            <a:ext cx="1512888" cy="57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endParaRPr lang="zh-CN" altLang="en-US" dirty="0"/>
          </a:p>
        </p:txBody>
      </p:sp>
      <p:sp>
        <p:nvSpPr>
          <p:cNvPr id="2" name="文本框 1"/>
          <p:cNvSpPr txBox="1"/>
          <p:nvPr/>
        </p:nvSpPr>
        <p:spPr>
          <a:xfrm>
            <a:off x="683568" y="1273324"/>
            <a:ext cx="7560840" cy="3170099"/>
          </a:xfrm>
          <a:prstGeom prst="rect">
            <a:avLst/>
          </a:prstGeom>
          <a:noFill/>
        </p:spPr>
        <p:txBody>
          <a:bodyPr wrap="square" rtlCol="0">
            <a:spAutoFit/>
          </a:bodyPr>
          <a:lstStyle/>
          <a:p>
            <a:r>
              <a:rPr lang="en-US" altLang="zh-CN" sz="2000" dirty="0">
                <a:solidFill>
                  <a:srgbClr val="BCE8F2"/>
                </a:solidFill>
                <a:latin typeface="方正正纤黑简体" pitchFamily="2" charset="-122"/>
                <a:ea typeface="方正正纤黑简体" pitchFamily="2" charset="-122"/>
              </a:rPr>
              <a:t>      </a:t>
            </a:r>
            <a:r>
              <a:rPr lang="en-US" altLang="zh-CN" dirty="0">
                <a:solidFill>
                  <a:srgbClr val="BCE8F2"/>
                </a:solidFill>
                <a:latin typeface="方正正纤黑简体" pitchFamily="2" charset="-122"/>
                <a:ea typeface="方正正纤黑简体" pitchFamily="2" charset="-122"/>
              </a:rPr>
              <a:t>Android</a:t>
            </a:r>
            <a:r>
              <a:rPr lang="zh-CN" altLang="en-US" dirty="0">
                <a:solidFill>
                  <a:srgbClr val="BCE8F2"/>
                </a:solidFill>
                <a:latin typeface="方正正纤黑简体" pitchFamily="2" charset="-122"/>
                <a:ea typeface="方正正纤黑简体" pitchFamily="2" charset="-122"/>
              </a:rPr>
              <a:t>模拟器的出现本来就是为了方便开发者在没有真实设备情况下，调试</a:t>
            </a:r>
            <a:r>
              <a:rPr lang="en-US" altLang="zh-CN" dirty="0">
                <a:solidFill>
                  <a:srgbClr val="BCE8F2"/>
                </a:solidFill>
                <a:latin typeface="方正正纤黑简体" pitchFamily="2" charset="-122"/>
                <a:ea typeface="方正正纤黑简体" pitchFamily="2" charset="-122"/>
              </a:rPr>
              <a:t>android</a:t>
            </a:r>
            <a:r>
              <a:rPr lang="zh-CN" altLang="en-US" dirty="0">
                <a:solidFill>
                  <a:srgbClr val="BCE8F2"/>
                </a:solidFill>
                <a:latin typeface="方正正纤黑简体" pitchFamily="2" charset="-122"/>
                <a:ea typeface="方正正纤黑简体" pitchFamily="2" charset="-122"/>
              </a:rPr>
              <a:t>应用程序，但实际应用中，</a:t>
            </a:r>
            <a:r>
              <a:rPr lang="en-US" altLang="zh-CN" dirty="0">
                <a:solidFill>
                  <a:srgbClr val="BCE8F2"/>
                </a:solidFill>
                <a:latin typeface="方正正纤黑简体" pitchFamily="2" charset="-122"/>
                <a:ea typeface="方正正纤黑简体" pitchFamily="2" charset="-122"/>
              </a:rPr>
              <a:t>Android</a:t>
            </a:r>
            <a:r>
              <a:rPr lang="zh-CN" altLang="en-US" dirty="0">
                <a:solidFill>
                  <a:srgbClr val="BCE8F2"/>
                </a:solidFill>
                <a:latin typeface="方正正纤黑简体" pitchFamily="2" charset="-122"/>
                <a:ea typeface="方正正纤黑简体" pitchFamily="2" charset="-122"/>
              </a:rPr>
              <a:t>模拟器也扮演着攻击者动态分析</a:t>
            </a:r>
            <a:r>
              <a:rPr lang="en-US" altLang="zh-CN" dirty="0">
                <a:solidFill>
                  <a:srgbClr val="BCE8F2"/>
                </a:solidFill>
                <a:latin typeface="方正正纤黑简体" pitchFamily="2" charset="-122"/>
                <a:ea typeface="方正正纤黑简体" pitchFamily="2" charset="-122"/>
              </a:rPr>
              <a:t>android</a:t>
            </a:r>
            <a:r>
              <a:rPr lang="zh-CN" altLang="en-US" dirty="0">
                <a:solidFill>
                  <a:srgbClr val="BCE8F2"/>
                </a:solidFill>
                <a:latin typeface="方正正纤黑简体" pitchFamily="2" charset="-122"/>
                <a:ea typeface="方正正纤黑简体" pitchFamily="2" charset="-122"/>
              </a:rPr>
              <a:t>应用有力助手的角色。攻击者借助模拟器可以分析网络行为、动态调试等。因此从</a:t>
            </a:r>
            <a:r>
              <a:rPr lang="en-US" altLang="zh-CN" dirty="0">
                <a:solidFill>
                  <a:srgbClr val="BCE8F2"/>
                </a:solidFill>
                <a:latin typeface="方正正纤黑简体" pitchFamily="2" charset="-122"/>
                <a:ea typeface="方正正纤黑简体" pitchFamily="2" charset="-122"/>
              </a:rPr>
              <a:t>android</a:t>
            </a:r>
            <a:r>
              <a:rPr lang="zh-CN" altLang="en-US" dirty="0">
                <a:solidFill>
                  <a:srgbClr val="BCE8F2"/>
                </a:solidFill>
                <a:latin typeface="方正正纤黑简体" pitchFamily="2" charset="-122"/>
                <a:ea typeface="方正正纤黑简体" pitchFamily="2" charset="-122"/>
              </a:rPr>
              <a:t>应用程序的安全保护自身来说，增加对</a:t>
            </a:r>
            <a:r>
              <a:rPr lang="en-US" altLang="zh-CN" dirty="0" err="1">
                <a:solidFill>
                  <a:srgbClr val="BCE8F2"/>
                </a:solidFill>
                <a:latin typeface="方正正纤黑简体" pitchFamily="2" charset="-122"/>
                <a:ea typeface="方正正纤黑简体" pitchFamily="2" charset="-122"/>
              </a:rPr>
              <a:t>apk</a:t>
            </a:r>
            <a:r>
              <a:rPr lang="zh-CN" altLang="en-US" dirty="0">
                <a:solidFill>
                  <a:srgbClr val="BCE8F2"/>
                </a:solidFill>
                <a:latin typeface="方正正纤黑简体" pitchFamily="2" charset="-122"/>
                <a:ea typeface="方正正纤黑简体" pitchFamily="2" charset="-122"/>
              </a:rPr>
              <a:t>当前运行环境的检测，判断应用程序是否运行在模拟器中，这是十分有必要的，然后我们可以针对判断结果进行相应的逻辑处理。</a:t>
            </a:r>
            <a:endParaRPr lang="en-US" altLang="zh-CN" dirty="0">
              <a:solidFill>
                <a:srgbClr val="BCE8F2"/>
              </a:solidFill>
              <a:latin typeface="方正正纤黑简体" pitchFamily="2" charset="-122"/>
              <a:ea typeface="方正正纤黑简体" pitchFamily="2" charset="-122"/>
            </a:endParaRPr>
          </a:p>
          <a:p>
            <a:r>
              <a:rPr lang="zh-CN" altLang="en-US" dirty="0">
                <a:solidFill>
                  <a:srgbClr val="BCE8F2"/>
                </a:solidFill>
                <a:latin typeface="方正正纤黑简体" pitchFamily="2" charset="-122"/>
                <a:ea typeface="方正正纤黑简体" pitchFamily="2" charset="-122"/>
              </a:rPr>
              <a:t>      传统</a:t>
            </a:r>
            <a:r>
              <a:rPr lang="en-US" altLang="zh-CN" dirty="0">
                <a:solidFill>
                  <a:srgbClr val="BCE8F2"/>
                </a:solidFill>
                <a:latin typeface="方正正纤黑简体" pitchFamily="2" charset="-122"/>
                <a:ea typeface="方正正纤黑简体" pitchFamily="2" charset="-122"/>
              </a:rPr>
              <a:t>Android</a:t>
            </a:r>
            <a:r>
              <a:rPr lang="zh-CN" altLang="en-US" dirty="0">
                <a:solidFill>
                  <a:srgbClr val="BCE8F2"/>
                </a:solidFill>
                <a:latin typeface="方正正纤黑简体" pitchFamily="2" charset="-122"/>
                <a:ea typeface="方正正纤黑简体" pitchFamily="2" charset="-122"/>
              </a:rPr>
              <a:t>模拟器检测技术是基于</a:t>
            </a:r>
            <a:r>
              <a:rPr lang="en-US" altLang="zh-CN" dirty="0">
                <a:solidFill>
                  <a:srgbClr val="BCE8F2"/>
                </a:solidFill>
                <a:latin typeface="方正正纤黑简体" pitchFamily="2" charset="-122"/>
                <a:ea typeface="方正正纤黑简体" pitchFamily="2" charset="-122"/>
              </a:rPr>
              <a:t>Android</a:t>
            </a:r>
            <a:r>
              <a:rPr lang="zh-CN" altLang="en-US" dirty="0">
                <a:solidFill>
                  <a:srgbClr val="BCE8F2"/>
                </a:solidFill>
                <a:latin typeface="方正正纤黑简体" pitchFamily="2" charset="-122"/>
                <a:ea typeface="方正正纤黑简体" pitchFamily="2" charset="-122"/>
              </a:rPr>
              <a:t>系统特征值在模拟器环境与真实环境中不同来判断。做法一般是调用</a:t>
            </a:r>
            <a:r>
              <a:rPr lang="en-US" altLang="zh-CN" dirty="0">
                <a:solidFill>
                  <a:srgbClr val="BCE8F2"/>
                </a:solidFill>
                <a:latin typeface="方正正纤黑简体" pitchFamily="2" charset="-122"/>
                <a:ea typeface="方正正纤黑简体" pitchFamily="2" charset="-122"/>
              </a:rPr>
              <a:t>Android SDK</a:t>
            </a:r>
            <a:r>
              <a:rPr lang="zh-CN" altLang="en-US" dirty="0">
                <a:solidFill>
                  <a:srgbClr val="BCE8F2"/>
                </a:solidFill>
                <a:latin typeface="方正正纤黑简体" pitchFamily="2" charset="-122"/>
                <a:ea typeface="方正正纤黑简体" pitchFamily="2" charset="-122"/>
              </a:rPr>
              <a:t>中提供的</a:t>
            </a:r>
            <a:r>
              <a:rPr lang="en-US" altLang="zh-CN" dirty="0">
                <a:solidFill>
                  <a:srgbClr val="BCE8F2"/>
                </a:solidFill>
                <a:latin typeface="方正正纤黑简体" pitchFamily="2" charset="-122"/>
                <a:ea typeface="方正正纤黑简体" pitchFamily="2" charset="-122"/>
              </a:rPr>
              <a:t>API</a:t>
            </a:r>
            <a:r>
              <a:rPr lang="zh-CN" altLang="en-US" dirty="0">
                <a:solidFill>
                  <a:srgbClr val="BCE8F2"/>
                </a:solidFill>
                <a:latin typeface="方正正纤黑简体" pitchFamily="2" charset="-122"/>
                <a:ea typeface="方正正纤黑简体" pitchFamily="2" charset="-122"/>
              </a:rPr>
              <a:t>来获取智能手机设备的系统特征，然而因为</a:t>
            </a:r>
            <a:r>
              <a:rPr lang="en-US" altLang="zh-CN" dirty="0">
                <a:solidFill>
                  <a:srgbClr val="BCE8F2"/>
                </a:solidFill>
                <a:latin typeface="方正正纤黑简体" pitchFamily="2" charset="-122"/>
                <a:ea typeface="方正正纤黑简体" pitchFamily="2" charset="-122"/>
              </a:rPr>
              <a:t>Android</a:t>
            </a:r>
            <a:r>
              <a:rPr lang="zh-CN" altLang="en-US" dirty="0">
                <a:solidFill>
                  <a:srgbClr val="BCE8F2"/>
                </a:solidFill>
                <a:latin typeface="方正正纤黑简体" pitchFamily="2" charset="-122"/>
                <a:ea typeface="方正正纤黑简体" pitchFamily="2" charset="-122"/>
              </a:rPr>
              <a:t>模拟器自身的可修改性，这些</a:t>
            </a:r>
            <a:r>
              <a:rPr lang="en-US" altLang="zh-CN" dirty="0">
                <a:solidFill>
                  <a:srgbClr val="BCE8F2"/>
                </a:solidFill>
                <a:latin typeface="方正正纤黑简体" pitchFamily="2" charset="-122"/>
                <a:ea typeface="方正正纤黑简体" pitchFamily="2" charset="-122"/>
              </a:rPr>
              <a:t>API</a:t>
            </a:r>
            <a:r>
              <a:rPr lang="zh-CN" altLang="en-US" dirty="0">
                <a:solidFill>
                  <a:srgbClr val="BCE8F2"/>
                </a:solidFill>
                <a:latin typeface="方正正纤黑简体" pitchFamily="2" charset="-122"/>
                <a:ea typeface="方正正纤黑简体" pitchFamily="2" charset="-122"/>
              </a:rPr>
              <a:t>的调用结果，都可以通过定制的模拟器欺骗检测代码，将模拟器识别为真实设备，这样也就失去了保护的目的。</a:t>
            </a:r>
          </a:p>
        </p:txBody>
      </p:sp>
    </p:spTree>
    <p:extLst>
      <p:ext uri="{BB962C8B-B14F-4D97-AF65-F5344CB8AC3E}">
        <p14:creationId xmlns:p14="http://schemas.microsoft.com/office/powerpoint/2010/main" val="819006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8" fill="hold" grpId="0" nodeType="afterEffect" nodePh="1">
                                  <p:stCondLst>
                                    <p:cond delay="0"/>
                                  </p:stCondLst>
                                  <p:endCondLst>
                                    <p:cond evt="begin" delay="0">
                                      <p:tn val="5"/>
                                    </p:cond>
                                  </p:endCondLst>
                                  <p:childTnLst>
                                    <p:set>
                                      <p:cBhvr>
                                        <p:cTn id="6" dur="1" fill="hold">
                                          <p:stCondLst>
                                            <p:cond delay="0"/>
                                          </p:stCondLst>
                                        </p:cTn>
                                        <p:tgtEl>
                                          <p:spTgt spid="8198"/>
                                        </p:tgtEl>
                                        <p:attrNameLst>
                                          <p:attrName>style.visibility</p:attrName>
                                        </p:attrNameLst>
                                      </p:cBhvr>
                                      <p:to>
                                        <p:strVal val="visible"/>
                                      </p:to>
                                    </p:set>
                                    <p:animEffect transition="in" filter="slide(fromLeft)">
                                      <p:cBhvr>
                                        <p:cTn id="7" dur="500"/>
                                        <p:tgtEl>
                                          <p:spTgt spid="81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Box 13"/>
          <p:cNvSpPr txBox="1">
            <a:spLocks noChangeArrowheads="1"/>
          </p:cNvSpPr>
          <p:nvPr/>
        </p:nvSpPr>
        <p:spPr bwMode="auto">
          <a:xfrm>
            <a:off x="3816350" y="49188"/>
            <a:ext cx="1512888" cy="57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endParaRPr lang="zh-CN" altLang="en-US" dirty="0"/>
          </a:p>
        </p:txBody>
      </p:sp>
      <p:sp>
        <p:nvSpPr>
          <p:cNvPr id="2" name="文本框 1"/>
          <p:cNvSpPr txBox="1"/>
          <p:nvPr/>
        </p:nvSpPr>
        <p:spPr>
          <a:xfrm>
            <a:off x="395536" y="1273324"/>
            <a:ext cx="8424936" cy="4370427"/>
          </a:xfrm>
          <a:prstGeom prst="rect">
            <a:avLst/>
          </a:prstGeom>
          <a:noFill/>
        </p:spPr>
        <p:txBody>
          <a:bodyPr wrap="square" rtlCol="0">
            <a:spAutoFit/>
          </a:bodyPr>
          <a:lstStyle/>
          <a:p>
            <a:r>
              <a:rPr lang="zh-CN" altLang="en-US" sz="2000" dirty="0">
                <a:solidFill>
                  <a:srgbClr val="BCE8F2"/>
                </a:solidFill>
                <a:latin typeface="方正正纤黑简体" pitchFamily="2" charset="-122"/>
                <a:ea typeface="方正正纤黑简体" pitchFamily="2" charset="-122"/>
              </a:rPr>
              <a:t>      如果有一种方法能够不依赖于不同体系结构平台，不依赖于可定制系统特性本身，即使有些性能损耗但可以换来安全保护，那么该方法就可以有效保护已发布的应用软件免于依靠</a:t>
            </a:r>
            <a:r>
              <a:rPr lang="en-US" altLang="zh-CN" sz="2000" dirty="0">
                <a:solidFill>
                  <a:srgbClr val="BCE8F2"/>
                </a:solidFill>
                <a:latin typeface="方正正纤黑简体" pitchFamily="2" charset="-122"/>
                <a:ea typeface="方正正纤黑简体" pitchFamily="2" charset="-122"/>
              </a:rPr>
              <a:t>Android</a:t>
            </a:r>
            <a:r>
              <a:rPr lang="zh-CN" altLang="en-US" sz="2000" dirty="0">
                <a:solidFill>
                  <a:srgbClr val="BCE8F2"/>
                </a:solidFill>
                <a:latin typeface="方正正纤黑简体" pitchFamily="2" charset="-122"/>
                <a:ea typeface="方正正纤黑简体" pitchFamily="2" charset="-122"/>
              </a:rPr>
              <a:t>模拟器的动态分析。有一个比较好的方法就是检测电池的电量。</a:t>
            </a:r>
            <a:endParaRPr lang="en-US" altLang="zh-CN" sz="2000" dirty="0">
              <a:solidFill>
                <a:srgbClr val="BCE8F2"/>
              </a:solidFill>
              <a:latin typeface="方正正纤黑简体" pitchFamily="2" charset="-122"/>
              <a:ea typeface="方正正纤黑简体" pitchFamily="2" charset="-122"/>
            </a:endParaRPr>
          </a:p>
          <a:p>
            <a:r>
              <a:rPr lang="zh-CN" altLang="en-US" sz="2000" dirty="0">
                <a:solidFill>
                  <a:srgbClr val="BCE8F2"/>
                </a:solidFill>
                <a:latin typeface="方正正纤黑简体" pitchFamily="2" charset="-122"/>
                <a:ea typeface="方正正纤黑简体" pitchFamily="2" charset="-122"/>
              </a:rPr>
              <a:t>      通过对基于</a:t>
            </a:r>
            <a:r>
              <a:rPr lang="en-US" altLang="zh-CN" sz="2000" dirty="0">
                <a:solidFill>
                  <a:srgbClr val="BCE8F2"/>
                </a:solidFill>
                <a:latin typeface="方正正纤黑简体" pitchFamily="2" charset="-122"/>
                <a:ea typeface="方正正纤黑简体" pitchFamily="2" charset="-122"/>
              </a:rPr>
              <a:t>QEMU</a:t>
            </a:r>
            <a:r>
              <a:rPr lang="zh-CN" altLang="en-US" sz="2000" dirty="0">
                <a:solidFill>
                  <a:srgbClr val="BCE8F2"/>
                </a:solidFill>
                <a:latin typeface="方正正纤黑简体" pitchFamily="2" charset="-122"/>
                <a:ea typeface="方正正纤黑简体" pitchFamily="2" charset="-122"/>
              </a:rPr>
              <a:t>的</a:t>
            </a:r>
            <a:r>
              <a:rPr lang="en-US" altLang="zh-CN" sz="2000" dirty="0">
                <a:solidFill>
                  <a:srgbClr val="BCE8F2"/>
                </a:solidFill>
                <a:latin typeface="方正正纤黑简体" pitchFamily="2" charset="-122"/>
                <a:ea typeface="方正正纤黑简体" pitchFamily="2" charset="-122"/>
              </a:rPr>
              <a:t>Android</a:t>
            </a:r>
            <a:r>
              <a:rPr lang="zh-CN" altLang="en-US" sz="2000" dirty="0">
                <a:solidFill>
                  <a:srgbClr val="BCE8F2"/>
                </a:solidFill>
                <a:latin typeface="方正正纤黑简体" pitchFamily="2" charset="-122"/>
                <a:ea typeface="方正正纤黑简体" pitchFamily="2" charset="-122"/>
              </a:rPr>
              <a:t>模拟器以及</a:t>
            </a:r>
            <a:r>
              <a:rPr lang="en-US" altLang="zh-CN" sz="2000" dirty="0" err="1">
                <a:solidFill>
                  <a:srgbClr val="BCE8F2"/>
                </a:solidFill>
                <a:latin typeface="方正正纤黑简体" pitchFamily="2" charset="-122"/>
                <a:ea typeface="方正正纤黑简体" pitchFamily="2" charset="-122"/>
              </a:rPr>
              <a:t>Genymotion</a:t>
            </a:r>
            <a:r>
              <a:rPr lang="zh-CN" altLang="en-US" sz="2000" dirty="0">
                <a:solidFill>
                  <a:srgbClr val="BCE8F2"/>
                </a:solidFill>
                <a:latin typeface="方正正纤黑简体" pitchFamily="2" charset="-122"/>
                <a:ea typeface="方正正纤黑简体" pitchFamily="2" charset="-122"/>
              </a:rPr>
              <a:t>模拟器进行实验发现，在非人为干预的情况下，基于</a:t>
            </a:r>
            <a:r>
              <a:rPr lang="en-US" altLang="zh-CN" sz="2000" dirty="0">
                <a:solidFill>
                  <a:srgbClr val="BCE8F2"/>
                </a:solidFill>
                <a:latin typeface="方正正纤黑简体" pitchFamily="2" charset="-122"/>
                <a:ea typeface="方正正纤黑简体" pitchFamily="2" charset="-122"/>
              </a:rPr>
              <a:t>QEMU</a:t>
            </a:r>
            <a:r>
              <a:rPr lang="zh-CN" altLang="en-US" sz="2000" dirty="0">
                <a:solidFill>
                  <a:srgbClr val="BCE8F2"/>
                </a:solidFill>
                <a:latin typeface="方正正纤黑简体" pitchFamily="2" charset="-122"/>
                <a:ea typeface="方正正纤黑简体" pitchFamily="2" charset="-122"/>
              </a:rPr>
              <a:t>的</a:t>
            </a:r>
            <a:r>
              <a:rPr lang="en-US" altLang="zh-CN" sz="2000" dirty="0">
                <a:solidFill>
                  <a:srgbClr val="BCE8F2"/>
                </a:solidFill>
                <a:latin typeface="方正正纤黑简体" pitchFamily="2" charset="-122"/>
                <a:ea typeface="方正正纤黑简体" pitchFamily="2" charset="-122"/>
              </a:rPr>
              <a:t>Android</a:t>
            </a:r>
            <a:r>
              <a:rPr lang="zh-CN" altLang="en-US" sz="2000" dirty="0">
                <a:solidFill>
                  <a:srgbClr val="BCE8F2"/>
                </a:solidFill>
                <a:latin typeface="方正正纤黑简体" pitchFamily="2" charset="-122"/>
                <a:ea typeface="方正正纤黑简体" pitchFamily="2" charset="-122"/>
              </a:rPr>
              <a:t>模拟器剩余电量始终为一个常数值，或为</a:t>
            </a:r>
            <a:r>
              <a:rPr lang="en-US" altLang="zh-CN" sz="2000" dirty="0">
                <a:solidFill>
                  <a:srgbClr val="BCE8F2"/>
                </a:solidFill>
                <a:latin typeface="方正正纤黑简体" pitchFamily="2" charset="-122"/>
                <a:ea typeface="方正正纤黑简体" pitchFamily="2" charset="-122"/>
              </a:rPr>
              <a:t>0%</a:t>
            </a:r>
            <a:r>
              <a:rPr lang="zh-CN" altLang="en-US" sz="2000" dirty="0">
                <a:solidFill>
                  <a:srgbClr val="BCE8F2"/>
                </a:solidFill>
                <a:latin typeface="方正正纤黑简体" pitchFamily="2" charset="-122"/>
                <a:ea typeface="方正正纤黑简体" pitchFamily="2" charset="-122"/>
              </a:rPr>
              <a:t>，或为</a:t>
            </a:r>
            <a:r>
              <a:rPr lang="en-US" altLang="zh-CN" sz="2000" dirty="0">
                <a:solidFill>
                  <a:srgbClr val="BCE8F2"/>
                </a:solidFill>
                <a:latin typeface="方正正纤黑简体" pitchFamily="2" charset="-122"/>
                <a:ea typeface="方正正纤黑简体" pitchFamily="2" charset="-122"/>
              </a:rPr>
              <a:t>50%</a:t>
            </a:r>
            <a:r>
              <a:rPr lang="zh-CN" altLang="en-US" sz="2000" dirty="0">
                <a:solidFill>
                  <a:srgbClr val="BCE8F2"/>
                </a:solidFill>
                <a:latin typeface="方正正纤黑简体" pitchFamily="2" charset="-122"/>
                <a:ea typeface="方正正纤黑简体" pitchFamily="2" charset="-122"/>
              </a:rPr>
              <a:t>，基于</a:t>
            </a:r>
            <a:r>
              <a:rPr lang="en-US" altLang="zh-CN" sz="2000" dirty="0">
                <a:solidFill>
                  <a:srgbClr val="BCE8F2"/>
                </a:solidFill>
                <a:latin typeface="方正正纤黑简体" pitchFamily="2" charset="-122"/>
                <a:ea typeface="方正正纤黑简体" pitchFamily="2" charset="-122"/>
              </a:rPr>
              <a:t>x86</a:t>
            </a:r>
            <a:r>
              <a:rPr lang="zh-CN" altLang="en-US" sz="2000" dirty="0">
                <a:solidFill>
                  <a:srgbClr val="BCE8F2"/>
                </a:solidFill>
                <a:latin typeface="方正正纤黑简体" pitchFamily="2" charset="-122"/>
                <a:ea typeface="方正正纤黑简体" pitchFamily="2" charset="-122"/>
              </a:rPr>
              <a:t>的</a:t>
            </a:r>
            <a:r>
              <a:rPr lang="en-US" altLang="zh-CN" sz="2000" dirty="0" err="1">
                <a:solidFill>
                  <a:srgbClr val="BCE8F2"/>
                </a:solidFill>
                <a:latin typeface="方正正纤黑简体" pitchFamily="2" charset="-122"/>
                <a:ea typeface="方正正纤黑简体" pitchFamily="2" charset="-122"/>
              </a:rPr>
              <a:t>Genymotion</a:t>
            </a:r>
            <a:r>
              <a:rPr lang="zh-CN" altLang="en-US" sz="2000" dirty="0">
                <a:solidFill>
                  <a:srgbClr val="BCE8F2"/>
                </a:solidFill>
                <a:latin typeface="方正正纤黑简体" pitchFamily="2" charset="-122"/>
                <a:ea typeface="方正正纤黑简体" pitchFamily="2" charset="-122"/>
              </a:rPr>
              <a:t>模拟器同样也是一个常数，介于</a:t>
            </a:r>
            <a:r>
              <a:rPr lang="en-US" altLang="zh-CN" sz="2000" dirty="0">
                <a:solidFill>
                  <a:srgbClr val="BCE8F2"/>
                </a:solidFill>
                <a:latin typeface="方正正纤黑简体" pitchFamily="2" charset="-122"/>
                <a:ea typeface="方正正纤黑简体" pitchFamily="2" charset="-122"/>
              </a:rPr>
              <a:t>0%</a:t>
            </a:r>
            <a:r>
              <a:rPr lang="zh-CN" altLang="en-US" sz="2000" dirty="0">
                <a:solidFill>
                  <a:srgbClr val="BCE8F2"/>
                </a:solidFill>
                <a:latin typeface="方正正纤黑简体" pitchFamily="2" charset="-122"/>
                <a:ea typeface="方正正纤黑简体" pitchFamily="2" charset="-122"/>
              </a:rPr>
              <a:t>到</a:t>
            </a:r>
            <a:r>
              <a:rPr lang="en-US" altLang="zh-CN" sz="2000" dirty="0">
                <a:solidFill>
                  <a:srgbClr val="BCE8F2"/>
                </a:solidFill>
                <a:latin typeface="方正正纤黑简体" pitchFamily="2" charset="-122"/>
                <a:ea typeface="方正正纤黑简体" pitchFamily="2" charset="-122"/>
              </a:rPr>
              <a:t>100%</a:t>
            </a:r>
            <a:r>
              <a:rPr lang="zh-CN" altLang="en-US" sz="2000" dirty="0">
                <a:solidFill>
                  <a:srgbClr val="BCE8F2"/>
                </a:solidFill>
                <a:latin typeface="方正正纤黑简体" pitchFamily="2" charset="-122"/>
                <a:ea typeface="方正正纤黑简体" pitchFamily="2" charset="-122"/>
              </a:rPr>
              <a:t>之间。上述两种模拟器在使用过程中都没有电量的使用变化，而真实设备则不同，设备在开启状态下，应用软件运行、屏幕显示、</a:t>
            </a:r>
            <a:r>
              <a:rPr lang="en-US" altLang="zh-CN" sz="2000" dirty="0">
                <a:solidFill>
                  <a:srgbClr val="BCE8F2"/>
                </a:solidFill>
                <a:latin typeface="方正正纤黑简体" pitchFamily="2" charset="-122"/>
                <a:ea typeface="方正正纤黑简体" pitchFamily="2" charset="-122"/>
              </a:rPr>
              <a:t>GPS</a:t>
            </a:r>
            <a:r>
              <a:rPr lang="zh-CN" altLang="en-US" sz="2000" dirty="0">
                <a:solidFill>
                  <a:srgbClr val="BCE8F2"/>
                </a:solidFill>
                <a:latin typeface="方正正纤黑简体" pitchFamily="2" charset="-122"/>
                <a:ea typeface="方正正纤黑简体" pitchFamily="2" charset="-122"/>
              </a:rPr>
              <a:t>模块定位等，都会一定程度引起设备剩余电量的变化，因此如果在应用软件中加入检测设备剩余电量变化的处理逻辑，就可以判断当前应用程序所在运行环境是否为模拟器，进而阻止攻击者利用模拟器对应用程序进行动态分析。</a:t>
            </a:r>
            <a:endParaRPr lang="en-US" altLang="zh-CN" sz="2000" dirty="0">
              <a:solidFill>
                <a:srgbClr val="BCE8F2"/>
              </a:solidFill>
              <a:latin typeface="方正正纤黑简体" pitchFamily="2" charset="-122"/>
              <a:ea typeface="方正正纤黑简体" pitchFamily="2" charset="-122"/>
            </a:endParaRPr>
          </a:p>
          <a:p>
            <a:endParaRPr lang="zh-CN" altLang="en-US" dirty="0">
              <a:solidFill>
                <a:srgbClr val="BCE8F2"/>
              </a:solidFill>
              <a:latin typeface="方正正纤黑简体" pitchFamily="2" charset="-122"/>
              <a:ea typeface="方正正纤黑简体" pitchFamily="2" charset="-122"/>
            </a:endParaRPr>
          </a:p>
        </p:txBody>
      </p:sp>
    </p:spTree>
    <p:extLst>
      <p:ext uri="{BB962C8B-B14F-4D97-AF65-F5344CB8AC3E}">
        <p14:creationId xmlns:p14="http://schemas.microsoft.com/office/powerpoint/2010/main" val="2665165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8" fill="hold" grpId="0" nodeType="afterEffect" nodePh="1">
                                  <p:stCondLst>
                                    <p:cond delay="0"/>
                                  </p:stCondLst>
                                  <p:endCondLst>
                                    <p:cond evt="begin" delay="0">
                                      <p:tn val="5"/>
                                    </p:cond>
                                  </p:endCondLst>
                                  <p:childTnLst>
                                    <p:set>
                                      <p:cBhvr>
                                        <p:cTn id="6" dur="1" fill="hold">
                                          <p:stCondLst>
                                            <p:cond delay="0"/>
                                          </p:stCondLst>
                                        </p:cTn>
                                        <p:tgtEl>
                                          <p:spTgt spid="8198"/>
                                        </p:tgtEl>
                                        <p:attrNameLst>
                                          <p:attrName>style.visibility</p:attrName>
                                        </p:attrNameLst>
                                      </p:cBhvr>
                                      <p:to>
                                        <p:strVal val="visible"/>
                                      </p:to>
                                    </p:set>
                                    <p:animEffect transition="in" filter="slide(fromLeft)">
                                      <p:cBhvr>
                                        <p:cTn id="7" dur="500"/>
                                        <p:tgtEl>
                                          <p:spTgt spid="81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1355725" y="2425700"/>
            <a:ext cx="6432550" cy="482600"/>
            <a:chOff x="64331" y="0"/>
            <a:chExt cx="6433094" cy="482482"/>
          </a:xfrm>
        </p:grpSpPr>
        <p:sp>
          <p:nvSpPr>
            <p:cNvPr id="6149"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latin typeface="Arial" charset="0"/>
                <a:ea typeface="方正兰亭黑_GBK" panose="02000000000000000000" pitchFamily="2" charset="-122"/>
              </a:endParaRPr>
            </a:p>
          </p:txBody>
        </p:sp>
        <p:sp>
          <p:nvSpPr>
            <p:cNvPr id="6151" name="Rectangle 13"/>
            <p:cNvSpPr>
              <a:spLocks noChangeArrowheads="1"/>
            </p:cNvSpPr>
            <p:nvPr/>
          </p:nvSpPr>
          <p:spPr bwMode="auto">
            <a:xfrm>
              <a:off x="904413" y="85339"/>
              <a:ext cx="4824944"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dirty="0">
                  <a:solidFill>
                    <a:srgbClr val="BCE8F2"/>
                  </a:solidFill>
                  <a:latin typeface="方正兰亭黑_GBK" pitchFamily="2" charset="-122"/>
                  <a:ea typeface="方正兰亭黑_GBK" pitchFamily="2" charset="-122"/>
                </a:rPr>
                <a:t>小结</a:t>
              </a:r>
            </a:p>
          </p:txBody>
        </p:sp>
      </p:grpSp>
      <p:sp>
        <p:nvSpPr>
          <p:cNvPr id="8198" name="TextBox 13"/>
          <p:cNvSpPr txBox="1">
            <a:spLocks noChangeArrowheads="1"/>
          </p:cNvSpPr>
          <p:nvPr/>
        </p:nvSpPr>
        <p:spPr bwMode="auto">
          <a:xfrm>
            <a:off x="3816350" y="49188"/>
            <a:ext cx="1512888" cy="57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endParaRPr lang="zh-CN" altLang="en-US" dirty="0"/>
          </a:p>
        </p:txBody>
      </p:sp>
    </p:spTree>
    <p:extLst>
      <p:ext uri="{BB962C8B-B14F-4D97-AF65-F5344CB8AC3E}">
        <p14:creationId xmlns:p14="http://schemas.microsoft.com/office/powerpoint/2010/main" val="2868420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ppt_x"/>
                                          </p:val>
                                        </p:tav>
                                        <p:tav tm="100000">
                                          <p:val>
                                            <p:strVal val="#ppt_x"/>
                                          </p:val>
                                        </p:tav>
                                      </p:tavLst>
                                    </p:anim>
                                    <p:anim calcmode="lin" valueType="num">
                                      <p:cBhvr additive="base">
                                        <p:cTn id="12" dur="500" fill="hold"/>
                                        <p:tgtEl>
                                          <p:spTgt spid="819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8" fill="hold" grpId="0" nodeType="afterEffect" nodePh="1">
                                  <p:stCondLst>
                                    <p:cond delay="0"/>
                                  </p:stCondLst>
                                  <p:endCondLst>
                                    <p:cond evt="begin" delay="0">
                                      <p:tn val="14"/>
                                    </p:cond>
                                  </p:endCondLst>
                                  <p:childTnLst>
                                    <p:set>
                                      <p:cBhvr>
                                        <p:cTn id="15" dur="1" fill="hold">
                                          <p:stCondLst>
                                            <p:cond delay="0"/>
                                          </p:stCondLst>
                                        </p:cTn>
                                        <p:tgtEl>
                                          <p:spTgt spid="8198"/>
                                        </p:tgtEl>
                                        <p:attrNameLst>
                                          <p:attrName>style.visibility</p:attrName>
                                        </p:attrNameLst>
                                      </p:cBhvr>
                                      <p:to>
                                        <p:strVal val="visible"/>
                                      </p:to>
                                    </p:set>
                                    <p:animEffect transition="in" filter="slide(fromLeft)">
                                      <p:cBhvr>
                                        <p:cTn id="16"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Box 13"/>
          <p:cNvSpPr txBox="1">
            <a:spLocks noChangeArrowheads="1"/>
          </p:cNvSpPr>
          <p:nvPr/>
        </p:nvSpPr>
        <p:spPr bwMode="auto">
          <a:xfrm>
            <a:off x="3816350" y="49188"/>
            <a:ext cx="1512888" cy="57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endParaRPr lang="zh-CN" altLang="en-US" dirty="0"/>
          </a:p>
        </p:txBody>
      </p:sp>
      <p:sp>
        <p:nvSpPr>
          <p:cNvPr id="2" name="文本框 1"/>
          <p:cNvSpPr txBox="1"/>
          <p:nvPr/>
        </p:nvSpPr>
        <p:spPr>
          <a:xfrm>
            <a:off x="755576" y="1345332"/>
            <a:ext cx="7776864" cy="3693319"/>
          </a:xfrm>
          <a:prstGeom prst="rect">
            <a:avLst/>
          </a:prstGeom>
          <a:noFill/>
        </p:spPr>
        <p:txBody>
          <a:bodyPr wrap="square" rtlCol="0">
            <a:spAutoFit/>
          </a:bodyPr>
          <a:lstStyle/>
          <a:p>
            <a:r>
              <a:rPr lang="en-US" altLang="zh-CN" dirty="0">
                <a:solidFill>
                  <a:srgbClr val="BCE8F2"/>
                </a:solidFill>
                <a:latin typeface="方正正纤黑简体" pitchFamily="2" charset="-122"/>
                <a:ea typeface="方正正纤黑简体" pitchFamily="2" charset="-122"/>
              </a:rPr>
              <a:t>      </a:t>
            </a:r>
            <a:r>
              <a:rPr lang="zh-CN" altLang="zh-CN" dirty="0">
                <a:solidFill>
                  <a:srgbClr val="BCE8F2"/>
                </a:solidFill>
                <a:latin typeface="方正正纤黑简体" pitchFamily="2" charset="-122"/>
                <a:ea typeface="方正正纤黑简体" pitchFamily="2" charset="-122"/>
              </a:rPr>
              <a:t>由于</a:t>
            </a:r>
            <a:r>
              <a:rPr lang="en-US" altLang="zh-CN" dirty="0">
                <a:solidFill>
                  <a:srgbClr val="BCE8F2"/>
                </a:solidFill>
                <a:latin typeface="方正正纤黑简体" pitchFamily="2" charset="-122"/>
                <a:ea typeface="方正正纤黑简体" pitchFamily="2" charset="-122"/>
              </a:rPr>
              <a:t>Android</a:t>
            </a:r>
            <a:r>
              <a:rPr lang="zh-CN" altLang="zh-CN" dirty="0">
                <a:solidFill>
                  <a:srgbClr val="BCE8F2"/>
                </a:solidFill>
                <a:latin typeface="方正正纤黑简体" pitchFamily="2" charset="-122"/>
                <a:ea typeface="方正正纤黑简体" pitchFamily="2" charset="-122"/>
              </a:rPr>
              <a:t>系统相较于桌面操作系统发布时间短，并且具有不同的体系结构和安全特点，往往</a:t>
            </a:r>
            <a:r>
              <a:rPr lang="en-US" altLang="zh-CN" dirty="0">
                <a:solidFill>
                  <a:srgbClr val="BCE8F2"/>
                </a:solidFill>
                <a:latin typeface="方正正纤黑简体" pitchFamily="2" charset="-122"/>
                <a:ea typeface="方正正纤黑简体" pitchFamily="2" charset="-122"/>
              </a:rPr>
              <a:t>Android</a:t>
            </a:r>
            <a:r>
              <a:rPr lang="zh-CN" altLang="zh-CN" dirty="0">
                <a:solidFill>
                  <a:srgbClr val="BCE8F2"/>
                </a:solidFill>
                <a:latin typeface="方正正纤黑简体" pitchFamily="2" charset="-122"/>
                <a:ea typeface="方正正纤黑简体" pitchFamily="2" charset="-122"/>
              </a:rPr>
              <a:t>软件所面临的安全威胁比较复杂，但是借鉴于</a:t>
            </a:r>
            <a:r>
              <a:rPr lang="en-US" altLang="zh-CN" dirty="0">
                <a:solidFill>
                  <a:srgbClr val="BCE8F2"/>
                </a:solidFill>
                <a:latin typeface="方正正纤黑简体" pitchFamily="2" charset="-122"/>
                <a:ea typeface="方正正纤黑简体" pitchFamily="2" charset="-122"/>
              </a:rPr>
              <a:t>PC</a:t>
            </a:r>
            <a:r>
              <a:rPr lang="zh-CN" altLang="zh-CN" dirty="0">
                <a:solidFill>
                  <a:srgbClr val="BCE8F2"/>
                </a:solidFill>
                <a:latin typeface="方正正纤黑简体" pitchFamily="2" charset="-122"/>
                <a:ea typeface="方正正纤黑简体" pitchFamily="2" charset="-122"/>
              </a:rPr>
              <a:t>平台的软件保护技术，</a:t>
            </a:r>
            <a:r>
              <a:rPr lang="en-US" altLang="zh-CN" dirty="0">
                <a:solidFill>
                  <a:srgbClr val="BCE8F2"/>
                </a:solidFill>
                <a:latin typeface="方正正纤黑简体" pitchFamily="2" charset="-122"/>
                <a:ea typeface="方正正纤黑简体" pitchFamily="2" charset="-122"/>
              </a:rPr>
              <a:t>Android</a:t>
            </a:r>
            <a:r>
              <a:rPr lang="zh-CN" altLang="zh-CN" dirty="0">
                <a:solidFill>
                  <a:srgbClr val="BCE8F2"/>
                </a:solidFill>
                <a:latin typeface="方正正纤黑简体" pitchFamily="2" charset="-122"/>
                <a:ea typeface="方正正纤黑简体" pitchFamily="2" charset="-122"/>
              </a:rPr>
              <a:t>平台应用软件保护也大体上分为静态保护和动态保护两方面。</a:t>
            </a:r>
          </a:p>
          <a:p>
            <a:r>
              <a:rPr lang="en-US" altLang="zh-CN" dirty="0">
                <a:solidFill>
                  <a:srgbClr val="BCE8F2"/>
                </a:solidFill>
                <a:latin typeface="方正正纤黑简体" pitchFamily="2" charset="-122"/>
                <a:ea typeface="方正正纤黑简体" pitchFamily="2" charset="-122"/>
              </a:rPr>
              <a:t>      </a:t>
            </a:r>
            <a:r>
              <a:rPr lang="zh-CN" altLang="zh-CN" dirty="0">
                <a:solidFill>
                  <a:srgbClr val="BCE8F2"/>
                </a:solidFill>
                <a:latin typeface="方正正纤黑简体" pitchFamily="2" charset="-122"/>
                <a:ea typeface="方正正纤黑简体" pitchFamily="2" charset="-122"/>
              </a:rPr>
              <a:t>在静态保护方面，借鉴于</a:t>
            </a:r>
            <a:r>
              <a:rPr lang="en-US" altLang="zh-CN" dirty="0">
                <a:solidFill>
                  <a:srgbClr val="BCE8F2"/>
                </a:solidFill>
                <a:latin typeface="方正正纤黑简体" pitchFamily="2" charset="-122"/>
                <a:ea typeface="方正正纤黑简体" pitchFamily="2" charset="-122"/>
              </a:rPr>
              <a:t>PC</a:t>
            </a:r>
            <a:r>
              <a:rPr lang="zh-CN" altLang="zh-CN" dirty="0">
                <a:solidFill>
                  <a:srgbClr val="BCE8F2"/>
                </a:solidFill>
                <a:latin typeface="方正正纤黑简体" pitchFamily="2" charset="-122"/>
                <a:ea typeface="方正正纤黑简体" pitchFamily="2" charset="-122"/>
              </a:rPr>
              <a:t>平台的代码混淆以及利用</a:t>
            </a:r>
            <a:r>
              <a:rPr lang="en-US" altLang="zh-CN" dirty="0">
                <a:solidFill>
                  <a:srgbClr val="BCE8F2"/>
                </a:solidFill>
                <a:latin typeface="方正正纤黑简体" pitchFamily="2" charset="-122"/>
                <a:ea typeface="方正正纤黑简体" pitchFamily="2" charset="-122"/>
              </a:rPr>
              <a:t>zip</a:t>
            </a:r>
            <a:r>
              <a:rPr lang="zh-CN" altLang="zh-CN" dirty="0">
                <a:solidFill>
                  <a:srgbClr val="BCE8F2"/>
                </a:solidFill>
                <a:latin typeface="方正正纤黑简体" pitchFamily="2" charset="-122"/>
                <a:ea typeface="方正正纤黑简体" pitchFamily="2" charset="-122"/>
              </a:rPr>
              <a:t>格式的伪加密技术能够在一定程度上优化软件本身，并且具有一定的安全保护能力。但是这种软件保护只是增强了静态分析的难度，却不能从根本上阻止攻击者的破坏。</a:t>
            </a:r>
          </a:p>
          <a:p>
            <a:r>
              <a:rPr lang="en-US" altLang="zh-CN" dirty="0">
                <a:solidFill>
                  <a:srgbClr val="BCE8F2"/>
                </a:solidFill>
                <a:latin typeface="方正正纤黑简体" pitchFamily="2" charset="-122"/>
                <a:ea typeface="方正正纤黑简体" pitchFamily="2" charset="-122"/>
              </a:rPr>
              <a:t>      </a:t>
            </a:r>
            <a:r>
              <a:rPr lang="zh-CN" altLang="zh-CN" dirty="0">
                <a:solidFill>
                  <a:srgbClr val="BCE8F2"/>
                </a:solidFill>
                <a:latin typeface="方正正纤黑简体" pitchFamily="2" charset="-122"/>
                <a:ea typeface="方正正纤黑简体" pitchFamily="2" charset="-122"/>
              </a:rPr>
              <a:t>动态保护方面，由于</a:t>
            </a:r>
            <a:r>
              <a:rPr lang="en-US" altLang="zh-CN" dirty="0">
                <a:solidFill>
                  <a:srgbClr val="BCE8F2"/>
                </a:solidFill>
                <a:latin typeface="方正正纤黑简体" pitchFamily="2" charset="-122"/>
                <a:ea typeface="方正正纤黑简体" pitchFamily="2" charset="-122"/>
              </a:rPr>
              <a:t>java</a:t>
            </a:r>
            <a:r>
              <a:rPr lang="zh-CN" altLang="zh-CN" dirty="0">
                <a:solidFill>
                  <a:srgbClr val="BCE8F2"/>
                </a:solidFill>
                <a:latin typeface="方正正纤黑简体" pitchFamily="2" charset="-122"/>
                <a:ea typeface="方正正纤黑简体" pitchFamily="2" charset="-122"/>
              </a:rPr>
              <a:t>编写代码在对抗静态攻击方面十分薄弱，并且攻击者往往会借助于模拟器来调试软件获取所需要的信息，所以如何反模拟器和反调试依然是关注重点。在模拟器的仿真程度于真实设备越来越相近的今天，我们需要从那些模拟器所不能模拟的地方入手，来尽最大可能的识别软件当前所处的环境。</a:t>
            </a:r>
            <a:endParaRPr lang="zh-CN" altLang="en-US" dirty="0">
              <a:solidFill>
                <a:srgbClr val="BCE8F2"/>
              </a:solidFill>
              <a:latin typeface="方正正纤黑简体" pitchFamily="2" charset="-122"/>
              <a:ea typeface="方正正纤黑简体" pitchFamily="2" charset="-122"/>
            </a:endParaRPr>
          </a:p>
        </p:txBody>
      </p:sp>
    </p:spTree>
    <p:extLst>
      <p:ext uri="{BB962C8B-B14F-4D97-AF65-F5344CB8AC3E}">
        <p14:creationId xmlns:p14="http://schemas.microsoft.com/office/powerpoint/2010/main" val="1836318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8" fill="hold" grpId="0" nodeType="afterEffect" nodePh="1">
                                  <p:stCondLst>
                                    <p:cond delay="0"/>
                                  </p:stCondLst>
                                  <p:endCondLst>
                                    <p:cond evt="begin" delay="0">
                                      <p:tn val="5"/>
                                    </p:cond>
                                  </p:endCondLst>
                                  <p:childTnLst>
                                    <p:set>
                                      <p:cBhvr>
                                        <p:cTn id="6" dur="1" fill="hold">
                                          <p:stCondLst>
                                            <p:cond delay="0"/>
                                          </p:stCondLst>
                                        </p:cTn>
                                        <p:tgtEl>
                                          <p:spTgt spid="8198"/>
                                        </p:tgtEl>
                                        <p:attrNameLst>
                                          <p:attrName>style.visibility</p:attrName>
                                        </p:attrNameLst>
                                      </p:cBhvr>
                                      <p:to>
                                        <p:strVal val="visible"/>
                                      </p:to>
                                    </p:set>
                                    <p:animEffect transition="in" filter="slide(fromLeft)">
                                      <p:cBhvr>
                                        <p:cTn id="7" dur="500"/>
                                        <p:tgtEl>
                                          <p:spTgt spid="819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矩形 896"/>
          <p:cNvSpPr/>
          <p:nvPr/>
        </p:nvSpPr>
        <p:spPr>
          <a:xfrm>
            <a:off x="2863840" y="2105827"/>
            <a:ext cx="3416320" cy="1015663"/>
          </a:xfrm>
          <a:prstGeom prst="rect">
            <a:avLst/>
          </a:prstGeom>
          <a:noFill/>
          <a:ln>
            <a:noFill/>
          </a:ln>
        </p:spPr>
        <p:txBody>
          <a:bodyPr wrap="none">
            <a:spAutoFit/>
          </a:bodyPr>
          <a:lstStyle/>
          <a:p>
            <a:pPr algn="ctr"/>
            <a:r>
              <a:rPr lang="zh-CN" altLang="en-US" sz="60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感谢聆听</a:t>
            </a:r>
          </a:p>
        </p:txBody>
      </p:sp>
      <p:sp>
        <p:nvSpPr>
          <p:cNvPr id="898" name="矩形 897"/>
          <p:cNvSpPr/>
          <p:nvPr/>
        </p:nvSpPr>
        <p:spPr>
          <a:xfrm>
            <a:off x="3726256" y="1768383"/>
            <a:ext cx="1691489" cy="400110"/>
          </a:xfrm>
          <a:prstGeom prst="rect">
            <a:avLst/>
          </a:prstGeom>
          <a:ln>
            <a:noFill/>
          </a:ln>
        </p:spPr>
        <p:txBody>
          <a:bodyPr wrap="none">
            <a:spAutoFit/>
          </a:bodyPr>
          <a:lstStyle/>
          <a:p>
            <a:pPr algn="ctr"/>
            <a:r>
              <a:rPr lang="en-US" altLang="zh-CN" sz="2000" dirty="0">
                <a:solidFill>
                  <a:schemeClr val="accent3">
                    <a:lumMod val="40000"/>
                    <a:lumOff val="60000"/>
                  </a:schemeClr>
                </a:solidFill>
                <a:latin typeface="方正兰亭中黑_GBK" pitchFamily="2" charset="-122"/>
                <a:ea typeface="方正兰亭中黑_GBK" pitchFamily="2" charset="-122"/>
              </a:rPr>
              <a:t>Thank you!</a:t>
            </a:r>
            <a:endParaRPr lang="zh-CN" altLang="en-US" sz="2000" dirty="0">
              <a:solidFill>
                <a:schemeClr val="accent3">
                  <a:lumMod val="40000"/>
                  <a:lumOff val="60000"/>
                </a:schemeClr>
              </a:solidFill>
              <a:latin typeface="方正兰亭中黑_GBK" pitchFamily="2" charset="-122"/>
              <a:ea typeface="方正兰亭中黑_GBK" pitchFamily="2" charset="-122"/>
            </a:endParaRPr>
          </a:p>
        </p:txBody>
      </p:sp>
      <p:pic>
        <p:nvPicPr>
          <p:cNvPr id="134" name="图片 1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4148093"/>
            <a:ext cx="9143997" cy="1566907"/>
          </a:xfrm>
          <a:prstGeom prst="rect">
            <a:avLst/>
          </a:prstGeom>
        </p:spPr>
      </p:pic>
      <p:grpSp>
        <p:nvGrpSpPr>
          <p:cNvPr id="135" name="组合 134"/>
          <p:cNvGrpSpPr/>
          <p:nvPr/>
        </p:nvGrpSpPr>
        <p:grpSpPr>
          <a:xfrm>
            <a:off x="544740" y="3158498"/>
            <a:ext cx="8036560" cy="2575514"/>
            <a:chOff x="382546" y="2654528"/>
            <a:chExt cx="8360948" cy="2679472"/>
          </a:xfrm>
        </p:grpSpPr>
        <p:sp>
          <p:nvSpPr>
            <p:cNvPr id="136" name="Freeform 6628"/>
            <p:cNvSpPr>
              <a:spLocks/>
            </p:cNvSpPr>
            <p:nvPr/>
          </p:nvSpPr>
          <p:spPr bwMode="auto">
            <a:xfrm>
              <a:off x="5009597" y="4180336"/>
              <a:ext cx="967587" cy="155064"/>
            </a:xfrm>
            <a:custGeom>
              <a:avLst/>
              <a:gdLst>
                <a:gd name="T0" fmla="*/ 2 w 156"/>
                <a:gd name="T1" fmla="*/ 25 h 25"/>
                <a:gd name="T2" fmla="*/ 1 w 156"/>
                <a:gd name="T3" fmla="*/ 22 h 25"/>
                <a:gd name="T4" fmla="*/ 1 w 156"/>
                <a:gd name="T5" fmla="*/ 22 h 25"/>
                <a:gd name="T6" fmla="*/ 87 w 156"/>
                <a:gd name="T7" fmla="*/ 12 h 25"/>
                <a:gd name="T8" fmla="*/ 124 w 156"/>
                <a:gd name="T9" fmla="*/ 7 h 25"/>
                <a:gd name="T10" fmla="*/ 148 w 156"/>
                <a:gd name="T11" fmla="*/ 2 h 25"/>
                <a:gd name="T12" fmla="*/ 148 w 156"/>
                <a:gd name="T13" fmla="*/ 2 h 25"/>
                <a:gd name="T14" fmla="*/ 124 w 156"/>
                <a:gd name="T15" fmla="*/ 3 h 25"/>
                <a:gd name="T16" fmla="*/ 86 w 156"/>
                <a:gd name="T17" fmla="*/ 6 h 25"/>
                <a:gd name="T18" fmla="*/ 1 w 156"/>
                <a:gd name="T19" fmla="*/ 12 h 25"/>
                <a:gd name="T20" fmla="*/ 0 w 156"/>
                <a:gd name="T21" fmla="*/ 10 h 25"/>
                <a:gd name="T22" fmla="*/ 0 w 156"/>
                <a:gd name="T23" fmla="*/ 10 h 25"/>
                <a:gd name="T24" fmla="*/ 103 w 156"/>
                <a:gd name="T25" fmla="*/ 2 h 25"/>
                <a:gd name="T26" fmla="*/ 140 w 156"/>
                <a:gd name="T27" fmla="*/ 0 h 25"/>
                <a:gd name="T28" fmla="*/ 152 w 156"/>
                <a:gd name="T29" fmla="*/ 0 h 25"/>
                <a:gd name="T30" fmla="*/ 156 w 156"/>
                <a:gd name="T31" fmla="*/ 1 h 25"/>
                <a:gd name="T32" fmla="*/ 156 w 156"/>
                <a:gd name="T33" fmla="*/ 2 h 25"/>
                <a:gd name="T34" fmla="*/ 156 w 156"/>
                <a:gd name="T35" fmla="*/ 2 h 25"/>
                <a:gd name="T36" fmla="*/ 150 w 156"/>
                <a:gd name="T37" fmla="*/ 3 h 25"/>
                <a:gd name="T38" fmla="*/ 139 w 156"/>
                <a:gd name="T39" fmla="*/ 7 h 25"/>
                <a:gd name="T40" fmla="*/ 99 w 156"/>
                <a:gd name="T41" fmla="*/ 12 h 25"/>
                <a:gd name="T42" fmla="*/ 2 w 156"/>
                <a:gd name="T43" fmla="*/ 25 h 25"/>
                <a:gd name="T44" fmla="*/ 2 w 15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25">
                  <a:moveTo>
                    <a:pt x="2" y="25"/>
                  </a:moveTo>
                  <a:lnTo>
                    <a:pt x="1" y="22"/>
                  </a:lnTo>
                  <a:lnTo>
                    <a:pt x="1" y="22"/>
                  </a:lnTo>
                  <a:lnTo>
                    <a:pt x="87" y="12"/>
                  </a:lnTo>
                  <a:lnTo>
                    <a:pt x="124" y="7"/>
                  </a:lnTo>
                  <a:lnTo>
                    <a:pt x="148" y="2"/>
                  </a:lnTo>
                  <a:lnTo>
                    <a:pt x="148" y="2"/>
                  </a:lnTo>
                  <a:lnTo>
                    <a:pt x="124" y="3"/>
                  </a:lnTo>
                  <a:lnTo>
                    <a:pt x="86" y="6"/>
                  </a:lnTo>
                  <a:lnTo>
                    <a:pt x="1" y="12"/>
                  </a:lnTo>
                  <a:lnTo>
                    <a:pt x="0" y="10"/>
                  </a:lnTo>
                  <a:lnTo>
                    <a:pt x="0" y="10"/>
                  </a:lnTo>
                  <a:lnTo>
                    <a:pt x="103" y="2"/>
                  </a:lnTo>
                  <a:lnTo>
                    <a:pt x="140" y="0"/>
                  </a:lnTo>
                  <a:lnTo>
                    <a:pt x="152" y="0"/>
                  </a:lnTo>
                  <a:lnTo>
                    <a:pt x="156" y="1"/>
                  </a:lnTo>
                  <a:lnTo>
                    <a:pt x="156" y="2"/>
                  </a:lnTo>
                  <a:lnTo>
                    <a:pt x="156" y="2"/>
                  </a:lnTo>
                  <a:lnTo>
                    <a:pt x="150" y="3"/>
                  </a:lnTo>
                  <a:lnTo>
                    <a:pt x="139" y="7"/>
                  </a:lnTo>
                  <a:lnTo>
                    <a:pt x="99" y="12"/>
                  </a:lnTo>
                  <a:lnTo>
                    <a:pt x="2" y="25"/>
                  </a:lnTo>
                  <a:lnTo>
                    <a:pt x="2"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6629"/>
            <p:cNvSpPr>
              <a:spLocks/>
            </p:cNvSpPr>
            <p:nvPr/>
          </p:nvSpPr>
          <p:spPr bwMode="auto">
            <a:xfrm>
              <a:off x="3105433" y="4192743"/>
              <a:ext cx="942778" cy="142658"/>
            </a:xfrm>
            <a:custGeom>
              <a:avLst/>
              <a:gdLst>
                <a:gd name="T0" fmla="*/ 151 w 152"/>
                <a:gd name="T1" fmla="*/ 23 h 23"/>
                <a:gd name="T2" fmla="*/ 151 w 152"/>
                <a:gd name="T3" fmla="*/ 23 h 23"/>
                <a:gd name="T4" fmla="*/ 76 w 152"/>
                <a:gd name="T5" fmla="*/ 14 h 23"/>
                <a:gd name="T6" fmla="*/ 76 w 152"/>
                <a:gd name="T7" fmla="*/ 14 h 23"/>
                <a:gd name="T8" fmla="*/ 32 w 152"/>
                <a:gd name="T9" fmla="*/ 9 h 23"/>
                <a:gd name="T10" fmla="*/ 9 w 152"/>
                <a:gd name="T11" fmla="*/ 6 h 23"/>
                <a:gd name="T12" fmla="*/ 1 w 152"/>
                <a:gd name="T13" fmla="*/ 4 h 23"/>
                <a:gd name="T14" fmla="*/ 0 w 152"/>
                <a:gd name="T15" fmla="*/ 2 h 23"/>
                <a:gd name="T16" fmla="*/ 0 w 152"/>
                <a:gd name="T17" fmla="*/ 1 h 23"/>
                <a:gd name="T18" fmla="*/ 0 w 152"/>
                <a:gd name="T19" fmla="*/ 1 h 23"/>
                <a:gd name="T20" fmla="*/ 0 w 152"/>
                <a:gd name="T21" fmla="*/ 0 h 23"/>
                <a:gd name="T22" fmla="*/ 0 w 152"/>
                <a:gd name="T23" fmla="*/ 0 h 23"/>
                <a:gd name="T24" fmla="*/ 6 w 152"/>
                <a:gd name="T25" fmla="*/ 0 h 23"/>
                <a:gd name="T26" fmla="*/ 21 w 152"/>
                <a:gd name="T27" fmla="*/ 0 h 23"/>
                <a:gd name="T28" fmla="*/ 64 w 152"/>
                <a:gd name="T29" fmla="*/ 2 h 23"/>
                <a:gd name="T30" fmla="*/ 152 w 152"/>
                <a:gd name="T31" fmla="*/ 10 h 23"/>
                <a:gd name="T32" fmla="*/ 152 w 152"/>
                <a:gd name="T33" fmla="*/ 12 h 23"/>
                <a:gd name="T34" fmla="*/ 152 w 152"/>
                <a:gd name="T35" fmla="*/ 12 h 23"/>
                <a:gd name="T36" fmla="*/ 63 w 152"/>
                <a:gd name="T37" fmla="*/ 5 h 23"/>
                <a:gd name="T38" fmla="*/ 26 w 152"/>
                <a:gd name="T39" fmla="*/ 2 h 23"/>
                <a:gd name="T40" fmla="*/ 4 w 152"/>
                <a:gd name="T41" fmla="*/ 2 h 23"/>
                <a:gd name="T42" fmla="*/ 4 w 152"/>
                <a:gd name="T43" fmla="*/ 2 h 23"/>
                <a:gd name="T44" fmla="*/ 25 w 152"/>
                <a:gd name="T45" fmla="*/ 6 h 23"/>
                <a:gd name="T46" fmla="*/ 63 w 152"/>
                <a:gd name="T47" fmla="*/ 11 h 23"/>
                <a:gd name="T48" fmla="*/ 151 w 152"/>
                <a:gd name="T49" fmla="*/ 20 h 23"/>
                <a:gd name="T50" fmla="*/ 151 w 152"/>
                <a:gd name="T5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3">
                  <a:moveTo>
                    <a:pt x="151" y="23"/>
                  </a:moveTo>
                  <a:lnTo>
                    <a:pt x="151" y="23"/>
                  </a:lnTo>
                  <a:lnTo>
                    <a:pt x="76" y="14"/>
                  </a:lnTo>
                  <a:lnTo>
                    <a:pt x="76" y="14"/>
                  </a:lnTo>
                  <a:lnTo>
                    <a:pt x="32" y="9"/>
                  </a:lnTo>
                  <a:lnTo>
                    <a:pt x="9" y="6"/>
                  </a:lnTo>
                  <a:lnTo>
                    <a:pt x="1" y="4"/>
                  </a:lnTo>
                  <a:lnTo>
                    <a:pt x="0" y="2"/>
                  </a:lnTo>
                  <a:lnTo>
                    <a:pt x="0" y="1"/>
                  </a:lnTo>
                  <a:lnTo>
                    <a:pt x="0" y="1"/>
                  </a:lnTo>
                  <a:lnTo>
                    <a:pt x="0" y="0"/>
                  </a:lnTo>
                  <a:lnTo>
                    <a:pt x="0" y="0"/>
                  </a:lnTo>
                  <a:lnTo>
                    <a:pt x="6" y="0"/>
                  </a:lnTo>
                  <a:lnTo>
                    <a:pt x="21" y="0"/>
                  </a:lnTo>
                  <a:lnTo>
                    <a:pt x="64" y="2"/>
                  </a:lnTo>
                  <a:lnTo>
                    <a:pt x="152" y="10"/>
                  </a:lnTo>
                  <a:lnTo>
                    <a:pt x="152" y="12"/>
                  </a:lnTo>
                  <a:lnTo>
                    <a:pt x="152" y="12"/>
                  </a:lnTo>
                  <a:lnTo>
                    <a:pt x="63" y="5"/>
                  </a:lnTo>
                  <a:lnTo>
                    <a:pt x="26" y="2"/>
                  </a:lnTo>
                  <a:lnTo>
                    <a:pt x="4" y="2"/>
                  </a:lnTo>
                  <a:lnTo>
                    <a:pt x="4" y="2"/>
                  </a:lnTo>
                  <a:lnTo>
                    <a:pt x="25" y="6"/>
                  </a:lnTo>
                  <a:lnTo>
                    <a:pt x="63" y="11"/>
                  </a:lnTo>
                  <a:lnTo>
                    <a:pt x="151" y="20"/>
                  </a:lnTo>
                  <a:lnTo>
                    <a:pt x="151" y="2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6630"/>
            <p:cNvSpPr>
              <a:spLocks/>
            </p:cNvSpPr>
            <p:nvPr/>
          </p:nvSpPr>
          <p:spPr bwMode="auto">
            <a:xfrm>
              <a:off x="4532005" y="4875015"/>
              <a:ext cx="111644" cy="111644"/>
            </a:xfrm>
            <a:custGeom>
              <a:avLst/>
              <a:gdLst>
                <a:gd name="T0" fmla="*/ 18 w 18"/>
                <a:gd name="T1" fmla="*/ 8 h 18"/>
                <a:gd name="T2" fmla="*/ 18 w 18"/>
                <a:gd name="T3" fmla="*/ 8 h 18"/>
                <a:gd name="T4" fmla="*/ 17 w 18"/>
                <a:gd name="T5" fmla="*/ 13 h 18"/>
                <a:gd name="T6" fmla="*/ 15 w 18"/>
                <a:gd name="T7" fmla="*/ 15 h 18"/>
                <a:gd name="T8" fmla="*/ 12 w 18"/>
                <a:gd name="T9" fmla="*/ 17 h 18"/>
                <a:gd name="T10" fmla="*/ 8 w 18"/>
                <a:gd name="T11" fmla="*/ 18 h 18"/>
                <a:gd name="T12" fmla="*/ 8 w 18"/>
                <a:gd name="T13" fmla="*/ 18 h 18"/>
                <a:gd name="T14" fmla="*/ 5 w 18"/>
                <a:gd name="T15" fmla="*/ 17 h 18"/>
                <a:gd name="T16" fmla="*/ 2 w 18"/>
                <a:gd name="T17" fmla="*/ 15 h 18"/>
                <a:gd name="T18" fmla="*/ 1 w 18"/>
                <a:gd name="T19" fmla="*/ 13 h 18"/>
                <a:gd name="T20" fmla="*/ 0 w 18"/>
                <a:gd name="T21" fmla="*/ 8 h 18"/>
                <a:gd name="T22" fmla="*/ 0 w 18"/>
                <a:gd name="T23" fmla="*/ 8 h 18"/>
                <a:gd name="T24" fmla="*/ 1 w 18"/>
                <a:gd name="T25" fmla="*/ 5 h 18"/>
                <a:gd name="T26" fmla="*/ 2 w 18"/>
                <a:gd name="T27" fmla="*/ 2 h 18"/>
                <a:gd name="T28" fmla="*/ 5 w 18"/>
                <a:gd name="T29" fmla="*/ 1 h 18"/>
                <a:gd name="T30" fmla="*/ 8 w 18"/>
                <a:gd name="T31" fmla="*/ 0 h 18"/>
                <a:gd name="T32" fmla="*/ 8 w 18"/>
                <a:gd name="T33" fmla="*/ 0 h 18"/>
                <a:gd name="T34" fmla="*/ 12 w 18"/>
                <a:gd name="T35" fmla="*/ 1 h 18"/>
                <a:gd name="T36" fmla="*/ 15 w 18"/>
                <a:gd name="T37" fmla="*/ 2 h 18"/>
                <a:gd name="T38" fmla="*/ 17 w 18"/>
                <a:gd name="T39" fmla="*/ 5 h 18"/>
                <a:gd name="T40" fmla="*/ 18 w 18"/>
                <a:gd name="T41" fmla="*/ 8 h 18"/>
                <a:gd name="T42" fmla="*/ 18 w 18"/>
                <a:gd name="T4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8"/>
                  </a:moveTo>
                  <a:lnTo>
                    <a:pt x="18" y="8"/>
                  </a:lnTo>
                  <a:lnTo>
                    <a:pt x="17" y="13"/>
                  </a:lnTo>
                  <a:lnTo>
                    <a:pt x="15" y="15"/>
                  </a:lnTo>
                  <a:lnTo>
                    <a:pt x="12" y="17"/>
                  </a:lnTo>
                  <a:lnTo>
                    <a:pt x="8" y="18"/>
                  </a:lnTo>
                  <a:lnTo>
                    <a:pt x="8" y="18"/>
                  </a:lnTo>
                  <a:lnTo>
                    <a:pt x="5" y="17"/>
                  </a:lnTo>
                  <a:lnTo>
                    <a:pt x="2" y="15"/>
                  </a:lnTo>
                  <a:lnTo>
                    <a:pt x="1" y="13"/>
                  </a:lnTo>
                  <a:lnTo>
                    <a:pt x="0" y="8"/>
                  </a:lnTo>
                  <a:lnTo>
                    <a:pt x="0" y="8"/>
                  </a:lnTo>
                  <a:lnTo>
                    <a:pt x="1" y="5"/>
                  </a:lnTo>
                  <a:lnTo>
                    <a:pt x="2" y="2"/>
                  </a:lnTo>
                  <a:lnTo>
                    <a:pt x="5" y="1"/>
                  </a:lnTo>
                  <a:lnTo>
                    <a:pt x="8" y="0"/>
                  </a:lnTo>
                  <a:lnTo>
                    <a:pt x="8" y="0"/>
                  </a:lnTo>
                  <a:lnTo>
                    <a:pt x="12" y="1"/>
                  </a:lnTo>
                  <a:lnTo>
                    <a:pt x="15" y="2"/>
                  </a:lnTo>
                  <a:lnTo>
                    <a:pt x="17" y="5"/>
                  </a:lnTo>
                  <a:lnTo>
                    <a:pt x="18" y="8"/>
                  </a:lnTo>
                  <a:lnTo>
                    <a:pt x="18" y="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6631"/>
            <p:cNvSpPr>
              <a:spLocks noEditPoints="1"/>
            </p:cNvSpPr>
            <p:nvPr/>
          </p:nvSpPr>
          <p:spPr bwMode="auto">
            <a:xfrm>
              <a:off x="4519601" y="4862609"/>
              <a:ext cx="136455" cy="136455"/>
            </a:xfrm>
            <a:custGeom>
              <a:avLst/>
              <a:gdLst>
                <a:gd name="T0" fmla="*/ 10 w 22"/>
                <a:gd name="T1" fmla="*/ 22 h 22"/>
                <a:gd name="T2" fmla="*/ 10 w 22"/>
                <a:gd name="T3" fmla="*/ 22 h 22"/>
                <a:gd name="T4" fmla="*/ 6 w 22"/>
                <a:gd name="T5" fmla="*/ 21 h 22"/>
                <a:gd name="T6" fmla="*/ 3 w 22"/>
                <a:gd name="T7" fmla="*/ 19 h 22"/>
                <a:gd name="T8" fmla="*/ 1 w 22"/>
                <a:gd name="T9" fmla="*/ 15 h 22"/>
                <a:gd name="T10" fmla="*/ 0 w 22"/>
                <a:gd name="T11" fmla="*/ 10 h 22"/>
                <a:gd name="T12" fmla="*/ 0 w 22"/>
                <a:gd name="T13" fmla="*/ 10 h 22"/>
                <a:gd name="T14" fmla="*/ 1 w 22"/>
                <a:gd name="T15" fmla="*/ 6 h 22"/>
                <a:gd name="T16" fmla="*/ 3 w 22"/>
                <a:gd name="T17" fmla="*/ 3 h 22"/>
                <a:gd name="T18" fmla="*/ 6 w 22"/>
                <a:gd name="T19" fmla="*/ 1 h 22"/>
                <a:gd name="T20" fmla="*/ 10 w 22"/>
                <a:gd name="T21" fmla="*/ 0 h 22"/>
                <a:gd name="T22" fmla="*/ 10 w 22"/>
                <a:gd name="T23" fmla="*/ 0 h 22"/>
                <a:gd name="T24" fmla="*/ 14 w 22"/>
                <a:gd name="T25" fmla="*/ 1 h 22"/>
                <a:gd name="T26" fmla="*/ 19 w 22"/>
                <a:gd name="T27" fmla="*/ 3 h 22"/>
                <a:gd name="T28" fmla="*/ 21 w 22"/>
                <a:gd name="T29" fmla="*/ 6 h 22"/>
                <a:gd name="T30" fmla="*/ 22 w 22"/>
                <a:gd name="T31" fmla="*/ 10 h 22"/>
                <a:gd name="T32" fmla="*/ 22 w 22"/>
                <a:gd name="T33" fmla="*/ 10 h 22"/>
                <a:gd name="T34" fmla="*/ 21 w 22"/>
                <a:gd name="T35" fmla="*/ 15 h 22"/>
                <a:gd name="T36" fmla="*/ 19 w 22"/>
                <a:gd name="T37" fmla="*/ 19 h 22"/>
                <a:gd name="T38" fmla="*/ 14 w 22"/>
                <a:gd name="T39" fmla="*/ 21 h 22"/>
                <a:gd name="T40" fmla="*/ 10 w 22"/>
                <a:gd name="T41" fmla="*/ 22 h 22"/>
                <a:gd name="T42" fmla="*/ 10 w 22"/>
                <a:gd name="T43" fmla="*/ 22 h 22"/>
                <a:gd name="T44" fmla="*/ 10 w 22"/>
                <a:gd name="T45" fmla="*/ 4 h 22"/>
                <a:gd name="T46" fmla="*/ 10 w 22"/>
                <a:gd name="T47" fmla="*/ 4 h 22"/>
                <a:gd name="T48" fmla="*/ 8 w 22"/>
                <a:gd name="T49" fmla="*/ 4 h 22"/>
                <a:gd name="T50" fmla="*/ 6 w 22"/>
                <a:gd name="T51" fmla="*/ 6 h 22"/>
                <a:gd name="T52" fmla="*/ 4 w 22"/>
                <a:gd name="T53" fmla="*/ 8 h 22"/>
                <a:gd name="T54" fmla="*/ 4 w 22"/>
                <a:gd name="T55" fmla="*/ 10 h 22"/>
                <a:gd name="T56" fmla="*/ 4 w 22"/>
                <a:gd name="T57" fmla="*/ 10 h 22"/>
                <a:gd name="T58" fmla="*/ 4 w 22"/>
                <a:gd name="T59" fmla="*/ 14 h 22"/>
                <a:gd name="T60" fmla="*/ 6 w 22"/>
                <a:gd name="T61" fmla="*/ 16 h 22"/>
                <a:gd name="T62" fmla="*/ 8 w 22"/>
                <a:gd name="T63" fmla="*/ 17 h 22"/>
                <a:gd name="T64" fmla="*/ 10 w 22"/>
                <a:gd name="T65" fmla="*/ 18 h 22"/>
                <a:gd name="T66" fmla="*/ 10 w 22"/>
                <a:gd name="T67" fmla="*/ 18 h 22"/>
                <a:gd name="T68" fmla="*/ 13 w 22"/>
                <a:gd name="T69" fmla="*/ 17 h 22"/>
                <a:gd name="T70" fmla="*/ 15 w 22"/>
                <a:gd name="T71" fmla="*/ 16 h 22"/>
                <a:gd name="T72" fmla="*/ 17 w 22"/>
                <a:gd name="T73" fmla="*/ 14 h 22"/>
                <a:gd name="T74" fmla="*/ 18 w 22"/>
                <a:gd name="T75" fmla="*/ 10 h 22"/>
                <a:gd name="T76" fmla="*/ 18 w 22"/>
                <a:gd name="T77" fmla="*/ 10 h 22"/>
                <a:gd name="T78" fmla="*/ 17 w 22"/>
                <a:gd name="T79" fmla="*/ 8 h 22"/>
                <a:gd name="T80" fmla="*/ 15 w 22"/>
                <a:gd name="T81" fmla="*/ 6 h 22"/>
                <a:gd name="T82" fmla="*/ 13 w 22"/>
                <a:gd name="T83" fmla="*/ 4 h 22"/>
                <a:gd name="T84" fmla="*/ 10 w 22"/>
                <a:gd name="T85" fmla="*/ 4 h 22"/>
                <a:gd name="T86" fmla="*/ 10 w 22"/>
                <a:gd name="T8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 h="22">
                  <a:moveTo>
                    <a:pt x="10" y="22"/>
                  </a:moveTo>
                  <a:lnTo>
                    <a:pt x="10" y="22"/>
                  </a:lnTo>
                  <a:lnTo>
                    <a:pt x="6" y="21"/>
                  </a:lnTo>
                  <a:lnTo>
                    <a:pt x="3" y="19"/>
                  </a:lnTo>
                  <a:lnTo>
                    <a:pt x="1" y="15"/>
                  </a:lnTo>
                  <a:lnTo>
                    <a:pt x="0" y="10"/>
                  </a:lnTo>
                  <a:lnTo>
                    <a:pt x="0" y="10"/>
                  </a:lnTo>
                  <a:lnTo>
                    <a:pt x="1" y="6"/>
                  </a:lnTo>
                  <a:lnTo>
                    <a:pt x="3" y="3"/>
                  </a:lnTo>
                  <a:lnTo>
                    <a:pt x="6" y="1"/>
                  </a:lnTo>
                  <a:lnTo>
                    <a:pt x="10" y="0"/>
                  </a:lnTo>
                  <a:lnTo>
                    <a:pt x="10" y="0"/>
                  </a:lnTo>
                  <a:lnTo>
                    <a:pt x="14" y="1"/>
                  </a:lnTo>
                  <a:lnTo>
                    <a:pt x="19" y="3"/>
                  </a:lnTo>
                  <a:lnTo>
                    <a:pt x="21" y="6"/>
                  </a:lnTo>
                  <a:lnTo>
                    <a:pt x="22" y="10"/>
                  </a:lnTo>
                  <a:lnTo>
                    <a:pt x="22" y="10"/>
                  </a:lnTo>
                  <a:lnTo>
                    <a:pt x="21" y="15"/>
                  </a:lnTo>
                  <a:lnTo>
                    <a:pt x="19" y="19"/>
                  </a:lnTo>
                  <a:lnTo>
                    <a:pt x="14" y="21"/>
                  </a:lnTo>
                  <a:lnTo>
                    <a:pt x="10" y="22"/>
                  </a:lnTo>
                  <a:lnTo>
                    <a:pt x="10" y="22"/>
                  </a:lnTo>
                  <a:close/>
                  <a:moveTo>
                    <a:pt x="10" y="4"/>
                  </a:moveTo>
                  <a:lnTo>
                    <a:pt x="10" y="4"/>
                  </a:lnTo>
                  <a:lnTo>
                    <a:pt x="8" y="4"/>
                  </a:lnTo>
                  <a:lnTo>
                    <a:pt x="6" y="6"/>
                  </a:lnTo>
                  <a:lnTo>
                    <a:pt x="4" y="8"/>
                  </a:lnTo>
                  <a:lnTo>
                    <a:pt x="4" y="10"/>
                  </a:lnTo>
                  <a:lnTo>
                    <a:pt x="4" y="10"/>
                  </a:lnTo>
                  <a:lnTo>
                    <a:pt x="4" y="14"/>
                  </a:lnTo>
                  <a:lnTo>
                    <a:pt x="6" y="16"/>
                  </a:lnTo>
                  <a:lnTo>
                    <a:pt x="8" y="17"/>
                  </a:lnTo>
                  <a:lnTo>
                    <a:pt x="10" y="18"/>
                  </a:lnTo>
                  <a:lnTo>
                    <a:pt x="10" y="18"/>
                  </a:lnTo>
                  <a:lnTo>
                    <a:pt x="13" y="17"/>
                  </a:lnTo>
                  <a:lnTo>
                    <a:pt x="15" y="16"/>
                  </a:lnTo>
                  <a:lnTo>
                    <a:pt x="17" y="14"/>
                  </a:lnTo>
                  <a:lnTo>
                    <a:pt x="18" y="10"/>
                  </a:lnTo>
                  <a:lnTo>
                    <a:pt x="18" y="10"/>
                  </a:lnTo>
                  <a:lnTo>
                    <a:pt x="17" y="8"/>
                  </a:lnTo>
                  <a:lnTo>
                    <a:pt x="15" y="6"/>
                  </a:lnTo>
                  <a:lnTo>
                    <a:pt x="13" y="4"/>
                  </a:lnTo>
                  <a:lnTo>
                    <a:pt x="10" y="4"/>
                  </a:lnTo>
                  <a:lnTo>
                    <a:pt x="10"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6632"/>
            <p:cNvSpPr>
              <a:spLocks/>
            </p:cNvSpPr>
            <p:nvPr/>
          </p:nvSpPr>
          <p:spPr bwMode="auto">
            <a:xfrm>
              <a:off x="4438971" y="4899823"/>
              <a:ext cx="62025" cy="62025"/>
            </a:xfrm>
            <a:custGeom>
              <a:avLst/>
              <a:gdLst>
                <a:gd name="T0" fmla="*/ 10 w 10"/>
                <a:gd name="T1" fmla="*/ 6 h 10"/>
                <a:gd name="T2" fmla="*/ 10 w 10"/>
                <a:gd name="T3" fmla="*/ 6 h 10"/>
                <a:gd name="T4" fmla="*/ 8 w 10"/>
                <a:gd name="T5" fmla="*/ 7 h 10"/>
                <a:gd name="T6" fmla="*/ 7 w 10"/>
                <a:gd name="T7" fmla="*/ 9 h 10"/>
                <a:gd name="T8" fmla="*/ 6 w 10"/>
                <a:gd name="T9" fmla="*/ 10 h 10"/>
                <a:gd name="T10" fmla="*/ 4 w 10"/>
                <a:gd name="T11" fmla="*/ 10 h 10"/>
                <a:gd name="T12" fmla="*/ 4 w 10"/>
                <a:gd name="T13" fmla="*/ 10 h 10"/>
                <a:gd name="T14" fmla="*/ 2 w 10"/>
                <a:gd name="T15" fmla="*/ 10 h 10"/>
                <a:gd name="T16" fmla="*/ 1 w 10"/>
                <a:gd name="T17" fmla="*/ 9 h 10"/>
                <a:gd name="T18" fmla="*/ 0 w 10"/>
                <a:gd name="T19" fmla="*/ 7 h 10"/>
                <a:gd name="T20" fmla="*/ 0 w 10"/>
                <a:gd name="T21" fmla="*/ 6 h 10"/>
                <a:gd name="T22" fmla="*/ 0 w 10"/>
                <a:gd name="T23" fmla="*/ 6 h 10"/>
                <a:gd name="T24" fmla="*/ 0 w 10"/>
                <a:gd name="T25" fmla="*/ 3 h 10"/>
                <a:gd name="T26" fmla="*/ 1 w 10"/>
                <a:gd name="T27" fmla="*/ 1 h 10"/>
                <a:gd name="T28" fmla="*/ 2 w 10"/>
                <a:gd name="T29" fmla="*/ 0 h 10"/>
                <a:gd name="T30" fmla="*/ 4 w 10"/>
                <a:gd name="T31" fmla="*/ 0 h 10"/>
                <a:gd name="T32" fmla="*/ 4 w 10"/>
                <a:gd name="T33" fmla="*/ 0 h 10"/>
                <a:gd name="T34" fmla="*/ 6 w 10"/>
                <a:gd name="T35" fmla="*/ 0 h 10"/>
                <a:gd name="T36" fmla="*/ 7 w 10"/>
                <a:gd name="T37" fmla="*/ 1 h 10"/>
                <a:gd name="T38" fmla="*/ 8 w 10"/>
                <a:gd name="T39" fmla="*/ 3 h 10"/>
                <a:gd name="T40" fmla="*/ 10 w 10"/>
                <a:gd name="T41" fmla="*/ 6 h 10"/>
                <a:gd name="T42" fmla="*/ 10 w 1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6"/>
                  </a:moveTo>
                  <a:lnTo>
                    <a:pt x="10" y="6"/>
                  </a:lnTo>
                  <a:lnTo>
                    <a:pt x="8" y="7"/>
                  </a:lnTo>
                  <a:lnTo>
                    <a:pt x="7" y="9"/>
                  </a:lnTo>
                  <a:lnTo>
                    <a:pt x="6" y="10"/>
                  </a:lnTo>
                  <a:lnTo>
                    <a:pt x="4" y="10"/>
                  </a:lnTo>
                  <a:lnTo>
                    <a:pt x="4" y="10"/>
                  </a:lnTo>
                  <a:lnTo>
                    <a:pt x="2" y="10"/>
                  </a:lnTo>
                  <a:lnTo>
                    <a:pt x="1" y="9"/>
                  </a:lnTo>
                  <a:lnTo>
                    <a:pt x="0" y="7"/>
                  </a:lnTo>
                  <a:lnTo>
                    <a:pt x="0" y="6"/>
                  </a:lnTo>
                  <a:lnTo>
                    <a:pt x="0" y="6"/>
                  </a:lnTo>
                  <a:lnTo>
                    <a:pt x="0" y="3"/>
                  </a:lnTo>
                  <a:lnTo>
                    <a:pt x="1" y="1"/>
                  </a:lnTo>
                  <a:lnTo>
                    <a:pt x="2" y="0"/>
                  </a:lnTo>
                  <a:lnTo>
                    <a:pt x="4" y="0"/>
                  </a:lnTo>
                  <a:lnTo>
                    <a:pt x="4" y="0"/>
                  </a:lnTo>
                  <a:lnTo>
                    <a:pt x="6" y="0"/>
                  </a:lnTo>
                  <a:lnTo>
                    <a:pt x="7" y="1"/>
                  </a:lnTo>
                  <a:lnTo>
                    <a:pt x="8" y="3"/>
                  </a:lnTo>
                  <a:lnTo>
                    <a:pt x="10" y="6"/>
                  </a:lnTo>
                  <a:lnTo>
                    <a:pt x="10" y="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6633"/>
            <p:cNvSpPr>
              <a:spLocks noEditPoints="1"/>
            </p:cNvSpPr>
            <p:nvPr/>
          </p:nvSpPr>
          <p:spPr bwMode="auto">
            <a:xfrm>
              <a:off x="4426564" y="4887419"/>
              <a:ext cx="86836" cy="86836"/>
            </a:xfrm>
            <a:custGeom>
              <a:avLst/>
              <a:gdLst>
                <a:gd name="T0" fmla="*/ 6 w 14"/>
                <a:gd name="T1" fmla="*/ 14 h 14"/>
                <a:gd name="T2" fmla="*/ 6 w 14"/>
                <a:gd name="T3" fmla="*/ 14 h 14"/>
                <a:gd name="T4" fmla="*/ 4 w 14"/>
                <a:gd name="T5" fmla="*/ 14 h 14"/>
                <a:gd name="T6" fmla="*/ 2 w 14"/>
                <a:gd name="T7" fmla="*/ 12 h 14"/>
                <a:gd name="T8" fmla="*/ 0 w 14"/>
                <a:gd name="T9" fmla="*/ 10 h 14"/>
                <a:gd name="T10" fmla="*/ 0 w 14"/>
                <a:gd name="T11" fmla="*/ 8 h 14"/>
                <a:gd name="T12" fmla="*/ 0 w 14"/>
                <a:gd name="T13" fmla="*/ 8 h 14"/>
                <a:gd name="T14" fmla="*/ 0 w 14"/>
                <a:gd name="T15" fmla="*/ 4 h 14"/>
                <a:gd name="T16" fmla="*/ 2 w 14"/>
                <a:gd name="T17" fmla="*/ 2 h 14"/>
                <a:gd name="T18" fmla="*/ 4 w 14"/>
                <a:gd name="T19" fmla="*/ 1 h 14"/>
                <a:gd name="T20" fmla="*/ 6 w 14"/>
                <a:gd name="T21" fmla="*/ 0 h 14"/>
                <a:gd name="T22" fmla="*/ 6 w 14"/>
                <a:gd name="T23" fmla="*/ 0 h 14"/>
                <a:gd name="T24" fmla="*/ 9 w 14"/>
                <a:gd name="T25" fmla="*/ 1 h 14"/>
                <a:gd name="T26" fmla="*/ 12 w 14"/>
                <a:gd name="T27" fmla="*/ 2 h 14"/>
                <a:gd name="T28" fmla="*/ 13 w 14"/>
                <a:gd name="T29" fmla="*/ 4 h 14"/>
                <a:gd name="T30" fmla="*/ 14 w 14"/>
                <a:gd name="T31" fmla="*/ 8 h 14"/>
                <a:gd name="T32" fmla="*/ 14 w 14"/>
                <a:gd name="T33" fmla="*/ 8 h 14"/>
                <a:gd name="T34" fmla="*/ 13 w 14"/>
                <a:gd name="T35" fmla="*/ 10 h 14"/>
                <a:gd name="T36" fmla="*/ 12 w 14"/>
                <a:gd name="T37" fmla="*/ 12 h 14"/>
                <a:gd name="T38" fmla="*/ 9 w 14"/>
                <a:gd name="T39" fmla="*/ 14 h 14"/>
                <a:gd name="T40" fmla="*/ 6 w 14"/>
                <a:gd name="T41" fmla="*/ 14 h 14"/>
                <a:gd name="T42" fmla="*/ 6 w 14"/>
                <a:gd name="T43" fmla="*/ 14 h 14"/>
                <a:gd name="T44" fmla="*/ 6 w 14"/>
                <a:gd name="T45" fmla="*/ 4 h 14"/>
                <a:gd name="T46" fmla="*/ 6 w 14"/>
                <a:gd name="T47" fmla="*/ 4 h 14"/>
                <a:gd name="T48" fmla="*/ 4 w 14"/>
                <a:gd name="T49" fmla="*/ 5 h 14"/>
                <a:gd name="T50" fmla="*/ 4 w 14"/>
                <a:gd name="T51" fmla="*/ 8 h 14"/>
                <a:gd name="T52" fmla="*/ 4 w 14"/>
                <a:gd name="T53" fmla="*/ 8 h 14"/>
                <a:gd name="T54" fmla="*/ 4 w 14"/>
                <a:gd name="T55" fmla="*/ 9 h 14"/>
                <a:gd name="T56" fmla="*/ 6 w 14"/>
                <a:gd name="T57" fmla="*/ 10 h 14"/>
                <a:gd name="T58" fmla="*/ 6 w 14"/>
                <a:gd name="T59" fmla="*/ 10 h 14"/>
                <a:gd name="T60" fmla="*/ 8 w 14"/>
                <a:gd name="T61" fmla="*/ 9 h 14"/>
                <a:gd name="T62" fmla="*/ 9 w 14"/>
                <a:gd name="T63" fmla="*/ 8 h 14"/>
                <a:gd name="T64" fmla="*/ 9 w 14"/>
                <a:gd name="T65" fmla="*/ 8 h 14"/>
                <a:gd name="T66" fmla="*/ 8 w 14"/>
                <a:gd name="T67" fmla="*/ 5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4"/>
                  </a:lnTo>
                  <a:lnTo>
                    <a:pt x="2" y="12"/>
                  </a:lnTo>
                  <a:lnTo>
                    <a:pt x="0" y="10"/>
                  </a:lnTo>
                  <a:lnTo>
                    <a:pt x="0" y="8"/>
                  </a:lnTo>
                  <a:lnTo>
                    <a:pt x="0" y="8"/>
                  </a:lnTo>
                  <a:lnTo>
                    <a:pt x="0" y="4"/>
                  </a:lnTo>
                  <a:lnTo>
                    <a:pt x="2" y="2"/>
                  </a:lnTo>
                  <a:lnTo>
                    <a:pt x="4" y="1"/>
                  </a:lnTo>
                  <a:lnTo>
                    <a:pt x="6" y="0"/>
                  </a:lnTo>
                  <a:lnTo>
                    <a:pt x="6" y="0"/>
                  </a:lnTo>
                  <a:lnTo>
                    <a:pt x="9" y="1"/>
                  </a:lnTo>
                  <a:lnTo>
                    <a:pt x="12" y="2"/>
                  </a:lnTo>
                  <a:lnTo>
                    <a:pt x="13" y="4"/>
                  </a:lnTo>
                  <a:lnTo>
                    <a:pt x="14" y="8"/>
                  </a:lnTo>
                  <a:lnTo>
                    <a:pt x="14" y="8"/>
                  </a:lnTo>
                  <a:lnTo>
                    <a:pt x="13" y="10"/>
                  </a:lnTo>
                  <a:lnTo>
                    <a:pt x="12" y="12"/>
                  </a:lnTo>
                  <a:lnTo>
                    <a:pt x="9" y="14"/>
                  </a:lnTo>
                  <a:lnTo>
                    <a:pt x="6" y="14"/>
                  </a:lnTo>
                  <a:lnTo>
                    <a:pt x="6" y="14"/>
                  </a:lnTo>
                  <a:close/>
                  <a:moveTo>
                    <a:pt x="6" y="4"/>
                  </a:moveTo>
                  <a:lnTo>
                    <a:pt x="6" y="4"/>
                  </a:lnTo>
                  <a:lnTo>
                    <a:pt x="4" y="5"/>
                  </a:lnTo>
                  <a:lnTo>
                    <a:pt x="4" y="8"/>
                  </a:lnTo>
                  <a:lnTo>
                    <a:pt x="4" y="8"/>
                  </a:lnTo>
                  <a:lnTo>
                    <a:pt x="4" y="9"/>
                  </a:lnTo>
                  <a:lnTo>
                    <a:pt x="6" y="10"/>
                  </a:lnTo>
                  <a:lnTo>
                    <a:pt x="6" y="10"/>
                  </a:lnTo>
                  <a:lnTo>
                    <a:pt x="8" y="9"/>
                  </a:lnTo>
                  <a:lnTo>
                    <a:pt x="9" y="8"/>
                  </a:lnTo>
                  <a:lnTo>
                    <a:pt x="9" y="8"/>
                  </a:lnTo>
                  <a:lnTo>
                    <a:pt x="8" y="5"/>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634"/>
            <p:cNvSpPr>
              <a:spLocks/>
            </p:cNvSpPr>
            <p:nvPr/>
          </p:nvSpPr>
          <p:spPr bwMode="auto">
            <a:xfrm>
              <a:off x="3967581" y="4788179"/>
              <a:ext cx="62025" cy="62025"/>
            </a:xfrm>
            <a:custGeom>
              <a:avLst/>
              <a:gdLst>
                <a:gd name="T0" fmla="*/ 10 w 10"/>
                <a:gd name="T1" fmla="*/ 5 h 10"/>
                <a:gd name="T2" fmla="*/ 10 w 10"/>
                <a:gd name="T3" fmla="*/ 5 h 10"/>
                <a:gd name="T4" fmla="*/ 10 w 10"/>
                <a:gd name="T5" fmla="*/ 7 h 10"/>
                <a:gd name="T6" fmla="*/ 9 w 10"/>
                <a:gd name="T7" fmla="*/ 8 h 10"/>
                <a:gd name="T8" fmla="*/ 6 w 10"/>
                <a:gd name="T9" fmla="*/ 9 h 10"/>
                <a:gd name="T10" fmla="*/ 4 w 10"/>
                <a:gd name="T11" fmla="*/ 10 h 10"/>
                <a:gd name="T12" fmla="*/ 4 w 10"/>
                <a:gd name="T13" fmla="*/ 10 h 10"/>
                <a:gd name="T14" fmla="*/ 2 w 10"/>
                <a:gd name="T15" fmla="*/ 9 h 10"/>
                <a:gd name="T16" fmla="*/ 1 w 10"/>
                <a:gd name="T17" fmla="*/ 8 h 10"/>
                <a:gd name="T18" fmla="*/ 0 w 10"/>
                <a:gd name="T19" fmla="*/ 7 h 10"/>
                <a:gd name="T20" fmla="*/ 0 w 10"/>
                <a:gd name="T21" fmla="*/ 5 h 10"/>
                <a:gd name="T22" fmla="*/ 0 w 10"/>
                <a:gd name="T23" fmla="*/ 5 h 10"/>
                <a:gd name="T24" fmla="*/ 0 w 10"/>
                <a:gd name="T25" fmla="*/ 2 h 10"/>
                <a:gd name="T26" fmla="*/ 1 w 10"/>
                <a:gd name="T27" fmla="*/ 1 h 10"/>
                <a:gd name="T28" fmla="*/ 2 w 10"/>
                <a:gd name="T29" fmla="*/ 0 h 10"/>
                <a:gd name="T30" fmla="*/ 4 w 10"/>
                <a:gd name="T31" fmla="*/ 0 h 10"/>
                <a:gd name="T32" fmla="*/ 4 w 10"/>
                <a:gd name="T33" fmla="*/ 0 h 10"/>
                <a:gd name="T34" fmla="*/ 6 w 10"/>
                <a:gd name="T35" fmla="*/ 0 h 10"/>
                <a:gd name="T36" fmla="*/ 9 w 10"/>
                <a:gd name="T37" fmla="*/ 1 h 10"/>
                <a:gd name="T38" fmla="*/ 10 w 10"/>
                <a:gd name="T39" fmla="*/ 2 h 10"/>
                <a:gd name="T40" fmla="*/ 10 w 10"/>
                <a:gd name="T41" fmla="*/ 5 h 10"/>
                <a:gd name="T42" fmla="*/ 10 w 10"/>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5"/>
                  </a:moveTo>
                  <a:lnTo>
                    <a:pt x="10" y="5"/>
                  </a:lnTo>
                  <a:lnTo>
                    <a:pt x="10" y="7"/>
                  </a:lnTo>
                  <a:lnTo>
                    <a:pt x="9" y="8"/>
                  </a:lnTo>
                  <a:lnTo>
                    <a:pt x="6" y="9"/>
                  </a:lnTo>
                  <a:lnTo>
                    <a:pt x="4" y="10"/>
                  </a:lnTo>
                  <a:lnTo>
                    <a:pt x="4" y="10"/>
                  </a:lnTo>
                  <a:lnTo>
                    <a:pt x="2" y="9"/>
                  </a:lnTo>
                  <a:lnTo>
                    <a:pt x="1" y="8"/>
                  </a:lnTo>
                  <a:lnTo>
                    <a:pt x="0" y="7"/>
                  </a:lnTo>
                  <a:lnTo>
                    <a:pt x="0" y="5"/>
                  </a:lnTo>
                  <a:lnTo>
                    <a:pt x="0" y="5"/>
                  </a:lnTo>
                  <a:lnTo>
                    <a:pt x="0" y="2"/>
                  </a:lnTo>
                  <a:lnTo>
                    <a:pt x="1" y="1"/>
                  </a:lnTo>
                  <a:lnTo>
                    <a:pt x="2" y="0"/>
                  </a:lnTo>
                  <a:lnTo>
                    <a:pt x="4" y="0"/>
                  </a:lnTo>
                  <a:lnTo>
                    <a:pt x="4" y="0"/>
                  </a:lnTo>
                  <a:lnTo>
                    <a:pt x="6" y="0"/>
                  </a:lnTo>
                  <a:lnTo>
                    <a:pt x="9" y="1"/>
                  </a:lnTo>
                  <a:lnTo>
                    <a:pt x="10" y="2"/>
                  </a:lnTo>
                  <a:lnTo>
                    <a:pt x="10" y="5"/>
                  </a:lnTo>
                  <a:lnTo>
                    <a:pt x="10"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6635"/>
            <p:cNvSpPr>
              <a:spLocks noEditPoints="1"/>
            </p:cNvSpPr>
            <p:nvPr/>
          </p:nvSpPr>
          <p:spPr bwMode="auto">
            <a:xfrm>
              <a:off x="3955175" y="4775775"/>
              <a:ext cx="86836" cy="86836"/>
            </a:xfrm>
            <a:custGeom>
              <a:avLst/>
              <a:gdLst>
                <a:gd name="T0" fmla="*/ 6 w 14"/>
                <a:gd name="T1" fmla="*/ 14 h 14"/>
                <a:gd name="T2" fmla="*/ 6 w 14"/>
                <a:gd name="T3" fmla="*/ 14 h 14"/>
                <a:gd name="T4" fmla="*/ 4 w 14"/>
                <a:gd name="T5" fmla="*/ 13 h 14"/>
                <a:gd name="T6" fmla="*/ 2 w 14"/>
                <a:gd name="T7" fmla="*/ 12 h 14"/>
                <a:gd name="T8" fmla="*/ 0 w 14"/>
                <a:gd name="T9" fmla="*/ 10 h 14"/>
                <a:gd name="T10" fmla="*/ 0 w 14"/>
                <a:gd name="T11" fmla="*/ 7 h 14"/>
                <a:gd name="T12" fmla="*/ 0 w 14"/>
                <a:gd name="T13" fmla="*/ 7 h 14"/>
                <a:gd name="T14" fmla="*/ 0 w 14"/>
                <a:gd name="T15" fmla="*/ 4 h 14"/>
                <a:gd name="T16" fmla="*/ 2 w 14"/>
                <a:gd name="T17" fmla="*/ 2 h 14"/>
                <a:gd name="T18" fmla="*/ 4 w 14"/>
                <a:gd name="T19" fmla="*/ 0 h 14"/>
                <a:gd name="T20" fmla="*/ 6 w 14"/>
                <a:gd name="T21" fmla="*/ 0 h 14"/>
                <a:gd name="T22" fmla="*/ 6 w 14"/>
                <a:gd name="T23" fmla="*/ 0 h 14"/>
                <a:gd name="T24" fmla="*/ 10 w 14"/>
                <a:gd name="T25" fmla="*/ 0 h 14"/>
                <a:gd name="T26" fmla="*/ 12 w 14"/>
                <a:gd name="T27" fmla="*/ 2 h 14"/>
                <a:gd name="T28" fmla="*/ 13 w 14"/>
                <a:gd name="T29" fmla="*/ 4 h 14"/>
                <a:gd name="T30" fmla="*/ 14 w 14"/>
                <a:gd name="T31" fmla="*/ 7 h 14"/>
                <a:gd name="T32" fmla="*/ 14 w 14"/>
                <a:gd name="T33" fmla="*/ 7 h 14"/>
                <a:gd name="T34" fmla="*/ 13 w 14"/>
                <a:gd name="T35" fmla="*/ 10 h 14"/>
                <a:gd name="T36" fmla="*/ 12 w 14"/>
                <a:gd name="T37" fmla="*/ 12 h 14"/>
                <a:gd name="T38" fmla="*/ 10 w 14"/>
                <a:gd name="T39" fmla="*/ 13 h 14"/>
                <a:gd name="T40" fmla="*/ 6 w 14"/>
                <a:gd name="T41" fmla="*/ 14 h 14"/>
                <a:gd name="T42" fmla="*/ 6 w 14"/>
                <a:gd name="T43" fmla="*/ 14 h 14"/>
                <a:gd name="T44" fmla="*/ 6 w 14"/>
                <a:gd name="T45" fmla="*/ 4 h 14"/>
                <a:gd name="T46" fmla="*/ 6 w 14"/>
                <a:gd name="T47" fmla="*/ 4 h 14"/>
                <a:gd name="T48" fmla="*/ 4 w 14"/>
                <a:gd name="T49" fmla="*/ 4 h 14"/>
                <a:gd name="T50" fmla="*/ 4 w 14"/>
                <a:gd name="T51" fmla="*/ 7 h 14"/>
                <a:gd name="T52" fmla="*/ 4 w 14"/>
                <a:gd name="T53" fmla="*/ 7 h 14"/>
                <a:gd name="T54" fmla="*/ 4 w 14"/>
                <a:gd name="T55" fmla="*/ 9 h 14"/>
                <a:gd name="T56" fmla="*/ 6 w 14"/>
                <a:gd name="T57" fmla="*/ 10 h 14"/>
                <a:gd name="T58" fmla="*/ 6 w 14"/>
                <a:gd name="T59" fmla="*/ 10 h 14"/>
                <a:gd name="T60" fmla="*/ 8 w 14"/>
                <a:gd name="T61" fmla="*/ 9 h 14"/>
                <a:gd name="T62" fmla="*/ 10 w 14"/>
                <a:gd name="T63" fmla="*/ 7 h 14"/>
                <a:gd name="T64" fmla="*/ 10 w 14"/>
                <a:gd name="T65" fmla="*/ 7 h 14"/>
                <a:gd name="T66" fmla="*/ 8 w 14"/>
                <a:gd name="T67" fmla="*/ 4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3"/>
                  </a:lnTo>
                  <a:lnTo>
                    <a:pt x="2" y="12"/>
                  </a:lnTo>
                  <a:lnTo>
                    <a:pt x="0" y="10"/>
                  </a:lnTo>
                  <a:lnTo>
                    <a:pt x="0" y="7"/>
                  </a:lnTo>
                  <a:lnTo>
                    <a:pt x="0" y="7"/>
                  </a:lnTo>
                  <a:lnTo>
                    <a:pt x="0" y="4"/>
                  </a:lnTo>
                  <a:lnTo>
                    <a:pt x="2" y="2"/>
                  </a:lnTo>
                  <a:lnTo>
                    <a:pt x="4" y="0"/>
                  </a:lnTo>
                  <a:lnTo>
                    <a:pt x="6" y="0"/>
                  </a:lnTo>
                  <a:lnTo>
                    <a:pt x="6" y="0"/>
                  </a:lnTo>
                  <a:lnTo>
                    <a:pt x="10" y="0"/>
                  </a:lnTo>
                  <a:lnTo>
                    <a:pt x="12" y="2"/>
                  </a:lnTo>
                  <a:lnTo>
                    <a:pt x="13" y="4"/>
                  </a:lnTo>
                  <a:lnTo>
                    <a:pt x="14" y="7"/>
                  </a:lnTo>
                  <a:lnTo>
                    <a:pt x="14" y="7"/>
                  </a:lnTo>
                  <a:lnTo>
                    <a:pt x="13" y="10"/>
                  </a:lnTo>
                  <a:lnTo>
                    <a:pt x="12" y="12"/>
                  </a:lnTo>
                  <a:lnTo>
                    <a:pt x="10" y="13"/>
                  </a:lnTo>
                  <a:lnTo>
                    <a:pt x="6" y="14"/>
                  </a:lnTo>
                  <a:lnTo>
                    <a:pt x="6" y="14"/>
                  </a:lnTo>
                  <a:close/>
                  <a:moveTo>
                    <a:pt x="6" y="4"/>
                  </a:moveTo>
                  <a:lnTo>
                    <a:pt x="6" y="4"/>
                  </a:lnTo>
                  <a:lnTo>
                    <a:pt x="4" y="4"/>
                  </a:lnTo>
                  <a:lnTo>
                    <a:pt x="4" y="7"/>
                  </a:lnTo>
                  <a:lnTo>
                    <a:pt x="4" y="7"/>
                  </a:lnTo>
                  <a:lnTo>
                    <a:pt x="4" y="9"/>
                  </a:lnTo>
                  <a:lnTo>
                    <a:pt x="6" y="10"/>
                  </a:lnTo>
                  <a:lnTo>
                    <a:pt x="6" y="10"/>
                  </a:lnTo>
                  <a:lnTo>
                    <a:pt x="8" y="9"/>
                  </a:lnTo>
                  <a:lnTo>
                    <a:pt x="10" y="7"/>
                  </a:lnTo>
                  <a:lnTo>
                    <a:pt x="10" y="7"/>
                  </a:lnTo>
                  <a:lnTo>
                    <a:pt x="8" y="4"/>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6636"/>
            <p:cNvSpPr>
              <a:spLocks/>
            </p:cNvSpPr>
            <p:nvPr/>
          </p:nvSpPr>
          <p:spPr bwMode="auto">
            <a:xfrm>
              <a:off x="5046812" y="4788179"/>
              <a:ext cx="68226" cy="62025"/>
            </a:xfrm>
            <a:custGeom>
              <a:avLst/>
              <a:gdLst>
                <a:gd name="T0" fmla="*/ 11 w 11"/>
                <a:gd name="T1" fmla="*/ 5 h 10"/>
                <a:gd name="T2" fmla="*/ 11 w 11"/>
                <a:gd name="T3" fmla="*/ 5 h 10"/>
                <a:gd name="T4" fmla="*/ 10 w 11"/>
                <a:gd name="T5" fmla="*/ 7 h 10"/>
                <a:gd name="T6" fmla="*/ 8 w 11"/>
                <a:gd name="T7" fmla="*/ 8 h 10"/>
                <a:gd name="T8" fmla="*/ 7 w 11"/>
                <a:gd name="T9" fmla="*/ 9 h 10"/>
                <a:gd name="T10" fmla="*/ 5 w 11"/>
                <a:gd name="T11" fmla="*/ 10 h 10"/>
                <a:gd name="T12" fmla="*/ 5 w 11"/>
                <a:gd name="T13" fmla="*/ 10 h 10"/>
                <a:gd name="T14" fmla="*/ 3 w 11"/>
                <a:gd name="T15" fmla="*/ 9 h 10"/>
                <a:gd name="T16" fmla="*/ 2 w 11"/>
                <a:gd name="T17" fmla="*/ 8 h 10"/>
                <a:gd name="T18" fmla="*/ 1 w 11"/>
                <a:gd name="T19" fmla="*/ 7 h 10"/>
                <a:gd name="T20" fmla="*/ 0 w 11"/>
                <a:gd name="T21" fmla="*/ 5 h 10"/>
                <a:gd name="T22" fmla="*/ 0 w 11"/>
                <a:gd name="T23" fmla="*/ 5 h 10"/>
                <a:gd name="T24" fmla="*/ 1 w 11"/>
                <a:gd name="T25" fmla="*/ 2 h 10"/>
                <a:gd name="T26" fmla="*/ 2 w 11"/>
                <a:gd name="T27" fmla="*/ 1 h 10"/>
                <a:gd name="T28" fmla="*/ 3 w 11"/>
                <a:gd name="T29" fmla="*/ 0 h 10"/>
                <a:gd name="T30" fmla="*/ 5 w 11"/>
                <a:gd name="T31" fmla="*/ 0 h 10"/>
                <a:gd name="T32" fmla="*/ 5 w 11"/>
                <a:gd name="T33" fmla="*/ 0 h 10"/>
                <a:gd name="T34" fmla="*/ 7 w 11"/>
                <a:gd name="T35" fmla="*/ 0 h 10"/>
                <a:gd name="T36" fmla="*/ 8 w 11"/>
                <a:gd name="T37" fmla="*/ 1 h 10"/>
                <a:gd name="T38" fmla="*/ 10 w 11"/>
                <a:gd name="T39" fmla="*/ 2 h 10"/>
                <a:gd name="T40" fmla="*/ 11 w 11"/>
                <a:gd name="T41" fmla="*/ 5 h 10"/>
                <a:gd name="T42" fmla="*/ 11 w 11"/>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0">
                  <a:moveTo>
                    <a:pt x="11" y="5"/>
                  </a:moveTo>
                  <a:lnTo>
                    <a:pt x="11" y="5"/>
                  </a:lnTo>
                  <a:lnTo>
                    <a:pt x="10" y="7"/>
                  </a:lnTo>
                  <a:lnTo>
                    <a:pt x="8" y="8"/>
                  </a:lnTo>
                  <a:lnTo>
                    <a:pt x="7" y="9"/>
                  </a:lnTo>
                  <a:lnTo>
                    <a:pt x="5" y="10"/>
                  </a:lnTo>
                  <a:lnTo>
                    <a:pt x="5" y="10"/>
                  </a:lnTo>
                  <a:lnTo>
                    <a:pt x="3" y="9"/>
                  </a:lnTo>
                  <a:lnTo>
                    <a:pt x="2" y="8"/>
                  </a:lnTo>
                  <a:lnTo>
                    <a:pt x="1" y="7"/>
                  </a:lnTo>
                  <a:lnTo>
                    <a:pt x="0" y="5"/>
                  </a:lnTo>
                  <a:lnTo>
                    <a:pt x="0" y="5"/>
                  </a:lnTo>
                  <a:lnTo>
                    <a:pt x="1" y="2"/>
                  </a:lnTo>
                  <a:lnTo>
                    <a:pt x="2" y="1"/>
                  </a:lnTo>
                  <a:lnTo>
                    <a:pt x="3" y="0"/>
                  </a:lnTo>
                  <a:lnTo>
                    <a:pt x="5" y="0"/>
                  </a:lnTo>
                  <a:lnTo>
                    <a:pt x="5" y="0"/>
                  </a:lnTo>
                  <a:lnTo>
                    <a:pt x="7" y="0"/>
                  </a:lnTo>
                  <a:lnTo>
                    <a:pt x="8" y="1"/>
                  </a:lnTo>
                  <a:lnTo>
                    <a:pt x="10" y="2"/>
                  </a:lnTo>
                  <a:lnTo>
                    <a:pt x="11" y="5"/>
                  </a:lnTo>
                  <a:lnTo>
                    <a:pt x="11"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6637"/>
            <p:cNvSpPr>
              <a:spLocks noEditPoints="1"/>
            </p:cNvSpPr>
            <p:nvPr/>
          </p:nvSpPr>
          <p:spPr bwMode="auto">
            <a:xfrm>
              <a:off x="5034408" y="4775775"/>
              <a:ext cx="93034" cy="86836"/>
            </a:xfrm>
            <a:custGeom>
              <a:avLst/>
              <a:gdLst>
                <a:gd name="T0" fmla="*/ 7 w 15"/>
                <a:gd name="T1" fmla="*/ 14 h 14"/>
                <a:gd name="T2" fmla="*/ 7 w 15"/>
                <a:gd name="T3" fmla="*/ 14 h 14"/>
                <a:gd name="T4" fmla="*/ 4 w 15"/>
                <a:gd name="T5" fmla="*/ 13 h 14"/>
                <a:gd name="T6" fmla="*/ 2 w 15"/>
                <a:gd name="T7" fmla="*/ 12 h 14"/>
                <a:gd name="T8" fmla="*/ 1 w 15"/>
                <a:gd name="T9" fmla="*/ 10 h 14"/>
                <a:gd name="T10" fmla="*/ 0 w 15"/>
                <a:gd name="T11" fmla="*/ 7 h 14"/>
                <a:gd name="T12" fmla="*/ 0 w 15"/>
                <a:gd name="T13" fmla="*/ 7 h 14"/>
                <a:gd name="T14" fmla="*/ 1 w 15"/>
                <a:gd name="T15" fmla="*/ 4 h 14"/>
                <a:gd name="T16" fmla="*/ 2 w 15"/>
                <a:gd name="T17" fmla="*/ 2 h 14"/>
                <a:gd name="T18" fmla="*/ 4 w 15"/>
                <a:gd name="T19" fmla="*/ 0 h 14"/>
                <a:gd name="T20" fmla="*/ 7 w 15"/>
                <a:gd name="T21" fmla="*/ 0 h 14"/>
                <a:gd name="T22" fmla="*/ 7 w 15"/>
                <a:gd name="T23" fmla="*/ 0 h 14"/>
                <a:gd name="T24" fmla="*/ 10 w 15"/>
                <a:gd name="T25" fmla="*/ 0 h 14"/>
                <a:gd name="T26" fmla="*/ 13 w 15"/>
                <a:gd name="T27" fmla="*/ 2 h 14"/>
                <a:gd name="T28" fmla="*/ 14 w 15"/>
                <a:gd name="T29" fmla="*/ 4 h 14"/>
                <a:gd name="T30" fmla="*/ 15 w 15"/>
                <a:gd name="T31" fmla="*/ 7 h 14"/>
                <a:gd name="T32" fmla="*/ 15 w 15"/>
                <a:gd name="T33" fmla="*/ 7 h 14"/>
                <a:gd name="T34" fmla="*/ 14 w 15"/>
                <a:gd name="T35" fmla="*/ 10 h 14"/>
                <a:gd name="T36" fmla="*/ 13 w 15"/>
                <a:gd name="T37" fmla="*/ 12 h 14"/>
                <a:gd name="T38" fmla="*/ 10 w 15"/>
                <a:gd name="T39" fmla="*/ 13 h 14"/>
                <a:gd name="T40" fmla="*/ 7 w 15"/>
                <a:gd name="T41" fmla="*/ 14 h 14"/>
                <a:gd name="T42" fmla="*/ 7 w 15"/>
                <a:gd name="T43" fmla="*/ 14 h 14"/>
                <a:gd name="T44" fmla="*/ 7 w 15"/>
                <a:gd name="T45" fmla="*/ 4 h 14"/>
                <a:gd name="T46" fmla="*/ 7 w 15"/>
                <a:gd name="T47" fmla="*/ 4 h 14"/>
                <a:gd name="T48" fmla="*/ 5 w 15"/>
                <a:gd name="T49" fmla="*/ 4 h 14"/>
                <a:gd name="T50" fmla="*/ 4 w 15"/>
                <a:gd name="T51" fmla="*/ 7 h 14"/>
                <a:gd name="T52" fmla="*/ 4 w 15"/>
                <a:gd name="T53" fmla="*/ 7 h 14"/>
                <a:gd name="T54" fmla="*/ 5 w 15"/>
                <a:gd name="T55" fmla="*/ 9 h 14"/>
                <a:gd name="T56" fmla="*/ 7 w 15"/>
                <a:gd name="T57" fmla="*/ 10 h 14"/>
                <a:gd name="T58" fmla="*/ 7 w 15"/>
                <a:gd name="T59" fmla="*/ 10 h 14"/>
                <a:gd name="T60" fmla="*/ 9 w 15"/>
                <a:gd name="T61" fmla="*/ 9 h 14"/>
                <a:gd name="T62" fmla="*/ 10 w 15"/>
                <a:gd name="T63" fmla="*/ 7 h 14"/>
                <a:gd name="T64" fmla="*/ 10 w 15"/>
                <a:gd name="T65" fmla="*/ 7 h 14"/>
                <a:gd name="T66" fmla="*/ 9 w 15"/>
                <a:gd name="T67" fmla="*/ 4 h 14"/>
                <a:gd name="T68" fmla="*/ 7 w 15"/>
                <a:gd name="T69" fmla="*/ 4 h 14"/>
                <a:gd name="T70" fmla="*/ 7 w 15"/>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14">
                  <a:moveTo>
                    <a:pt x="7" y="14"/>
                  </a:moveTo>
                  <a:lnTo>
                    <a:pt x="7" y="14"/>
                  </a:lnTo>
                  <a:lnTo>
                    <a:pt x="4" y="13"/>
                  </a:lnTo>
                  <a:lnTo>
                    <a:pt x="2" y="12"/>
                  </a:lnTo>
                  <a:lnTo>
                    <a:pt x="1" y="10"/>
                  </a:lnTo>
                  <a:lnTo>
                    <a:pt x="0" y="7"/>
                  </a:lnTo>
                  <a:lnTo>
                    <a:pt x="0" y="7"/>
                  </a:lnTo>
                  <a:lnTo>
                    <a:pt x="1" y="4"/>
                  </a:lnTo>
                  <a:lnTo>
                    <a:pt x="2" y="2"/>
                  </a:lnTo>
                  <a:lnTo>
                    <a:pt x="4" y="0"/>
                  </a:lnTo>
                  <a:lnTo>
                    <a:pt x="7" y="0"/>
                  </a:lnTo>
                  <a:lnTo>
                    <a:pt x="7" y="0"/>
                  </a:lnTo>
                  <a:lnTo>
                    <a:pt x="10" y="0"/>
                  </a:lnTo>
                  <a:lnTo>
                    <a:pt x="13" y="2"/>
                  </a:lnTo>
                  <a:lnTo>
                    <a:pt x="14" y="4"/>
                  </a:lnTo>
                  <a:lnTo>
                    <a:pt x="15" y="7"/>
                  </a:lnTo>
                  <a:lnTo>
                    <a:pt x="15" y="7"/>
                  </a:lnTo>
                  <a:lnTo>
                    <a:pt x="14" y="10"/>
                  </a:lnTo>
                  <a:lnTo>
                    <a:pt x="13" y="12"/>
                  </a:lnTo>
                  <a:lnTo>
                    <a:pt x="10" y="13"/>
                  </a:lnTo>
                  <a:lnTo>
                    <a:pt x="7" y="14"/>
                  </a:lnTo>
                  <a:lnTo>
                    <a:pt x="7" y="14"/>
                  </a:lnTo>
                  <a:close/>
                  <a:moveTo>
                    <a:pt x="7" y="4"/>
                  </a:moveTo>
                  <a:lnTo>
                    <a:pt x="7" y="4"/>
                  </a:lnTo>
                  <a:lnTo>
                    <a:pt x="5" y="4"/>
                  </a:lnTo>
                  <a:lnTo>
                    <a:pt x="4" y="7"/>
                  </a:lnTo>
                  <a:lnTo>
                    <a:pt x="4" y="7"/>
                  </a:lnTo>
                  <a:lnTo>
                    <a:pt x="5" y="9"/>
                  </a:lnTo>
                  <a:lnTo>
                    <a:pt x="7" y="10"/>
                  </a:lnTo>
                  <a:lnTo>
                    <a:pt x="7" y="10"/>
                  </a:lnTo>
                  <a:lnTo>
                    <a:pt x="9" y="9"/>
                  </a:lnTo>
                  <a:lnTo>
                    <a:pt x="10" y="7"/>
                  </a:lnTo>
                  <a:lnTo>
                    <a:pt x="10" y="7"/>
                  </a:lnTo>
                  <a:lnTo>
                    <a:pt x="9" y="4"/>
                  </a:lnTo>
                  <a:lnTo>
                    <a:pt x="7" y="4"/>
                  </a:lnTo>
                  <a:lnTo>
                    <a:pt x="7"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6638"/>
            <p:cNvSpPr>
              <a:spLocks noEditPoints="1"/>
            </p:cNvSpPr>
            <p:nvPr/>
          </p:nvSpPr>
          <p:spPr bwMode="auto">
            <a:xfrm>
              <a:off x="4079225" y="4124511"/>
              <a:ext cx="868347" cy="179875"/>
            </a:xfrm>
            <a:custGeom>
              <a:avLst/>
              <a:gdLst>
                <a:gd name="T0" fmla="*/ 16 w 140"/>
                <a:gd name="T1" fmla="*/ 29 h 29"/>
                <a:gd name="T2" fmla="*/ 0 w 140"/>
                <a:gd name="T3" fmla="*/ 29 h 29"/>
                <a:gd name="T4" fmla="*/ 21 w 140"/>
                <a:gd name="T5" fmla="*/ 1 h 29"/>
                <a:gd name="T6" fmla="*/ 38 w 140"/>
                <a:gd name="T7" fmla="*/ 0 h 29"/>
                <a:gd name="T8" fmla="*/ 121 w 140"/>
                <a:gd name="T9" fmla="*/ 0 h 29"/>
                <a:gd name="T10" fmla="*/ 140 w 140"/>
                <a:gd name="T11" fmla="*/ 27 h 29"/>
                <a:gd name="T12" fmla="*/ 128 w 140"/>
                <a:gd name="T13" fmla="*/ 27 h 29"/>
                <a:gd name="T14" fmla="*/ 110 w 140"/>
                <a:gd name="T15" fmla="*/ 24 h 29"/>
                <a:gd name="T16" fmla="*/ 73 w 140"/>
                <a:gd name="T17" fmla="*/ 24 h 29"/>
                <a:gd name="T18" fmla="*/ 33 w 140"/>
                <a:gd name="T19" fmla="*/ 24 h 29"/>
                <a:gd name="T20" fmla="*/ 16 w 140"/>
                <a:gd name="T21" fmla="*/ 29 h 29"/>
                <a:gd name="T22" fmla="*/ 8 w 140"/>
                <a:gd name="T23" fmla="*/ 25 h 29"/>
                <a:gd name="T24" fmla="*/ 15 w 140"/>
                <a:gd name="T25" fmla="*/ 25 h 29"/>
                <a:gd name="T26" fmla="*/ 32 w 140"/>
                <a:gd name="T27" fmla="*/ 20 h 29"/>
                <a:gd name="T28" fmla="*/ 73 w 140"/>
                <a:gd name="T29" fmla="*/ 20 h 29"/>
                <a:gd name="T30" fmla="*/ 111 w 140"/>
                <a:gd name="T31" fmla="*/ 20 h 29"/>
                <a:gd name="T32" fmla="*/ 129 w 140"/>
                <a:gd name="T33" fmla="*/ 23 h 29"/>
                <a:gd name="T34" fmla="*/ 133 w 140"/>
                <a:gd name="T35" fmla="*/ 23 h 29"/>
                <a:gd name="T36" fmla="*/ 119 w 140"/>
                <a:gd name="T37" fmla="*/ 4 h 29"/>
                <a:gd name="T38" fmla="*/ 38 w 140"/>
                <a:gd name="T39" fmla="*/ 4 h 29"/>
                <a:gd name="T40" fmla="*/ 23 w 140"/>
                <a:gd name="T41" fmla="*/ 5 h 29"/>
                <a:gd name="T42" fmla="*/ 8 w 140"/>
                <a:gd name="T4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29">
                  <a:moveTo>
                    <a:pt x="16" y="29"/>
                  </a:moveTo>
                  <a:lnTo>
                    <a:pt x="0" y="29"/>
                  </a:lnTo>
                  <a:lnTo>
                    <a:pt x="21" y="1"/>
                  </a:lnTo>
                  <a:lnTo>
                    <a:pt x="38" y="0"/>
                  </a:lnTo>
                  <a:lnTo>
                    <a:pt x="121" y="0"/>
                  </a:lnTo>
                  <a:lnTo>
                    <a:pt x="140" y="27"/>
                  </a:lnTo>
                  <a:lnTo>
                    <a:pt x="128" y="27"/>
                  </a:lnTo>
                  <a:lnTo>
                    <a:pt x="110" y="24"/>
                  </a:lnTo>
                  <a:lnTo>
                    <a:pt x="73" y="24"/>
                  </a:lnTo>
                  <a:lnTo>
                    <a:pt x="33" y="24"/>
                  </a:lnTo>
                  <a:lnTo>
                    <a:pt x="16" y="29"/>
                  </a:lnTo>
                  <a:close/>
                  <a:moveTo>
                    <a:pt x="8" y="25"/>
                  </a:moveTo>
                  <a:lnTo>
                    <a:pt x="15" y="25"/>
                  </a:lnTo>
                  <a:lnTo>
                    <a:pt x="32" y="20"/>
                  </a:lnTo>
                  <a:lnTo>
                    <a:pt x="73" y="20"/>
                  </a:lnTo>
                  <a:lnTo>
                    <a:pt x="111" y="20"/>
                  </a:lnTo>
                  <a:lnTo>
                    <a:pt x="129" y="23"/>
                  </a:lnTo>
                  <a:lnTo>
                    <a:pt x="133" y="23"/>
                  </a:lnTo>
                  <a:lnTo>
                    <a:pt x="119" y="4"/>
                  </a:lnTo>
                  <a:lnTo>
                    <a:pt x="38" y="4"/>
                  </a:lnTo>
                  <a:lnTo>
                    <a:pt x="23" y="5"/>
                  </a:lnTo>
                  <a:lnTo>
                    <a:pt x="8"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6639"/>
            <p:cNvSpPr>
              <a:spLocks/>
            </p:cNvSpPr>
            <p:nvPr/>
          </p:nvSpPr>
          <p:spPr bwMode="auto">
            <a:xfrm>
              <a:off x="4042011" y="4577296"/>
              <a:ext cx="421768" cy="347338"/>
            </a:xfrm>
            <a:custGeom>
              <a:avLst/>
              <a:gdLst>
                <a:gd name="T0" fmla="*/ 68 w 68"/>
                <a:gd name="T1" fmla="*/ 56 h 56"/>
                <a:gd name="T2" fmla="*/ 68 w 68"/>
                <a:gd name="T3" fmla="*/ 56 h 56"/>
                <a:gd name="T4" fmla="*/ 59 w 68"/>
                <a:gd name="T5" fmla="*/ 54 h 56"/>
                <a:gd name="T6" fmla="*/ 50 w 68"/>
                <a:gd name="T7" fmla="*/ 52 h 56"/>
                <a:gd name="T8" fmla="*/ 42 w 68"/>
                <a:gd name="T9" fmla="*/ 49 h 56"/>
                <a:gd name="T10" fmla="*/ 36 w 68"/>
                <a:gd name="T11" fmla="*/ 45 h 56"/>
                <a:gd name="T12" fmla="*/ 29 w 68"/>
                <a:gd name="T13" fmla="*/ 41 h 56"/>
                <a:gd name="T14" fmla="*/ 23 w 68"/>
                <a:gd name="T15" fmla="*/ 36 h 56"/>
                <a:gd name="T16" fmla="*/ 14 w 68"/>
                <a:gd name="T17" fmla="*/ 26 h 56"/>
                <a:gd name="T18" fmla="*/ 7 w 68"/>
                <a:gd name="T19" fmla="*/ 16 h 56"/>
                <a:gd name="T20" fmla="*/ 3 w 68"/>
                <a:gd name="T21" fmla="*/ 9 h 56"/>
                <a:gd name="T22" fmla="*/ 0 w 68"/>
                <a:gd name="T23" fmla="*/ 1 h 56"/>
                <a:gd name="T24" fmla="*/ 4 w 68"/>
                <a:gd name="T25" fmla="*/ 0 h 56"/>
                <a:gd name="T26" fmla="*/ 4 w 68"/>
                <a:gd name="T27" fmla="*/ 0 h 56"/>
                <a:gd name="T28" fmla="*/ 7 w 68"/>
                <a:gd name="T29" fmla="*/ 7 h 56"/>
                <a:gd name="T30" fmla="*/ 11 w 68"/>
                <a:gd name="T31" fmla="*/ 14 h 56"/>
                <a:gd name="T32" fmla="*/ 18 w 68"/>
                <a:gd name="T33" fmla="*/ 24 h 56"/>
                <a:gd name="T34" fmla="*/ 26 w 68"/>
                <a:gd name="T35" fmla="*/ 33 h 56"/>
                <a:gd name="T36" fmla="*/ 31 w 68"/>
                <a:gd name="T37" fmla="*/ 37 h 56"/>
                <a:gd name="T38" fmla="*/ 38 w 68"/>
                <a:gd name="T39" fmla="*/ 42 h 56"/>
                <a:gd name="T40" fmla="*/ 44 w 68"/>
                <a:gd name="T41" fmla="*/ 45 h 56"/>
                <a:gd name="T42" fmla="*/ 51 w 68"/>
                <a:gd name="T43" fmla="*/ 48 h 56"/>
                <a:gd name="T44" fmla="*/ 60 w 68"/>
                <a:gd name="T45" fmla="*/ 50 h 56"/>
                <a:gd name="T46" fmla="*/ 68 w 68"/>
                <a:gd name="T47" fmla="*/ 52 h 56"/>
                <a:gd name="T48" fmla="*/ 68 w 68"/>
                <a:gd name="T4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56">
                  <a:moveTo>
                    <a:pt x="68" y="56"/>
                  </a:moveTo>
                  <a:lnTo>
                    <a:pt x="68" y="56"/>
                  </a:lnTo>
                  <a:lnTo>
                    <a:pt x="59" y="54"/>
                  </a:lnTo>
                  <a:lnTo>
                    <a:pt x="50" y="52"/>
                  </a:lnTo>
                  <a:lnTo>
                    <a:pt x="42" y="49"/>
                  </a:lnTo>
                  <a:lnTo>
                    <a:pt x="36" y="45"/>
                  </a:lnTo>
                  <a:lnTo>
                    <a:pt x="29" y="41"/>
                  </a:lnTo>
                  <a:lnTo>
                    <a:pt x="23" y="36"/>
                  </a:lnTo>
                  <a:lnTo>
                    <a:pt x="14" y="26"/>
                  </a:lnTo>
                  <a:lnTo>
                    <a:pt x="7" y="16"/>
                  </a:lnTo>
                  <a:lnTo>
                    <a:pt x="3" y="9"/>
                  </a:lnTo>
                  <a:lnTo>
                    <a:pt x="0" y="1"/>
                  </a:lnTo>
                  <a:lnTo>
                    <a:pt x="4" y="0"/>
                  </a:lnTo>
                  <a:lnTo>
                    <a:pt x="4" y="0"/>
                  </a:lnTo>
                  <a:lnTo>
                    <a:pt x="7" y="7"/>
                  </a:lnTo>
                  <a:lnTo>
                    <a:pt x="11" y="14"/>
                  </a:lnTo>
                  <a:lnTo>
                    <a:pt x="18" y="24"/>
                  </a:lnTo>
                  <a:lnTo>
                    <a:pt x="26" y="33"/>
                  </a:lnTo>
                  <a:lnTo>
                    <a:pt x="31" y="37"/>
                  </a:lnTo>
                  <a:lnTo>
                    <a:pt x="38" y="42"/>
                  </a:lnTo>
                  <a:lnTo>
                    <a:pt x="44" y="45"/>
                  </a:lnTo>
                  <a:lnTo>
                    <a:pt x="51" y="48"/>
                  </a:lnTo>
                  <a:lnTo>
                    <a:pt x="60" y="50"/>
                  </a:lnTo>
                  <a:lnTo>
                    <a:pt x="68" y="52"/>
                  </a:lnTo>
                  <a:lnTo>
                    <a:pt x="68" y="5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6640"/>
            <p:cNvSpPr>
              <a:spLocks/>
            </p:cNvSpPr>
            <p:nvPr/>
          </p:nvSpPr>
          <p:spPr bwMode="auto">
            <a:xfrm>
              <a:off x="4606434" y="4707547"/>
              <a:ext cx="328729" cy="217090"/>
            </a:xfrm>
            <a:custGeom>
              <a:avLst/>
              <a:gdLst>
                <a:gd name="T0" fmla="*/ 1 w 53"/>
                <a:gd name="T1" fmla="*/ 35 h 35"/>
                <a:gd name="T2" fmla="*/ 0 w 53"/>
                <a:gd name="T3" fmla="*/ 31 h 35"/>
                <a:gd name="T4" fmla="*/ 0 w 53"/>
                <a:gd name="T5" fmla="*/ 31 h 35"/>
                <a:gd name="T6" fmla="*/ 7 w 53"/>
                <a:gd name="T7" fmla="*/ 30 h 35"/>
                <a:gd name="T8" fmla="*/ 13 w 53"/>
                <a:gd name="T9" fmla="*/ 28 h 35"/>
                <a:gd name="T10" fmla="*/ 20 w 53"/>
                <a:gd name="T11" fmla="*/ 25 h 35"/>
                <a:gd name="T12" fmla="*/ 28 w 53"/>
                <a:gd name="T13" fmla="*/ 21 h 35"/>
                <a:gd name="T14" fmla="*/ 36 w 53"/>
                <a:gd name="T15" fmla="*/ 15 h 35"/>
                <a:gd name="T16" fmla="*/ 44 w 53"/>
                <a:gd name="T17" fmla="*/ 8 h 35"/>
                <a:gd name="T18" fmla="*/ 50 w 53"/>
                <a:gd name="T19" fmla="*/ 0 h 35"/>
                <a:gd name="T20" fmla="*/ 53 w 53"/>
                <a:gd name="T21" fmla="*/ 2 h 35"/>
                <a:gd name="T22" fmla="*/ 53 w 53"/>
                <a:gd name="T23" fmla="*/ 2 h 35"/>
                <a:gd name="T24" fmla="*/ 50 w 53"/>
                <a:gd name="T25" fmla="*/ 7 h 35"/>
                <a:gd name="T26" fmla="*/ 47 w 53"/>
                <a:gd name="T27" fmla="*/ 11 h 35"/>
                <a:gd name="T28" fmla="*/ 39 w 53"/>
                <a:gd name="T29" fmla="*/ 19 h 35"/>
                <a:gd name="T30" fmla="*/ 31 w 53"/>
                <a:gd name="T31" fmla="*/ 24 h 35"/>
                <a:gd name="T32" fmla="*/ 23 w 53"/>
                <a:gd name="T33" fmla="*/ 29 h 35"/>
                <a:gd name="T34" fmla="*/ 14 w 53"/>
                <a:gd name="T35" fmla="*/ 32 h 35"/>
                <a:gd name="T36" fmla="*/ 8 w 53"/>
                <a:gd name="T37" fmla="*/ 34 h 35"/>
                <a:gd name="T38" fmla="*/ 1 w 53"/>
                <a:gd name="T39" fmla="*/ 35 h 35"/>
                <a:gd name="T40" fmla="*/ 1 w 53"/>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35">
                  <a:moveTo>
                    <a:pt x="1" y="35"/>
                  </a:moveTo>
                  <a:lnTo>
                    <a:pt x="0" y="31"/>
                  </a:lnTo>
                  <a:lnTo>
                    <a:pt x="0" y="31"/>
                  </a:lnTo>
                  <a:lnTo>
                    <a:pt x="7" y="30"/>
                  </a:lnTo>
                  <a:lnTo>
                    <a:pt x="13" y="28"/>
                  </a:lnTo>
                  <a:lnTo>
                    <a:pt x="20" y="25"/>
                  </a:lnTo>
                  <a:lnTo>
                    <a:pt x="28" y="21"/>
                  </a:lnTo>
                  <a:lnTo>
                    <a:pt x="36" y="15"/>
                  </a:lnTo>
                  <a:lnTo>
                    <a:pt x="44" y="8"/>
                  </a:lnTo>
                  <a:lnTo>
                    <a:pt x="50" y="0"/>
                  </a:lnTo>
                  <a:lnTo>
                    <a:pt x="53" y="2"/>
                  </a:lnTo>
                  <a:lnTo>
                    <a:pt x="53" y="2"/>
                  </a:lnTo>
                  <a:lnTo>
                    <a:pt x="50" y="7"/>
                  </a:lnTo>
                  <a:lnTo>
                    <a:pt x="47" y="11"/>
                  </a:lnTo>
                  <a:lnTo>
                    <a:pt x="39" y="19"/>
                  </a:lnTo>
                  <a:lnTo>
                    <a:pt x="31" y="24"/>
                  </a:lnTo>
                  <a:lnTo>
                    <a:pt x="23" y="29"/>
                  </a:lnTo>
                  <a:lnTo>
                    <a:pt x="14" y="32"/>
                  </a:lnTo>
                  <a:lnTo>
                    <a:pt x="8" y="34"/>
                  </a:lnTo>
                  <a:lnTo>
                    <a:pt x="1" y="35"/>
                  </a:lnTo>
                  <a:lnTo>
                    <a:pt x="1" y="3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6641"/>
            <p:cNvSpPr>
              <a:spLocks/>
            </p:cNvSpPr>
            <p:nvPr/>
          </p:nvSpPr>
          <p:spPr bwMode="auto">
            <a:xfrm>
              <a:off x="4581623" y="4626914"/>
              <a:ext cx="390754" cy="272909"/>
            </a:xfrm>
            <a:custGeom>
              <a:avLst/>
              <a:gdLst>
                <a:gd name="T0" fmla="*/ 1 w 63"/>
                <a:gd name="T1" fmla="*/ 44 h 44"/>
                <a:gd name="T2" fmla="*/ 0 w 63"/>
                <a:gd name="T3" fmla="*/ 40 h 44"/>
                <a:gd name="T4" fmla="*/ 0 w 63"/>
                <a:gd name="T5" fmla="*/ 40 h 44"/>
                <a:gd name="T6" fmla="*/ 7 w 63"/>
                <a:gd name="T7" fmla="*/ 38 h 44"/>
                <a:gd name="T8" fmla="*/ 13 w 63"/>
                <a:gd name="T9" fmla="*/ 36 h 44"/>
                <a:gd name="T10" fmla="*/ 21 w 63"/>
                <a:gd name="T11" fmla="*/ 32 h 44"/>
                <a:gd name="T12" fmla="*/ 31 w 63"/>
                <a:gd name="T13" fmla="*/ 26 h 44"/>
                <a:gd name="T14" fmla="*/ 40 w 63"/>
                <a:gd name="T15" fmla="*/ 20 h 44"/>
                <a:gd name="T16" fmla="*/ 51 w 63"/>
                <a:gd name="T17" fmla="*/ 11 h 44"/>
                <a:gd name="T18" fmla="*/ 59 w 63"/>
                <a:gd name="T19" fmla="*/ 0 h 44"/>
                <a:gd name="T20" fmla="*/ 63 w 63"/>
                <a:gd name="T21" fmla="*/ 3 h 44"/>
                <a:gd name="T22" fmla="*/ 63 w 63"/>
                <a:gd name="T23" fmla="*/ 3 h 44"/>
                <a:gd name="T24" fmla="*/ 53 w 63"/>
                <a:gd name="T25" fmla="*/ 14 h 44"/>
                <a:gd name="T26" fmla="*/ 43 w 63"/>
                <a:gd name="T27" fmla="*/ 23 h 44"/>
                <a:gd name="T28" fmla="*/ 33 w 63"/>
                <a:gd name="T29" fmla="*/ 31 h 44"/>
                <a:gd name="T30" fmla="*/ 23 w 63"/>
                <a:gd name="T31" fmla="*/ 36 h 44"/>
                <a:gd name="T32" fmla="*/ 15 w 63"/>
                <a:gd name="T33" fmla="*/ 40 h 44"/>
                <a:gd name="T34" fmla="*/ 8 w 63"/>
                <a:gd name="T35" fmla="*/ 42 h 44"/>
                <a:gd name="T36" fmla="*/ 1 w 63"/>
                <a:gd name="T37" fmla="*/ 44 h 44"/>
                <a:gd name="T38" fmla="*/ 1 w 63"/>
                <a:gd name="T3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44">
                  <a:moveTo>
                    <a:pt x="1" y="44"/>
                  </a:moveTo>
                  <a:lnTo>
                    <a:pt x="0" y="40"/>
                  </a:lnTo>
                  <a:lnTo>
                    <a:pt x="0" y="40"/>
                  </a:lnTo>
                  <a:lnTo>
                    <a:pt x="7" y="38"/>
                  </a:lnTo>
                  <a:lnTo>
                    <a:pt x="13" y="36"/>
                  </a:lnTo>
                  <a:lnTo>
                    <a:pt x="21" y="32"/>
                  </a:lnTo>
                  <a:lnTo>
                    <a:pt x="31" y="26"/>
                  </a:lnTo>
                  <a:lnTo>
                    <a:pt x="40" y="20"/>
                  </a:lnTo>
                  <a:lnTo>
                    <a:pt x="51" y="11"/>
                  </a:lnTo>
                  <a:lnTo>
                    <a:pt x="59" y="0"/>
                  </a:lnTo>
                  <a:lnTo>
                    <a:pt x="63" y="3"/>
                  </a:lnTo>
                  <a:lnTo>
                    <a:pt x="63" y="3"/>
                  </a:lnTo>
                  <a:lnTo>
                    <a:pt x="53" y="14"/>
                  </a:lnTo>
                  <a:lnTo>
                    <a:pt x="43" y="23"/>
                  </a:lnTo>
                  <a:lnTo>
                    <a:pt x="33" y="31"/>
                  </a:lnTo>
                  <a:lnTo>
                    <a:pt x="23" y="36"/>
                  </a:lnTo>
                  <a:lnTo>
                    <a:pt x="15" y="40"/>
                  </a:lnTo>
                  <a:lnTo>
                    <a:pt x="8" y="42"/>
                  </a:lnTo>
                  <a:lnTo>
                    <a:pt x="1" y="44"/>
                  </a:lnTo>
                  <a:lnTo>
                    <a:pt x="1" y="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6642"/>
            <p:cNvSpPr>
              <a:spLocks/>
            </p:cNvSpPr>
            <p:nvPr/>
          </p:nvSpPr>
          <p:spPr bwMode="auto">
            <a:xfrm>
              <a:off x="5009597" y="4577296"/>
              <a:ext cx="1029612" cy="254304"/>
            </a:xfrm>
            <a:custGeom>
              <a:avLst/>
              <a:gdLst>
                <a:gd name="T0" fmla="*/ 4 w 166"/>
                <a:gd name="T1" fmla="*/ 41 h 41"/>
                <a:gd name="T2" fmla="*/ 0 w 166"/>
                <a:gd name="T3" fmla="*/ 40 h 41"/>
                <a:gd name="T4" fmla="*/ 2 w 166"/>
                <a:gd name="T5" fmla="*/ 16 h 41"/>
                <a:gd name="T6" fmla="*/ 10 w 166"/>
                <a:gd name="T7" fmla="*/ 16 h 41"/>
                <a:gd name="T8" fmla="*/ 19 w 166"/>
                <a:gd name="T9" fmla="*/ 1 h 41"/>
                <a:gd name="T10" fmla="*/ 19 w 166"/>
                <a:gd name="T11" fmla="*/ 23 h 41"/>
                <a:gd name="T12" fmla="*/ 19 w 166"/>
                <a:gd name="T13" fmla="*/ 23 h 41"/>
                <a:gd name="T14" fmla="*/ 93 w 166"/>
                <a:gd name="T15" fmla="*/ 14 h 41"/>
                <a:gd name="T16" fmla="*/ 138 w 166"/>
                <a:gd name="T17" fmla="*/ 8 h 41"/>
                <a:gd name="T18" fmla="*/ 138 w 166"/>
                <a:gd name="T19" fmla="*/ 8 h 41"/>
                <a:gd name="T20" fmla="*/ 138 w 166"/>
                <a:gd name="T21" fmla="*/ 4 h 41"/>
                <a:gd name="T22" fmla="*/ 137 w 166"/>
                <a:gd name="T23" fmla="*/ 2 h 41"/>
                <a:gd name="T24" fmla="*/ 139 w 166"/>
                <a:gd name="T25" fmla="*/ 2 h 41"/>
                <a:gd name="T26" fmla="*/ 139 w 166"/>
                <a:gd name="T27" fmla="*/ 2 h 41"/>
                <a:gd name="T28" fmla="*/ 142 w 166"/>
                <a:gd name="T29" fmla="*/ 1 h 41"/>
                <a:gd name="T30" fmla="*/ 149 w 166"/>
                <a:gd name="T31" fmla="*/ 0 h 41"/>
                <a:gd name="T32" fmla="*/ 157 w 166"/>
                <a:gd name="T33" fmla="*/ 0 h 41"/>
                <a:gd name="T34" fmla="*/ 160 w 166"/>
                <a:gd name="T35" fmla="*/ 0 h 41"/>
                <a:gd name="T36" fmla="*/ 163 w 166"/>
                <a:gd name="T37" fmla="*/ 2 h 41"/>
                <a:gd name="T38" fmla="*/ 163 w 166"/>
                <a:gd name="T39" fmla="*/ 2 h 41"/>
                <a:gd name="T40" fmla="*/ 165 w 166"/>
                <a:gd name="T41" fmla="*/ 5 h 41"/>
                <a:gd name="T42" fmla="*/ 166 w 166"/>
                <a:gd name="T43" fmla="*/ 8 h 41"/>
                <a:gd name="T44" fmla="*/ 166 w 166"/>
                <a:gd name="T45" fmla="*/ 8 h 41"/>
                <a:gd name="T46" fmla="*/ 165 w 166"/>
                <a:gd name="T47" fmla="*/ 10 h 41"/>
                <a:gd name="T48" fmla="*/ 164 w 166"/>
                <a:gd name="T49" fmla="*/ 12 h 41"/>
                <a:gd name="T50" fmla="*/ 162 w 166"/>
                <a:gd name="T51" fmla="*/ 13 h 41"/>
                <a:gd name="T52" fmla="*/ 160 w 166"/>
                <a:gd name="T53" fmla="*/ 10 h 41"/>
                <a:gd name="T54" fmla="*/ 161 w 166"/>
                <a:gd name="T55" fmla="*/ 12 h 41"/>
                <a:gd name="T56" fmla="*/ 160 w 166"/>
                <a:gd name="T57" fmla="*/ 10 h 41"/>
                <a:gd name="T58" fmla="*/ 160 w 166"/>
                <a:gd name="T59" fmla="*/ 10 h 41"/>
                <a:gd name="T60" fmla="*/ 161 w 166"/>
                <a:gd name="T61" fmla="*/ 9 h 41"/>
                <a:gd name="T62" fmla="*/ 162 w 166"/>
                <a:gd name="T63" fmla="*/ 7 h 41"/>
                <a:gd name="T64" fmla="*/ 162 w 166"/>
                <a:gd name="T65" fmla="*/ 7 h 41"/>
                <a:gd name="T66" fmla="*/ 161 w 166"/>
                <a:gd name="T67" fmla="*/ 6 h 41"/>
                <a:gd name="T68" fmla="*/ 160 w 166"/>
                <a:gd name="T69" fmla="*/ 5 h 41"/>
                <a:gd name="T70" fmla="*/ 160 w 166"/>
                <a:gd name="T71" fmla="*/ 5 h 41"/>
                <a:gd name="T72" fmla="*/ 157 w 166"/>
                <a:gd name="T73" fmla="*/ 4 h 41"/>
                <a:gd name="T74" fmla="*/ 153 w 166"/>
                <a:gd name="T75" fmla="*/ 4 h 41"/>
                <a:gd name="T76" fmla="*/ 142 w 166"/>
                <a:gd name="T77" fmla="*/ 5 h 41"/>
                <a:gd name="T78" fmla="*/ 142 w 166"/>
                <a:gd name="T79" fmla="*/ 5 h 41"/>
                <a:gd name="T80" fmla="*/ 142 w 166"/>
                <a:gd name="T81" fmla="*/ 8 h 41"/>
                <a:gd name="T82" fmla="*/ 141 w 166"/>
                <a:gd name="T83" fmla="*/ 11 h 41"/>
                <a:gd name="T84" fmla="*/ 141 w 166"/>
                <a:gd name="T85" fmla="*/ 11 h 41"/>
                <a:gd name="T86" fmla="*/ 139 w 166"/>
                <a:gd name="T87" fmla="*/ 12 h 41"/>
                <a:gd name="T88" fmla="*/ 124 w 166"/>
                <a:gd name="T89" fmla="*/ 14 h 41"/>
                <a:gd name="T90" fmla="*/ 17 w 166"/>
                <a:gd name="T91" fmla="*/ 28 h 41"/>
                <a:gd name="T92" fmla="*/ 14 w 166"/>
                <a:gd name="T93" fmla="*/ 28 h 41"/>
                <a:gd name="T94" fmla="*/ 14 w 166"/>
                <a:gd name="T95" fmla="*/ 17 h 41"/>
                <a:gd name="T96" fmla="*/ 12 w 166"/>
                <a:gd name="T97" fmla="*/ 21 h 41"/>
                <a:gd name="T98" fmla="*/ 6 w 166"/>
                <a:gd name="T99" fmla="*/ 21 h 41"/>
                <a:gd name="T100" fmla="*/ 4 w 166"/>
                <a:gd name="T10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41">
                  <a:moveTo>
                    <a:pt x="4" y="41"/>
                  </a:moveTo>
                  <a:lnTo>
                    <a:pt x="0" y="40"/>
                  </a:lnTo>
                  <a:lnTo>
                    <a:pt x="2" y="16"/>
                  </a:lnTo>
                  <a:lnTo>
                    <a:pt x="10" y="16"/>
                  </a:lnTo>
                  <a:lnTo>
                    <a:pt x="19" y="1"/>
                  </a:lnTo>
                  <a:lnTo>
                    <a:pt x="19" y="23"/>
                  </a:lnTo>
                  <a:lnTo>
                    <a:pt x="19" y="23"/>
                  </a:lnTo>
                  <a:lnTo>
                    <a:pt x="93" y="14"/>
                  </a:lnTo>
                  <a:lnTo>
                    <a:pt x="138" y="8"/>
                  </a:lnTo>
                  <a:lnTo>
                    <a:pt x="138" y="8"/>
                  </a:lnTo>
                  <a:lnTo>
                    <a:pt x="138" y="4"/>
                  </a:lnTo>
                  <a:lnTo>
                    <a:pt x="137" y="2"/>
                  </a:lnTo>
                  <a:lnTo>
                    <a:pt x="139" y="2"/>
                  </a:lnTo>
                  <a:lnTo>
                    <a:pt x="139" y="2"/>
                  </a:lnTo>
                  <a:lnTo>
                    <a:pt x="142" y="1"/>
                  </a:lnTo>
                  <a:lnTo>
                    <a:pt x="149" y="0"/>
                  </a:lnTo>
                  <a:lnTo>
                    <a:pt x="157" y="0"/>
                  </a:lnTo>
                  <a:lnTo>
                    <a:pt x="160" y="0"/>
                  </a:lnTo>
                  <a:lnTo>
                    <a:pt x="163" y="2"/>
                  </a:lnTo>
                  <a:lnTo>
                    <a:pt x="163" y="2"/>
                  </a:lnTo>
                  <a:lnTo>
                    <a:pt x="165" y="5"/>
                  </a:lnTo>
                  <a:lnTo>
                    <a:pt x="166" y="8"/>
                  </a:lnTo>
                  <a:lnTo>
                    <a:pt x="166" y="8"/>
                  </a:lnTo>
                  <a:lnTo>
                    <a:pt x="165" y="10"/>
                  </a:lnTo>
                  <a:lnTo>
                    <a:pt x="164" y="12"/>
                  </a:lnTo>
                  <a:lnTo>
                    <a:pt x="162" y="13"/>
                  </a:lnTo>
                  <a:lnTo>
                    <a:pt x="160" y="10"/>
                  </a:lnTo>
                  <a:lnTo>
                    <a:pt x="161" y="12"/>
                  </a:lnTo>
                  <a:lnTo>
                    <a:pt x="160" y="10"/>
                  </a:lnTo>
                  <a:lnTo>
                    <a:pt x="160" y="10"/>
                  </a:lnTo>
                  <a:lnTo>
                    <a:pt x="161" y="9"/>
                  </a:lnTo>
                  <a:lnTo>
                    <a:pt x="162" y="7"/>
                  </a:lnTo>
                  <a:lnTo>
                    <a:pt x="162" y="7"/>
                  </a:lnTo>
                  <a:lnTo>
                    <a:pt x="161" y="6"/>
                  </a:lnTo>
                  <a:lnTo>
                    <a:pt x="160" y="5"/>
                  </a:lnTo>
                  <a:lnTo>
                    <a:pt x="160" y="5"/>
                  </a:lnTo>
                  <a:lnTo>
                    <a:pt x="157" y="4"/>
                  </a:lnTo>
                  <a:lnTo>
                    <a:pt x="153" y="4"/>
                  </a:lnTo>
                  <a:lnTo>
                    <a:pt x="142" y="5"/>
                  </a:lnTo>
                  <a:lnTo>
                    <a:pt x="142" y="5"/>
                  </a:lnTo>
                  <a:lnTo>
                    <a:pt x="142" y="8"/>
                  </a:lnTo>
                  <a:lnTo>
                    <a:pt x="141" y="11"/>
                  </a:lnTo>
                  <a:lnTo>
                    <a:pt x="141" y="11"/>
                  </a:lnTo>
                  <a:lnTo>
                    <a:pt x="139" y="12"/>
                  </a:lnTo>
                  <a:lnTo>
                    <a:pt x="124" y="14"/>
                  </a:lnTo>
                  <a:lnTo>
                    <a:pt x="17" y="28"/>
                  </a:lnTo>
                  <a:lnTo>
                    <a:pt x="14" y="28"/>
                  </a:lnTo>
                  <a:lnTo>
                    <a:pt x="14" y="17"/>
                  </a:lnTo>
                  <a:lnTo>
                    <a:pt x="12" y="21"/>
                  </a:lnTo>
                  <a:lnTo>
                    <a:pt x="6" y="21"/>
                  </a:lnTo>
                  <a:lnTo>
                    <a:pt x="4" y="4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6643"/>
            <p:cNvSpPr>
              <a:spLocks/>
            </p:cNvSpPr>
            <p:nvPr/>
          </p:nvSpPr>
          <p:spPr bwMode="auto">
            <a:xfrm>
              <a:off x="3024803" y="4564891"/>
              <a:ext cx="1023409" cy="254304"/>
            </a:xfrm>
            <a:custGeom>
              <a:avLst/>
              <a:gdLst>
                <a:gd name="T0" fmla="*/ 161 w 165"/>
                <a:gd name="T1" fmla="*/ 41 h 41"/>
                <a:gd name="T2" fmla="*/ 157 w 165"/>
                <a:gd name="T3" fmla="*/ 28 h 41"/>
                <a:gd name="T4" fmla="*/ 156 w 165"/>
                <a:gd name="T5" fmla="*/ 26 h 41"/>
                <a:gd name="T6" fmla="*/ 149 w 165"/>
                <a:gd name="T7" fmla="*/ 19 h 41"/>
                <a:gd name="T8" fmla="*/ 148 w 165"/>
                <a:gd name="T9" fmla="*/ 29 h 41"/>
                <a:gd name="T10" fmla="*/ 148 w 165"/>
                <a:gd name="T11" fmla="*/ 31 h 41"/>
                <a:gd name="T12" fmla="*/ 145 w 165"/>
                <a:gd name="T13" fmla="*/ 31 h 41"/>
                <a:gd name="T14" fmla="*/ 94 w 165"/>
                <a:gd name="T15" fmla="*/ 25 h 41"/>
                <a:gd name="T16" fmla="*/ 22 w 165"/>
                <a:gd name="T17" fmla="*/ 13 h 41"/>
                <a:gd name="T18" fmla="*/ 25 w 165"/>
                <a:gd name="T19" fmla="*/ 10 h 41"/>
                <a:gd name="T20" fmla="*/ 27 w 165"/>
                <a:gd name="T21" fmla="*/ 5 h 41"/>
                <a:gd name="T22" fmla="*/ 22 w 165"/>
                <a:gd name="T23" fmla="*/ 6 h 41"/>
                <a:gd name="T24" fmla="*/ 8 w 165"/>
                <a:gd name="T25" fmla="*/ 7 h 41"/>
                <a:gd name="T26" fmla="*/ 6 w 165"/>
                <a:gd name="T27" fmla="*/ 8 h 41"/>
                <a:gd name="T28" fmla="*/ 6 w 165"/>
                <a:gd name="T29" fmla="*/ 13 h 41"/>
                <a:gd name="T30" fmla="*/ 3 w 165"/>
                <a:gd name="T31" fmla="*/ 19 h 41"/>
                <a:gd name="T32" fmla="*/ 1 w 165"/>
                <a:gd name="T33" fmla="*/ 15 h 41"/>
                <a:gd name="T34" fmla="*/ 1 w 165"/>
                <a:gd name="T35" fmla="*/ 6 h 41"/>
                <a:gd name="T36" fmla="*/ 2 w 165"/>
                <a:gd name="T37" fmla="*/ 5 h 41"/>
                <a:gd name="T38" fmla="*/ 9 w 165"/>
                <a:gd name="T39" fmla="*/ 3 h 41"/>
                <a:gd name="T40" fmla="*/ 22 w 165"/>
                <a:gd name="T41" fmla="*/ 2 h 41"/>
                <a:gd name="T42" fmla="*/ 28 w 165"/>
                <a:gd name="T43" fmla="*/ 0 h 41"/>
                <a:gd name="T44" fmla="*/ 29 w 165"/>
                <a:gd name="T45" fmla="*/ 0 h 41"/>
                <a:gd name="T46" fmla="*/ 31 w 165"/>
                <a:gd name="T47" fmla="*/ 2 h 41"/>
                <a:gd name="T48" fmla="*/ 31 w 165"/>
                <a:gd name="T49" fmla="*/ 6 h 41"/>
                <a:gd name="T50" fmla="*/ 29 w 165"/>
                <a:gd name="T51" fmla="*/ 10 h 41"/>
                <a:gd name="T52" fmla="*/ 127 w 165"/>
                <a:gd name="T53" fmla="*/ 26 h 41"/>
                <a:gd name="T54" fmla="*/ 144 w 165"/>
                <a:gd name="T55" fmla="*/ 27 h 41"/>
                <a:gd name="T56" fmla="*/ 146 w 165"/>
                <a:gd name="T57" fmla="*/ 11 h 41"/>
                <a:gd name="T58" fmla="*/ 150 w 165"/>
                <a:gd name="T59" fmla="*/ 11 h 41"/>
                <a:gd name="T60" fmla="*/ 152 w 165"/>
                <a:gd name="T61" fmla="*/ 16 h 41"/>
                <a:gd name="T62" fmla="*/ 157 w 165"/>
                <a:gd name="T63" fmla="*/ 22 h 41"/>
                <a:gd name="T64" fmla="*/ 160 w 165"/>
                <a:gd name="T65" fmla="*/ 24 h 41"/>
                <a:gd name="T66" fmla="*/ 164 w 165"/>
                <a:gd name="T67" fmla="*/ 31 h 41"/>
                <a:gd name="T68" fmla="*/ 165 w 165"/>
                <a:gd name="T6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41">
                  <a:moveTo>
                    <a:pt x="161" y="41"/>
                  </a:moveTo>
                  <a:lnTo>
                    <a:pt x="161" y="41"/>
                  </a:lnTo>
                  <a:lnTo>
                    <a:pt x="160" y="32"/>
                  </a:lnTo>
                  <a:lnTo>
                    <a:pt x="157" y="28"/>
                  </a:lnTo>
                  <a:lnTo>
                    <a:pt x="156" y="26"/>
                  </a:lnTo>
                  <a:lnTo>
                    <a:pt x="156" y="26"/>
                  </a:lnTo>
                  <a:lnTo>
                    <a:pt x="152" y="23"/>
                  </a:lnTo>
                  <a:lnTo>
                    <a:pt x="149" y="19"/>
                  </a:lnTo>
                  <a:lnTo>
                    <a:pt x="149" y="19"/>
                  </a:lnTo>
                  <a:lnTo>
                    <a:pt x="148" y="29"/>
                  </a:lnTo>
                  <a:lnTo>
                    <a:pt x="148" y="30"/>
                  </a:lnTo>
                  <a:lnTo>
                    <a:pt x="148" y="31"/>
                  </a:lnTo>
                  <a:lnTo>
                    <a:pt x="148" y="31"/>
                  </a:lnTo>
                  <a:lnTo>
                    <a:pt x="145" y="31"/>
                  </a:lnTo>
                  <a:lnTo>
                    <a:pt x="130" y="30"/>
                  </a:lnTo>
                  <a:lnTo>
                    <a:pt x="94" y="25"/>
                  </a:lnTo>
                  <a:lnTo>
                    <a:pt x="26" y="13"/>
                  </a:lnTo>
                  <a:lnTo>
                    <a:pt x="22" y="13"/>
                  </a:lnTo>
                  <a:lnTo>
                    <a:pt x="25" y="10"/>
                  </a:lnTo>
                  <a:lnTo>
                    <a:pt x="25" y="10"/>
                  </a:lnTo>
                  <a:lnTo>
                    <a:pt x="27" y="5"/>
                  </a:lnTo>
                  <a:lnTo>
                    <a:pt x="27" y="5"/>
                  </a:lnTo>
                  <a:lnTo>
                    <a:pt x="22" y="6"/>
                  </a:lnTo>
                  <a:lnTo>
                    <a:pt x="22" y="6"/>
                  </a:lnTo>
                  <a:lnTo>
                    <a:pt x="13" y="6"/>
                  </a:lnTo>
                  <a:lnTo>
                    <a:pt x="8" y="7"/>
                  </a:lnTo>
                  <a:lnTo>
                    <a:pt x="6" y="8"/>
                  </a:lnTo>
                  <a:lnTo>
                    <a:pt x="6" y="8"/>
                  </a:lnTo>
                  <a:lnTo>
                    <a:pt x="5" y="10"/>
                  </a:lnTo>
                  <a:lnTo>
                    <a:pt x="6" y="13"/>
                  </a:lnTo>
                  <a:lnTo>
                    <a:pt x="8" y="17"/>
                  </a:lnTo>
                  <a:lnTo>
                    <a:pt x="3" y="19"/>
                  </a:lnTo>
                  <a:lnTo>
                    <a:pt x="3" y="19"/>
                  </a:lnTo>
                  <a:lnTo>
                    <a:pt x="1" y="15"/>
                  </a:lnTo>
                  <a:lnTo>
                    <a:pt x="0" y="11"/>
                  </a:lnTo>
                  <a:lnTo>
                    <a:pt x="1" y="6"/>
                  </a:lnTo>
                  <a:lnTo>
                    <a:pt x="1" y="6"/>
                  </a:lnTo>
                  <a:lnTo>
                    <a:pt x="2" y="5"/>
                  </a:lnTo>
                  <a:lnTo>
                    <a:pt x="3" y="4"/>
                  </a:lnTo>
                  <a:lnTo>
                    <a:pt x="9" y="3"/>
                  </a:lnTo>
                  <a:lnTo>
                    <a:pt x="15" y="2"/>
                  </a:lnTo>
                  <a:lnTo>
                    <a:pt x="22" y="2"/>
                  </a:lnTo>
                  <a:lnTo>
                    <a:pt x="22" y="2"/>
                  </a:lnTo>
                  <a:lnTo>
                    <a:pt x="28" y="0"/>
                  </a:lnTo>
                  <a:lnTo>
                    <a:pt x="28" y="0"/>
                  </a:lnTo>
                  <a:lnTo>
                    <a:pt x="29" y="0"/>
                  </a:lnTo>
                  <a:lnTo>
                    <a:pt x="31" y="2"/>
                  </a:lnTo>
                  <a:lnTo>
                    <a:pt x="31" y="2"/>
                  </a:lnTo>
                  <a:lnTo>
                    <a:pt x="31" y="4"/>
                  </a:lnTo>
                  <a:lnTo>
                    <a:pt x="31" y="6"/>
                  </a:lnTo>
                  <a:lnTo>
                    <a:pt x="29" y="10"/>
                  </a:lnTo>
                  <a:lnTo>
                    <a:pt x="29" y="10"/>
                  </a:lnTo>
                  <a:lnTo>
                    <a:pt x="98" y="22"/>
                  </a:lnTo>
                  <a:lnTo>
                    <a:pt x="127" y="26"/>
                  </a:lnTo>
                  <a:lnTo>
                    <a:pt x="144" y="27"/>
                  </a:lnTo>
                  <a:lnTo>
                    <a:pt x="144" y="27"/>
                  </a:lnTo>
                  <a:lnTo>
                    <a:pt x="145" y="17"/>
                  </a:lnTo>
                  <a:lnTo>
                    <a:pt x="146" y="11"/>
                  </a:lnTo>
                  <a:lnTo>
                    <a:pt x="147" y="2"/>
                  </a:lnTo>
                  <a:lnTo>
                    <a:pt x="150" y="11"/>
                  </a:lnTo>
                  <a:lnTo>
                    <a:pt x="150" y="11"/>
                  </a:lnTo>
                  <a:lnTo>
                    <a:pt x="152" y="16"/>
                  </a:lnTo>
                  <a:lnTo>
                    <a:pt x="154" y="19"/>
                  </a:lnTo>
                  <a:lnTo>
                    <a:pt x="157" y="22"/>
                  </a:lnTo>
                  <a:lnTo>
                    <a:pt x="157" y="22"/>
                  </a:lnTo>
                  <a:lnTo>
                    <a:pt x="160" y="24"/>
                  </a:lnTo>
                  <a:lnTo>
                    <a:pt x="162" y="26"/>
                  </a:lnTo>
                  <a:lnTo>
                    <a:pt x="164" y="31"/>
                  </a:lnTo>
                  <a:lnTo>
                    <a:pt x="165" y="36"/>
                  </a:lnTo>
                  <a:lnTo>
                    <a:pt x="165" y="41"/>
                  </a:lnTo>
                  <a:lnTo>
                    <a:pt x="161" y="4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6644"/>
            <p:cNvSpPr>
              <a:spLocks/>
            </p:cNvSpPr>
            <p:nvPr/>
          </p:nvSpPr>
          <p:spPr bwMode="auto">
            <a:xfrm>
              <a:off x="556215" y="4428437"/>
              <a:ext cx="2443779" cy="192279"/>
            </a:xfrm>
            <a:custGeom>
              <a:avLst/>
              <a:gdLst>
                <a:gd name="T0" fmla="*/ 394 w 394"/>
                <a:gd name="T1" fmla="*/ 31 h 31"/>
                <a:gd name="T2" fmla="*/ 0 w 394"/>
                <a:gd name="T3" fmla="*/ 5 h 31"/>
                <a:gd name="T4" fmla="*/ 0 w 394"/>
                <a:gd name="T5" fmla="*/ 0 h 31"/>
                <a:gd name="T6" fmla="*/ 394 w 394"/>
                <a:gd name="T7" fmla="*/ 27 h 31"/>
                <a:gd name="T8" fmla="*/ 394 w 394"/>
                <a:gd name="T9" fmla="*/ 31 h 31"/>
              </a:gdLst>
              <a:ahLst/>
              <a:cxnLst>
                <a:cxn ang="0">
                  <a:pos x="T0" y="T1"/>
                </a:cxn>
                <a:cxn ang="0">
                  <a:pos x="T2" y="T3"/>
                </a:cxn>
                <a:cxn ang="0">
                  <a:pos x="T4" y="T5"/>
                </a:cxn>
                <a:cxn ang="0">
                  <a:pos x="T6" y="T7"/>
                </a:cxn>
                <a:cxn ang="0">
                  <a:pos x="T8" y="T9"/>
                </a:cxn>
              </a:cxnLst>
              <a:rect l="0" t="0" r="r" b="b"/>
              <a:pathLst>
                <a:path w="394" h="31">
                  <a:moveTo>
                    <a:pt x="394" y="31"/>
                  </a:moveTo>
                  <a:lnTo>
                    <a:pt x="0" y="5"/>
                  </a:lnTo>
                  <a:lnTo>
                    <a:pt x="0" y="0"/>
                  </a:lnTo>
                  <a:lnTo>
                    <a:pt x="394" y="27"/>
                  </a:lnTo>
                  <a:lnTo>
                    <a:pt x="394" y="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6645"/>
            <p:cNvSpPr>
              <a:spLocks/>
            </p:cNvSpPr>
            <p:nvPr/>
          </p:nvSpPr>
          <p:spPr bwMode="auto">
            <a:xfrm>
              <a:off x="3186068" y="4620711"/>
              <a:ext cx="750499" cy="111644"/>
            </a:xfrm>
            <a:custGeom>
              <a:avLst/>
              <a:gdLst>
                <a:gd name="T0" fmla="*/ 120 w 121"/>
                <a:gd name="T1" fmla="*/ 18 h 18"/>
                <a:gd name="T2" fmla="*/ 0 w 121"/>
                <a:gd name="T3" fmla="*/ 4 h 18"/>
                <a:gd name="T4" fmla="*/ 1 w 121"/>
                <a:gd name="T5" fmla="*/ 0 h 18"/>
                <a:gd name="T6" fmla="*/ 121 w 121"/>
                <a:gd name="T7" fmla="*/ 14 h 18"/>
                <a:gd name="T8" fmla="*/ 120 w 121"/>
                <a:gd name="T9" fmla="*/ 18 h 18"/>
              </a:gdLst>
              <a:ahLst/>
              <a:cxnLst>
                <a:cxn ang="0">
                  <a:pos x="T0" y="T1"/>
                </a:cxn>
                <a:cxn ang="0">
                  <a:pos x="T2" y="T3"/>
                </a:cxn>
                <a:cxn ang="0">
                  <a:pos x="T4" y="T5"/>
                </a:cxn>
                <a:cxn ang="0">
                  <a:pos x="T6" y="T7"/>
                </a:cxn>
                <a:cxn ang="0">
                  <a:pos x="T8" y="T9"/>
                </a:cxn>
              </a:cxnLst>
              <a:rect l="0" t="0" r="r" b="b"/>
              <a:pathLst>
                <a:path w="121" h="18">
                  <a:moveTo>
                    <a:pt x="120" y="18"/>
                  </a:moveTo>
                  <a:lnTo>
                    <a:pt x="0" y="4"/>
                  </a:lnTo>
                  <a:lnTo>
                    <a:pt x="1" y="0"/>
                  </a:lnTo>
                  <a:lnTo>
                    <a:pt x="121" y="14"/>
                  </a:lnTo>
                  <a:lnTo>
                    <a:pt x="120" y="1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6646"/>
            <p:cNvSpPr>
              <a:spLocks/>
            </p:cNvSpPr>
            <p:nvPr/>
          </p:nvSpPr>
          <p:spPr bwMode="auto">
            <a:xfrm>
              <a:off x="5133648" y="4608307"/>
              <a:ext cx="731892" cy="111644"/>
            </a:xfrm>
            <a:custGeom>
              <a:avLst/>
              <a:gdLst>
                <a:gd name="T0" fmla="*/ 1 w 118"/>
                <a:gd name="T1" fmla="*/ 18 h 18"/>
                <a:gd name="T2" fmla="*/ 0 w 118"/>
                <a:gd name="T3" fmla="*/ 14 h 18"/>
                <a:gd name="T4" fmla="*/ 118 w 118"/>
                <a:gd name="T5" fmla="*/ 0 h 18"/>
                <a:gd name="T6" fmla="*/ 118 w 118"/>
                <a:gd name="T7" fmla="*/ 4 h 18"/>
                <a:gd name="T8" fmla="*/ 1 w 118"/>
                <a:gd name="T9" fmla="*/ 18 h 18"/>
              </a:gdLst>
              <a:ahLst/>
              <a:cxnLst>
                <a:cxn ang="0">
                  <a:pos x="T0" y="T1"/>
                </a:cxn>
                <a:cxn ang="0">
                  <a:pos x="T2" y="T3"/>
                </a:cxn>
                <a:cxn ang="0">
                  <a:pos x="T4" y="T5"/>
                </a:cxn>
                <a:cxn ang="0">
                  <a:pos x="T6" y="T7"/>
                </a:cxn>
                <a:cxn ang="0">
                  <a:pos x="T8" y="T9"/>
                </a:cxn>
              </a:cxnLst>
              <a:rect l="0" t="0" r="r" b="b"/>
              <a:pathLst>
                <a:path w="118" h="18">
                  <a:moveTo>
                    <a:pt x="1" y="18"/>
                  </a:moveTo>
                  <a:lnTo>
                    <a:pt x="0" y="14"/>
                  </a:lnTo>
                  <a:lnTo>
                    <a:pt x="118" y="0"/>
                  </a:lnTo>
                  <a:lnTo>
                    <a:pt x="118" y="4"/>
                  </a:lnTo>
                  <a:lnTo>
                    <a:pt x="1" y="1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6647"/>
            <p:cNvSpPr>
              <a:spLocks/>
            </p:cNvSpPr>
            <p:nvPr/>
          </p:nvSpPr>
          <p:spPr bwMode="auto">
            <a:xfrm>
              <a:off x="6051616" y="4397421"/>
              <a:ext cx="2505802" cy="235694"/>
            </a:xfrm>
            <a:custGeom>
              <a:avLst/>
              <a:gdLst>
                <a:gd name="T0" fmla="*/ 1 w 404"/>
                <a:gd name="T1" fmla="*/ 38 h 38"/>
                <a:gd name="T2" fmla="*/ 0 w 404"/>
                <a:gd name="T3" fmla="*/ 34 h 38"/>
                <a:gd name="T4" fmla="*/ 404 w 404"/>
                <a:gd name="T5" fmla="*/ 0 h 38"/>
                <a:gd name="T6" fmla="*/ 404 w 404"/>
                <a:gd name="T7" fmla="*/ 4 h 38"/>
                <a:gd name="T8" fmla="*/ 1 w 404"/>
                <a:gd name="T9" fmla="*/ 38 h 38"/>
              </a:gdLst>
              <a:ahLst/>
              <a:cxnLst>
                <a:cxn ang="0">
                  <a:pos x="T0" y="T1"/>
                </a:cxn>
                <a:cxn ang="0">
                  <a:pos x="T2" y="T3"/>
                </a:cxn>
                <a:cxn ang="0">
                  <a:pos x="T4" y="T5"/>
                </a:cxn>
                <a:cxn ang="0">
                  <a:pos x="T6" y="T7"/>
                </a:cxn>
                <a:cxn ang="0">
                  <a:pos x="T8" y="T9"/>
                </a:cxn>
              </a:cxnLst>
              <a:rect l="0" t="0" r="r" b="b"/>
              <a:pathLst>
                <a:path w="404" h="38">
                  <a:moveTo>
                    <a:pt x="1" y="38"/>
                  </a:moveTo>
                  <a:lnTo>
                    <a:pt x="0" y="34"/>
                  </a:lnTo>
                  <a:lnTo>
                    <a:pt x="404" y="0"/>
                  </a:lnTo>
                  <a:lnTo>
                    <a:pt x="404" y="4"/>
                  </a:lnTo>
                  <a:lnTo>
                    <a:pt x="1" y="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6648"/>
            <p:cNvSpPr>
              <a:spLocks noEditPoints="1"/>
            </p:cNvSpPr>
            <p:nvPr/>
          </p:nvSpPr>
          <p:spPr bwMode="auto">
            <a:xfrm>
              <a:off x="3055814" y="4868809"/>
              <a:ext cx="148859" cy="148859"/>
            </a:xfrm>
            <a:custGeom>
              <a:avLst/>
              <a:gdLst>
                <a:gd name="T0" fmla="*/ 11 w 24"/>
                <a:gd name="T1" fmla="*/ 24 h 24"/>
                <a:gd name="T2" fmla="*/ 11 w 24"/>
                <a:gd name="T3" fmla="*/ 24 h 24"/>
                <a:gd name="T4" fmla="*/ 7 w 24"/>
                <a:gd name="T5" fmla="*/ 23 h 24"/>
                <a:gd name="T6" fmla="*/ 3 w 24"/>
                <a:gd name="T7" fmla="*/ 21 h 24"/>
                <a:gd name="T8" fmla="*/ 1 w 24"/>
                <a:gd name="T9" fmla="*/ 17 h 24"/>
                <a:gd name="T10" fmla="*/ 0 w 24"/>
                <a:gd name="T11" fmla="*/ 13 h 24"/>
                <a:gd name="T12" fmla="*/ 0 w 24"/>
                <a:gd name="T13" fmla="*/ 13 h 24"/>
                <a:gd name="T14" fmla="*/ 1 w 24"/>
                <a:gd name="T15" fmla="*/ 7 h 24"/>
                <a:gd name="T16" fmla="*/ 3 w 24"/>
                <a:gd name="T17" fmla="*/ 4 h 24"/>
                <a:gd name="T18" fmla="*/ 7 w 24"/>
                <a:gd name="T19" fmla="*/ 1 h 24"/>
                <a:gd name="T20" fmla="*/ 11 w 24"/>
                <a:gd name="T21" fmla="*/ 0 h 24"/>
                <a:gd name="T22" fmla="*/ 11 w 24"/>
                <a:gd name="T23" fmla="*/ 0 h 24"/>
                <a:gd name="T24" fmla="*/ 16 w 24"/>
                <a:gd name="T25" fmla="*/ 1 h 24"/>
                <a:gd name="T26" fmla="*/ 20 w 24"/>
                <a:gd name="T27" fmla="*/ 4 h 24"/>
                <a:gd name="T28" fmla="*/ 23 w 24"/>
                <a:gd name="T29" fmla="*/ 7 h 24"/>
                <a:gd name="T30" fmla="*/ 24 w 24"/>
                <a:gd name="T31" fmla="*/ 13 h 24"/>
                <a:gd name="T32" fmla="*/ 24 w 24"/>
                <a:gd name="T33" fmla="*/ 13 h 24"/>
                <a:gd name="T34" fmla="*/ 23 w 24"/>
                <a:gd name="T35" fmla="*/ 17 h 24"/>
                <a:gd name="T36" fmla="*/ 20 w 24"/>
                <a:gd name="T37" fmla="*/ 21 h 24"/>
                <a:gd name="T38" fmla="*/ 16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7 h 24"/>
                <a:gd name="T52" fmla="*/ 5 w 24"/>
                <a:gd name="T53" fmla="*/ 9 h 24"/>
                <a:gd name="T54" fmla="*/ 4 w 24"/>
                <a:gd name="T55" fmla="*/ 13 h 24"/>
                <a:gd name="T56" fmla="*/ 4 w 24"/>
                <a:gd name="T57" fmla="*/ 13 h 24"/>
                <a:gd name="T58" fmla="*/ 5 w 24"/>
                <a:gd name="T59" fmla="*/ 16 h 24"/>
                <a:gd name="T60" fmla="*/ 6 w 24"/>
                <a:gd name="T61" fmla="*/ 18 h 24"/>
                <a:gd name="T62" fmla="*/ 9 w 24"/>
                <a:gd name="T63" fmla="*/ 19 h 24"/>
                <a:gd name="T64" fmla="*/ 11 w 24"/>
                <a:gd name="T65" fmla="*/ 20 h 24"/>
                <a:gd name="T66" fmla="*/ 11 w 24"/>
                <a:gd name="T67" fmla="*/ 20 h 24"/>
                <a:gd name="T68" fmla="*/ 14 w 24"/>
                <a:gd name="T69" fmla="*/ 19 h 24"/>
                <a:gd name="T70" fmla="*/ 17 w 24"/>
                <a:gd name="T71" fmla="*/ 18 h 24"/>
                <a:gd name="T72" fmla="*/ 19 w 24"/>
                <a:gd name="T73" fmla="*/ 16 h 24"/>
                <a:gd name="T74" fmla="*/ 20 w 24"/>
                <a:gd name="T75" fmla="*/ 13 h 24"/>
                <a:gd name="T76" fmla="*/ 20 w 24"/>
                <a:gd name="T77" fmla="*/ 13 h 24"/>
                <a:gd name="T78" fmla="*/ 19 w 24"/>
                <a:gd name="T79" fmla="*/ 9 h 24"/>
                <a:gd name="T80" fmla="*/ 17 w 24"/>
                <a:gd name="T81" fmla="*/ 7 h 24"/>
                <a:gd name="T82" fmla="*/ 14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1"/>
                  </a:lnTo>
                  <a:lnTo>
                    <a:pt x="1" y="17"/>
                  </a:lnTo>
                  <a:lnTo>
                    <a:pt x="0" y="13"/>
                  </a:lnTo>
                  <a:lnTo>
                    <a:pt x="0" y="13"/>
                  </a:lnTo>
                  <a:lnTo>
                    <a:pt x="1" y="7"/>
                  </a:lnTo>
                  <a:lnTo>
                    <a:pt x="3" y="4"/>
                  </a:lnTo>
                  <a:lnTo>
                    <a:pt x="7" y="1"/>
                  </a:lnTo>
                  <a:lnTo>
                    <a:pt x="11" y="0"/>
                  </a:lnTo>
                  <a:lnTo>
                    <a:pt x="11" y="0"/>
                  </a:lnTo>
                  <a:lnTo>
                    <a:pt x="16" y="1"/>
                  </a:lnTo>
                  <a:lnTo>
                    <a:pt x="20" y="4"/>
                  </a:lnTo>
                  <a:lnTo>
                    <a:pt x="23" y="7"/>
                  </a:lnTo>
                  <a:lnTo>
                    <a:pt x="24" y="13"/>
                  </a:lnTo>
                  <a:lnTo>
                    <a:pt x="24" y="13"/>
                  </a:lnTo>
                  <a:lnTo>
                    <a:pt x="23" y="17"/>
                  </a:lnTo>
                  <a:lnTo>
                    <a:pt x="20" y="21"/>
                  </a:lnTo>
                  <a:lnTo>
                    <a:pt x="16" y="23"/>
                  </a:lnTo>
                  <a:lnTo>
                    <a:pt x="11" y="24"/>
                  </a:lnTo>
                  <a:lnTo>
                    <a:pt x="11" y="24"/>
                  </a:lnTo>
                  <a:close/>
                  <a:moveTo>
                    <a:pt x="11" y="4"/>
                  </a:moveTo>
                  <a:lnTo>
                    <a:pt x="11" y="4"/>
                  </a:lnTo>
                  <a:lnTo>
                    <a:pt x="9" y="5"/>
                  </a:lnTo>
                  <a:lnTo>
                    <a:pt x="6" y="7"/>
                  </a:lnTo>
                  <a:lnTo>
                    <a:pt x="5" y="9"/>
                  </a:lnTo>
                  <a:lnTo>
                    <a:pt x="4" y="13"/>
                  </a:lnTo>
                  <a:lnTo>
                    <a:pt x="4" y="13"/>
                  </a:lnTo>
                  <a:lnTo>
                    <a:pt x="5" y="16"/>
                  </a:lnTo>
                  <a:lnTo>
                    <a:pt x="6" y="18"/>
                  </a:lnTo>
                  <a:lnTo>
                    <a:pt x="9" y="19"/>
                  </a:lnTo>
                  <a:lnTo>
                    <a:pt x="11" y="20"/>
                  </a:lnTo>
                  <a:lnTo>
                    <a:pt x="11" y="20"/>
                  </a:lnTo>
                  <a:lnTo>
                    <a:pt x="14" y="19"/>
                  </a:lnTo>
                  <a:lnTo>
                    <a:pt x="17" y="18"/>
                  </a:lnTo>
                  <a:lnTo>
                    <a:pt x="19" y="16"/>
                  </a:lnTo>
                  <a:lnTo>
                    <a:pt x="20" y="13"/>
                  </a:lnTo>
                  <a:lnTo>
                    <a:pt x="20" y="13"/>
                  </a:lnTo>
                  <a:lnTo>
                    <a:pt x="19" y="9"/>
                  </a:lnTo>
                  <a:lnTo>
                    <a:pt x="17" y="7"/>
                  </a:lnTo>
                  <a:lnTo>
                    <a:pt x="14"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6649"/>
            <p:cNvSpPr>
              <a:spLocks noEditPoints="1"/>
            </p:cNvSpPr>
            <p:nvPr/>
          </p:nvSpPr>
          <p:spPr bwMode="auto">
            <a:xfrm>
              <a:off x="5871741" y="4862609"/>
              <a:ext cx="148859" cy="148859"/>
            </a:xfrm>
            <a:custGeom>
              <a:avLst/>
              <a:gdLst>
                <a:gd name="T0" fmla="*/ 11 w 24"/>
                <a:gd name="T1" fmla="*/ 24 h 24"/>
                <a:gd name="T2" fmla="*/ 11 w 24"/>
                <a:gd name="T3" fmla="*/ 24 h 24"/>
                <a:gd name="T4" fmla="*/ 7 w 24"/>
                <a:gd name="T5" fmla="*/ 23 h 24"/>
                <a:gd name="T6" fmla="*/ 3 w 24"/>
                <a:gd name="T7" fmla="*/ 20 h 24"/>
                <a:gd name="T8" fmla="*/ 1 w 24"/>
                <a:gd name="T9" fmla="*/ 17 h 24"/>
                <a:gd name="T10" fmla="*/ 0 w 24"/>
                <a:gd name="T11" fmla="*/ 12 h 24"/>
                <a:gd name="T12" fmla="*/ 0 w 24"/>
                <a:gd name="T13" fmla="*/ 12 h 24"/>
                <a:gd name="T14" fmla="*/ 1 w 24"/>
                <a:gd name="T15" fmla="*/ 7 h 24"/>
                <a:gd name="T16" fmla="*/ 3 w 24"/>
                <a:gd name="T17" fmla="*/ 3 h 24"/>
                <a:gd name="T18" fmla="*/ 7 w 24"/>
                <a:gd name="T19" fmla="*/ 1 h 24"/>
                <a:gd name="T20" fmla="*/ 11 w 24"/>
                <a:gd name="T21" fmla="*/ 0 h 24"/>
                <a:gd name="T22" fmla="*/ 11 w 24"/>
                <a:gd name="T23" fmla="*/ 0 h 24"/>
                <a:gd name="T24" fmla="*/ 17 w 24"/>
                <a:gd name="T25" fmla="*/ 1 h 24"/>
                <a:gd name="T26" fmla="*/ 20 w 24"/>
                <a:gd name="T27" fmla="*/ 3 h 24"/>
                <a:gd name="T28" fmla="*/ 23 w 24"/>
                <a:gd name="T29" fmla="*/ 7 h 24"/>
                <a:gd name="T30" fmla="*/ 24 w 24"/>
                <a:gd name="T31" fmla="*/ 12 h 24"/>
                <a:gd name="T32" fmla="*/ 24 w 24"/>
                <a:gd name="T33" fmla="*/ 12 h 24"/>
                <a:gd name="T34" fmla="*/ 23 w 24"/>
                <a:gd name="T35" fmla="*/ 17 h 24"/>
                <a:gd name="T36" fmla="*/ 20 w 24"/>
                <a:gd name="T37" fmla="*/ 20 h 24"/>
                <a:gd name="T38" fmla="*/ 17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6 h 24"/>
                <a:gd name="T52" fmla="*/ 5 w 24"/>
                <a:gd name="T53" fmla="*/ 8 h 24"/>
                <a:gd name="T54" fmla="*/ 4 w 24"/>
                <a:gd name="T55" fmla="*/ 12 h 24"/>
                <a:gd name="T56" fmla="*/ 4 w 24"/>
                <a:gd name="T57" fmla="*/ 12 h 24"/>
                <a:gd name="T58" fmla="*/ 5 w 24"/>
                <a:gd name="T59" fmla="*/ 15 h 24"/>
                <a:gd name="T60" fmla="*/ 6 w 24"/>
                <a:gd name="T61" fmla="*/ 17 h 24"/>
                <a:gd name="T62" fmla="*/ 9 w 24"/>
                <a:gd name="T63" fmla="*/ 19 h 24"/>
                <a:gd name="T64" fmla="*/ 11 w 24"/>
                <a:gd name="T65" fmla="*/ 20 h 24"/>
                <a:gd name="T66" fmla="*/ 11 w 24"/>
                <a:gd name="T67" fmla="*/ 20 h 24"/>
                <a:gd name="T68" fmla="*/ 15 w 24"/>
                <a:gd name="T69" fmla="*/ 19 h 24"/>
                <a:gd name="T70" fmla="*/ 18 w 24"/>
                <a:gd name="T71" fmla="*/ 17 h 24"/>
                <a:gd name="T72" fmla="*/ 19 w 24"/>
                <a:gd name="T73" fmla="*/ 15 h 24"/>
                <a:gd name="T74" fmla="*/ 20 w 24"/>
                <a:gd name="T75" fmla="*/ 12 h 24"/>
                <a:gd name="T76" fmla="*/ 20 w 24"/>
                <a:gd name="T77" fmla="*/ 12 h 24"/>
                <a:gd name="T78" fmla="*/ 19 w 24"/>
                <a:gd name="T79" fmla="*/ 8 h 24"/>
                <a:gd name="T80" fmla="*/ 18 w 24"/>
                <a:gd name="T81" fmla="*/ 6 h 24"/>
                <a:gd name="T82" fmla="*/ 15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0"/>
                  </a:lnTo>
                  <a:lnTo>
                    <a:pt x="1" y="17"/>
                  </a:lnTo>
                  <a:lnTo>
                    <a:pt x="0" y="12"/>
                  </a:lnTo>
                  <a:lnTo>
                    <a:pt x="0" y="12"/>
                  </a:lnTo>
                  <a:lnTo>
                    <a:pt x="1" y="7"/>
                  </a:lnTo>
                  <a:lnTo>
                    <a:pt x="3" y="3"/>
                  </a:lnTo>
                  <a:lnTo>
                    <a:pt x="7" y="1"/>
                  </a:lnTo>
                  <a:lnTo>
                    <a:pt x="11" y="0"/>
                  </a:lnTo>
                  <a:lnTo>
                    <a:pt x="11" y="0"/>
                  </a:lnTo>
                  <a:lnTo>
                    <a:pt x="17" y="1"/>
                  </a:lnTo>
                  <a:lnTo>
                    <a:pt x="20" y="3"/>
                  </a:lnTo>
                  <a:lnTo>
                    <a:pt x="23" y="7"/>
                  </a:lnTo>
                  <a:lnTo>
                    <a:pt x="24" y="12"/>
                  </a:lnTo>
                  <a:lnTo>
                    <a:pt x="24" y="12"/>
                  </a:lnTo>
                  <a:lnTo>
                    <a:pt x="23" y="17"/>
                  </a:lnTo>
                  <a:lnTo>
                    <a:pt x="20" y="20"/>
                  </a:lnTo>
                  <a:lnTo>
                    <a:pt x="17" y="23"/>
                  </a:lnTo>
                  <a:lnTo>
                    <a:pt x="11" y="24"/>
                  </a:lnTo>
                  <a:lnTo>
                    <a:pt x="11" y="24"/>
                  </a:lnTo>
                  <a:close/>
                  <a:moveTo>
                    <a:pt x="11" y="4"/>
                  </a:moveTo>
                  <a:lnTo>
                    <a:pt x="11" y="4"/>
                  </a:lnTo>
                  <a:lnTo>
                    <a:pt x="9" y="5"/>
                  </a:lnTo>
                  <a:lnTo>
                    <a:pt x="6" y="6"/>
                  </a:lnTo>
                  <a:lnTo>
                    <a:pt x="5" y="8"/>
                  </a:lnTo>
                  <a:lnTo>
                    <a:pt x="4" y="12"/>
                  </a:lnTo>
                  <a:lnTo>
                    <a:pt x="4" y="12"/>
                  </a:lnTo>
                  <a:lnTo>
                    <a:pt x="5" y="15"/>
                  </a:lnTo>
                  <a:lnTo>
                    <a:pt x="6" y="17"/>
                  </a:lnTo>
                  <a:lnTo>
                    <a:pt x="9" y="19"/>
                  </a:lnTo>
                  <a:lnTo>
                    <a:pt x="11" y="20"/>
                  </a:lnTo>
                  <a:lnTo>
                    <a:pt x="11" y="20"/>
                  </a:lnTo>
                  <a:lnTo>
                    <a:pt x="15" y="19"/>
                  </a:lnTo>
                  <a:lnTo>
                    <a:pt x="18" y="17"/>
                  </a:lnTo>
                  <a:lnTo>
                    <a:pt x="19" y="15"/>
                  </a:lnTo>
                  <a:lnTo>
                    <a:pt x="20" y="12"/>
                  </a:lnTo>
                  <a:lnTo>
                    <a:pt x="20" y="12"/>
                  </a:lnTo>
                  <a:lnTo>
                    <a:pt x="19" y="8"/>
                  </a:lnTo>
                  <a:lnTo>
                    <a:pt x="18" y="6"/>
                  </a:lnTo>
                  <a:lnTo>
                    <a:pt x="15"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6650"/>
            <p:cNvSpPr>
              <a:spLocks noEditPoints="1"/>
            </p:cNvSpPr>
            <p:nvPr/>
          </p:nvSpPr>
          <p:spPr bwMode="auto">
            <a:xfrm>
              <a:off x="5729085" y="4719951"/>
              <a:ext cx="465183" cy="465188"/>
            </a:xfrm>
            <a:custGeom>
              <a:avLst/>
              <a:gdLst>
                <a:gd name="T0" fmla="*/ 37 w 75"/>
                <a:gd name="T1" fmla="*/ 75 h 75"/>
                <a:gd name="T2" fmla="*/ 23 w 75"/>
                <a:gd name="T3" fmla="*/ 71 h 75"/>
                <a:gd name="T4" fmla="*/ 10 w 75"/>
                <a:gd name="T5" fmla="*/ 63 h 75"/>
                <a:gd name="T6" fmla="*/ 3 w 75"/>
                <a:gd name="T7" fmla="*/ 51 h 75"/>
                <a:gd name="T8" fmla="*/ 0 w 75"/>
                <a:gd name="T9" fmla="*/ 37 h 75"/>
                <a:gd name="T10" fmla="*/ 1 w 75"/>
                <a:gd name="T11" fmla="*/ 29 h 75"/>
                <a:gd name="T12" fmla="*/ 6 w 75"/>
                <a:gd name="T13" fmla="*/ 17 h 75"/>
                <a:gd name="T14" fmla="*/ 16 w 75"/>
                <a:gd name="T15" fmla="*/ 6 h 75"/>
                <a:gd name="T16" fmla="*/ 29 w 75"/>
                <a:gd name="T17" fmla="*/ 1 h 75"/>
                <a:gd name="T18" fmla="*/ 37 w 75"/>
                <a:gd name="T19" fmla="*/ 0 h 75"/>
                <a:gd name="T20" fmla="*/ 51 w 75"/>
                <a:gd name="T21" fmla="*/ 3 h 75"/>
                <a:gd name="T22" fmla="*/ 63 w 75"/>
                <a:gd name="T23" fmla="*/ 10 h 75"/>
                <a:gd name="T24" fmla="*/ 71 w 75"/>
                <a:gd name="T25" fmla="*/ 23 h 75"/>
                <a:gd name="T26" fmla="*/ 75 w 75"/>
                <a:gd name="T27" fmla="*/ 37 h 75"/>
                <a:gd name="T28" fmla="*/ 73 w 75"/>
                <a:gd name="T29" fmla="*/ 45 h 75"/>
                <a:gd name="T30" fmla="*/ 68 w 75"/>
                <a:gd name="T31" fmla="*/ 58 h 75"/>
                <a:gd name="T32" fmla="*/ 58 w 75"/>
                <a:gd name="T33" fmla="*/ 68 h 75"/>
                <a:gd name="T34" fmla="*/ 44 w 75"/>
                <a:gd name="T35" fmla="*/ 74 h 75"/>
                <a:gd name="T36" fmla="*/ 37 w 75"/>
                <a:gd name="T37" fmla="*/ 75 h 75"/>
                <a:gd name="T38" fmla="*/ 37 w 75"/>
                <a:gd name="T39" fmla="*/ 4 h 75"/>
                <a:gd name="T40" fmla="*/ 24 w 75"/>
                <a:gd name="T41" fmla="*/ 6 h 75"/>
                <a:gd name="T42" fmla="*/ 13 w 75"/>
                <a:gd name="T43" fmla="*/ 13 h 75"/>
                <a:gd name="T44" fmla="*/ 6 w 75"/>
                <a:gd name="T45" fmla="*/ 24 h 75"/>
                <a:gd name="T46" fmla="*/ 4 w 75"/>
                <a:gd name="T47" fmla="*/ 37 h 75"/>
                <a:gd name="T48" fmla="*/ 5 w 75"/>
                <a:gd name="T49" fmla="*/ 44 h 75"/>
                <a:gd name="T50" fmla="*/ 9 w 75"/>
                <a:gd name="T51" fmla="*/ 56 h 75"/>
                <a:gd name="T52" fmla="*/ 19 w 75"/>
                <a:gd name="T53" fmla="*/ 64 h 75"/>
                <a:gd name="T54" fmla="*/ 30 w 75"/>
                <a:gd name="T55" fmla="*/ 69 h 75"/>
                <a:gd name="T56" fmla="*/ 37 w 75"/>
                <a:gd name="T57" fmla="*/ 70 h 75"/>
                <a:gd name="T58" fmla="*/ 50 w 75"/>
                <a:gd name="T59" fmla="*/ 67 h 75"/>
                <a:gd name="T60" fmla="*/ 60 w 75"/>
                <a:gd name="T61" fmla="*/ 61 h 75"/>
                <a:gd name="T62" fmla="*/ 67 w 75"/>
                <a:gd name="T63" fmla="*/ 50 h 75"/>
                <a:gd name="T64" fmla="*/ 70 w 75"/>
                <a:gd name="T65" fmla="*/ 37 h 75"/>
                <a:gd name="T66" fmla="*/ 69 w 75"/>
                <a:gd name="T67" fmla="*/ 30 h 75"/>
                <a:gd name="T68" fmla="*/ 64 w 75"/>
                <a:gd name="T69" fmla="*/ 19 h 75"/>
                <a:gd name="T70" fmla="*/ 56 w 75"/>
                <a:gd name="T71" fmla="*/ 9 h 75"/>
                <a:gd name="T72" fmla="*/ 44 w 75"/>
                <a:gd name="T73" fmla="*/ 5 h 75"/>
                <a:gd name="T74" fmla="*/ 37 w 75"/>
                <a:gd name="T7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5">
                  <a:moveTo>
                    <a:pt x="37" y="75"/>
                  </a:moveTo>
                  <a:lnTo>
                    <a:pt x="37" y="75"/>
                  </a:lnTo>
                  <a:lnTo>
                    <a:pt x="29" y="74"/>
                  </a:lnTo>
                  <a:lnTo>
                    <a:pt x="23" y="71"/>
                  </a:lnTo>
                  <a:lnTo>
                    <a:pt x="16" y="68"/>
                  </a:lnTo>
                  <a:lnTo>
                    <a:pt x="10" y="63"/>
                  </a:lnTo>
                  <a:lnTo>
                    <a:pt x="6" y="58"/>
                  </a:lnTo>
                  <a:lnTo>
                    <a:pt x="3" y="51"/>
                  </a:lnTo>
                  <a:lnTo>
                    <a:pt x="1" y="45"/>
                  </a:lnTo>
                  <a:lnTo>
                    <a:pt x="0" y="37"/>
                  </a:lnTo>
                  <a:lnTo>
                    <a:pt x="0" y="37"/>
                  </a:lnTo>
                  <a:lnTo>
                    <a:pt x="1" y="29"/>
                  </a:lnTo>
                  <a:lnTo>
                    <a:pt x="3" y="23"/>
                  </a:lnTo>
                  <a:lnTo>
                    <a:pt x="6" y="17"/>
                  </a:lnTo>
                  <a:lnTo>
                    <a:pt x="10" y="10"/>
                  </a:lnTo>
                  <a:lnTo>
                    <a:pt x="16" y="6"/>
                  </a:lnTo>
                  <a:lnTo>
                    <a:pt x="23" y="3"/>
                  </a:lnTo>
                  <a:lnTo>
                    <a:pt x="29" y="1"/>
                  </a:lnTo>
                  <a:lnTo>
                    <a:pt x="37" y="0"/>
                  </a:lnTo>
                  <a:lnTo>
                    <a:pt x="37" y="0"/>
                  </a:lnTo>
                  <a:lnTo>
                    <a:pt x="44" y="1"/>
                  </a:lnTo>
                  <a:lnTo>
                    <a:pt x="51" y="3"/>
                  </a:lnTo>
                  <a:lnTo>
                    <a:pt x="58" y="6"/>
                  </a:lnTo>
                  <a:lnTo>
                    <a:pt x="63" y="10"/>
                  </a:lnTo>
                  <a:lnTo>
                    <a:pt x="68" y="17"/>
                  </a:lnTo>
                  <a:lnTo>
                    <a:pt x="71" y="23"/>
                  </a:lnTo>
                  <a:lnTo>
                    <a:pt x="73" y="29"/>
                  </a:lnTo>
                  <a:lnTo>
                    <a:pt x="75" y="37"/>
                  </a:lnTo>
                  <a:lnTo>
                    <a:pt x="75" y="37"/>
                  </a:lnTo>
                  <a:lnTo>
                    <a:pt x="73" y="45"/>
                  </a:lnTo>
                  <a:lnTo>
                    <a:pt x="71" y="51"/>
                  </a:lnTo>
                  <a:lnTo>
                    <a:pt x="68" y="58"/>
                  </a:lnTo>
                  <a:lnTo>
                    <a:pt x="63" y="63"/>
                  </a:lnTo>
                  <a:lnTo>
                    <a:pt x="58" y="68"/>
                  </a:lnTo>
                  <a:lnTo>
                    <a:pt x="51" y="71"/>
                  </a:lnTo>
                  <a:lnTo>
                    <a:pt x="44" y="74"/>
                  </a:lnTo>
                  <a:lnTo>
                    <a:pt x="37" y="75"/>
                  </a:lnTo>
                  <a:lnTo>
                    <a:pt x="37" y="75"/>
                  </a:lnTo>
                  <a:close/>
                  <a:moveTo>
                    <a:pt x="37" y="4"/>
                  </a:moveTo>
                  <a:lnTo>
                    <a:pt x="37" y="4"/>
                  </a:lnTo>
                  <a:lnTo>
                    <a:pt x="30" y="5"/>
                  </a:lnTo>
                  <a:lnTo>
                    <a:pt x="24" y="6"/>
                  </a:lnTo>
                  <a:lnTo>
                    <a:pt x="19" y="9"/>
                  </a:lnTo>
                  <a:lnTo>
                    <a:pt x="13" y="13"/>
                  </a:lnTo>
                  <a:lnTo>
                    <a:pt x="9" y="19"/>
                  </a:lnTo>
                  <a:lnTo>
                    <a:pt x="6" y="24"/>
                  </a:lnTo>
                  <a:lnTo>
                    <a:pt x="5" y="30"/>
                  </a:lnTo>
                  <a:lnTo>
                    <a:pt x="4" y="37"/>
                  </a:lnTo>
                  <a:lnTo>
                    <a:pt x="4" y="37"/>
                  </a:lnTo>
                  <a:lnTo>
                    <a:pt x="5" y="44"/>
                  </a:lnTo>
                  <a:lnTo>
                    <a:pt x="6" y="50"/>
                  </a:lnTo>
                  <a:lnTo>
                    <a:pt x="9" y="56"/>
                  </a:lnTo>
                  <a:lnTo>
                    <a:pt x="13" y="61"/>
                  </a:lnTo>
                  <a:lnTo>
                    <a:pt x="19" y="64"/>
                  </a:lnTo>
                  <a:lnTo>
                    <a:pt x="24" y="67"/>
                  </a:lnTo>
                  <a:lnTo>
                    <a:pt x="30" y="69"/>
                  </a:lnTo>
                  <a:lnTo>
                    <a:pt x="37" y="70"/>
                  </a:lnTo>
                  <a:lnTo>
                    <a:pt x="37" y="70"/>
                  </a:lnTo>
                  <a:lnTo>
                    <a:pt x="44" y="69"/>
                  </a:lnTo>
                  <a:lnTo>
                    <a:pt x="50" y="67"/>
                  </a:lnTo>
                  <a:lnTo>
                    <a:pt x="56" y="64"/>
                  </a:lnTo>
                  <a:lnTo>
                    <a:pt x="60" y="61"/>
                  </a:lnTo>
                  <a:lnTo>
                    <a:pt x="64" y="56"/>
                  </a:lnTo>
                  <a:lnTo>
                    <a:pt x="67" y="50"/>
                  </a:lnTo>
                  <a:lnTo>
                    <a:pt x="69" y="44"/>
                  </a:lnTo>
                  <a:lnTo>
                    <a:pt x="70" y="37"/>
                  </a:lnTo>
                  <a:lnTo>
                    <a:pt x="70" y="37"/>
                  </a:lnTo>
                  <a:lnTo>
                    <a:pt x="69" y="30"/>
                  </a:lnTo>
                  <a:lnTo>
                    <a:pt x="67" y="24"/>
                  </a:lnTo>
                  <a:lnTo>
                    <a:pt x="64" y="19"/>
                  </a:lnTo>
                  <a:lnTo>
                    <a:pt x="60" y="13"/>
                  </a:lnTo>
                  <a:lnTo>
                    <a:pt x="56" y="9"/>
                  </a:lnTo>
                  <a:lnTo>
                    <a:pt x="50" y="6"/>
                  </a:lnTo>
                  <a:lnTo>
                    <a:pt x="44" y="5"/>
                  </a:lnTo>
                  <a:lnTo>
                    <a:pt x="37" y="4"/>
                  </a:lnTo>
                  <a:lnTo>
                    <a:pt x="37"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6651"/>
            <p:cNvSpPr>
              <a:spLocks noEditPoints="1"/>
            </p:cNvSpPr>
            <p:nvPr/>
          </p:nvSpPr>
          <p:spPr bwMode="auto">
            <a:xfrm>
              <a:off x="2894549" y="4732355"/>
              <a:ext cx="434175" cy="452784"/>
            </a:xfrm>
            <a:custGeom>
              <a:avLst/>
              <a:gdLst>
                <a:gd name="T0" fmla="*/ 35 w 70"/>
                <a:gd name="T1" fmla="*/ 73 h 73"/>
                <a:gd name="T2" fmla="*/ 21 w 70"/>
                <a:gd name="T3" fmla="*/ 69 h 73"/>
                <a:gd name="T4" fmla="*/ 11 w 70"/>
                <a:gd name="T5" fmla="*/ 62 h 73"/>
                <a:gd name="T6" fmla="*/ 3 w 70"/>
                <a:gd name="T7" fmla="*/ 50 h 73"/>
                <a:gd name="T8" fmla="*/ 0 w 70"/>
                <a:gd name="T9" fmla="*/ 36 h 73"/>
                <a:gd name="T10" fmla="*/ 1 w 70"/>
                <a:gd name="T11" fmla="*/ 28 h 73"/>
                <a:gd name="T12" fmla="*/ 7 w 70"/>
                <a:gd name="T13" fmla="*/ 16 h 73"/>
                <a:gd name="T14" fmla="*/ 16 w 70"/>
                <a:gd name="T15" fmla="*/ 6 h 73"/>
                <a:gd name="T16" fmla="*/ 29 w 70"/>
                <a:gd name="T17" fmla="*/ 1 h 73"/>
                <a:gd name="T18" fmla="*/ 35 w 70"/>
                <a:gd name="T19" fmla="*/ 0 h 73"/>
                <a:gd name="T20" fmla="*/ 49 w 70"/>
                <a:gd name="T21" fmla="*/ 3 h 73"/>
                <a:gd name="T22" fmla="*/ 60 w 70"/>
                <a:gd name="T23" fmla="*/ 10 h 73"/>
                <a:gd name="T24" fmla="*/ 68 w 70"/>
                <a:gd name="T25" fmla="*/ 22 h 73"/>
                <a:gd name="T26" fmla="*/ 70 w 70"/>
                <a:gd name="T27" fmla="*/ 36 h 73"/>
                <a:gd name="T28" fmla="*/ 70 w 70"/>
                <a:gd name="T29" fmla="*/ 43 h 73"/>
                <a:gd name="T30" fmla="*/ 65 w 70"/>
                <a:gd name="T31" fmla="*/ 57 h 73"/>
                <a:gd name="T32" fmla="*/ 55 w 70"/>
                <a:gd name="T33" fmla="*/ 66 h 73"/>
                <a:gd name="T34" fmla="*/ 42 w 70"/>
                <a:gd name="T35" fmla="*/ 72 h 73"/>
                <a:gd name="T36" fmla="*/ 35 w 70"/>
                <a:gd name="T37" fmla="*/ 73 h 73"/>
                <a:gd name="T38" fmla="*/ 35 w 70"/>
                <a:gd name="T39" fmla="*/ 4 h 73"/>
                <a:gd name="T40" fmla="*/ 23 w 70"/>
                <a:gd name="T41" fmla="*/ 6 h 73"/>
                <a:gd name="T42" fmla="*/ 14 w 70"/>
                <a:gd name="T43" fmla="*/ 14 h 73"/>
                <a:gd name="T44" fmla="*/ 7 w 70"/>
                <a:gd name="T45" fmla="*/ 24 h 73"/>
                <a:gd name="T46" fmla="*/ 4 w 70"/>
                <a:gd name="T47" fmla="*/ 36 h 73"/>
                <a:gd name="T48" fmla="*/ 6 w 70"/>
                <a:gd name="T49" fmla="*/ 43 h 73"/>
                <a:gd name="T50" fmla="*/ 10 w 70"/>
                <a:gd name="T51" fmla="*/ 54 h 73"/>
                <a:gd name="T52" fmla="*/ 18 w 70"/>
                <a:gd name="T53" fmla="*/ 63 h 73"/>
                <a:gd name="T54" fmla="*/ 29 w 70"/>
                <a:gd name="T55" fmla="*/ 67 h 73"/>
                <a:gd name="T56" fmla="*/ 35 w 70"/>
                <a:gd name="T57" fmla="*/ 68 h 73"/>
                <a:gd name="T58" fmla="*/ 48 w 70"/>
                <a:gd name="T59" fmla="*/ 65 h 73"/>
                <a:gd name="T60" fmla="*/ 57 w 70"/>
                <a:gd name="T61" fmla="*/ 59 h 73"/>
                <a:gd name="T62" fmla="*/ 63 w 70"/>
                <a:gd name="T63" fmla="*/ 48 h 73"/>
                <a:gd name="T64" fmla="*/ 66 w 70"/>
                <a:gd name="T65" fmla="*/ 36 h 73"/>
                <a:gd name="T66" fmla="*/ 66 w 70"/>
                <a:gd name="T67" fmla="*/ 29 h 73"/>
                <a:gd name="T68" fmla="*/ 60 w 70"/>
                <a:gd name="T69" fmla="*/ 18 h 73"/>
                <a:gd name="T70" fmla="*/ 52 w 70"/>
                <a:gd name="T71" fmla="*/ 9 h 73"/>
                <a:gd name="T72" fmla="*/ 41 w 70"/>
                <a:gd name="T73" fmla="*/ 5 h 73"/>
                <a:gd name="T74" fmla="*/ 35 w 70"/>
                <a:gd name="T75"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3">
                  <a:moveTo>
                    <a:pt x="35" y="73"/>
                  </a:moveTo>
                  <a:lnTo>
                    <a:pt x="35" y="73"/>
                  </a:lnTo>
                  <a:lnTo>
                    <a:pt x="29" y="72"/>
                  </a:lnTo>
                  <a:lnTo>
                    <a:pt x="21" y="69"/>
                  </a:lnTo>
                  <a:lnTo>
                    <a:pt x="16" y="66"/>
                  </a:lnTo>
                  <a:lnTo>
                    <a:pt x="11" y="62"/>
                  </a:lnTo>
                  <a:lnTo>
                    <a:pt x="7" y="57"/>
                  </a:lnTo>
                  <a:lnTo>
                    <a:pt x="3" y="50"/>
                  </a:lnTo>
                  <a:lnTo>
                    <a:pt x="1" y="43"/>
                  </a:lnTo>
                  <a:lnTo>
                    <a:pt x="0" y="36"/>
                  </a:lnTo>
                  <a:lnTo>
                    <a:pt x="0" y="36"/>
                  </a:lnTo>
                  <a:lnTo>
                    <a:pt x="1" y="28"/>
                  </a:lnTo>
                  <a:lnTo>
                    <a:pt x="3" y="22"/>
                  </a:lnTo>
                  <a:lnTo>
                    <a:pt x="7" y="16"/>
                  </a:lnTo>
                  <a:lnTo>
                    <a:pt x="11" y="10"/>
                  </a:lnTo>
                  <a:lnTo>
                    <a:pt x="16" y="6"/>
                  </a:lnTo>
                  <a:lnTo>
                    <a:pt x="21" y="3"/>
                  </a:lnTo>
                  <a:lnTo>
                    <a:pt x="29" y="1"/>
                  </a:lnTo>
                  <a:lnTo>
                    <a:pt x="35" y="0"/>
                  </a:lnTo>
                  <a:lnTo>
                    <a:pt x="35" y="0"/>
                  </a:lnTo>
                  <a:lnTo>
                    <a:pt x="42" y="1"/>
                  </a:lnTo>
                  <a:lnTo>
                    <a:pt x="49" y="3"/>
                  </a:lnTo>
                  <a:lnTo>
                    <a:pt x="55" y="6"/>
                  </a:lnTo>
                  <a:lnTo>
                    <a:pt x="60" y="10"/>
                  </a:lnTo>
                  <a:lnTo>
                    <a:pt x="65" y="16"/>
                  </a:lnTo>
                  <a:lnTo>
                    <a:pt x="68" y="22"/>
                  </a:lnTo>
                  <a:lnTo>
                    <a:pt x="70" y="28"/>
                  </a:lnTo>
                  <a:lnTo>
                    <a:pt x="70" y="36"/>
                  </a:lnTo>
                  <a:lnTo>
                    <a:pt x="70" y="36"/>
                  </a:lnTo>
                  <a:lnTo>
                    <a:pt x="70" y="43"/>
                  </a:lnTo>
                  <a:lnTo>
                    <a:pt x="68" y="50"/>
                  </a:lnTo>
                  <a:lnTo>
                    <a:pt x="65" y="57"/>
                  </a:lnTo>
                  <a:lnTo>
                    <a:pt x="60" y="62"/>
                  </a:lnTo>
                  <a:lnTo>
                    <a:pt x="55" y="66"/>
                  </a:lnTo>
                  <a:lnTo>
                    <a:pt x="49" y="69"/>
                  </a:lnTo>
                  <a:lnTo>
                    <a:pt x="42" y="72"/>
                  </a:lnTo>
                  <a:lnTo>
                    <a:pt x="35" y="73"/>
                  </a:lnTo>
                  <a:lnTo>
                    <a:pt x="35" y="73"/>
                  </a:lnTo>
                  <a:close/>
                  <a:moveTo>
                    <a:pt x="35" y="4"/>
                  </a:moveTo>
                  <a:lnTo>
                    <a:pt x="35" y="4"/>
                  </a:lnTo>
                  <a:lnTo>
                    <a:pt x="29" y="5"/>
                  </a:lnTo>
                  <a:lnTo>
                    <a:pt x="23" y="6"/>
                  </a:lnTo>
                  <a:lnTo>
                    <a:pt x="18" y="9"/>
                  </a:lnTo>
                  <a:lnTo>
                    <a:pt x="14" y="14"/>
                  </a:lnTo>
                  <a:lnTo>
                    <a:pt x="10" y="18"/>
                  </a:lnTo>
                  <a:lnTo>
                    <a:pt x="7" y="24"/>
                  </a:lnTo>
                  <a:lnTo>
                    <a:pt x="6" y="29"/>
                  </a:lnTo>
                  <a:lnTo>
                    <a:pt x="4" y="36"/>
                  </a:lnTo>
                  <a:lnTo>
                    <a:pt x="4" y="36"/>
                  </a:lnTo>
                  <a:lnTo>
                    <a:pt x="6" y="43"/>
                  </a:lnTo>
                  <a:lnTo>
                    <a:pt x="7" y="48"/>
                  </a:lnTo>
                  <a:lnTo>
                    <a:pt x="10" y="54"/>
                  </a:lnTo>
                  <a:lnTo>
                    <a:pt x="14" y="59"/>
                  </a:lnTo>
                  <a:lnTo>
                    <a:pt x="18" y="63"/>
                  </a:lnTo>
                  <a:lnTo>
                    <a:pt x="23" y="65"/>
                  </a:lnTo>
                  <a:lnTo>
                    <a:pt x="29" y="67"/>
                  </a:lnTo>
                  <a:lnTo>
                    <a:pt x="35" y="68"/>
                  </a:lnTo>
                  <a:lnTo>
                    <a:pt x="35" y="68"/>
                  </a:lnTo>
                  <a:lnTo>
                    <a:pt x="41" y="67"/>
                  </a:lnTo>
                  <a:lnTo>
                    <a:pt x="48" y="65"/>
                  </a:lnTo>
                  <a:lnTo>
                    <a:pt x="52" y="63"/>
                  </a:lnTo>
                  <a:lnTo>
                    <a:pt x="57" y="59"/>
                  </a:lnTo>
                  <a:lnTo>
                    <a:pt x="60" y="54"/>
                  </a:lnTo>
                  <a:lnTo>
                    <a:pt x="63" y="48"/>
                  </a:lnTo>
                  <a:lnTo>
                    <a:pt x="66" y="43"/>
                  </a:lnTo>
                  <a:lnTo>
                    <a:pt x="66" y="36"/>
                  </a:lnTo>
                  <a:lnTo>
                    <a:pt x="66" y="36"/>
                  </a:lnTo>
                  <a:lnTo>
                    <a:pt x="66" y="29"/>
                  </a:lnTo>
                  <a:lnTo>
                    <a:pt x="63" y="24"/>
                  </a:lnTo>
                  <a:lnTo>
                    <a:pt x="60" y="18"/>
                  </a:lnTo>
                  <a:lnTo>
                    <a:pt x="57" y="14"/>
                  </a:lnTo>
                  <a:lnTo>
                    <a:pt x="52" y="9"/>
                  </a:lnTo>
                  <a:lnTo>
                    <a:pt x="48" y="6"/>
                  </a:lnTo>
                  <a:lnTo>
                    <a:pt x="41" y="5"/>
                  </a:lnTo>
                  <a:lnTo>
                    <a:pt x="35" y="4"/>
                  </a:lnTo>
                  <a:lnTo>
                    <a:pt x="35"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Rectangle 6652"/>
            <p:cNvSpPr>
              <a:spLocks noChangeArrowheads="1"/>
            </p:cNvSpPr>
            <p:nvPr/>
          </p:nvSpPr>
          <p:spPr bwMode="auto">
            <a:xfrm>
              <a:off x="4507194" y="4136918"/>
              <a:ext cx="24811" cy="1240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6653"/>
            <p:cNvSpPr>
              <a:spLocks/>
            </p:cNvSpPr>
            <p:nvPr/>
          </p:nvSpPr>
          <p:spPr bwMode="auto">
            <a:xfrm>
              <a:off x="4699473" y="4130717"/>
              <a:ext cx="62025" cy="130254"/>
            </a:xfrm>
            <a:custGeom>
              <a:avLst/>
              <a:gdLst>
                <a:gd name="T0" fmla="*/ 7 w 10"/>
                <a:gd name="T1" fmla="*/ 21 h 21"/>
                <a:gd name="T2" fmla="*/ 0 w 10"/>
                <a:gd name="T3" fmla="*/ 1 h 21"/>
                <a:gd name="T4" fmla="*/ 4 w 10"/>
                <a:gd name="T5" fmla="*/ 0 h 21"/>
                <a:gd name="T6" fmla="*/ 10 w 10"/>
                <a:gd name="T7" fmla="*/ 20 h 21"/>
                <a:gd name="T8" fmla="*/ 7 w 10"/>
                <a:gd name="T9" fmla="*/ 21 h 21"/>
              </a:gdLst>
              <a:ahLst/>
              <a:cxnLst>
                <a:cxn ang="0">
                  <a:pos x="T0" y="T1"/>
                </a:cxn>
                <a:cxn ang="0">
                  <a:pos x="T2" y="T3"/>
                </a:cxn>
                <a:cxn ang="0">
                  <a:pos x="T4" y="T5"/>
                </a:cxn>
                <a:cxn ang="0">
                  <a:pos x="T6" y="T7"/>
                </a:cxn>
                <a:cxn ang="0">
                  <a:pos x="T8" y="T9"/>
                </a:cxn>
              </a:cxnLst>
              <a:rect l="0" t="0" r="r" b="b"/>
              <a:pathLst>
                <a:path w="10" h="21">
                  <a:moveTo>
                    <a:pt x="7" y="21"/>
                  </a:moveTo>
                  <a:lnTo>
                    <a:pt x="0" y="1"/>
                  </a:lnTo>
                  <a:lnTo>
                    <a:pt x="4" y="0"/>
                  </a:lnTo>
                  <a:lnTo>
                    <a:pt x="10" y="20"/>
                  </a:lnTo>
                  <a:lnTo>
                    <a:pt x="7" y="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6654"/>
            <p:cNvSpPr>
              <a:spLocks/>
            </p:cNvSpPr>
            <p:nvPr/>
          </p:nvSpPr>
          <p:spPr bwMode="auto">
            <a:xfrm>
              <a:off x="4773903" y="4130717"/>
              <a:ext cx="111644" cy="155064"/>
            </a:xfrm>
            <a:custGeom>
              <a:avLst/>
              <a:gdLst>
                <a:gd name="T0" fmla="*/ 15 w 18"/>
                <a:gd name="T1" fmla="*/ 25 h 25"/>
                <a:gd name="T2" fmla="*/ 0 w 18"/>
                <a:gd name="T3" fmla="*/ 2 h 25"/>
                <a:gd name="T4" fmla="*/ 3 w 18"/>
                <a:gd name="T5" fmla="*/ 0 h 25"/>
                <a:gd name="T6" fmla="*/ 18 w 18"/>
                <a:gd name="T7" fmla="*/ 23 h 25"/>
                <a:gd name="T8" fmla="*/ 15 w 18"/>
                <a:gd name="T9" fmla="*/ 25 h 25"/>
              </a:gdLst>
              <a:ahLst/>
              <a:cxnLst>
                <a:cxn ang="0">
                  <a:pos x="T0" y="T1"/>
                </a:cxn>
                <a:cxn ang="0">
                  <a:pos x="T2" y="T3"/>
                </a:cxn>
                <a:cxn ang="0">
                  <a:pos x="T4" y="T5"/>
                </a:cxn>
                <a:cxn ang="0">
                  <a:pos x="T6" y="T7"/>
                </a:cxn>
                <a:cxn ang="0">
                  <a:pos x="T8" y="T9"/>
                </a:cxn>
              </a:cxnLst>
              <a:rect l="0" t="0" r="r" b="b"/>
              <a:pathLst>
                <a:path w="18" h="25">
                  <a:moveTo>
                    <a:pt x="15" y="25"/>
                  </a:moveTo>
                  <a:lnTo>
                    <a:pt x="0" y="2"/>
                  </a:lnTo>
                  <a:lnTo>
                    <a:pt x="3" y="0"/>
                  </a:lnTo>
                  <a:lnTo>
                    <a:pt x="18" y="23"/>
                  </a:lnTo>
                  <a:lnTo>
                    <a:pt x="15"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6655"/>
            <p:cNvSpPr>
              <a:spLocks/>
            </p:cNvSpPr>
            <p:nvPr/>
          </p:nvSpPr>
          <p:spPr bwMode="auto">
            <a:xfrm>
              <a:off x="4271499" y="4130717"/>
              <a:ext cx="55819" cy="130254"/>
            </a:xfrm>
            <a:custGeom>
              <a:avLst/>
              <a:gdLst>
                <a:gd name="T0" fmla="*/ 4 w 9"/>
                <a:gd name="T1" fmla="*/ 21 h 21"/>
                <a:gd name="T2" fmla="*/ 0 w 9"/>
                <a:gd name="T3" fmla="*/ 20 h 21"/>
                <a:gd name="T4" fmla="*/ 5 w 9"/>
                <a:gd name="T5" fmla="*/ 0 h 21"/>
                <a:gd name="T6" fmla="*/ 9 w 9"/>
                <a:gd name="T7" fmla="*/ 1 h 21"/>
                <a:gd name="T8" fmla="*/ 4 w 9"/>
                <a:gd name="T9" fmla="*/ 21 h 21"/>
              </a:gdLst>
              <a:ahLst/>
              <a:cxnLst>
                <a:cxn ang="0">
                  <a:pos x="T0" y="T1"/>
                </a:cxn>
                <a:cxn ang="0">
                  <a:pos x="T2" y="T3"/>
                </a:cxn>
                <a:cxn ang="0">
                  <a:pos x="T4" y="T5"/>
                </a:cxn>
                <a:cxn ang="0">
                  <a:pos x="T6" y="T7"/>
                </a:cxn>
                <a:cxn ang="0">
                  <a:pos x="T8" y="T9"/>
                </a:cxn>
              </a:cxnLst>
              <a:rect l="0" t="0" r="r" b="b"/>
              <a:pathLst>
                <a:path w="9" h="21">
                  <a:moveTo>
                    <a:pt x="4" y="21"/>
                  </a:moveTo>
                  <a:lnTo>
                    <a:pt x="0" y="20"/>
                  </a:lnTo>
                  <a:lnTo>
                    <a:pt x="5" y="0"/>
                  </a:lnTo>
                  <a:lnTo>
                    <a:pt x="9" y="1"/>
                  </a:lnTo>
                  <a:lnTo>
                    <a:pt x="4" y="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6656"/>
            <p:cNvSpPr>
              <a:spLocks noEditPoints="1"/>
            </p:cNvSpPr>
            <p:nvPr/>
          </p:nvSpPr>
          <p:spPr bwMode="auto">
            <a:xfrm>
              <a:off x="382546" y="2654528"/>
              <a:ext cx="8360948" cy="2679472"/>
            </a:xfrm>
            <a:custGeom>
              <a:avLst/>
              <a:gdLst>
                <a:gd name="T0" fmla="*/ 502 w 1348"/>
                <a:gd name="T1" fmla="*/ 394 h 432"/>
                <a:gd name="T2" fmla="*/ 511 w 1348"/>
                <a:gd name="T3" fmla="*/ 384 h 432"/>
                <a:gd name="T4" fmla="*/ 484 w 1348"/>
                <a:gd name="T5" fmla="*/ 334 h 432"/>
                <a:gd name="T6" fmla="*/ 443 w 1348"/>
                <a:gd name="T7" fmla="*/ 419 h 432"/>
                <a:gd name="T8" fmla="*/ 398 w 1348"/>
                <a:gd name="T9" fmla="*/ 357 h 432"/>
                <a:gd name="T10" fmla="*/ 344 w 1348"/>
                <a:gd name="T11" fmla="*/ 335 h 432"/>
                <a:gd name="T12" fmla="*/ 203 w 1348"/>
                <a:gd name="T13" fmla="*/ 322 h 432"/>
                <a:gd name="T14" fmla="*/ 167 w 1348"/>
                <a:gd name="T15" fmla="*/ 314 h 432"/>
                <a:gd name="T16" fmla="*/ 1 w 1348"/>
                <a:gd name="T17" fmla="*/ 263 h 432"/>
                <a:gd name="T18" fmla="*/ 588 w 1348"/>
                <a:gd name="T19" fmla="*/ 269 h 432"/>
                <a:gd name="T20" fmla="*/ 660 w 1348"/>
                <a:gd name="T21" fmla="*/ 86 h 432"/>
                <a:gd name="T22" fmla="*/ 678 w 1348"/>
                <a:gd name="T23" fmla="*/ 106 h 432"/>
                <a:gd name="T24" fmla="*/ 750 w 1348"/>
                <a:gd name="T25" fmla="*/ 260 h 432"/>
                <a:gd name="T26" fmla="*/ 760 w 1348"/>
                <a:gd name="T27" fmla="*/ 306 h 432"/>
                <a:gd name="T28" fmla="*/ 1348 w 1348"/>
                <a:gd name="T29" fmla="*/ 283 h 432"/>
                <a:gd name="T30" fmla="*/ 1152 w 1348"/>
                <a:gd name="T31" fmla="*/ 300 h 432"/>
                <a:gd name="T32" fmla="*/ 1008 w 1348"/>
                <a:gd name="T33" fmla="*/ 313 h 432"/>
                <a:gd name="T34" fmla="*/ 909 w 1348"/>
                <a:gd name="T35" fmla="*/ 323 h 432"/>
                <a:gd name="T36" fmla="*/ 923 w 1348"/>
                <a:gd name="T37" fmla="*/ 413 h 432"/>
                <a:gd name="T38" fmla="*/ 856 w 1348"/>
                <a:gd name="T39" fmla="*/ 373 h 432"/>
                <a:gd name="T40" fmla="*/ 828 w 1348"/>
                <a:gd name="T41" fmla="*/ 404 h 432"/>
                <a:gd name="T42" fmla="*/ 846 w 1348"/>
                <a:gd name="T43" fmla="*/ 425 h 432"/>
                <a:gd name="T44" fmla="*/ 810 w 1348"/>
                <a:gd name="T45" fmla="*/ 427 h 432"/>
                <a:gd name="T46" fmla="*/ 801 w 1348"/>
                <a:gd name="T47" fmla="*/ 395 h 432"/>
                <a:gd name="T48" fmla="*/ 774 w 1348"/>
                <a:gd name="T49" fmla="*/ 345 h 432"/>
                <a:gd name="T50" fmla="*/ 698 w 1348"/>
                <a:gd name="T51" fmla="*/ 382 h 432"/>
                <a:gd name="T52" fmla="*/ 682 w 1348"/>
                <a:gd name="T53" fmla="*/ 431 h 432"/>
                <a:gd name="T54" fmla="*/ 656 w 1348"/>
                <a:gd name="T55" fmla="*/ 431 h 432"/>
                <a:gd name="T56" fmla="*/ 619 w 1348"/>
                <a:gd name="T57" fmla="*/ 376 h 432"/>
                <a:gd name="T58" fmla="*/ 529 w 1348"/>
                <a:gd name="T59" fmla="*/ 413 h 432"/>
                <a:gd name="T60" fmla="*/ 544 w 1348"/>
                <a:gd name="T61" fmla="*/ 427 h 432"/>
                <a:gd name="T62" fmla="*/ 502 w 1348"/>
                <a:gd name="T63" fmla="*/ 398 h 432"/>
                <a:gd name="T64" fmla="*/ 531 w 1348"/>
                <a:gd name="T65" fmla="*/ 420 h 432"/>
                <a:gd name="T66" fmla="*/ 538 w 1348"/>
                <a:gd name="T67" fmla="*/ 400 h 432"/>
                <a:gd name="T68" fmla="*/ 594 w 1348"/>
                <a:gd name="T69" fmla="*/ 357 h 432"/>
                <a:gd name="T70" fmla="*/ 657 w 1348"/>
                <a:gd name="T71" fmla="*/ 408 h 432"/>
                <a:gd name="T72" fmla="*/ 673 w 1348"/>
                <a:gd name="T73" fmla="*/ 422 h 432"/>
                <a:gd name="T74" fmla="*/ 698 w 1348"/>
                <a:gd name="T75" fmla="*/ 375 h 432"/>
                <a:gd name="T76" fmla="*/ 760 w 1348"/>
                <a:gd name="T77" fmla="*/ 344 h 432"/>
                <a:gd name="T78" fmla="*/ 813 w 1348"/>
                <a:gd name="T79" fmla="*/ 413 h 432"/>
                <a:gd name="T80" fmla="*/ 796 w 1348"/>
                <a:gd name="T81" fmla="*/ 423 h 432"/>
                <a:gd name="T82" fmla="*/ 828 w 1348"/>
                <a:gd name="T83" fmla="*/ 421 h 432"/>
                <a:gd name="T84" fmla="*/ 834 w 1348"/>
                <a:gd name="T85" fmla="*/ 400 h 432"/>
                <a:gd name="T86" fmla="*/ 826 w 1348"/>
                <a:gd name="T87" fmla="*/ 383 h 432"/>
                <a:gd name="T88" fmla="*/ 870 w 1348"/>
                <a:gd name="T89" fmla="*/ 401 h 432"/>
                <a:gd name="T90" fmla="*/ 938 w 1348"/>
                <a:gd name="T91" fmla="*/ 372 h 432"/>
                <a:gd name="T92" fmla="*/ 993 w 1348"/>
                <a:gd name="T93" fmla="*/ 321 h 432"/>
                <a:gd name="T94" fmla="*/ 1138 w 1348"/>
                <a:gd name="T95" fmla="*/ 313 h 432"/>
                <a:gd name="T96" fmla="*/ 1318 w 1348"/>
                <a:gd name="T97" fmla="*/ 282 h 432"/>
                <a:gd name="T98" fmla="*/ 754 w 1348"/>
                <a:gd name="T99" fmla="*/ 311 h 432"/>
                <a:gd name="T100" fmla="*/ 739 w 1348"/>
                <a:gd name="T101" fmla="*/ 243 h 432"/>
                <a:gd name="T102" fmla="*/ 673 w 1348"/>
                <a:gd name="T103" fmla="*/ 84 h 432"/>
                <a:gd name="T104" fmla="*/ 637 w 1348"/>
                <a:gd name="T105" fmla="*/ 204 h 432"/>
                <a:gd name="T106" fmla="*/ 588 w 1348"/>
                <a:gd name="T107" fmla="*/ 310 h 432"/>
                <a:gd name="T108" fmla="*/ 195 w 1348"/>
                <a:gd name="T109" fmla="*/ 301 h 432"/>
                <a:gd name="T110" fmla="*/ 337 w 1348"/>
                <a:gd name="T111" fmla="*/ 312 h 432"/>
                <a:gd name="T112" fmla="*/ 426 w 1348"/>
                <a:gd name="T113" fmla="*/ 330 h 432"/>
                <a:gd name="T114" fmla="*/ 426 w 1348"/>
                <a:gd name="T115" fmla="*/ 413 h 432"/>
                <a:gd name="T116" fmla="*/ 479 w 1348"/>
                <a:gd name="T117" fmla="*/ 366 h 432"/>
                <a:gd name="T118" fmla="*/ 512 w 1348"/>
                <a:gd name="T119" fmla="*/ 374 h 432"/>
                <a:gd name="T120" fmla="*/ 520 w 1348"/>
                <a:gd name="T121" fmla="*/ 417 h 432"/>
                <a:gd name="T122" fmla="*/ 502 w 1348"/>
                <a:gd name="T123" fmla="*/ 39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8" h="432">
                  <a:moveTo>
                    <a:pt x="502" y="432"/>
                  </a:moveTo>
                  <a:lnTo>
                    <a:pt x="502" y="432"/>
                  </a:lnTo>
                  <a:lnTo>
                    <a:pt x="500" y="431"/>
                  </a:lnTo>
                  <a:lnTo>
                    <a:pt x="497" y="430"/>
                  </a:lnTo>
                  <a:lnTo>
                    <a:pt x="497" y="430"/>
                  </a:lnTo>
                  <a:lnTo>
                    <a:pt x="496" y="428"/>
                  </a:lnTo>
                  <a:lnTo>
                    <a:pt x="494" y="421"/>
                  </a:lnTo>
                  <a:lnTo>
                    <a:pt x="494" y="421"/>
                  </a:lnTo>
                  <a:lnTo>
                    <a:pt x="493" y="409"/>
                  </a:lnTo>
                  <a:lnTo>
                    <a:pt x="493" y="401"/>
                  </a:lnTo>
                  <a:lnTo>
                    <a:pt x="494" y="399"/>
                  </a:lnTo>
                  <a:lnTo>
                    <a:pt x="495" y="397"/>
                  </a:lnTo>
                  <a:lnTo>
                    <a:pt x="495" y="397"/>
                  </a:lnTo>
                  <a:lnTo>
                    <a:pt x="498" y="395"/>
                  </a:lnTo>
                  <a:lnTo>
                    <a:pt x="502" y="394"/>
                  </a:lnTo>
                  <a:lnTo>
                    <a:pt x="502" y="394"/>
                  </a:lnTo>
                  <a:lnTo>
                    <a:pt x="506" y="395"/>
                  </a:lnTo>
                  <a:lnTo>
                    <a:pt x="510" y="397"/>
                  </a:lnTo>
                  <a:lnTo>
                    <a:pt x="510" y="397"/>
                  </a:lnTo>
                  <a:lnTo>
                    <a:pt x="512" y="403"/>
                  </a:lnTo>
                  <a:lnTo>
                    <a:pt x="513" y="411"/>
                  </a:lnTo>
                  <a:lnTo>
                    <a:pt x="515" y="411"/>
                  </a:lnTo>
                  <a:lnTo>
                    <a:pt x="515" y="411"/>
                  </a:lnTo>
                  <a:lnTo>
                    <a:pt x="514" y="400"/>
                  </a:lnTo>
                  <a:lnTo>
                    <a:pt x="514" y="400"/>
                  </a:lnTo>
                  <a:lnTo>
                    <a:pt x="514" y="397"/>
                  </a:lnTo>
                  <a:lnTo>
                    <a:pt x="514" y="397"/>
                  </a:lnTo>
                  <a:lnTo>
                    <a:pt x="513" y="396"/>
                  </a:lnTo>
                  <a:lnTo>
                    <a:pt x="513" y="396"/>
                  </a:lnTo>
                  <a:lnTo>
                    <a:pt x="512" y="391"/>
                  </a:lnTo>
                  <a:lnTo>
                    <a:pt x="511" y="384"/>
                  </a:lnTo>
                  <a:lnTo>
                    <a:pt x="511" y="384"/>
                  </a:lnTo>
                  <a:lnTo>
                    <a:pt x="510" y="382"/>
                  </a:lnTo>
                  <a:lnTo>
                    <a:pt x="510" y="382"/>
                  </a:lnTo>
                  <a:lnTo>
                    <a:pt x="509" y="379"/>
                  </a:lnTo>
                  <a:lnTo>
                    <a:pt x="507" y="374"/>
                  </a:lnTo>
                  <a:lnTo>
                    <a:pt x="507" y="374"/>
                  </a:lnTo>
                  <a:lnTo>
                    <a:pt x="509" y="361"/>
                  </a:lnTo>
                  <a:lnTo>
                    <a:pt x="509" y="361"/>
                  </a:lnTo>
                  <a:lnTo>
                    <a:pt x="510" y="350"/>
                  </a:lnTo>
                  <a:lnTo>
                    <a:pt x="510" y="350"/>
                  </a:lnTo>
                  <a:lnTo>
                    <a:pt x="509" y="349"/>
                  </a:lnTo>
                  <a:lnTo>
                    <a:pt x="509" y="349"/>
                  </a:lnTo>
                  <a:lnTo>
                    <a:pt x="509" y="346"/>
                  </a:lnTo>
                  <a:lnTo>
                    <a:pt x="507" y="345"/>
                  </a:lnTo>
                  <a:lnTo>
                    <a:pt x="507" y="345"/>
                  </a:lnTo>
                  <a:lnTo>
                    <a:pt x="506" y="337"/>
                  </a:lnTo>
                  <a:lnTo>
                    <a:pt x="484" y="334"/>
                  </a:lnTo>
                  <a:lnTo>
                    <a:pt x="481" y="351"/>
                  </a:lnTo>
                  <a:lnTo>
                    <a:pt x="481" y="351"/>
                  </a:lnTo>
                  <a:lnTo>
                    <a:pt x="482" y="357"/>
                  </a:lnTo>
                  <a:lnTo>
                    <a:pt x="483" y="369"/>
                  </a:lnTo>
                  <a:lnTo>
                    <a:pt x="483" y="375"/>
                  </a:lnTo>
                  <a:lnTo>
                    <a:pt x="483" y="382"/>
                  </a:lnTo>
                  <a:lnTo>
                    <a:pt x="481" y="390"/>
                  </a:lnTo>
                  <a:lnTo>
                    <a:pt x="479" y="397"/>
                  </a:lnTo>
                  <a:lnTo>
                    <a:pt x="479" y="397"/>
                  </a:lnTo>
                  <a:lnTo>
                    <a:pt x="474" y="403"/>
                  </a:lnTo>
                  <a:lnTo>
                    <a:pt x="470" y="409"/>
                  </a:lnTo>
                  <a:lnTo>
                    <a:pt x="464" y="413"/>
                  </a:lnTo>
                  <a:lnTo>
                    <a:pt x="459" y="416"/>
                  </a:lnTo>
                  <a:lnTo>
                    <a:pt x="455" y="418"/>
                  </a:lnTo>
                  <a:lnTo>
                    <a:pt x="450" y="419"/>
                  </a:lnTo>
                  <a:lnTo>
                    <a:pt x="443" y="419"/>
                  </a:lnTo>
                  <a:lnTo>
                    <a:pt x="443" y="419"/>
                  </a:lnTo>
                  <a:lnTo>
                    <a:pt x="441" y="419"/>
                  </a:lnTo>
                  <a:lnTo>
                    <a:pt x="441" y="419"/>
                  </a:lnTo>
                  <a:lnTo>
                    <a:pt x="432" y="419"/>
                  </a:lnTo>
                  <a:lnTo>
                    <a:pt x="425" y="417"/>
                  </a:lnTo>
                  <a:lnTo>
                    <a:pt x="419" y="414"/>
                  </a:lnTo>
                  <a:lnTo>
                    <a:pt x="412" y="409"/>
                  </a:lnTo>
                  <a:lnTo>
                    <a:pt x="405" y="402"/>
                  </a:lnTo>
                  <a:lnTo>
                    <a:pt x="402" y="397"/>
                  </a:lnTo>
                  <a:lnTo>
                    <a:pt x="400" y="392"/>
                  </a:lnTo>
                  <a:lnTo>
                    <a:pt x="398" y="386"/>
                  </a:lnTo>
                  <a:lnTo>
                    <a:pt x="397" y="379"/>
                  </a:lnTo>
                  <a:lnTo>
                    <a:pt x="397" y="379"/>
                  </a:lnTo>
                  <a:lnTo>
                    <a:pt x="396" y="371"/>
                  </a:lnTo>
                  <a:lnTo>
                    <a:pt x="397" y="363"/>
                  </a:lnTo>
                  <a:lnTo>
                    <a:pt x="398" y="357"/>
                  </a:lnTo>
                  <a:lnTo>
                    <a:pt x="401" y="351"/>
                  </a:lnTo>
                  <a:lnTo>
                    <a:pt x="406" y="341"/>
                  </a:lnTo>
                  <a:lnTo>
                    <a:pt x="411" y="336"/>
                  </a:lnTo>
                  <a:lnTo>
                    <a:pt x="411" y="336"/>
                  </a:lnTo>
                  <a:lnTo>
                    <a:pt x="416" y="332"/>
                  </a:lnTo>
                  <a:lnTo>
                    <a:pt x="421" y="329"/>
                  </a:lnTo>
                  <a:lnTo>
                    <a:pt x="428" y="324"/>
                  </a:lnTo>
                  <a:lnTo>
                    <a:pt x="428" y="323"/>
                  </a:lnTo>
                  <a:lnTo>
                    <a:pt x="353" y="317"/>
                  </a:lnTo>
                  <a:lnTo>
                    <a:pt x="353" y="317"/>
                  </a:lnTo>
                  <a:lnTo>
                    <a:pt x="351" y="325"/>
                  </a:lnTo>
                  <a:lnTo>
                    <a:pt x="350" y="330"/>
                  </a:lnTo>
                  <a:lnTo>
                    <a:pt x="349" y="333"/>
                  </a:lnTo>
                  <a:lnTo>
                    <a:pt x="349" y="333"/>
                  </a:lnTo>
                  <a:lnTo>
                    <a:pt x="346" y="334"/>
                  </a:lnTo>
                  <a:lnTo>
                    <a:pt x="344" y="335"/>
                  </a:lnTo>
                  <a:lnTo>
                    <a:pt x="344" y="335"/>
                  </a:lnTo>
                  <a:lnTo>
                    <a:pt x="341" y="334"/>
                  </a:lnTo>
                  <a:lnTo>
                    <a:pt x="339" y="333"/>
                  </a:lnTo>
                  <a:lnTo>
                    <a:pt x="337" y="332"/>
                  </a:lnTo>
                  <a:lnTo>
                    <a:pt x="336" y="330"/>
                  </a:lnTo>
                  <a:lnTo>
                    <a:pt x="336" y="330"/>
                  </a:lnTo>
                  <a:lnTo>
                    <a:pt x="334" y="321"/>
                  </a:lnTo>
                  <a:lnTo>
                    <a:pt x="334" y="314"/>
                  </a:lnTo>
                  <a:lnTo>
                    <a:pt x="212" y="305"/>
                  </a:lnTo>
                  <a:lnTo>
                    <a:pt x="212" y="305"/>
                  </a:lnTo>
                  <a:lnTo>
                    <a:pt x="211" y="314"/>
                  </a:lnTo>
                  <a:lnTo>
                    <a:pt x="210" y="319"/>
                  </a:lnTo>
                  <a:lnTo>
                    <a:pt x="209" y="321"/>
                  </a:lnTo>
                  <a:lnTo>
                    <a:pt x="208" y="321"/>
                  </a:lnTo>
                  <a:lnTo>
                    <a:pt x="208" y="321"/>
                  </a:lnTo>
                  <a:lnTo>
                    <a:pt x="203" y="322"/>
                  </a:lnTo>
                  <a:lnTo>
                    <a:pt x="203" y="322"/>
                  </a:lnTo>
                  <a:lnTo>
                    <a:pt x="199" y="321"/>
                  </a:lnTo>
                  <a:lnTo>
                    <a:pt x="195" y="320"/>
                  </a:lnTo>
                  <a:lnTo>
                    <a:pt x="193" y="318"/>
                  </a:lnTo>
                  <a:lnTo>
                    <a:pt x="193" y="316"/>
                  </a:lnTo>
                  <a:lnTo>
                    <a:pt x="193" y="316"/>
                  </a:lnTo>
                  <a:lnTo>
                    <a:pt x="192" y="310"/>
                  </a:lnTo>
                  <a:lnTo>
                    <a:pt x="191" y="303"/>
                  </a:lnTo>
                  <a:lnTo>
                    <a:pt x="173" y="302"/>
                  </a:lnTo>
                  <a:lnTo>
                    <a:pt x="173" y="302"/>
                  </a:lnTo>
                  <a:lnTo>
                    <a:pt x="172" y="310"/>
                  </a:lnTo>
                  <a:lnTo>
                    <a:pt x="171" y="313"/>
                  </a:lnTo>
                  <a:lnTo>
                    <a:pt x="170" y="315"/>
                  </a:lnTo>
                  <a:lnTo>
                    <a:pt x="169" y="315"/>
                  </a:lnTo>
                  <a:lnTo>
                    <a:pt x="168" y="315"/>
                  </a:lnTo>
                  <a:lnTo>
                    <a:pt x="167" y="314"/>
                  </a:lnTo>
                  <a:lnTo>
                    <a:pt x="167" y="314"/>
                  </a:lnTo>
                  <a:lnTo>
                    <a:pt x="166" y="312"/>
                  </a:lnTo>
                  <a:lnTo>
                    <a:pt x="166" y="301"/>
                  </a:lnTo>
                  <a:lnTo>
                    <a:pt x="27" y="293"/>
                  </a:lnTo>
                  <a:lnTo>
                    <a:pt x="23" y="286"/>
                  </a:lnTo>
                  <a:lnTo>
                    <a:pt x="8" y="286"/>
                  </a:lnTo>
                  <a:lnTo>
                    <a:pt x="8" y="286"/>
                  </a:lnTo>
                  <a:lnTo>
                    <a:pt x="6" y="297"/>
                  </a:lnTo>
                  <a:lnTo>
                    <a:pt x="5" y="298"/>
                  </a:lnTo>
                  <a:lnTo>
                    <a:pt x="4" y="298"/>
                  </a:lnTo>
                  <a:lnTo>
                    <a:pt x="4" y="298"/>
                  </a:lnTo>
                  <a:lnTo>
                    <a:pt x="1" y="298"/>
                  </a:lnTo>
                  <a:lnTo>
                    <a:pt x="0" y="295"/>
                  </a:lnTo>
                  <a:lnTo>
                    <a:pt x="0" y="265"/>
                  </a:lnTo>
                  <a:lnTo>
                    <a:pt x="0" y="265"/>
                  </a:lnTo>
                  <a:lnTo>
                    <a:pt x="1" y="263"/>
                  </a:lnTo>
                  <a:lnTo>
                    <a:pt x="1" y="262"/>
                  </a:lnTo>
                  <a:lnTo>
                    <a:pt x="4" y="262"/>
                  </a:lnTo>
                  <a:lnTo>
                    <a:pt x="4" y="262"/>
                  </a:lnTo>
                  <a:lnTo>
                    <a:pt x="5" y="262"/>
                  </a:lnTo>
                  <a:lnTo>
                    <a:pt x="6" y="263"/>
                  </a:lnTo>
                  <a:lnTo>
                    <a:pt x="7" y="276"/>
                  </a:lnTo>
                  <a:lnTo>
                    <a:pt x="7" y="276"/>
                  </a:lnTo>
                  <a:lnTo>
                    <a:pt x="13" y="275"/>
                  </a:lnTo>
                  <a:lnTo>
                    <a:pt x="580" y="307"/>
                  </a:lnTo>
                  <a:lnTo>
                    <a:pt x="580" y="307"/>
                  </a:lnTo>
                  <a:lnTo>
                    <a:pt x="586" y="305"/>
                  </a:lnTo>
                  <a:lnTo>
                    <a:pt x="588" y="303"/>
                  </a:lnTo>
                  <a:lnTo>
                    <a:pt x="589" y="301"/>
                  </a:lnTo>
                  <a:lnTo>
                    <a:pt x="589" y="298"/>
                  </a:lnTo>
                  <a:lnTo>
                    <a:pt x="589" y="298"/>
                  </a:lnTo>
                  <a:lnTo>
                    <a:pt x="588" y="269"/>
                  </a:lnTo>
                  <a:lnTo>
                    <a:pt x="588" y="269"/>
                  </a:lnTo>
                  <a:lnTo>
                    <a:pt x="589" y="259"/>
                  </a:lnTo>
                  <a:lnTo>
                    <a:pt x="591" y="249"/>
                  </a:lnTo>
                  <a:lnTo>
                    <a:pt x="594" y="241"/>
                  </a:lnTo>
                  <a:lnTo>
                    <a:pt x="597" y="234"/>
                  </a:lnTo>
                  <a:lnTo>
                    <a:pt x="602" y="226"/>
                  </a:lnTo>
                  <a:lnTo>
                    <a:pt x="608" y="221"/>
                  </a:lnTo>
                  <a:lnTo>
                    <a:pt x="613" y="216"/>
                  </a:lnTo>
                  <a:lnTo>
                    <a:pt x="618" y="210"/>
                  </a:lnTo>
                  <a:lnTo>
                    <a:pt x="631" y="203"/>
                  </a:lnTo>
                  <a:lnTo>
                    <a:pt x="642" y="198"/>
                  </a:lnTo>
                  <a:lnTo>
                    <a:pt x="652" y="195"/>
                  </a:lnTo>
                  <a:lnTo>
                    <a:pt x="657" y="194"/>
                  </a:lnTo>
                  <a:lnTo>
                    <a:pt x="657" y="194"/>
                  </a:lnTo>
                  <a:lnTo>
                    <a:pt x="660" y="100"/>
                  </a:lnTo>
                  <a:lnTo>
                    <a:pt x="660" y="86"/>
                  </a:lnTo>
                  <a:lnTo>
                    <a:pt x="660" y="86"/>
                  </a:lnTo>
                  <a:lnTo>
                    <a:pt x="662" y="41"/>
                  </a:lnTo>
                  <a:lnTo>
                    <a:pt x="664" y="14"/>
                  </a:lnTo>
                  <a:lnTo>
                    <a:pt x="665" y="7"/>
                  </a:lnTo>
                  <a:lnTo>
                    <a:pt x="666" y="3"/>
                  </a:lnTo>
                  <a:lnTo>
                    <a:pt x="668" y="0"/>
                  </a:lnTo>
                  <a:lnTo>
                    <a:pt x="669" y="0"/>
                  </a:lnTo>
                  <a:lnTo>
                    <a:pt x="669" y="0"/>
                  </a:lnTo>
                  <a:lnTo>
                    <a:pt x="671" y="0"/>
                  </a:lnTo>
                  <a:lnTo>
                    <a:pt x="672" y="2"/>
                  </a:lnTo>
                  <a:lnTo>
                    <a:pt x="674" y="7"/>
                  </a:lnTo>
                  <a:lnTo>
                    <a:pt x="675" y="14"/>
                  </a:lnTo>
                  <a:lnTo>
                    <a:pt x="676" y="40"/>
                  </a:lnTo>
                  <a:lnTo>
                    <a:pt x="677" y="84"/>
                  </a:lnTo>
                  <a:lnTo>
                    <a:pt x="677" y="84"/>
                  </a:lnTo>
                  <a:lnTo>
                    <a:pt x="678" y="106"/>
                  </a:lnTo>
                  <a:lnTo>
                    <a:pt x="678" y="106"/>
                  </a:lnTo>
                  <a:lnTo>
                    <a:pt x="680" y="161"/>
                  </a:lnTo>
                  <a:lnTo>
                    <a:pt x="681" y="194"/>
                  </a:lnTo>
                  <a:lnTo>
                    <a:pt x="681" y="194"/>
                  </a:lnTo>
                  <a:lnTo>
                    <a:pt x="690" y="196"/>
                  </a:lnTo>
                  <a:lnTo>
                    <a:pt x="703" y="200"/>
                  </a:lnTo>
                  <a:lnTo>
                    <a:pt x="710" y="204"/>
                  </a:lnTo>
                  <a:lnTo>
                    <a:pt x="717" y="209"/>
                  </a:lnTo>
                  <a:lnTo>
                    <a:pt x="725" y="215"/>
                  </a:lnTo>
                  <a:lnTo>
                    <a:pt x="731" y="222"/>
                  </a:lnTo>
                  <a:lnTo>
                    <a:pt x="731" y="222"/>
                  </a:lnTo>
                  <a:lnTo>
                    <a:pt x="736" y="229"/>
                  </a:lnTo>
                  <a:lnTo>
                    <a:pt x="743" y="240"/>
                  </a:lnTo>
                  <a:lnTo>
                    <a:pt x="748" y="250"/>
                  </a:lnTo>
                  <a:lnTo>
                    <a:pt x="749" y="256"/>
                  </a:lnTo>
                  <a:lnTo>
                    <a:pt x="750" y="260"/>
                  </a:lnTo>
                  <a:lnTo>
                    <a:pt x="750" y="260"/>
                  </a:lnTo>
                  <a:lnTo>
                    <a:pt x="750" y="275"/>
                  </a:lnTo>
                  <a:lnTo>
                    <a:pt x="750" y="285"/>
                  </a:lnTo>
                  <a:lnTo>
                    <a:pt x="748" y="296"/>
                  </a:lnTo>
                  <a:lnTo>
                    <a:pt x="748" y="296"/>
                  </a:lnTo>
                  <a:lnTo>
                    <a:pt x="748" y="299"/>
                  </a:lnTo>
                  <a:lnTo>
                    <a:pt x="749" y="299"/>
                  </a:lnTo>
                  <a:lnTo>
                    <a:pt x="749" y="299"/>
                  </a:lnTo>
                  <a:lnTo>
                    <a:pt x="750" y="301"/>
                  </a:lnTo>
                  <a:lnTo>
                    <a:pt x="751" y="303"/>
                  </a:lnTo>
                  <a:lnTo>
                    <a:pt x="751" y="303"/>
                  </a:lnTo>
                  <a:lnTo>
                    <a:pt x="751" y="304"/>
                  </a:lnTo>
                  <a:lnTo>
                    <a:pt x="752" y="305"/>
                  </a:lnTo>
                  <a:lnTo>
                    <a:pt x="755" y="306"/>
                  </a:lnTo>
                  <a:lnTo>
                    <a:pt x="760" y="306"/>
                  </a:lnTo>
                  <a:lnTo>
                    <a:pt x="760" y="306"/>
                  </a:lnTo>
                  <a:lnTo>
                    <a:pt x="779" y="305"/>
                  </a:lnTo>
                  <a:lnTo>
                    <a:pt x="779" y="305"/>
                  </a:lnTo>
                  <a:lnTo>
                    <a:pt x="866" y="299"/>
                  </a:lnTo>
                  <a:lnTo>
                    <a:pt x="986" y="292"/>
                  </a:lnTo>
                  <a:lnTo>
                    <a:pt x="1315" y="272"/>
                  </a:lnTo>
                  <a:lnTo>
                    <a:pt x="1340" y="272"/>
                  </a:lnTo>
                  <a:lnTo>
                    <a:pt x="1340" y="272"/>
                  </a:lnTo>
                  <a:lnTo>
                    <a:pt x="1342" y="258"/>
                  </a:lnTo>
                  <a:lnTo>
                    <a:pt x="1343" y="256"/>
                  </a:lnTo>
                  <a:lnTo>
                    <a:pt x="1344" y="256"/>
                  </a:lnTo>
                  <a:lnTo>
                    <a:pt x="1346" y="256"/>
                  </a:lnTo>
                  <a:lnTo>
                    <a:pt x="1347" y="257"/>
                  </a:lnTo>
                  <a:lnTo>
                    <a:pt x="1347" y="257"/>
                  </a:lnTo>
                  <a:lnTo>
                    <a:pt x="1347" y="262"/>
                  </a:lnTo>
                  <a:lnTo>
                    <a:pt x="1348" y="273"/>
                  </a:lnTo>
                  <a:lnTo>
                    <a:pt x="1348" y="283"/>
                  </a:lnTo>
                  <a:lnTo>
                    <a:pt x="1347" y="290"/>
                  </a:lnTo>
                  <a:lnTo>
                    <a:pt x="1346" y="291"/>
                  </a:lnTo>
                  <a:lnTo>
                    <a:pt x="1344" y="291"/>
                  </a:lnTo>
                  <a:lnTo>
                    <a:pt x="1344" y="291"/>
                  </a:lnTo>
                  <a:lnTo>
                    <a:pt x="1343" y="291"/>
                  </a:lnTo>
                  <a:lnTo>
                    <a:pt x="1342" y="290"/>
                  </a:lnTo>
                  <a:lnTo>
                    <a:pt x="1340" y="287"/>
                  </a:lnTo>
                  <a:lnTo>
                    <a:pt x="1338" y="283"/>
                  </a:lnTo>
                  <a:lnTo>
                    <a:pt x="1323" y="283"/>
                  </a:lnTo>
                  <a:lnTo>
                    <a:pt x="1323" y="283"/>
                  </a:lnTo>
                  <a:lnTo>
                    <a:pt x="1322" y="284"/>
                  </a:lnTo>
                  <a:lnTo>
                    <a:pt x="1322" y="284"/>
                  </a:lnTo>
                  <a:lnTo>
                    <a:pt x="1321" y="285"/>
                  </a:lnTo>
                  <a:lnTo>
                    <a:pt x="1319" y="286"/>
                  </a:lnTo>
                  <a:lnTo>
                    <a:pt x="1319" y="286"/>
                  </a:lnTo>
                  <a:lnTo>
                    <a:pt x="1152" y="300"/>
                  </a:lnTo>
                  <a:lnTo>
                    <a:pt x="1152" y="300"/>
                  </a:lnTo>
                  <a:lnTo>
                    <a:pt x="1151" y="306"/>
                  </a:lnTo>
                  <a:lnTo>
                    <a:pt x="1149" y="313"/>
                  </a:lnTo>
                  <a:lnTo>
                    <a:pt x="1149" y="313"/>
                  </a:lnTo>
                  <a:lnTo>
                    <a:pt x="1147" y="316"/>
                  </a:lnTo>
                  <a:lnTo>
                    <a:pt x="1145" y="318"/>
                  </a:lnTo>
                  <a:lnTo>
                    <a:pt x="1142" y="318"/>
                  </a:lnTo>
                  <a:lnTo>
                    <a:pt x="1141" y="318"/>
                  </a:lnTo>
                  <a:lnTo>
                    <a:pt x="1141" y="318"/>
                  </a:lnTo>
                  <a:lnTo>
                    <a:pt x="1137" y="317"/>
                  </a:lnTo>
                  <a:lnTo>
                    <a:pt x="1136" y="316"/>
                  </a:lnTo>
                  <a:lnTo>
                    <a:pt x="1136" y="316"/>
                  </a:lnTo>
                  <a:lnTo>
                    <a:pt x="1133" y="313"/>
                  </a:lnTo>
                  <a:lnTo>
                    <a:pt x="1132" y="310"/>
                  </a:lnTo>
                  <a:lnTo>
                    <a:pt x="1131" y="302"/>
                  </a:lnTo>
                  <a:lnTo>
                    <a:pt x="1008" y="313"/>
                  </a:lnTo>
                  <a:lnTo>
                    <a:pt x="1008" y="313"/>
                  </a:lnTo>
                  <a:lnTo>
                    <a:pt x="1006" y="321"/>
                  </a:lnTo>
                  <a:lnTo>
                    <a:pt x="1004" y="325"/>
                  </a:lnTo>
                  <a:lnTo>
                    <a:pt x="1003" y="329"/>
                  </a:lnTo>
                  <a:lnTo>
                    <a:pt x="1003" y="329"/>
                  </a:lnTo>
                  <a:lnTo>
                    <a:pt x="1000" y="331"/>
                  </a:lnTo>
                  <a:lnTo>
                    <a:pt x="997" y="332"/>
                  </a:lnTo>
                  <a:lnTo>
                    <a:pt x="997" y="332"/>
                  </a:lnTo>
                  <a:lnTo>
                    <a:pt x="995" y="331"/>
                  </a:lnTo>
                  <a:lnTo>
                    <a:pt x="991" y="327"/>
                  </a:lnTo>
                  <a:lnTo>
                    <a:pt x="991" y="327"/>
                  </a:lnTo>
                  <a:lnTo>
                    <a:pt x="988" y="321"/>
                  </a:lnTo>
                  <a:lnTo>
                    <a:pt x="987" y="316"/>
                  </a:lnTo>
                  <a:lnTo>
                    <a:pt x="909" y="322"/>
                  </a:lnTo>
                  <a:lnTo>
                    <a:pt x="909" y="323"/>
                  </a:lnTo>
                  <a:lnTo>
                    <a:pt x="909" y="323"/>
                  </a:lnTo>
                  <a:lnTo>
                    <a:pt x="917" y="326"/>
                  </a:lnTo>
                  <a:lnTo>
                    <a:pt x="921" y="329"/>
                  </a:lnTo>
                  <a:lnTo>
                    <a:pt x="926" y="333"/>
                  </a:lnTo>
                  <a:lnTo>
                    <a:pt x="931" y="337"/>
                  </a:lnTo>
                  <a:lnTo>
                    <a:pt x="935" y="342"/>
                  </a:lnTo>
                  <a:lnTo>
                    <a:pt x="939" y="350"/>
                  </a:lnTo>
                  <a:lnTo>
                    <a:pt x="941" y="357"/>
                  </a:lnTo>
                  <a:lnTo>
                    <a:pt x="941" y="357"/>
                  </a:lnTo>
                  <a:lnTo>
                    <a:pt x="942" y="364"/>
                  </a:lnTo>
                  <a:lnTo>
                    <a:pt x="942" y="372"/>
                  </a:lnTo>
                  <a:lnTo>
                    <a:pt x="941" y="380"/>
                  </a:lnTo>
                  <a:lnTo>
                    <a:pt x="940" y="388"/>
                  </a:lnTo>
                  <a:lnTo>
                    <a:pt x="938" y="395"/>
                  </a:lnTo>
                  <a:lnTo>
                    <a:pt x="933" y="401"/>
                  </a:lnTo>
                  <a:lnTo>
                    <a:pt x="929" y="408"/>
                  </a:lnTo>
                  <a:lnTo>
                    <a:pt x="923" y="413"/>
                  </a:lnTo>
                  <a:lnTo>
                    <a:pt x="923" y="413"/>
                  </a:lnTo>
                  <a:lnTo>
                    <a:pt x="919" y="415"/>
                  </a:lnTo>
                  <a:lnTo>
                    <a:pt x="913" y="417"/>
                  </a:lnTo>
                  <a:lnTo>
                    <a:pt x="908" y="419"/>
                  </a:lnTo>
                  <a:lnTo>
                    <a:pt x="902" y="419"/>
                  </a:lnTo>
                  <a:lnTo>
                    <a:pt x="901" y="419"/>
                  </a:lnTo>
                  <a:lnTo>
                    <a:pt x="901" y="419"/>
                  </a:lnTo>
                  <a:lnTo>
                    <a:pt x="890" y="418"/>
                  </a:lnTo>
                  <a:lnTo>
                    <a:pt x="882" y="415"/>
                  </a:lnTo>
                  <a:lnTo>
                    <a:pt x="873" y="411"/>
                  </a:lnTo>
                  <a:lnTo>
                    <a:pt x="867" y="404"/>
                  </a:lnTo>
                  <a:lnTo>
                    <a:pt x="867" y="404"/>
                  </a:lnTo>
                  <a:lnTo>
                    <a:pt x="863" y="397"/>
                  </a:lnTo>
                  <a:lnTo>
                    <a:pt x="860" y="389"/>
                  </a:lnTo>
                  <a:lnTo>
                    <a:pt x="857" y="381"/>
                  </a:lnTo>
                  <a:lnTo>
                    <a:pt x="856" y="373"/>
                  </a:lnTo>
                  <a:lnTo>
                    <a:pt x="856" y="360"/>
                  </a:lnTo>
                  <a:lnTo>
                    <a:pt x="857" y="353"/>
                  </a:lnTo>
                  <a:lnTo>
                    <a:pt x="853" y="332"/>
                  </a:lnTo>
                  <a:lnTo>
                    <a:pt x="832" y="337"/>
                  </a:lnTo>
                  <a:lnTo>
                    <a:pt x="830" y="341"/>
                  </a:lnTo>
                  <a:lnTo>
                    <a:pt x="830" y="341"/>
                  </a:lnTo>
                  <a:lnTo>
                    <a:pt x="831" y="379"/>
                  </a:lnTo>
                  <a:lnTo>
                    <a:pt x="831" y="379"/>
                  </a:lnTo>
                  <a:lnTo>
                    <a:pt x="830" y="384"/>
                  </a:lnTo>
                  <a:lnTo>
                    <a:pt x="828" y="389"/>
                  </a:lnTo>
                  <a:lnTo>
                    <a:pt x="826" y="408"/>
                  </a:lnTo>
                  <a:lnTo>
                    <a:pt x="826" y="408"/>
                  </a:lnTo>
                  <a:lnTo>
                    <a:pt x="827" y="409"/>
                  </a:lnTo>
                  <a:lnTo>
                    <a:pt x="827" y="409"/>
                  </a:lnTo>
                  <a:lnTo>
                    <a:pt x="827" y="409"/>
                  </a:lnTo>
                  <a:lnTo>
                    <a:pt x="828" y="404"/>
                  </a:lnTo>
                  <a:lnTo>
                    <a:pt x="828" y="404"/>
                  </a:lnTo>
                  <a:lnTo>
                    <a:pt x="830" y="400"/>
                  </a:lnTo>
                  <a:lnTo>
                    <a:pt x="831" y="397"/>
                  </a:lnTo>
                  <a:lnTo>
                    <a:pt x="831" y="397"/>
                  </a:lnTo>
                  <a:lnTo>
                    <a:pt x="834" y="395"/>
                  </a:lnTo>
                  <a:lnTo>
                    <a:pt x="839" y="394"/>
                  </a:lnTo>
                  <a:lnTo>
                    <a:pt x="839" y="394"/>
                  </a:lnTo>
                  <a:lnTo>
                    <a:pt x="842" y="395"/>
                  </a:lnTo>
                  <a:lnTo>
                    <a:pt x="844" y="396"/>
                  </a:lnTo>
                  <a:lnTo>
                    <a:pt x="846" y="398"/>
                  </a:lnTo>
                  <a:lnTo>
                    <a:pt x="847" y="401"/>
                  </a:lnTo>
                  <a:lnTo>
                    <a:pt x="847" y="401"/>
                  </a:lnTo>
                  <a:lnTo>
                    <a:pt x="846" y="424"/>
                  </a:lnTo>
                  <a:lnTo>
                    <a:pt x="846" y="425"/>
                  </a:lnTo>
                  <a:lnTo>
                    <a:pt x="846" y="425"/>
                  </a:lnTo>
                  <a:lnTo>
                    <a:pt x="846" y="425"/>
                  </a:lnTo>
                  <a:lnTo>
                    <a:pt x="843" y="429"/>
                  </a:lnTo>
                  <a:lnTo>
                    <a:pt x="840" y="431"/>
                  </a:lnTo>
                  <a:lnTo>
                    <a:pt x="834" y="431"/>
                  </a:lnTo>
                  <a:lnTo>
                    <a:pt x="829" y="430"/>
                  </a:lnTo>
                  <a:lnTo>
                    <a:pt x="829" y="430"/>
                  </a:lnTo>
                  <a:lnTo>
                    <a:pt x="827" y="428"/>
                  </a:lnTo>
                  <a:lnTo>
                    <a:pt x="826" y="425"/>
                  </a:lnTo>
                  <a:lnTo>
                    <a:pt x="826" y="425"/>
                  </a:lnTo>
                  <a:lnTo>
                    <a:pt x="825" y="423"/>
                  </a:lnTo>
                  <a:lnTo>
                    <a:pt x="825" y="423"/>
                  </a:lnTo>
                  <a:lnTo>
                    <a:pt x="817" y="423"/>
                  </a:lnTo>
                  <a:lnTo>
                    <a:pt x="817" y="423"/>
                  </a:lnTo>
                  <a:lnTo>
                    <a:pt x="814" y="423"/>
                  </a:lnTo>
                  <a:lnTo>
                    <a:pt x="814" y="423"/>
                  </a:lnTo>
                  <a:lnTo>
                    <a:pt x="810" y="427"/>
                  </a:lnTo>
                  <a:lnTo>
                    <a:pt x="810" y="427"/>
                  </a:lnTo>
                  <a:lnTo>
                    <a:pt x="807" y="430"/>
                  </a:lnTo>
                  <a:lnTo>
                    <a:pt x="804" y="431"/>
                  </a:lnTo>
                  <a:lnTo>
                    <a:pt x="804" y="431"/>
                  </a:lnTo>
                  <a:lnTo>
                    <a:pt x="797" y="431"/>
                  </a:lnTo>
                  <a:lnTo>
                    <a:pt x="797" y="431"/>
                  </a:lnTo>
                  <a:lnTo>
                    <a:pt x="794" y="430"/>
                  </a:lnTo>
                  <a:lnTo>
                    <a:pt x="793" y="428"/>
                  </a:lnTo>
                  <a:lnTo>
                    <a:pt x="792" y="423"/>
                  </a:lnTo>
                  <a:lnTo>
                    <a:pt x="793" y="400"/>
                  </a:lnTo>
                  <a:lnTo>
                    <a:pt x="793" y="400"/>
                  </a:lnTo>
                  <a:lnTo>
                    <a:pt x="794" y="397"/>
                  </a:lnTo>
                  <a:lnTo>
                    <a:pt x="795" y="395"/>
                  </a:lnTo>
                  <a:lnTo>
                    <a:pt x="796" y="395"/>
                  </a:lnTo>
                  <a:lnTo>
                    <a:pt x="796" y="395"/>
                  </a:lnTo>
                  <a:lnTo>
                    <a:pt x="801" y="395"/>
                  </a:lnTo>
                  <a:lnTo>
                    <a:pt x="801" y="395"/>
                  </a:lnTo>
                  <a:lnTo>
                    <a:pt x="805" y="395"/>
                  </a:lnTo>
                  <a:lnTo>
                    <a:pt x="808" y="397"/>
                  </a:lnTo>
                  <a:lnTo>
                    <a:pt x="808" y="397"/>
                  </a:lnTo>
                  <a:lnTo>
                    <a:pt x="809" y="399"/>
                  </a:lnTo>
                  <a:lnTo>
                    <a:pt x="810" y="402"/>
                  </a:lnTo>
                  <a:lnTo>
                    <a:pt x="811" y="409"/>
                  </a:lnTo>
                  <a:lnTo>
                    <a:pt x="811" y="409"/>
                  </a:lnTo>
                  <a:lnTo>
                    <a:pt x="812" y="408"/>
                  </a:lnTo>
                  <a:lnTo>
                    <a:pt x="812" y="394"/>
                  </a:lnTo>
                  <a:lnTo>
                    <a:pt x="789" y="360"/>
                  </a:lnTo>
                  <a:lnTo>
                    <a:pt x="789" y="360"/>
                  </a:lnTo>
                  <a:lnTo>
                    <a:pt x="784" y="357"/>
                  </a:lnTo>
                  <a:lnTo>
                    <a:pt x="784" y="357"/>
                  </a:lnTo>
                  <a:lnTo>
                    <a:pt x="781" y="355"/>
                  </a:lnTo>
                  <a:lnTo>
                    <a:pt x="777" y="352"/>
                  </a:lnTo>
                  <a:lnTo>
                    <a:pt x="774" y="345"/>
                  </a:lnTo>
                  <a:lnTo>
                    <a:pt x="774" y="345"/>
                  </a:lnTo>
                  <a:lnTo>
                    <a:pt x="762" y="349"/>
                  </a:lnTo>
                  <a:lnTo>
                    <a:pt x="762" y="349"/>
                  </a:lnTo>
                  <a:lnTo>
                    <a:pt x="750" y="351"/>
                  </a:lnTo>
                  <a:lnTo>
                    <a:pt x="750" y="351"/>
                  </a:lnTo>
                  <a:lnTo>
                    <a:pt x="748" y="356"/>
                  </a:lnTo>
                  <a:lnTo>
                    <a:pt x="745" y="362"/>
                  </a:lnTo>
                  <a:lnTo>
                    <a:pt x="743" y="366"/>
                  </a:lnTo>
                  <a:lnTo>
                    <a:pt x="738" y="370"/>
                  </a:lnTo>
                  <a:lnTo>
                    <a:pt x="734" y="373"/>
                  </a:lnTo>
                  <a:lnTo>
                    <a:pt x="729" y="375"/>
                  </a:lnTo>
                  <a:lnTo>
                    <a:pt x="729" y="375"/>
                  </a:lnTo>
                  <a:lnTo>
                    <a:pt x="718" y="378"/>
                  </a:lnTo>
                  <a:lnTo>
                    <a:pt x="710" y="379"/>
                  </a:lnTo>
                  <a:lnTo>
                    <a:pt x="699" y="379"/>
                  </a:lnTo>
                  <a:lnTo>
                    <a:pt x="698" y="382"/>
                  </a:lnTo>
                  <a:lnTo>
                    <a:pt x="676" y="383"/>
                  </a:lnTo>
                  <a:lnTo>
                    <a:pt x="677" y="404"/>
                  </a:lnTo>
                  <a:lnTo>
                    <a:pt x="677" y="404"/>
                  </a:lnTo>
                  <a:lnTo>
                    <a:pt x="678" y="404"/>
                  </a:lnTo>
                  <a:lnTo>
                    <a:pt x="678" y="404"/>
                  </a:lnTo>
                  <a:lnTo>
                    <a:pt x="682" y="404"/>
                  </a:lnTo>
                  <a:lnTo>
                    <a:pt x="685" y="405"/>
                  </a:lnTo>
                  <a:lnTo>
                    <a:pt x="686" y="407"/>
                  </a:lnTo>
                  <a:lnTo>
                    <a:pt x="686" y="409"/>
                  </a:lnTo>
                  <a:lnTo>
                    <a:pt x="686" y="409"/>
                  </a:lnTo>
                  <a:lnTo>
                    <a:pt x="686" y="420"/>
                  </a:lnTo>
                  <a:lnTo>
                    <a:pt x="686" y="427"/>
                  </a:lnTo>
                  <a:lnTo>
                    <a:pt x="685" y="430"/>
                  </a:lnTo>
                  <a:lnTo>
                    <a:pt x="682" y="431"/>
                  </a:lnTo>
                  <a:lnTo>
                    <a:pt x="682" y="431"/>
                  </a:lnTo>
                  <a:lnTo>
                    <a:pt x="682" y="431"/>
                  </a:lnTo>
                  <a:lnTo>
                    <a:pt x="678" y="431"/>
                  </a:lnTo>
                  <a:lnTo>
                    <a:pt x="673" y="430"/>
                  </a:lnTo>
                  <a:lnTo>
                    <a:pt x="673" y="430"/>
                  </a:lnTo>
                  <a:lnTo>
                    <a:pt x="672" y="430"/>
                  </a:lnTo>
                  <a:lnTo>
                    <a:pt x="672" y="429"/>
                  </a:lnTo>
                  <a:lnTo>
                    <a:pt x="671" y="427"/>
                  </a:lnTo>
                  <a:lnTo>
                    <a:pt x="671" y="427"/>
                  </a:lnTo>
                  <a:lnTo>
                    <a:pt x="668" y="427"/>
                  </a:lnTo>
                  <a:lnTo>
                    <a:pt x="668" y="427"/>
                  </a:lnTo>
                  <a:lnTo>
                    <a:pt x="666" y="428"/>
                  </a:lnTo>
                  <a:lnTo>
                    <a:pt x="666" y="428"/>
                  </a:lnTo>
                  <a:lnTo>
                    <a:pt x="666" y="428"/>
                  </a:lnTo>
                  <a:lnTo>
                    <a:pt x="665" y="430"/>
                  </a:lnTo>
                  <a:lnTo>
                    <a:pt x="665" y="430"/>
                  </a:lnTo>
                  <a:lnTo>
                    <a:pt x="662" y="431"/>
                  </a:lnTo>
                  <a:lnTo>
                    <a:pt x="656" y="431"/>
                  </a:lnTo>
                  <a:lnTo>
                    <a:pt x="656" y="431"/>
                  </a:lnTo>
                  <a:lnTo>
                    <a:pt x="655" y="431"/>
                  </a:lnTo>
                  <a:lnTo>
                    <a:pt x="655" y="431"/>
                  </a:lnTo>
                  <a:lnTo>
                    <a:pt x="653" y="430"/>
                  </a:lnTo>
                  <a:lnTo>
                    <a:pt x="652" y="428"/>
                  </a:lnTo>
                  <a:lnTo>
                    <a:pt x="651" y="421"/>
                  </a:lnTo>
                  <a:lnTo>
                    <a:pt x="651" y="409"/>
                  </a:lnTo>
                  <a:lnTo>
                    <a:pt x="651" y="409"/>
                  </a:lnTo>
                  <a:lnTo>
                    <a:pt x="651" y="407"/>
                  </a:lnTo>
                  <a:lnTo>
                    <a:pt x="651" y="407"/>
                  </a:lnTo>
                  <a:lnTo>
                    <a:pt x="653" y="404"/>
                  </a:lnTo>
                  <a:lnTo>
                    <a:pt x="656" y="403"/>
                  </a:lnTo>
                  <a:lnTo>
                    <a:pt x="656" y="403"/>
                  </a:lnTo>
                  <a:lnTo>
                    <a:pt x="661" y="403"/>
                  </a:lnTo>
                  <a:lnTo>
                    <a:pt x="661" y="378"/>
                  </a:lnTo>
                  <a:lnTo>
                    <a:pt x="619" y="376"/>
                  </a:lnTo>
                  <a:lnTo>
                    <a:pt x="616" y="381"/>
                  </a:lnTo>
                  <a:lnTo>
                    <a:pt x="604" y="377"/>
                  </a:lnTo>
                  <a:lnTo>
                    <a:pt x="603" y="372"/>
                  </a:lnTo>
                  <a:lnTo>
                    <a:pt x="603" y="372"/>
                  </a:lnTo>
                  <a:lnTo>
                    <a:pt x="599" y="370"/>
                  </a:lnTo>
                  <a:lnTo>
                    <a:pt x="597" y="368"/>
                  </a:lnTo>
                  <a:lnTo>
                    <a:pt x="594" y="364"/>
                  </a:lnTo>
                  <a:lnTo>
                    <a:pt x="594" y="364"/>
                  </a:lnTo>
                  <a:lnTo>
                    <a:pt x="591" y="360"/>
                  </a:lnTo>
                  <a:lnTo>
                    <a:pt x="589" y="356"/>
                  </a:lnTo>
                  <a:lnTo>
                    <a:pt x="588" y="349"/>
                  </a:lnTo>
                  <a:lnTo>
                    <a:pt x="563" y="345"/>
                  </a:lnTo>
                  <a:lnTo>
                    <a:pt x="530" y="389"/>
                  </a:lnTo>
                  <a:lnTo>
                    <a:pt x="531" y="395"/>
                  </a:lnTo>
                  <a:lnTo>
                    <a:pt x="526" y="396"/>
                  </a:lnTo>
                  <a:lnTo>
                    <a:pt x="529" y="413"/>
                  </a:lnTo>
                  <a:lnTo>
                    <a:pt x="529" y="413"/>
                  </a:lnTo>
                  <a:lnTo>
                    <a:pt x="530" y="401"/>
                  </a:lnTo>
                  <a:lnTo>
                    <a:pt x="530" y="401"/>
                  </a:lnTo>
                  <a:lnTo>
                    <a:pt x="531" y="399"/>
                  </a:lnTo>
                  <a:lnTo>
                    <a:pt x="533" y="397"/>
                  </a:lnTo>
                  <a:lnTo>
                    <a:pt x="536" y="396"/>
                  </a:lnTo>
                  <a:lnTo>
                    <a:pt x="538" y="396"/>
                  </a:lnTo>
                  <a:lnTo>
                    <a:pt x="538" y="396"/>
                  </a:lnTo>
                  <a:lnTo>
                    <a:pt x="541" y="396"/>
                  </a:lnTo>
                  <a:lnTo>
                    <a:pt x="544" y="397"/>
                  </a:lnTo>
                  <a:lnTo>
                    <a:pt x="545" y="399"/>
                  </a:lnTo>
                  <a:lnTo>
                    <a:pt x="546" y="401"/>
                  </a:lnTo>
                  <a:lnTo>
                    <a:pt x="546" y="401"/>
                  </a:lnTo>
                  <a:lnTo>
                    <a:pt x="546" y="415"/>
                  </a:lnTo>
                  <a:lnTo>
                    <a:pt x="544" y="427"/>
                  </a:lnTo>
                  <a:lnTo>
                    <a:pt x="544" y="427"/>
                  </a:lnTo>
                  <a:lnTo>
                    <a:pt x="543" y="428"/>
                  </a:lnTo>
                  <a:lnTo>
                    <a:pt x="541" y="429"/>
                  </a:lnTo>
                  <a:lnTo>
                    <a:pt x="537" y="430"/>
                  </a:lnTo>
                  <a:lnTo>
                    <a:pt x="537" y="430"/>
                  </a:lnTo>
                  <a:lnTo>
                    <a:pt x="530" y="429"/>
                  </a:lnTo>
                  <a:lnTo>
                    <a:pt x="530" y="429"/>
                  </a:lnTo>
                  <a:lnTo>
                    <a:pt x="528" y="427"/>
                  </a:lnTo>
                  <a:lnTo>
                    <a:pt x="526" y="424"/>
                  </a:lnTo>
                  <a:lnTo>
                    <a:pt x="516" y="424"/>
                  </a:lnTo>
                  <a:lnTo>
                    <a:pt x="516" y="424"/>
                  </a:lnTo>
                  <a:lnTo>
                    <a:pt x="513" y="428"/>
                  </a:lnTo>
                  <a:lnTo>
                    <a:pt x="509" y="431"/>
                  </a:lnTo>
                  <a:lnTo>
                    <a:pt x="509" y="431"/>
                  </a:lnTo>
                  <a:lnTo>
                    <a:pt x="502" y="432"/>
                  </a:lnTo>
                  <a:lnTo>
                    <a:pt x="502" y="432"/>
                  </a:lnTo>
                  <a:close/>
                  <a:moveTo>
                    <a:pt x="502" y="398"/>
                  </a:moveTo>
                  <a:lnTo>
                    <a:pt x="502" y="398"/>
                  </a:lnTo>
                  <a:lnTo>
                    <a:pt x="499" y="399"/>
                  </a:lnTo>
                  <a:lnTo>
                    <a:pt x="497" y="400"/>
                  </a:lnTo>
                  <a:lnTo>
                    <a:pt x="497" y="400"/>
                  </a:lnTo>
                  <a:lnTo>
                    <a:pt x="497" y="404"/>
                  </a:lnTo>
                  <a:lnTo>
                    <a:pt x="497" y="413"/>
                  </a:lnTo>
                  <a:lnTo>
                    <a:pt x="498" y="421"/>
                  </a:lnTo>
                  <a:lnTo>
                    <a:pt x="500" y="427"/>
                  </a:lnTo>
                  <a:lnTo>
                    <a:pt x="500" y="427"/>
                  </a:lnTo>
                  <a:lnTo>
                    <a:pt x="503" y="428"/>
                  </a:lnTo>
                  <a:lnTo>
                    <a:pt x="507" y="427"/>
                  </a:lnTo>
                  <a:lnTo>
                    <a:pt x="507" y="427"/>
                  </a:lnTo>
                  <a:lnTo>
                    <a:pt x="511" y="423"/>
                  </a:lnTo>
                  <a:lnTo>
                    <a:pt x="514" y="421"/>
                  </a:lnTo>
                  <a:lnTo>
                    <a:pt x="514" y="420"/>
                  </a:lnTo>
                  <a:lnTo>
                    <a:pt x="531" y="420"/>
                  </a:lnTo>
                  <a:lnTo>
                    <a:pt x="531" y="422"/>
                  </a:lnTo>
                  <a:lnTo>
                    <a:pt x="531" y="422"/>
                  </a:lnTo>
                  <a:lnTo>
                    <a:pt x="531" y="423"/>
                  </a:lnTo>
                  <a:lnTo>
                    <a:pt x="532" y="424"/>
                  </a:lnTo>
                  <a:lnTo>
                    <a:pt x="532" y="424"/>
                  </a:lnTo>
                  <a:lnTo>
                    <a:pt x="537" y="425"/>
                  </a:lnTo>
                  <a:lnTo>
                    <a:pt x="537" y="425"/>
                  </a:lnTo>
                  <a:lnTo>
                    <a:pt x="540" y="424"/>
                  </a:lnTo>
                  <a:lnTo>
                    <a:pt x="540" y="424"/>
                  </a:lnTo>
                  <a:lnTo>
                    <a:pt x="542" y="414"/>
                  </a:lnTo>
                  <a:lnTo>
                    <a:pt x="542" y="402"/>
                  </a:lnTo>
                  <a:lnTo>
                    <a:pt x="542" y="402"/>
                  </a:lnTo>
                  <a:lnTo>
                    <a:pt x="541" y="400"/>
                  </a:lnTo>
                  <a:lnTo>
                    <a:pt x="540" y="400"/>
                  </a:lnTo>
                  <a:lnTo>
                    <a:pt x="538" y="400"/>
                  </a:lnTo>
                  <a:lnTo>
                    <a:pt x="538" y="400"/>
                  </a:lnTo>
                  <a:lnTo>
                    <a:pt x="535" y="400"/>
                  </a:lnTo>
                  <a:lnTo>
                    <a:pt x="534" y="402"/>
                  </a:lnTo>
                  <a:lnTo>
                    <a:pt x="534" y="402"/>
                  </a:lnTo>
                  <a:lnTo>
                    <a:pt x="533" y="412"/>
                  </a:lnTo>
                  <a:lnTo>
                    <a:pt x="533" y="418"/>
                  </a:lnTo>
                  <a:lnTo>
                    <a:pt x="532" y="420"/>
                  </a:lnTo>
                  <a:lnTo>
                    <a:pt x="524" y="419"/>
                  </a:lnTo>
                  <a:lnTo>
                    <a:pt x="522" y="393"/>
                  </a:lnTo>
                  <a:lnTo>
                    <a:pt x="525" y="392"/>
                  </a:lnTo>
                  <a:lnTo>
                    <a:pt x="525" y="386"/>
                  </a:lnTo>
                  <a:lnTo>
                    <a:pt x="561" y="341"/>
                  </a:lnTo>
                  <a:lnTo>
                    <a:pt x="592" y="345"/>
                  </a:lnTo>
                  <a:lnTo>
                    <a:pt x="592" y="347"/>
                  </a:lnTo>
                  <a:lnTo>
                    <a:pt x="592" y="347"/>
                  </a:lnTo>
                  <a:lnTo>
                    <a:pt x="592" y="352"/>
                  </a:lnTo>
                  <a:lnTo>
                    <a:pt x="594" y="357"/>
                  </a:lnTo>
                  <a:lnTo>
                    <a:pt x="597" y="362"/>
                  </a:lnTo>
                  <a:lnTo>
                    <a:pt x="597" y="362"/>
                  </a:lnTo>
                  <a:lnTo>
                    <a:pt x="600" y="365"/>
                  </a:lnTo>
                  <a:lnTo>
                    <a:pt x="603" y="368"/>
                  </a:lnTo>
                  <a:lnTo>
                    <a:pt x="606" y="369"/>
                  </a:lnTo>
                  <a:lnTo>
                    <a:pt x="608" y="368"/>
                  </a:lnTo>
                  <a:lnTo>
                    <a:pt x="609" y="374"/>
                  </a:lnTo>
                  <a:lnTo>
                    <a:pt x="614" y="376"/>
                  </a:lnTo>
                  <a:lnTo>
                    <a:pt x="617" y="372"/>
                  </a:lnTo>
                  <a:lnTo>
                    <a:pt x="666" y="374"/>
                  </a:lnTo>
                  <a:lnTo>
                    <a:pt x="666" y="410"/>
                  </a:lnTo>
                  <a:lnTo>
                    <a:pt x="662" y="409"/>
                  </a:lnTo>
                  <a:lnTo>
                    <a:pt x="662" y="409"/>
                  </a:lnTo>
                  <a:lnTo>
                    <a:pt x="660" y="408"/>
                  </a:lnTo>
                  <a:lnTo>
                    <a:pt x="657" y="408"/>
                  </a:lnTo>
                  <a:lnTo>
                    <a:pt x="657" y="408"/>
                  </a:lnTo>
                  <a:lnTo>
                    <a:pt x="655" y="409"/>
                  </a:lnTo>
                  <a:lnTo>
                    <a:pt x="655" y="409"/>
                  </a:lnTo>
                  <a:lnTo>
                    <a:pt x="655" y="419"/>
                  </a:lnTo>
                  <a:lnTo>
                    <a:pt x="656" y="427"/>
                  </a:lnTo>
                  <a:lnTo>
                    <a:pt x="656" y="427"/>
                  </a:lnTo>
                  <a:lnTo>
                    <a:pt x="661" y="427"/>
                  </a:lnTo>
                  <a:lnTo>
                    <a:pt x="661" y="427"/>
                  </a:lnTo>
                  <a:lnTo>
                    <a:pt x="661" y="427"/>
                  </a:lnTo>
                  <a:lnTo>
                    <a:pt x="662" y="424"/>
                  </a:lnTo>
                  <a:lnTo>
                    <a:pt x="664" y="423"/>
                  </a:lnTo>
                  <a:lnTo>
                    <a:pt x="665" y="423"/>
                  </a:lnTo>
                  <a:lnTo>
                    <a:pt x="665" y="423"/>
                  </a:lnTo>
                  <a:lnTo>
                    <a:pt x="668" y="422"/>
                  </a:lnTo>
                  <a:lnTo>
                    <a:pt x="668" y="422"/>
                  </a:lnTo>
                  <a:lnTo>
                    <a:pt x="673" y="422"/>
                  </a:lnTo>
                  <a:lnTo>
                    <a:pt x="673" y="422"/>
                  </a:lnTo>
                  <a:lnTo>
                    <a:pt x="675" y="423"/>
                  </a:lnTo>
                  <a:lnTo>
                    <a:pt x="675" y="427"/>
                  </a:lnTo>
                  <a:lnTo>
                    <a:pt x="675" y="427"/>
                  </a:lnTo>
                  <a:lnTo>
                    <a:pt x="681" y="427"/>
                  </a:lnTo>
                  <a:lnTo>
                    <a:pt x="681" y="427"/>
                  </a:lnTo>
                  <a:lnTo>
                    <a:pt x="681" y="418"/>
                  </a:lnTo>
                  <a:lnTo>
                    <a:pt x="681" y="409"/>
                  </a:lnTo>
                  <a:lnTo>
                    <a:pt x="681" y="409"/>
                  </a:lnTo>
                  <a:lnTo>
                    <a:pt x="678" y="409"/>
                  </a:lnTo>
                  <a:lnTo>
                    <a:pt x="678" y="409"/>
                  </a:lnTo>
                  <a:lnTo>
                    <a:pt x="675" y="409"/>
                  </a:lnTo>
                  <a:lnTo>
                    <a:pt x="673" y="410"/>
                  </a:lnTo>
                  <a:lnTo>
                    <a:pt x="672" y="379"/>
                  </a:lnTo>
                  <a:lnTo>
                    <a:pt x="695" y="378"/>
                  </a:lnTo>
                  <a:lnTo>
                    <a:pt x="697" y="375"/>
                  </a:lnTo>
                  <a:lnTo>
                    <a:pt x="698" y="375"/>
                  </a:lnTo>
                  <a:lnTo>
                    <a:pt x="698" y="375"/>
                  </a:lnTo>
                  <a:lnTo>
                    <a:pt x="707" y="375"/>
                  </a:lnTo>
                  <a:lnTo>
                    <a:pt x="715" y="374"/>
                  </a:lnTo>
                  <a:lnTo>
                    <a:pt x="728" y="371"/>
                  </a:lnTo>
                  <a:lnTo>
                    <a:pt x="728" y="371"/>
                  </a:lnTo>
                  <a:lnTo>
                    <a:pt x="733" y="369"/>
                  </a:lnTo>
                  <a:lnTo>
                    <a:pt x="737" y="365"/>
                  </a:lnTo>
                  <a:lnTo>
                    <a:pt x="740" y="361"/>
                  </a:lnTo>
                  <a:lnTo>
                    <a:pt x="743" y="358"/>
                  </a:lnTo>
                  <a:lnTo>
                    <a:pt x="745" y="352"/>
                  </a:lnTo>
                  <a:lnTo>
                    <a:pt x="746" y="349"/>
                  </a:lnTo>
                  <a:lnTo>
                    <a:pt x="746" y="346"/>
                  </a:lnTo>
                  <a:lnTo>
                    <a:pt x="748" y="346"/>
                  </a:lnTo>
                  <a:lnTo>
                    <a:pt x="748" y="346"/>
                  </a:lnTo>
                  <a:lnTo>
                    <a:pt x="760" y="344"/>
                  </a:lnTo>
                  <a:lnTo>
                    <a:pt x="760" y="344"/>
                  </a:lnTo>
                  <a:lnTo>
                    <a:pt x="774" y="341"/>
                  </a:lnTo>
                  <a:lnTo>
                    <a:pt x="776" y="340"/>
                  </a:lnTo>
                  <a:lnTo>
                    <a:pt x="776" y="342"/>
                  </a:lnTo>
                  <a:lnTo>
                    <a:pt x="776" y="342"/>
                  </a:lnTo>
                  <a:lnTo>
                    <a:pt x="779" y="346"/>
                  </a:lnTo>
                  <a:lnTo>
                    <a:pt x="783" y="351"/>
                  </a:lnTo>
                  <a:lnTo>
                    <a:pt x="786" y="354"/>
                  </a:lnTo>
                  <a:lnTo>
                    <a:pt x="786" y="354"/>
                  </a:lnTo>
                  <a:lnTo>
                    <a:pt x="790" y="356"/>
                  </a:lnTo>
                  <a:lnTo>
                    <a:pt x="791" y="356"/>
                  </a:lnTo>
                  <a:lnTo>
                    <a:pt x="816" y="392"/>
                  </a:lnTo>
                  <a:lnTo>
                    <a:pt x="816" y="408"/>
                  </a:lnTo>
                  <a:lnTo>
                    <a:pt x="816" y="408"/>
                  </a:lnTo>
                  <a:lnTo>
                    <a:pt x="815" y="410"/>
                  </a:lnTo>
                  <a:lnTo>
                    <a:pt x="814" y="412"/>
                  </a:lnTo>
                  <a:lnTo>
                    <a:pt x="813" y="413"/>
                  </a:lnTo>
                  <a:lnTo>
                    <a:pt x="810" y="413"/>
                  </a:lnTo>
                  <a:lnTo>
                    <a:pt x="810" y="413"/>
                  </a:lnTo>
                  <a:lnTo>
                    <a:pt x="809" y="413"/>
                  </a:lnTo>
                  <a:lnTo>
                    <a:pt x="808" y="413"/>
                  </a:lnTo>
                  <a:lnTo>
                    <a:pt x="807" y="411"/>
                  </a:lnTo>
                  <a:lnTo>
                    <a:pt x="807" y="411"/>
                  </a:lnTo>
                  <a:lnTo>
                    <a:pt x="806" y="404"/>
                  </a:lnTo>
                  <a:lnTo>
                    <a:pt x="805" y="399"/>
                  </a:lnTo>
                  <a:lnTo>
                    <a:pt x="805" y="399"/>
                  </a:lnTo>
                  <a:lnTo>
                    <a:pt x="804" y="399"/>
                  </a:lnTo>
                  <a:lnTo>
                    <a:pt x="801" y="399"/>
                  </a:lnTo>
                  <a:lnTo>
                    <a:pt x="801" y="399"/>
                  </a:lnTo>
                  <a:lnTo>
                    <a:pt x="797" y="399"/>
                  </a:lnTo>
                  <a:lnTo>
                    <a:pt x="797" y="399"/>
                  </a:lnTo>
                  <a:lnTo>
                    <a:pt x="797" y="401"/>
                  </a:lnTo>
                  <a:lnTo>
                    <a:pt x="796" y="423"/>
                  </a:lnTo>
                  <a:lnTo>
                    <a:pt x="796" y="423"/>
                  </a:lnTo>
                  <a:lnTo>
                    <a:pt x="797" y="427"/>
                  </a:lnTo>
                  <a:lnTo>
                    <a:pt x="797" y="427"/>
                  </a:lnTo>
                  <a:lnTo>
                    <a:pt x="804" y="427"/>
                  </a:lnTo>
                  <a:lnTo>
                    <a:pt x="804" y="427"/>
                  </a:lnTo>
                  <a:lnTo>
                    <a:pt x="807" y="423"/>
                  </a:lnTo>
                  <a:lnTo>
                    <a:pt x="807" y="423"/>
                  </a:lnTo>
                  <a:lnTo>
                    <a:pt x="811" y="420"/>
                  </a:lnTo>
                  <a:lnTo>
                    <a:pt x="814" y="419"/>
                  </a:lnTo>
                  <a:lnTo>
                    <a:pt x="814" y="419"/>
                  </a:lnTo>
                  <a:lnTo>
                    <a:pt x="817" y="419"/>
                  </a:lnTo>
                  <a:lnTo>
                    <a:pt x="817" y="419"/>
                  </a:lnTo>
                  <a:lnTo>
                    <a:pt x="826" y="419"/>
                  </a:lnTo>
                  <a:lnTo>
                    <a:pt x="826" y="419"/>
                  </a:lnTo>
                  <a:lnTo>
                    <a:pt x="827" y="420"/>
                  </a:lnTo>
                  <a:lnTo>
                    <a:pt x="828" y="421"/>
                  </a:lnTo>
                  <a:lnTo>
                    <a:pt x="830" y="423"/>
                  </a:lnTo>
                  <a:lnTo>
                    <a:pt x="830" y="423"/>
                  </a:lnTo>
                  <a:lnTo>
                    <a:pt x="831" y="425"/>
                  </a:lnTo>
                  <a:lnTo>
                    <a:pt x="831" y="425"/>
                  </a:lnTo>
                  <a:lnTo>
                    <a:pt x="836" y="427"/>
                  </a:lnTo>
                  <a:lnTo>
                    <a:pt x="836" y="427"/>
                  </a:lnTo>
                  <a:lnTo>
                    <a:pt x="840" y="425"/>
                  </a:lnTo>
                  <a:lnTo>
                    <a:pt x="842" y="423"/>
                  </a:lnTo>
                  <a:lnTo>
                    <a:pt x="842" y="423"/>
                  </a:lnTo>
                  <a:lnTo>
                    <a:pt x="843" y="401"/>
                  </a:lnTo>
                  <a:lnTo>
                    <a:pt x="843" y="401"/>
                  </a:lnTo>
                  <a:lnTo>
                    <a:pt x="841" y="399"/>
                  </a:lnTo>
                  <a:lnTo>
                    <a:pt x="839" y="398"/>
                  </a:lnTo>
                  <a:lnTo>
                    <a:pt x="839" y="398"/>
                  </a:lnTo>
                  <a:lnTo>
                    <a:pt x="836" y="399"/>
                  </a:lnTo>
                  <a:lnTo>
                    <a:pt x="834" y="400"/>
                  </a:lnTo>
                  <a:lnTo>
                    <a:pt x="834" y="400"/>
                  </a:lnTo>
                  <a:lnTo>
                    <a:pt x="832" y="405"/>
                  </a:lnTo>
                  <a:lnTo>
                    <a:pt x="832" y="405"/>
                  </a:lnTo>
                  <a:lnTo>
                    <a:pt x="831" y="411"/>
                  </a:lnTo>
                  <a:lnTo>
                    <a:pt x="831" y="411"/>
                  </a:lnTo>
                  <a:lnTo>
                    <a:pt x="829" y="413"/>
                  </a:lnTo>
                  <a:lnTo>
                    <a:pt x="827" y="413"/>
                  </a:lnTo>
                  <a:lnTo>
                    <a:pt x="827" y="413"/>
                  </a:lnTo>
                  <a:lnTo>
                    <a:pt x="826" y="413"/>
                  </a:lnTo>
                  <a:lnTo>
                    <a:pt x="824" y="411"/>
                  </a:lnTo>
                  <a:lnTo>
                    <a:pt x="823" y="410"/>
                  </a:lnTo>
                  <a:lnTo>
                    <a:pt x="822" y="409"/>
                  </a:lnTo>
                  <a:lnTo>
                    <a:pt x="824" y="388"/>
                  </a:lnTo>
                  <a:lnTo>
                    <a:pt x="824" y="386"/>
                  </a:lnTo>
                  <a:lnTo>
                    <a:pt x="824" y="386"/>
                  </a:lnTo>
                  <a:lnTo>
                    <a:pt x="826" y="383"/>
                  </a:lnTo>
                  <a:lnTo>
                    <a:pt x="827" y="379"/>
                  </a:lnTo>
                  <a:lnTo>
                    <a:pt x="827" y="379"/>
                  </a:lnTo>
                  <a:lnTo>
                    <a:pt x="826" y="341"/>
                  </a:lnTo>
                  <a:lnTo>
                    <a:pt x="826" y="341"/>
                  </a:lnTo>
                  <a:lnTo>
                    <a:pt x="829" y="334"/>
                  </a:lnTo>
                  <a:lnTo>
                    <a:pt x="856" y="327"/>
                  </a:lnTo>
                  <a:lnTo>
                    <a:pt x="862" y="353"/>
                  </a:lnTo>
                  <a:lnTo>
                    <a:pt x="862" y="354"/>
                  </a:lnTo>
                  <a:lnTo>
                    <a:pt x="862" y="354"/>
                  </a:lnTo>
                  <a:lnTo>
                    <a:pt x="861" y="359"/>
                  </a:lnTo>
                  <a:lnTo>
                    <a:pt x="861" y="371"/>
                  </a:lnTo>
                  <a:lnTo>
                    <a:pt x="862" y="379"/>
                  </a:lnTo>
                  <a:lnTo>
                    <a:pt x="863" y="386"/>
                  </a:lnTo>
                  <a:lnTo>
                    <a:pt x="866" y="395"/>
                  </a:lnTo>
                  <a:lnTo>
                    <a:pt x="870" y="401"/>
                  </a:lnTo>
                  <a:lnTo>
                    <a:pt x="870" y="401"/>
                  </a:lnTo>
                  <a:lnTo>
                    <a:pt x="876" y="408"/>
                  </a:lnTo>
                  <a:lnTo>
                    <a:pt x="883" y="412"/>
                  </a:lnTo>
                  <a:lnTo>
                    <a:pt x="891" y="414"/>
                  </a:lnTo>
                  <a:lnTo>
                    <a:pt x="902" y="415"/>
                  </a:lnTo>
                  <a:lnTo>
                    <a:pt x="902" y="415"/>
                  </a:lnTo>
                  <a:lnTo>
                    <a:pt x="902" y="415"/>
                  </a:lnTo>
                  <a:lnTo>
                    <a:pt x="907" y="415"/>
                  </a:lnTo>
                  <a:lnTo>
                    <a:pt x="912" y="413"/>
                  </a:lnTo>
                  <a:lnTo>
                    <a:pt x="921" y="410"/>
                  </a:lnTo>
                  <a:lnTo>
                    <a:pt x="921" y="410"/>
                  </a:lnTo>
                  <a:lnTo>
                    <a:pt x="926" y="404"/>
                  </a:lnTo>
                  <a:lnTo>
                    <a:pt x="930" y="399"/>
                  </a:lnTo>
                  <a:lnTo>
                    <a:pt x="933" y="393"/>
                  </a:lnTo>
                  <a:lnTo>
                    <a:pt x="935" y="386"/>
                  </a:lnTo>
                  <a:lnTo>
                    <a:pt x="938" y="379"/>
                  </a:lnTo>
                  <a:lnTo>
                    <a:pt x="938" y="372"/>
                  </a:lnTo>
                  <a:lnTo>
                    <a:pt x="938" y="364"/>
                  </a:lnTo>
                  <a:lnTo>
                    <a:pt x="937" y="358"/>
                  </a:lnTo>
                  <a:lnTo>
                    <a:pt x="937" y="358"/>
                  </a:lnTo>
                  <a:lnTo>
                    <a:pt x="934" y="350"/>
                  </a:lnTo>
                  <a:lnTo>
                    <a:pt x="930" y="343"/>
                  </a:lnTo>
                  <a:lnTo>
                    <a:pt x="926" y="338"/>
                  </a:lnTo>
                  <a:lnTo>
                    <a:pt x="921" y="334"/>
                  </a:lnTo>
                  <a:lnTo>
                    <a:pt x="911" y="329"/>
                  </a:lnTo>
                  <a:lnTo>
                    <a:pt x="907" y="326"/>
                  </a:lnTo>
                  <a:lnTo>
                    <a:pt x="905" y="326"/>
                  </a:lnTo>
                  <a:lnTo>
                    <a:pt x="905" y="319"/>
                  </a:lnTo>
                  <a:lnTo>
                    <a:pt x="991" y="311"/>
                  </a:lnTo>
                  <a:lnTo>
                    <a:pt x="991" y="313"/>
                  </a:lnTo>
                  <a:lnTo>
                    <a:pt x="991" y="313"/>
                  </a:lnTo>
                  <a:lnTo>
                    <a:pt x="992" y="318"/>
                  </a:lnTo>
                  <a:lnTo>
                    <a:pt x="993" y="321"/>
                  </a:lnTo>
                  <a:lnTo>
                    <a:pt x="995" y="325"/>
                  </a:lnTo>
                  <a:lnTo>
                    <a:pt x="995" y="325"/>
                  </a:lnTo>
                  <a:lnTo>
                    <a:pt x="997" y="326"/>
                  </a:lnTo>
                  <a:lnTo>
                    <a:pt x="997" y="327"/>
                  </a:lnTo>
                  <a:lnTo>
                    <a:pt x="997" y="327"/>
                  </a:lnTo>
                  <a:lnTo>
                    <a:pt x="1000" y="325"/>
                  </a:lnTo>
                  <a:lnTo>
                    <a:pt x="1000" y="325"/>
                  </a:lnTo>
                  <a:lnTo>
                    <a:pt x="1002" y="320"/>
                  </a:lnTo>
                  <a:lnTo>
                    <a:pt x="1004" y="311"/>
                  </a:lnTo>
                  <a:lnTo>
                    <a:pt x="1004" y="310"/>
                  </a:lnTo>
                  <a:lnTo>
                    <a:pt x="1135" y="298"/>
                  </a:lnTo>
                  <a:lnTo>
                    <a:pt x="1135" y="300"/>
                  </a:lnTo>
                  <a:lnTo>
                    <a:pt x="1135" y="300"/>
                  </a:lnTo>
                  <a:lnTo>
                    <a:pt x="1136" y="307"/>
                  </a:lnTo>
                  <a:lnTo>
                    <a:pt x="1137" y="311"/>
                  </a:lnTo>
                  <a:lnTo>
                    <a:pt x="1138" y="313"/>
                  </a:lnTo>
                  <a:lnTo>
                    <a:pt x="1138" y="313"/>
                  </a:lnTo>
                  <a:lnTo>
                    <a:pt x="1138" y="313"/>
                  </a:lnTo>
                  <a:lnTo>
                    <a:pt x="1139" y="314"/>
                  </a:lnTo>
                  <a:lnTo>
                    <a:pt x="1141" y="314"/>
                  </a:lnTo>
                  <a:lnTo>
                    <a:pt x="1142" y="314"/>
                  </a:lnTo>
                  <a:lnTo>
                    <a:pt x="1142" y="314"/>
                  </a:lnTo>
                  <a:lnTo>
                    <a:pt x="1143" y="314"/>
                  </a:lnTo>
                  <a:lnTo>
                    <a:pt x="1145" y="312"/>
                  </a:lnTo>
                  <a:lnTo>
                    <a:pt x="1145" y="312"/>
                  </a:lnTo>
                  <a:lnTo>
                    <a:pt x="1146" y="303"/>
                  </a:lnTo>
                  <a:lnTo>
                    <a:pt x="1147" y="298"/>
                  </a:lnTo>
                  <a:lnTo>
                    <a:pt x="1147" y="296"/>
                  </a:lnTo>
                  <a:lnTo>
                    <a:pt x="1149" y="296"/>
                  </a:lnTo>
                  <a:lnTo>
                    <a:pt x="1149" y="296"/>
                  </a:lnTo>
                  <a:lnTo>
                    <a:pt x="1318" y="282"/>
                  </a:lnTo>
                  <a:lnTo>
                    <a:pt x="1318" y="282"/>
                  </a:lnTo>
                  <a:lnTo>
                    <a:pt x="1316" y="279"/>
                  </a:lnTo>
                  <a:lnTo>
                    <a:pt x="1341" y="279"/>
                  </a:lnTo>
                  <a:lnTo>
                    <a:pt x="1342" y="280"/>
                  </a:lnTo>
                  <a:lnTo>
                    <a:pt x="1342" y="280"/>
                  </a:lnTo>
                  <a:lnTo>
                    <a:pt x="1343" y="283"/>
                  </a:lnTo>
                  <a:lnTo>
                    <a:pt x="1343" y="283"/>
                  </a:lnTo>
                  <a:lnTo>
                    <a:pt x="1343" y="276"/>
                  </a:lnTo>
                  <a:lnTo>
                    <a:pt x="1316" y="276"/>
                  </a:lnTo>
                  <a:lnTo>
                    <a:pt x="986" y="296"/>
                  </a:lnTo>
                  <a:lnTo>
                    <a:pt x="986" y="296"/>
                  </a:lnTo>
                  <a:lnTo>
                    <a:pt x="867" y="303"/>
                  </a:lnTo>
                  <a:lnTo>
                    <a:pt x="781" y="310"/>
                  </a:lnTo>
                  <a:lnTo>
                    <a:pt x="781" y="310"/>
                  </a:lnTo>
                  <a:lnTo>
                    <a:pt x="760" y="311"/>
                  </a:lnTo>
                  <a:lnTo>
                    <a:pt x="760" y="311"/>
                  </a:lnTo>
                  <a:lnTo>
                    <a:pt x="754" y="311"/>
                  </a:lnTo>
                  <a:lnTo>
                    <a:pt x="750" y="310"/>
                  </a:lnTo>
                  <a:lnTo>
                    <a:pt x="748" y="307"/>
                  </a:lnTo>
                  <a:lnTo>
                    <a:pt x="747" y="303"/>
                  </a:lnTo>
                  <a:lnTo>
                    <a:pt x="746" y="302"/>
                  </a:lnTo>
                  <a:lnTo>
                    <a:pt x="746" y="302"/>
                  </a:lnTo>
                  <a:lnTo>
                    <a:pt x="745" y="301"/>
                  </a:lnTo>
                  <a:lnTo>
                    <a:pt x="744" y="299"/>
                  </a:lnTo>
                  <a:lnTo>
                    <a:pt x="744" y="299"/>
                  </a:lnTo>
                  <a:lnTo>
                    <a:pt x="744" y="296"/>
                  </a:lnTo>
                  <a:lnTo>
                    <a:pt x="744" y="296"/>
                  </a:lnTo>
                  <a:lnTo>
                    <a:pt x="746" y="284"/>
                  </a:lnTo>
                  <a:lnTo>
                    <a:pt x="746" y="275"/>
                  </a:lnTo>
                  <a:lnTo>
                    <a:pt x="746" y="260"/>
                  </a:lnTo>
                  <a:lnTo>
                    <a:pt x="746" y="260"/>
                  </a:lnTo>
                  <a:lnTo>
                    <a:pt x="744" y="252"/>
                  </a:lnTo>
                  <a:lnTo>
                    <a:pt x="739" y="243"/>
                  </a:lnTo>
                  <a:lnTo>
                    <a:pt x="734" y="234"/>
                  </a:lnTo>
                  <a:lnTo>
                    <a:pt x="728" y="225"/>
                  </a:lnTo>
                  <a:lnTo>
                    <a:pt x="728" y="225"/>
                  </a:lnTo>
                  <a:lnTo>
                    <a:pt x="720" y="217"/>
                  </a:lnTo>
                  <a:lnTo>
                    <a:pt x="712" y="210"/>
                  </a:lnTo>
                  <a:lnTo>
                    <a:pt x="705" y="206"/>
                  </a:lnTo>
                  <a:lnTo>
                    <a:pt x="697" y="202"/>
                  </a:lnTo>
                  <a:lnTo>
                    <a:pt x="685" y="199"/>
                  </a:lnTo>
                  <a:lnTo>
                    <a:pt x="679" y="198"/>
                  </a:lnTo>
                  <a:lnTo>
                    <a:pt x="678" y="197"/>
                  </a:lnTo>
                  <a:lnTo>
                    <a:pt x="678" y="196"/>
                  </a:lnTo>
                  <a:lnTo>
                    <a:pt x="678" y="196"/>
                  </a:lnTo>
                  <a:lnTo>
                    <a:pt x="676" y="167"/>
                  </a:lnTo>
                  <a:lnTo>
                    <a:pt x="674" y="106"/>
                  </a:lnTo>
                  <a:lnTo>
                    <a:pt x="674" y="106"/>
                  </a:lnTo>
                  <a:lnTo>
                    <a:pt x="673" y="84"/>
                  </a:lnTo>
                  <a:lnTo>
                    <a:pt x="673" y="84"/>
                  </a:lnTo>
                  <a:lnTo>
                    <a:pt x="672" y="36"/>
                  </a:lnTo>
                  <a:lnTo>
                    <a:pt x="671" y="18"/>
                  </a:lnTo>
                  <a:lnTo>
                    <a:pt x="669" y="6"/>
                  </a:lnTo>
                  <a:lnTo>
                    <a:pt x="669" y="6"/>
                  </a:lnTo>
                  <a:lnTo>
                    <a:pt x="668" y="19"/>
                  </a:lnTo>
                  <a:lnTo>
                    <a:pt x="667" y="39"/>
                  </a:lnTo>
                  <a:lnTo>
                    <a:pt x="665" y="86"/>
                  </a:lnTo>
                  <a:lnTo>
                    <a:pt x="665" y="100"/>
                  </a:lnTo>
                  <a:lnTo>
                    <a:pt x="665" y="100"/>
                  </a:lnTo>
                  <a:lnTo>
                    <a:pt x="661" y="195"/>
                  </a:lnTo>
                  <a:lnTo>
                    <a:pt x="661" y="197"/>
                  </a:lnTo>
                  <a:lnTo>
                    <a:pt x="660" y="197"/>
                  </a:lnTo>
                  <a:lnTo>
                    <a:pt x="660" y="197"/>
                  </a:lnTo>
                  <a:lnTo>
                    <a:pt x="648" y="200"/>
                  </a:lnTo>
                  <a:lnTo>
                    <a:pt x="637" y="204"/>
                  </a:lnTo>
                  <a:lnTo>
                    <a:pt x="625" y="211"/>
                  </a:lnTo>
                  <a:lnTo>
                    <a:pt x="619" y="216"/>
                  </a:lnTo>
                  <a:lnTo>
                    <a:pt x="613" y="220"/>
                  </a:lnTo>
                  <a:lnTo>
                    <a:pt x="608" y="226"/>
                  </a:lnTo>
                  <a:lnTo>
                    <a:pt x="602" y="233"/>
                  </a:lnTo>
                  <a:lnTo>
                    <a:pt x="598" y="241"/>
                  </a:lnTo>
                  <a:lnTo>
                    <a:pt x="595" y="249"/>
                  </a:lnTo>
                  <a:lnTo>
                    <a:pt x="593" y="259"/>
                  </a:lnTo>
                  <a:lnTo>
                    <a:pt x="592" y="269"/>
                  </a:lnTo>
                  <a:lnTo>
                    <a:pt x="592" y="269"/>
                  </a:lnTo>
                  <a:lnTo>
                    <a:pt x="593" y="298"/>
                  </a:lnTo>
                  <a:lnTo>
                    <a:pt x="593" y="300"/>
                  </a:lnTo>
                  <a:lnTo>
                    <a:pt x="593" y="300"/>
                  </a:lnTo>
                  <a:lnTo>
                    <a:pt x="593" y="303"/>
                  </a:lnTo>
                  <a:lnTo>
                    <a:pt x="592" y="305"/>
                  </a:lnTo>
                  <a:lnTo>
                    <a:pt x="588" y="310"/>
                  </a:lnTo>
                  <a:lnTo>
                    <a:pt x="583" y="312"/>
                  </a:lnTo>
                  <a:lnTo>
                    <a:pt x="581" y="312"/>
                  </a:lnTo>
                  <a:lnTo>
                    <a:pt x="581" y="312"/>
                  </a:lnTo>
                  <a:lnTo>
                    <a:pt x="581" y="312"/>
                  </a:lnTo>
                  <a:lnTo>
                    <a:pt x="12" y="279"/>
                  </a:lnTo>
                  <a:lnTo>
                    <a:pt x="12" y="279"/>
                  </a:lnTo>
                  <a:lnTo>
                    <a:pt x="8" y="280"/>
                  </a:lnTo>
                  <a:lnTo>
                    <a:pt x="6" y="280"/>
                  </a:lnTo>
                  <a:lnTo>
                    <a:pt x="5" y="280"/>
                  </a:lnTo>
                  <a:lnTo>
                    <a:pt x="5" y="282"/>
                  </a:lnTo>
                  <a:lnTo>
                    <a:pt x="26" y="282"/>
                  </a:lnTo>
                  <a:lnTo>
                    <a:pt x="29" y="288"/>
                  </a:lnTo>
                  <a:lnTo>
                    <a:pt x="170" y="297"/>
                  </a:lnTo>
                  <a:lnTo>
                    <a:pt x="170" y="297"/>
                  </a:lnTo>
                  <a:lnTo>
                    <a:pt x="195" y="299"/>
                  </a:lnTo>
                  <a:lnTo>
                    <a:pt x="195" y="301"/>
                  </a:lnTo>
                  <a:lnTo>
                    <a:pt x="195" y="301"/>
                  </a:lnTo>
                  <a:lnTo>
                    <a:pt x="195" y="306"/>
                  </a:lnTo>
                  <a:lnTo>
                    <a:pt x="197" y="315"/>
                  </a:lnTo>
                  <a:lnTo>
                    <a:pt x="197" y="315"/>
                  </a:lnTo>
                  <a:lnTo>
                    <a:pt x="198" y="317"/>
                  </a:lnTo>
                  <a:lnTo>
                    <a:pt x="200" y="317"/>
                  </a:lnTo>
                  <a:lnTo>
                    <a:pt x="203" y="318"/>
                  </a:lnTo>
                  <a:lnTo>
                    <a:pt x="203" y="318"/>
                  </a:lnTo>
                  <a:lnTo>
                    <a:pt x="206" y="317"/>
                  </a:lnTo>
                  <a:lnTo>
                    <a:pt x="206" y="317"/>
                  </a:lnTo>
                  <a:lnTo>
                    <a:pt x="207" y="312"/>
                  </a:lnTo>
                  <a:lnTo>
                    <a:pt x="208" y="302"/>
                  </a:lnTo>
                  <a:lnTo>
                    <a:pt x="208" y="300"/>
                  </a:lnTo>
                  <a:lnTo>
                    <a:pt x="337" y="311"/>
                  </a:lnTo>
                  <a:lnTo>
                    <a:pt x="337" y="312"/>
                  </a:lnTo>
                  <a:lnTo>
                    <a:pt x="337" y="312"/>
                  </a:lnTo>
                  <a:lnTo>
                    <a:pt x="338" y="320"/>
                  </a:lnTo>
                  <a:lnTo>
                    <a:pt x="340" y="327"/>
                  </a:lnTo>
                  <a:lnTo>
                    <a:pt x="340" y="327"/>
                  </a:lnTo>
                  <a:lnTo>
                    <a:pt x="341" y="330"/>
                  </a:lnTo>
                  <a:lnTo>
                    <a:pt x="344" y="331"/>
                  </a:lnTo>
                  <a:lnTo>
                    <a:pt x="344" y="331"/>
                  </a:lnTo>
                  <a:lnTo>
                    <a:pt x="346" y="330"/>
                  </a:lnTo>
                  <a:lnTo>
                    <a:pt x="346" y="330"/>
                  </a:lnTo>
                  <a:lnTo>
                    <a:pt x="347" y="324"/>
                  </a:lnTo>
                  <a:lnTo>
                    <a:pt x="348" y="315"/>
                  </a:lnTo>
                  <a:lnTo>
                    <a:pt x="348" y="312"/>
                  </a:lnTo>
                  <a:lnTo>
                    <a:pt x="431" y="319"/>
                  </a:lnTo>
                  <a:lnTo>
                    <a:pt x="435" y="326"/>
                  </a:lnTo>
                  <a:lnTo>
                    <a:pt x="433" y="327"/>
                  </a:lnTo>
                  <a:lnTo>
                    <a:pt x="433" y="327"/>
                  </a:lnTo>
                  <a:lnTo>
                    <a:pt x="426" y="330"/>
                  </a:lnTo>
                  <a:lnTo>
                    <a:pt x="420" y="334"/>
                  </a:lnTo>
                  <a:lnTo>
                    <a:pt x="414" y="339"/>
                  </a:lnTo>
                  <a:lnTo>
                    <a:pt x="414" y="339"/>
                  </a:lnTo>
                  <a:lnTo>
                    <a:pt x="409" y="344"/>
                  </a:lnTo>
                  <a:lnTo>
                    <a:pt x="404" y="353"/>
                  </a:lnTo>
                  <a:lnTo>
                    <a:pt x="402" y="358"/>
                  </a:lnTo>
                  <a:lnTo>
                    <a:pt x="401" y="364"/>
                  </a:lnTo>
                  <a:lnTo>
                    <a:pt x="400" y="371"/>
                  </a:lnTo>
                  <a:lnTo>
                    <a:pt x="401" y="379"/>
                  </a:lnTo>
                  <a:lnTo>
                    <a:pt x="401" y="379"/>
                  </a:lnTo>
                  <a:lnTo>
                    <a:pt x="402" y="384"/>
                  </a:lnTo>
                  <a:lnTo>
                    <a:pt x="404" y="390"/>
                  </a:lnTo>
                  <a:lnTo>
                    <a:pt x="408" y="399"/>
                  </a:lnTo>
                  <a:lnTo>
                    <a:pt x="414" y="405"/>
                  </a:lnTo>
                  <a:lnTo>
                    <a:pt x="420" y="410"/>
                  </a:lnTo>
                  <a:lnTo>
                    <a:pt x="426" y="413"/>
                  </a:lnTo>
                  <a:lnTo>
                    <a:pt x="432" y="415"/>
                  </a:lnTo>
                  <a:lnTo>
                    <a:pt x="441" y="415"/>
                  </a:lnTo>
                  <a:lnTo>
                    <a:pt x="441" y="415"/>
                  </a:lnTo>
                  <a:lnTo>
                    <a:pt x="443" y="415"/>
                  </a:lnTo>
                  <a:lnTo>
                    <a:pt x="443" y="415"/>
                  </a:lnTo>
                  <a:lnTo>
                    <a:pt x="451" y="414"/>
                  </a:lnTo>
                  <a:lnTo>
                    <a:pt x="459" y="411"/>
                  </a:lnTo>
                  <a:lnTo>
                    <a:pt x="463" y="409"/>
                  </a:lnTo>
                  <a:lnTo>
                    <a:pt x="467" y="405"/>
                  </a:lnTo>
                  <a:lnTo>
                    <a:pt x="472" y="400"/>
                  </a:lnTo>
                  <a:lnTo>
                    <a:pt x="475" y="395"/>
                  </a:lnTo>
                  <a:lnTo>
                    <a:pt x="475" y="395"/>
                  </a:lnTo>
                  <a:lnTo>
                    <a:pt x="478" y="388"/>
                  </a:lnTo>
                  <a:lnTo>
                    <a:pt x="479" y="380"/>
                  </a:lnTo>
                  <a:lnTo>
                    <a:pt x="479" y="373"/>
                  </a:lnTo>
                  <a:lnTo>
                    <a:pt x="479" y="366"/>
                  </a:lnTo>
                  <a:lnTo>
                    <a:pt x="478" y="356"/>
                  </a:lnTo>
                  <a:lnTo>
                    <a:pt x="477" y="352"/>
                  </a:lnTo>
                  <a:lnTo>
                    <a:pt x="477" y="352"/>
                  </a:lnTo>
                  <a:lnTo>
                    <a:pt x="481" y="329"/>
                  </a:lnTo>
                  <a:lnTo>
                    <a:pt x="511" y="333"/>
                  </a:lnTo>
                  <a:lnTo>
                    <a:pt x="511" y="335"/>
                  </a:lnTo>
                  <a:lnTo>
                    <a:pt x="511" y="335"/>
                  </a:lnTo>
                  <a:lnTo>
                    <a:pt x="512" y="344"/>
                  </a:lnTo>
                  <a:lnTo>
                    <a:pt x="513" y="345"/>
                  </a:lnTo>
                  <a:lnTo>
                    <a:pt x="513" y="345"/>
                  </a:lnTo>
                  <a:lnTo>
                    <a:pt x="513" y="346"/>
                  </a:lnTo>
                  <a:lnTo>
                    <a:pt x="514" y="350"/>
                  </a:lnTo>
                  <a:lnTo>
                    <a:pt x="514" y="350"/>
                  </a:lnTo>
                  <a:lnTo>
                    <a:pt x="513" y="361"/>
                  </a:lnTo>
                  <a:lnTo>
                    <a:pt x="513" y="361"/>
                  </a:lnTo>
                  <a:lnTo>
                    <a:pt x="512" y="374"/>
                  </a:lnTo>
                  <a:lnTo>
                    <a:pt x="512" y="374"/>
                  </a:lnTo>
                  <a:lnTo>
                    <a:pt x="512" y="378"/>
                  </a:lnTo>
                  <a:lnTo>
                    <a:pt x="514" y="380"/>
                  </a:lnTo>
                  <a:lnTo>
                    <a:pt x="514" y="380"/>
                  </a:lnTo>
                  <a:lnTo>
                    <a:pt x="515" y="382"/>
                  </a:lnTo>
                  <a:lnTo>
                    <a:pt x="515" y="384"/>
                  </a:lnTo>
                  <a:lnTo>
                    <a:pt x="515" y="384"/>
                  </a:lnTo>
                  <a:lnTo>
                    <a:pt x="516" y="390"/>
                  </a:lnTo>
                  <a:lnTo>
                    <a:pt x="517" y="395"/>
                  </a:lnTo>
                  <a:lnTo>
                    <a:pt x="517" y="395"/>
                  </a:lnTo>
                  <a:lnTo>
                    <a:pt x="518" y="397"/>
                  </a:lnTo>
                  <a:lnTo>
                    <a:pt x="518" y="397"/>
                  </a:lnTo>
                  <a:lnTo>
                    <a:pt x="518" y="399"/>
                  </a:lnTo>
                  <a:lnTo>
                    <a:pt x="518" y="399"/>
                  </a:lnTo>
                  <a:lnTo>
                    <a:pt x="520" y="417"/>
                  </a:lnTo>
                  <a:lnTo>
                    <a:pt x="520" y="417"/>
                  </a:lnTo>
                  <a:lnTo>
                    <a:pt x="519" y="419"/>
                  </a:lnTo>
                  <a:lnTo>
                    <a:pt x="518" y="419"/>
                  </a:lnTo>
                  <a:lnTo>
                    <a:pt x="518" y="419"/>
                  </a:lnTo>
                  <a:lnTo>
                    <a:pt x="517" y="419"/>
                  </a:lnTo>
                  <a:lnTo>
                    <a:pt x="515" y="418"/>
                  </a:lnTo>
                  <a:lnTo>
                    <a:pt x="515" y="417"/>
                  </a:lnTo>
                  <a:lnTo>
                    <a:pt x="514" y="415"/>
                  </a:lnTo>
                  <a:lnTo>
                    <a:pt x="509" y="415"/>
                  </a:lnTo>
                  <a:lnTo>
                    <a:pt x="509" y="413"/>
                  </a:lnTo>
                  <a:lnTo>
                    <a:pt x="509" y="413"/>
                  </a:lnTo>
                  <a:lnTo>
                    <a:pt x="507" y="405"/>
                  </a:lnTo>
                  <a:lnTo>
                    <a:pt x="505" y="399"/>
                  </a:lnTo>
                  <a:lnTo>
                    <a:pt x="505" y="399"/>
                  </a:lnTo>
                  <a:lnTo>
                    <a:pt x="504" y="398"/>
                  </a:lnTo>
                  <a:lnTo>
                    <a:pt x="502" y="398"/>
                  </a:lnTo>
                  <a:lnTo>
                    <a:pt x="502" y="3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6657"/>
            <p:cNvSpPr>
              <a:spLocks noEditPoints="1"/>
            </p:cNvSpPr>
            <p:nvPr/>
          </p:nvSpPr>
          <p:spPr bwMode="auto">
            <a:xfrm>
              <a:off x="5245292" y="4732355"/>
              <a:ext cx="198480" cy="74429"/>
            </a:xfrm>
            <a:custGeom>
              <a:avLst/>
              <a:gdLst>
                <a:gd name="T0" fmla="*/ 14 w 32"/>
                <a:gd name="T1" fmla="*/ 12 h 12"/>
                <a:gd name="T2" fmla="*/ 0 w 32"/>
                <a:gd name="T3" fmla="*/ 5 h 12"/>
                <a:gd name="T4" fmla="*/ 32 w 32"/>
                <a:gd name="T5" fmla="*/ 0 h 12"/>
                <a:gd name="T6" fmla="*/ 14 w 32"/>
                <a:gd name="T7" fmla="*/ 12 h 12"/>
                <a:gd name="T8" fmla="*/ 7 w 32"/>
                <a:gd name="T9" fmla="*/ 6 h 12"/>
                <a:gd name="T10" fmla="*/ 14 w 32"/>
                <a:gd name="T11" fmla="*/ 10 h 12"/>
                <a:gd name="T12" fmla="*/ 24 w 32"/>
                <a:gd name="T13" fmla="*/ 4 h 12"/>
                <a:gd name="T14" fmla="*/ 7 w 3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4" y="12"/>
                  </a:moveTo>
                  <a:lnTo>
                    <a:pt x="0" y="5"/>
                  </a:lnTo>
                  <a:lnTo>
                    <a:pt x="32" y="0"/>
                  </a:lnTo>
                  <a:lnTo>
                    <a:pt x="14" y="12"/>
                  </a:lnTo>
                  <a:close/>
                  <a:moveTo>
                    <a:pt x="7" y="6"/>
                  </a:moveTo>
                  <a:lnTo>
                    <a:pt x="14" y="10"/>
                  </a:lnTo>
                  <a:lnTo>
                    <a:pt x="24" y="4"/>
                  </a:lnTo>
                  <a:lnTo>
                    <a:pt x="7" y="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6658"/>
            <p:cNvSpPr>
              <a:spLocks noEditPoints="1"/>
            </p:cNvSpPr>
            <p:nvPr/>
          </p:nvSpPr>
          <p:spPr bwMode="auto">
            <a:xfrm>
              <a:off x="5239089" y="4769570"/>
              <a:ext cx="80630" cy="68229"/>
            </a:xfrm>
            <a:custGeom>
              <a:avLst/>
              <a:gdLst>
                <a:gd name="T0" fmla="*/ 7 w 13"/>
                <a:gd name="T1" fmla="*/ 11 h 11"/>
                <a:gd name="T2" fmla="*/ 0 w 13"/>
                <a:gd name="T3" fmla="*/ 3 h 11"/>
                <a:gd name="T4" fmla="*/ 1 w 13"/>
                <a:gd name="T5" fmla="*/ 0 h 11"/>
                <a:gd name="T6" fmla="*/ 13 w 13"/>
                <a:gd name="T7" fmla="*/ 6 h 11"/>
                <a:gd name="T8" fmla="*/ 7 w 13"/>
                <a:gd name="T9" fmla="*/ 11 h 11"/>
                <a:gd name="T10" fmla="*/ 2 w 13"/>
                <a:gd name="T11" fmla="*/ 3 h 11"/>
                <a:gd name="T12" fmla="*/ 7 w 13"/>
                <a:gd name="T13" fmla="*/ 9 h 11"/>
                <a:gd name="T14" fmla="*/ 9 w 13"/>
                <a:gd name="T15" fmla="*/ 6 h 11"/>
                <a:gd name="T16" fmla="*/ 2 w 13"/>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7" y="11"/>
                  </a:moveTo>
                  <a:lnTo>
                    <a:pt x="0" y="3"/>
                  </a:lnTo>
                  <a:lnTo>
                    <a:pt x="1" y="0"/>
                  </a:lnTo>
                  <a:lnTo>
                    <a:pt x="13" y="6"/>
                  </a:lnTo>
                  <a:lnTo>
                    <a:pt x="7" y="11"/>
                  </a:lnTo>
                  <a:close/>
                  <a:moveTo>
                    <a:pt x="2" y="3"/>
                  </a:moveTo>
                  <a:lnTo>
                    <a:pt x="7" y="9"/>
                  </a:lnTo>
                  <a:lnTo>
                    <a:pt x="9" y="6"/>
                  </a:lnTo>
                  <a:lnTo>
                    <a:pt x="2"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6659"/>
            <p:cNvSpPr>
              <a:spLocks noEditPoints="1"/>
            </p:cNvSpPr>
            <p:nvPr/>
          </p:nvSpPr>
          <p:spPr bwMode="auto">
            <a:xfrm>
              <a:off x="5301114" y="4750965"/>
              <a:ext cx="142655" cy="297720"/>
            </a:xfrm>
            <a:custGeom>
              <a:avLst/>
              <a:gdLst>
                <a:gd name="T0" fmla="*/ 23 w 23"/>
                <a:gd name="T1" fmla="*/ 48 h 48"/>
                <a:gd name="T2" fmla="*/ 0 w 23"/>
                <a:gd name="T3" fmla="*/ 15 h 48"/>
                <a:gd name="T4" fmla="*/ 22 w 23"/>
                <a:gd name="T5" fmla="*/ 0 h 48"/>
                <a:gd name="T6" fmla="*/ 23 w 23"/>
                <a:gd name="T7" fmla="*/ 48 h 48"/>
                <a:gd name="T8" fmla="*/ 3 w 23"/>
                <a:gd name="T9" fmla="*/ 16 h 48"/>
                <a:gd name="T10" fmla="*/ 21 w 23"/>
                <a:gd name="T11" fmla="*/ 41 h 48"/>
                <a:gd name="T12" fmla="*/ 20 w 23"/>
                <a:gd name="T13" fmla="*/ 3 h 48"/>
                <a:gd name="T14" fmla="*/ 3 w 23"/>
                <a:gd name="T15" fmla="*/ 16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8">
                  <a:moveTo>
                    <a:pt x="23" y="48"/>
                  </a:moveTo>
                  <a:lnTo>
                    <a:pt x="0" y="15"/>
                  </a:lnTo>
                  <a:lnTo>
                    <a:pt x="22" y="0"/>
                  </a:lnTo>
                  <a:lnTo>
                    <a:pt x="23" y="48"/>
                  </a:lnTo>
                  <a:close/>
                  <a:moveTo>
                    <a:pt x="3" y="16"/>
                  </a:moveTo>
                  <a:lnTo>
                    <a:pt x="21" y="41"/>
                  </a:lnTo>
                  <a:lnTo>
                    <a:pt x="20" y="3"/>
                  </a:lnTo>
                  <a:lnTo>
                    <a:pt x="3" y="1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6660"/>
            <p:cNvSpPr>
              <a:spLocks noEditPoints="1"/>
            </p:cNvSpPr>
            <p:nvPr/>
          </p:nvSpPr>
          <p:spPr bwMode="auto">
            <a:xfrm>
              <a:off x="3620243" y="4769570"/>
              <a:ext cx="142655" cy="291519"/>
            </a:xfrm>
            <a:custGeom>
              <a:avLst/>
              <a:gdLst>
                <a:gd name="T0" fmla="*/ 0 w 23"/>
                <a:gd name="T1" fmla="*/ 47 h 47"/>
                <a:gd name="T2" fmla="*/ 1 w 23"/>
                <a:gd name="T3" fmla="*/ 1 h 47"/>
                <a:gd name="T4" fmla="*/ 2 w 23"/>
                <a:gd name="T5" fmla="*/ 0 h 47"/>
                <a:gd name="T6" fmla="*/ 23 w 23"/>
                <a:gd name="T7" fmla="*/ 13 h 47"/>
                <a:gd name="T8" fmla="*/ 23 w 23"/>
                <a:gd name="T9" fmla="*/ 19 h 47"/>
                <a:gd name="T10" fmla="*/ 3 w 23"/>
                <a:gd name="T11" fmla="*/ 47 h 47"/>
                <a:gd name="T12" fmla="*/ 0 w 23"/>
                <a:gd name="T13" fmla="*/ 47 h 47"/>
                <a:gd name="T14" fmla="*/ 3 w 23"/>
                <a:gd name="T15" fmla="*/ 2 h 47"/>
                <a:gd name="T16" fmla="*/ 2 w 23"/>
                <a:gd name="T17" fmla="*/ 44 h 47"/>
                <a:gd name="T18" fmla="*/ 21 w 23"/>
                <a:gd name="T19" fmla="*/ 18 h 47"/>
                <a:gd name="T20" fmla="*/ 21 w 23"/>
                <a:gd name="T21" fmla="*/ 14 h 47"/>
                <a:gd name="T22" fmla="*/ 3 w 23"/>
                <a:gd name="T23"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7">
                  <a:moveTo>
                    <a:pt x="0" y="47"/>
                  </a:moveTo>
                  <a:lnTo>
                    <a:pt x="1" y="1"/>
                  </a:lnTo>
                  <a:lnTo>
                    <a:pt x="2" y="0"/>
                  </a:lnTo>
                  <a:lnTo>
                    <a:pt x="23" y="13"/>
                  </a:lnTo>
                  <a:lnTo>
                    <a:pt x="23" y="19"/>
                  </a:lnTo>
                  <a:lnTo>
                    <a:pt x="3" y="47"/>
                  </a:lnTo>
                  <a:lnTo>
                    <a:pt x="0" y="47"/>
                  </a:lnTo>
                  <a:close/>
                  <a:moveTo>
                    <a:pt x="3" y="2"/>
                  </a:moveTo>
                  <a:lnTo>
                    <a:pt x="2" y="44"/>
                  </a:lnTo>
                  <a:lnTo>
                    <a:pt x="21" y="18"/>
                  </a:lnTo>
                  <a:lnTo>
                    <a:pt x="21" y="14"/>
                  </a:lnTo>
                  <a:lnTo>
                    <a:pt x="3" y="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6661"/>
            <p:cNvSpPr>
              <a:spLocks noEditPoints="1"/>
            </p:cNvSpPr>
            <p:nvPr/>
          </p:nvSpPr>
          <p:spPr bwMode="auto">
            <a:xfrm>
              <a:off x="3607836" y="4744761"/>
              <a:ext cx="204681" cy="80635"/>
            </a:xfrm>
            <a:custGeom>
              <a:avLst/>
              <a:gdLst>
                <a:gd name="T0" fmla="*/ 21 w 33"/>
                <a:gd name="T1" fmla="*/ 13 h 13"/>
                <a:gd name="T2" fmla="*/ 0 w 33"/>
                <a:gd name="T3" fmla="*/ 0 h 13"/>
                <a:gd name="T4" fmla="*/ 33 w 33"/>
                <a:gd name="T5" fmla="*/ 5 h 13"/>
                <a:gd name="T6" fmla="*/ 21 w 33"/>
                <a:gd name="T7" fmla="*/ 13 h 13"/>
                <a:gd name="T8" fmla="*/ 11 w 33"/>
                <a:gd name="T9" fmla="*/ 4 h 13"/>
                <a:gd name="T10" fmla="*/ 21 w 33"/>
                <a:gd name="T11" fmla="*/ 10 h 13"/>
                <a:gd name="T12" fmla="*/ 26 w 33"/>
                <a:gd name="T13" fmla="*/ 6 h 13"/>
                <a:gd name="T14" fmla="*/ 11 w 33"/>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3">
                  <a:moveTo>
                    <a:pt x="21" y="13"/>
                  </a:moveTo>
                  <a:lnTo>
                    <a:pt x="0" y="0"/>
                  </a:lnTo>
                  <a:lnTo>
                    <a:pt x="33" y="5"/>
                  </a:lnTo>
                  <a:lnTo>
                    <a:pt x="21" y="13"/>
                  </a:lnTo>
                  <a:close/>
                  <a:moveTo>
                    <a:pt x="11" y="4"/>
                  </a:moveTo>
                  <a:lnTo>
                    <a:pt x="21" y="10"/>
                  </a:lnTo>
                  <a:lnTo>
                    <a:pt x="26" y="6"/>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6662"/>
            <p:cNvSpPr>
              <a:spLocks noEditPoints="1"/>
            </p:cNvSpPr>
            <p:nvPr/>
          </p:nvSpPr>
          <p:spPr bwMode="auto">
            <a:xfrm>
              <a:off x="3744291" y="4775775"/>
              <a:ext cx="93034" cy="74429"/>
            </a:xfrm>
            <a:custGeom>
              <a:avLst/>
              <a:gdLst>
                <a:gd name="T0" fmla="*/ 6 w 15"/>
                <a:gd name="T1" fmla="*/ 12 h 12"/>
                <a:gd name="T2" fmla="*/ 1 w 15"/>
                <a:gd name="T3" fmla="*/ 10 h 12"/>
                <a:gd name="T4" fmla="*/ 0 w 15"/>
                <a:gd name="T5" fmla="*/ 8 h 12"/>
                <a:gd name="T6" fmla="*/ 10 w 15"/>
                <a:gd name="T7" fmla="*/ 1 h 12"/>
                <a:gd name="T8" fmla="*/ 15 w 15"/>
                <a:gd name="T9" fmla="*/ 0 h 12"/>
                <a:gd name="T10" fmla="*/ 6 w 15"/>
                <a:gd name="T11" fmla="*/ 12 h 12"/>
                <a:gd name="T12" fmla="*/ 3 w 15"/>
                <a:gd name="T13" fmla="*/ 9 h 12"/>
                <a:gd name="T14" fmla="*/ 4 w 15"/>
                <a:gd name="T15" fmla="*/ 10 h 12"/>
                <a:gd name="T16" fmla="*/ 9 w 15"/>
                <a:gd name="T17" fmla="*/ 4 h 12"/>
                <a:gd name="T18" fmla="*/ 3 w 15"/>
                <a:gd name="T19" fmla="*/ 9 h 12"/>
                <a:gd name="T20" fmla="*/ 3 w 15"/>
                <a:gd name="T2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2">
                  <a:moveTo>
                    <a:pt x="6" y="12"/>
                  </a:moveTo>
                  <a:lnTo>
                    <a:pt x="1" y="10"/>
                  </a:lnTo>
                  <a:lnTo>
                    <a:pt x="0" y="8"/>
                  </a:lnTo>
                  <a:lnTo>
                    <a:pt x="10" y="1"/>
                  </a:lnTo>
                  <a:lnTo>
                    <a:pt x="15" y="0"/>
                  </a:lnTo>
                  <a:lnTo>
                    <a:pt x="6" y="12"/>
                  </a:lnTo>
                  <a:close/>
                  <a:moveTo>
                    <a:pt x="3" y="9"/>
                  </a:moveTo>
                  <a:lnTo>
                    <a:pt x="4" y="10"/>
                  </a:lnTo>
                  <a:lnTo>
                    <a:pt x="9" y="4"/>
                  </a:lnTo>
                  <a:lnTo>
                    <a:pt x="3" y="9"/>
                  </a:lnTo>
                  <a:lnTo>
                    <a:pt x="3" y="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1" name="组合 170"/>
          <p:cNvGrpSpPr/>
          <p:nvPr/>
        </p:nvGrpSpPr>
        <p:grpSpPr>
          <a:xfrm>
            <a:off x="-357350" y="303795"/>
            <a:ext cx="9779403" cy="3983462"/>
            <a:chOff x="-717603" y="303795"/>
            <a:chExt cx="9779403" cy="3983462"/>
          </a:xfrm>
        </p:grpSpPr>
        <p:sp>
          <p:nvSpPr>
            <p:cNvPr id="172" name="Freeform 5796"/>
            <p:cNvSpPr>
              <a:spLocks/>
            </p:cNvSpPr>
            <p:nvPr/>
          </p:nvSpPr>
          <p:spPr bwMode="auto">
            <a:xfrm>
              <a:off x="8195397" y="1683070"/>
              <a:ext cx="59752" cy="62243"/>
            </a:xfrm>
            <a:custGeom>
              <a:avLst/>
              <a:gdLst>
                <a:gd name="T0" fmla="*/ 1 w 24"/>
                <a:gd name="T1" fmla="*/ 0 h 25"/>
                <a:gd name="T2" fmla="*/ 12 w 24"/>
                <a:gd name="T3" fmla="*/ 11 h 25"/>
                <a:gd name="T4" fmla="*/ 24 w 24"/>
                <a:gd name="T5" fmla="*/ 2 h 25"/>
                <a:gd name="T6" fmla="*/ 14 w 24"/>
                <a:gd name="T7" fmla="*/ 13 h 25"/>
                <a:gd name="T8" fmla="*/ 24 w 24"/>
                <a:gd name="T9" fmla="*/ 25 h 25"/>
                <a:gd name="T10" fmla="*/ 12 w 24"/>
                <a:gd name="T11" fmla="*/ 15 h 25"/>
                <a:gd name="T12" fmla="*/ 0 w 24"/>
                <a:gd name="T13" fmla="*/ 25 h 25"/>
                <a:gd name="T14" fmla="*/ 10 w 24"/>
                <a:gd name="T15" fmla="*/ 13 h 25"/>
                <a:gd name="T16" fmla="*/ 1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 y="0"/>
                  </a:moveTo>
                  <a:lnTo>
                    <a:pt x="12" y="11"/>
                  </a:lnTo>
                  <a:lnTo>
                    <a:pt x="24" y="2"/>
                  </a:lnTo>
                  <a:lnTo>
                    <a:pt x="14" y="13"/>
                  </a:lnTo>
                  <a:lnTo>
                    <a:pt x="24" y="25"/>
                  </a:lnTo>
                  <a:lnTo>
                    <a:pt x="12" y="15"/>
                  </a:lnTo>
                  <a:lnTo>
                    <a:pt x="0" y="25"/>
                  </a:lnTo>
                  <a:lnTo>
                    <a:pt x="10" y="13"/>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797"/>
            <p:cNvSpPr>
              <a:spLocks/>
            </p:cNvSpPr>
            <p:nvPr/>
          </p:nvSpPr>
          <p:spPr bwMode="auto">
            <a:xfrm>
              <a:off x="1226828" y="3112137"/>
              <a:ext cx="62241" cy="62243"/>
            </a:xfrm>
            <a:custGeom>
              <a:avLst/>
              <a:gdLst>
                <a:gd name="T0" fmla="*/ 0 w 25"/>
                <a:gd name="T1" fmla="*/ 6 h 25"/>
                <a:gd name="T2" fmla="*/ 11 w 25"/>
                <a:gd name="T3" fmla="*/ 11 h 25"/>
                <a:gd name="T4" fmla="*/ 19 w 25"/>
                <a:gd name="T5" fmla="*/ 0 h 25"/>
                <a:gd name="T6" fmla="*/ 13 w 25"/>
                <a:gd name="T7" fmla="*/ 12 h 25"/>
                <a:gd name="T8" fmla="*/ 25 w 25"/>
                <a:gd name="T9" fmla="*/ 19 h 25"/>
                <a:gd name="T10" fmla="*/ 12 w 25"/>
                <a:gd name="T11" fmla="*/ 14 h 25"/>
                <a:gd name="T12" fmla="*/ 6 w 25"/>
                <a:gd name="T13" fmla="*/ 25 h 25"/>
                <a:gd name="T14" fmla="*/ 10 w 25"/>
                <a:gd name="T15" fmla="*/ 13 h 25"/>
                <a:gd name="T16" fmla="*/ 0 w 25"/>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0" y="6"/>
                  </a:moveTo>
                  <a:lnTo>
                    <a:pt x="11" y="11"/>
                  </a:lnTo>
                  <a:lnTo>
                    <a:pt x="19" y="0"/>
                  </a:lnTo>
                  <a:lnTo>
                    <a:pt x="13" y="12"/>
                  </a:lnTo>
                  <a:lnTo>
                    <a:pt x="25" y="19"/>
                  </a:lnTo>
                  <a:lnTo>
                    <a:pt x="12" y="14"/>
                  </a:lnTo>
                  <a:lnTo>
                    <a:pt x="6" y="25"/>
                  </a:lnTo>
                  <a:lnTo>
                    <a:pt x="10" y="13"/>
                  </a:lnTo>
                  <a:lnTo>
                    <a:pt x="0" y="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5798"/>
            <p:cNvSpPr>
              <a:spLocks/>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5799"/>
            <p:cNvSpPr>
              <a:spLocks/>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5800"/>
            <p:cNvSpPr>
              <a:spLocks/>
            </p:cNvSpPr>
            <p:nvPr/>
          </p:nvSpPr>
          <p:spPr bwMode="auto">
            <a:xfrm>
              <a:off x="577026" y="2151126"/>
              <a:ext cx="109545" cy="104566"/>
            </a:xfrm>
            <a:custGeom>
              <a:avLst/>
              <a:gdLst>
                <a:gd name="T0" fmla="*/ 0 w 44"/>
                <a:gd name="T1" fmla="*/ 16 h 42"/>
                <a:gd name="T2" fmla="*/ 20 w 44"/>
                <a:gd name="T3" fmla="*/ 19 h 42"/>
                <a:gd name="T4" fmla="*/ 27 w 44"/>
                <a:gd name="T5" fmla="*/ 0 h 42"/>
                <a:gd name="T6" fmla="*/ 24 w 44"/>
                <a:gd name="T7" fmla="*/ 20 h 42"/>
                <a:gd name="T8" fmla="*/ 44 w 44"/>
                <a:gd name="T9" fmla="*/ 26 h 42"/>
                <a:gd name="T10" fmla="*/ 24 w 44"/>
                <a:gd name="T11" fmla="*/ 23 h 42"/>
                <a:gd name="T12" fmla="*/ 17 w 44"/>
                <a:gd name="T13" fmla="*/ 42 h 42"/>
                <a:gd name="T14" fmla="*/ 20 w 44"/>
                <a:gd name="T15" fmla="*/ 22 h 42"/>
                <a:gd name="T16" fmla="*/ 0 w 44"/>
                <a:gd name="T17"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2">
                  <a:moveTo>
                    <a:pt x="0" y="16"/>
                  </a:moveTo>
                  <a:lnTo>
                    <a:pt x="20" y="19"/>
                  </a:lnTo>
                  <a:lnTo>
                    <a:pt x="27" y="0"/>
                  </a:lnTo>
                  <a:lnTo>
                    <a:pt x="24" y="20"/>
                  </a:lnTo>
                  <a:lnTo>
                    <a:pt x="44" y="26"/>
                  </a:lnTo>
                  <a:lnTo>
                    <a:pt x="24" y="23"/>
                  </a:lnTo>
                  <a:lnTo>
                    <a:pt x="17" y="42"/>
                  </a:lnTo>
                  <a:lnTo>
                    <a:pt x="20" y="22"/>
                  </a:lnTo>
                  <a:lnTo>
                    <a:pt x="0" y="1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5801"/>
            <p:cNvSpPr>
              <a:spLocks/>
            </p:cNvSpPr>
            <p:nvPr/>
          </p:nvSpPr>
          <p:spPr bwMode="auto">
            <a:xfrm>
              <a:off x="1025163" y="1895935"/>
              <a:ext cx="44814" cy="47306"/>
            </a:xfrm>
            <a:custGeom>
              <a:avLst/>
              <a:gdLst>
                <a:gd name="T0" fmla="*/ 0 w 18"/>
                <a:gd name="T1" fmla="*/ 9 h 19"/>
                <a:gd name="T2" fmla="*/ 9 w 18"/>
                <a:gd name="T3" fmla="*/ 9 h 19"/>
                <a:gd name="T4" fmla="*/ 11 w 18"/>
                <a:gd name="T5" fmla="*/ 0 h 19"/>
                <a:gd name="T6" fmla="*/ 10 w 18"/>
                <a:gd name="T7" fmla="*/ 9 h 19"/>
                <a:gd name="T8" fmla="*/ 18 w 18"/>
                <a:gd name="T9" fmla="*/ 11 h 19"/>
                <a:gd name="T10" fmla="*/ 10 w 18"/>
                <a:gd name="T11" fmla="*/ 11 h 19"/>
                <a:gd name="T12" fmla="*/ 7 w 18"/>
                <a:gd name="T13" fmla="*/ 19 h 19"/>
                <a:gd name="T14" fmla="*/ 9 w 18"/>
                <a:gd name="T15" fmla="*/ 11 h 19"/>
                <a:gd name="T16" fmla="*/ 0 w 18"/>
                <a:gd name="T17"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0" y="9"/>
                  </a:moveTo>
                  <a:lnTo>
                    <a:pt x="9" y="9"/>
                  </a:lnTo>
                  <a:lnTo>
                    <a:pt x="11" y="0"/>
                  </a:lnTo>
                  <a:lnTo>
                    <a:pt x="10" y="9"/>
                  </a:lnTo>
                  <a:lnTo>
                    <a:pt x="18" y="11"/>
                  </a:lnTo>
                  <a:lnTo>
                    <a:pt x="10" y="11"/>
                  </a:lnTo>
                  <a:lnTo>
                    <a:pt x="7" y="19"/>
                  </a:lnTo>
                  <a:lnTo>
                    <a:pt x="9" y="11"/>
                  </a:lnTo>
                  <a:lnTo>
                    <a:pt x="0" y="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5802"/>
            <p:cNvSpPr>
              <a:spLocks/>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5803"/>
            <p:cNvSpPr>
              <a:spLocks/>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5804"/>
            <p:cNvSpPr>
              <a:spLocks/>
            </p:cNvSpPr>
            <p:nvPr/>
          </p:nvSpPr>
          <p:spPr bwMode="auto">
            <a:xfrm>
              <a:off x="3081626" y="3216702"/>
              <a:ext cx="67221" cy="69710"/>
            </a:xfrm>
            <a:custGeom>
              <a:avLst/>
              <a:gdLst>
                <a:gd name="T0" fmla="*/ 13 w 27"/>
                <a:gd name="T1" fmla="*/ 0 h 28"/>
                <a:gd name="T2" fmla="*/ 15 w 27"/>
                <a:gd name="T3" fmla="*/ 13 h 28"/>
                <a:gd name="T4" fmla="*/ 27 w 27"/>
                <a:gd name="T5" fmla="*/ 12 h 28"/>
                <a:gd name="T6" fmla="*/ 15 w 27"/>
                <a:gd name="T7" fmla="*/ 15 h 28"/>
                <a:gd name="T8" fmla="*/ 15 w 27"/>
                <a:gd name="T9" fmla="*/ 28 h 28"/>
                <a:gd name="T10" fmla="*/ 13 w 27"/>
                <a:gd name="T11" fmla="*/ 15 h 28"/>
                <a:gd name="T12" fmla="*/ 0 w 27"/>
                <a:gd name="T13" fmla="*/ 15 h 28"/>
                <a:gd name="T14" fmla="*/ 13 w 27"/>
                <a:gd name="T15" fmla="*/ 13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2"/>
                  </a:lnTo>
                  <a:lnTo>
                    <a:pt x="15" y="15"/>
                  </a:lnTo>
                  <a:lnTo>
                    <a:pt x="15" y="28"/>
                  </a:lnTo>
                  <a:lnTo>
                    <a:pt x="13" y="15"/>
                  </a:lnTo>
                  <a:lnTo>
                    <a:pt x="0" y="15"/>
                  </a:lnTo>
                  <a:lnTo>
                    <a:pt x="13"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5805"/>
            <p:cNvSpPr>
              <a:spLocks/>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5806"/>
            <p:cNvSpPr>
              <a:spLocks/>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5807"/>
            <p:cNvSpPr>
              <a:spLocks/>
            </p:cNvSpPr>
            <p:nvPr/>
          </p:nvSpPr>
          <p:spPr bwMode="auto">
            <a:xfrm>
              <a:off x="4124800" y="1180158"/>
              <a:ext cx="39835" cy="42326"/>
            </a:xfrm>
            <a:custGeom>
              <a:avLst/>
              <a:gdLst>
                <a:gd name="T0" fmla="*/ 8 w 16"/>
                <a:gd name="T1" fmla="*/ 0 h 17"/>
                <a:gd name="T2" fmla="*/ 9 w 16"/>
                <a:gd name="T3" fmla="*/ 7 h 17"/>
                <a:gd name="T4" fmla="*/ 16 w 16"/>
                <a:gd name="T5" fmla="*/ 7 h 17"/>
                <a:gd name="T6" fmla="*/ 9 w 16"/>
                <a:gd name="T7" fmla="*/ 9 h 17"/>
                <a:gd name="T8" fmla="*/ 9 w 16"/>
                <a:gd name="T9" fmla="*/ 17 h 17"/>
                <a:gd name="T10" fmla="*/ 8 w 16"/>
                <a:gd name="T11" fmla="*/ 9 h 17"/>
                <a:gd name="T12" fmla="*/ 0 w 16"/>
                <a:gd name="T13" fmla="*/ 9 h 17"/>
                <a:gd name="T14" fmla="*/ 8 w 16"/>
                <a:gd name="T15" fmla="*/ 7 h 17"/>
                <a:gd name="T16" fmla="*/ 8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8" y="0"/>
                  </a:moveTo>
                  <a:lnTo>
                    <a:pt x="9" y="7"/>
                  </a:lnTo>
                  <a:lnTo>
                    <a:pt x="16" y="7"/>
                  </a:lnTo>
                  <a:lnTo>
                    <a:pt x="9" y="9"/>
                  </a:lnTo>
                  <a:lnTo>
                    <a:pt x="9" y="17"/>
                  </a:lnTo>
                  <a:lnTo>
                    <a:pt x="8" y="9"/>
                  </a:lnTo>
                  <a:lnTo>
                    <a:pt x="0" y="9"/>
                  </a:lnTo>
                  <a:lnTo>
                    <a:pt x="8" y="7"/>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5808"/>
            <p:cNvSpPr>
              <a:spLocks/>
            </p:cNvSpPr>
            <p:nvPr/>
          </p:nvSpPr>
          <p:spPr bwMode="auto">
            <a:xfrm>
              <a:off x="8578809" y="1018328"/>
              <a:ext cx="69711" cy="67222"/>
            </a:xfrm>
            <a:custGeom>
              <a:avLst/>
              <a:gdLst>
                <a:gd name="T0" fmla="*/ 12 w 28"/>
                <a:gd name="T1" fmla="*/ 0 h 27"/>
                <a:gd name="T2" fmla="*/ 15 w 28"/>
                <a:gd name="T3" fmla="*/ 12 h 27"/>
                <a:gd name="T4" fmla="*/ 28 w 28"/>
                <a:gd name="T5" fmla="*/ 12 h 27"/>
                <a:gd name="T6" fmla="*/ 15 w 28"/>
                <a:gd name="T7" fmla="*/ 14 h 27"/>
                <a:gd name="T8" fmla="*/ 15 w 28"/>
                <a:gd name="T9" fmla="*/ 27 h 27"/>
                <a:gd name="T10" fmla="*/ 13 w 28"/>
                <a:gd name="T11" fmla="*/ 14 h 27"/>
                <a:gd name="T12" fmla="*/ 0 w 28"/>
                <a:gd name="T13" fmla="*/ 14 h 27"/>
                <a:gd name="T14" fmla="*/ 13 w 28"/>
                <a:gd name="T15" fmla="*/ 12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2"/>
                  </a:lnTo>
                  <a:lnTo>
                    <a:pt x="28" y="12"/>
                  </a:lnTo>
                  <a:lnTo>
                    <a:pt x="15" y="14"/>
                  </a:lnTo>
                  <a:lnTo>
                    <a:pt x="15" y="27"/>
                  </a:lnTo>
                  <a:lnTo>
                    <a:pt x="13" y="14"/>
                  </a:lnTo>
                  <a:lnTo>
                    <a:pt x="0" y="14"/>
                  </a:lnTo>
                  <a:lnTo>
                    <a:pt x="13" y="12"/>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5809"/>
            <p:cNvSpPr>
              <a:spLocks/>
            </p:cNvSpPr>
            <p:nvPr/>
          </p:nvSpPr>
          <p:spPr bwMode="auto">
            <a:xfrm>
              <a:off x="5762998" y="1060653"/>
              <a:ext cx="52283" cy="54773"/>
            </a:xfrm>
            <a:custGeom>
              <a:avLst/>
              <a:gdLst>
                <a:gd name="T0" fmla="*/ 0 w 21"/>
                <a:gd name="T1" fmla="*/ 2 h 22"/>
                <a:gd name="T2" fmla="*/ 11 w 21"/>
                <a:gd name="T3" fmla="*/ 9 h 22"/>
                <a:gd name="T4" fmla="*/ 20 w 21"/>
                <a:gd name="T5" fmla="*/ 0 h 22"/>
                <a:gd name="T6" fmla="*/ 13 w 21"/>
                <a:gd name="T7" fmla="*/ 10 h 22"/>
                <a:gd name="T8" fmla="*/ 21 w 21"/>
                <a:gd name="T9" fmla="*/ 20 h 22"/>
                <a:gd name="T10" fmla="*/ 11 w 21"/>
                <a:gd name="T11" fmla="*/ 12 h 22"/>
                <a:gd name="T12" fmla="*/ 2 w 21"/>
                <a:gd name="T13" fmla="*/ 22 h 22"/>
                <a:gd name="T14" fmla="*/ 10 w 21"/>
                <a:gd name="T15" fmla="*/ 10 h 22"/>
                <a:gd name="T16" fmla="*/ 0 w 21"/>
                <a:gd name="T1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
                  <a:moveTo>
                    <a:pt x="0" y="2"/>
                  </a:moveTo>
                  <a:lnTo>
                    <a:pt x="11" y="9"/>
                  </a:lnTo>
                  <a:lnTo>
                    <a:pt x="20" y="0"/>
                  </a:lnTo>
                  <a:lnTo>
                    <a:pt x="13" y="10"/>
                  </a:lnTo>
                  <a:lnTo>
                    <a:pt x="21" y="20"/>
                  </a:lnTo>
                  <a:lnTo>
                    <a:pt x="11" y="12"/>
                  </a:lnTo>
                  <a:lnTo>
                    <a:pt x="2" y="22"/>
                  </a:lnTo>
                  <a:lnTo>
                    <a:pt x="10" y="10"/>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5810"/>
            <p:cNvSpPr>
              <a:spLocks/>
            </p:cNvSpPr>
            <p:nvPr/>
          </p:nvSpPr>
          <p:spPr bwMode="auto">
            <a:xfrm>
              <a:off x="8265111" y="2845743"/>
              <a:ext cx="69711" cy="69710"/>
            </a:xfrm>
            <a:custGeom>
              <a:avLst/>
              <a:gdLst>
                <a:gd name="T0" fmla="*/ 13 w 28"/>
                <a:gd name="T1" fmla="*/ 0 h 28"/>
                <a:gd name="T2" fmla="*/ 16 w 28"/>
                <a:gd name="T3" fmla="*/ 13 h 28"/>
                <a:gd name="T4" fmla="*/ 28 w 28"/>
                <a:gd name="T5" fmla="*/ 13 h 28"/>
                <a:gd name="T6" fmla="*/ 16 w 28"/>
                <a:gd name="T7" fmla="*/ 15 h 28"/>
                <a:gd name="T8" fmla="*/ 16 w 28"/>
                <a:gd name="T9" fmla="*/ 28 h 28"/>
                <a:gd name="T10" fmla="*/ 14 w 28"/>
                <a:gd name="T11" fmla="*/ 15 h 28"/>
                <a:gd name="T12" fmla="*/ 0 w 28"/>
                <a:gd name="T13" fmla="*/ 16 h 28"/>
                <a:gd name="T14" fmla="*/ 14 w 28"/>
                <a:gd name="T15" fmla="*/ 13 h 28"/>
                <a:gd name="T16" fmla="*/ 13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3" y="0"/>
                  </a:moveTo>
                  <a:lnTo>
                    <a:pt x="16" y="13"/>
                  </a:lnTo>
                  <a:lnTo>
                    <a:pt x="28" y="13"/>
                  </a:lnTo>
                  <a:lnTo>
                    <a:pt x="16" y="15"/>
                  </a:lnTo>
                  <a:lnTo>
                    <a:pt x="16" y="28"/>
                  </a:lnTo>
                  <a:lnTo>
                    <a:pt x="14" y="15"/>
                  </a:lnTo>
                  <a:lnTo>
                    <a:pt x="0" y="16"/>
                  </a:lnTo>
                  <a:lnTo>
                    <a:pt x="14"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5811"/>
            <p:cNvSpPr>
              <a:spLocks/>
            </p:cNvSpPr>
            <p:nvPr/>
          </p:nvSpPr>
          <p:spPr bwMode="auto">
            <a:xfrm>
              <a:off x="3666701" y="2143657"/>
              <a:ext cx="69711" cy="67222"/>
            </a:xfrm>
            <a:custGeom>
              <a:avLst/>
              <a:gdLst>
                <a:gd name="T0" fmla="*/ 12 w 28"/>
                <a:gd name="T1" fmla="*/ 0 h 27"/>
                <a:gd name="T2" fmla="*/ 15 w 28"/>
                <a:gd name="T3" fmla="*/ 13 h 27"/>
                <a:gd name="T4" fmla="*/ 28 w 28"/>
                <a:gd name="T5" fmla="*/ 13 h 27"/>
                <a:gd name="T6" fmla="*/ 15 w 28"/>
                <a:gd name="T7" fmla="*/ 15 h 27"/>
                <a:gd name="T8" fmla="*/ 15 w 28"/>
                <a:gd name="T9" fmla="*/ 27 h 27"/>
                <a:gd name="T10" fmla="*/ 13 w 28"/>
                <a:gd name="T11" fmla="*/ 15 h 27"/>
                <a:gd name="T12" fmla="*/ 0 w 28"/>
                <a:gd name="T13" fmla="*/ 15 h 27"/>
                <a:gd name="T14" fmla="*/ 13 w 28"/>
                <a:gd name="T15" fmla="*/ 13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3"/>
                  </a:lnTo>
                  <a:lnTo>
                    <a:pt x="28" y="13"/>
                  </a:lnTo>
                  <a:lnTo>
                    <a:pt x="15" y="15"/>
                  </a:lnTo>
                  <a:lnTo>
                    <a:pt x="15" y="27"/>
                  </a:lnTo>
                  <a:lnTo>
                    <a:pt x="13" y="15"/>
                  </a:lnTo>
                  <a:lnTo>
                    <a:pt x="0" y="15"/>
                  </a:lnTo>
                  <a:lnTo>
                    <a:pt x="13" y="13"/>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5813"/>
            <p:cNvSpPr>
              <a:spLocks/>
            </p:cNvSpPr>
            <p:nvPr/>
          </p:nvSpPr>
          <p:spPr bwMode="auto">
            <a:xfrm>
              <a:off x="4635180" y="3351144"/>
              <a:ext cx="67221" cy="69710"/>
            </a:xfrm>
            <a:custGeom>
              <a:avLst/>
              <a:gdLst>
                <a:gd name="T0" fmla="*/ 13 w 27"/>
                <a:gd name="T1" fmla="*/ 0 h 28"/>
                <a:gd name="T2" fmla="*/ 15 w 27"/>
                <a:gd name="T3" fmla="*/ 13 h 28"/>
                <a:gd name="T4" fmla="*/ 27 w 27"/>
                <a:gd name="T5" fmla="*/ 13 h 28"/>
                <a:gd name="T6" fmla="*/ 15 w 27"/>
                <a:gd name="T7" fmla="*/ 15 h 28"/>
                <a:gd name="T8" fmla="*/ 15 w 27"/>
                <a:gd name="T9" fmla="*/ 28 h 28"/>
                <a:gd name="T10" fmla="*/ 13 w 27"/>
                <a:gd name="T11" fmla="*/ 16 h 28"/>
                <a:gd name="T12" fmla="*/ 0 w 27"/>
                <a:gd name="T13" fmla="*/ 16 h 28"/>
                <a:gd name="T14" fmla="*/ 13 w 27"/>
                <a:gd name="T15" fmla="*/ 14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3"/>
                  </a:lnTo>
                  <a:lnTo>
                    <a:pt x="15" y="15"/>
                  </a:lnTo>
                  <a:lnTo>
                    <a:pt x="15" y="28"/>
                  </a:lnTo>
                  <a:lnTo>
                    <a:pt x="13" y="16"/>
                  </a:lnTo>
                  <a:lnTo>
                    <a:pt x="0" y="16"/>
                  </a:lnTo>
                  <a:lnTo>
                    <a:pt x="13" y="14"/>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5814"/>
            <p:cNvSpPr>
              <a:spLocks/>
            </p:cNvSpPr>
            <p:nvPr/>
          </p:nvSpPr>
          <p:spPr bwMode="auto">
            <a:xfrm>
              <a:off x="5352203" y="2756114"/>
              <a:ext cx="87137" cy="84648"/>
            </a:xfrm>
            <a:custGeom>
              <a:avLst/>
              <a:gdLst>
                <a:gd name="T0" fmla="*/ 8 w 35"/>
                <a:gd name="T1" fmla="*/ 0 h 34"/>
                <a:gd name="T2" fmla="*/ 18 w 35"/>
                <a:gd name="T3" fmla="*/ 14 h 34"/>
                <a:gd name="T4" fmla="*/ 35 w 35"/>
                <a:gd name="T5" fmla="*/ 8 h 34"/>
                <a:gd name="T6" fmla="*/ 19 w 35"/>
                <a:gd name="T7" fmla="*/ 18 h 34"/>
                <a:gd name="T8" fmla="*/ 26 w 35"/>
                <a:gd name="T9" fmla="*/ 34 h 34"/>
                <a:gd name="T10" fmla="*/ 17 w 35"/>
                <a:gd name="T11" fmla="*/ 19 h 34"/>
                <a:gd name="T12" fmla="*/ 0 w 35"/>
                <a:gd name="T13" fmla="*/ 26 h 34"/>
                <a:gd name="T14" fmla="*/ 15 w 35"/>
                <a:gd name="T15" fmla="*/ 16 h 34"/>
                <a:gd name="T16" fmla="*/ 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8" y="0"/>
                  </a:moveTo>
                  <a:lnTo>
                    <a:pt x="18" y="14"/>
                  </a:lnTo>
                  <a:lnTo>
                    <a:pt x="35" y="8"/>
                  </a:lnTo>
                  <a:lnTo>
                    <a:pt x="19" y="18"/>
                  </a:lnTo>
                  <a:lnTo>
                    <a:pt x="26" y="34"/>
                  </a:lnTo>
                  <a:lnTo>
                    <a:pt x="17" y="19"/>
                  </a:lnTo>
                  <a:lnTo>
                    <a:pt x="0" y="26"/>
                  </a:lnTo>
                  <a:lnTo>
                    <a:pt x="15" y="1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5815"/>
            <p:cNvSpPr>
              <a:spLocks/>
            </p:cNvSpPr>
            <p:nvPr/>
          </p:nvSpPr>
          <p:spPr bwMode="auto">
            <a:xfrm>
              <a:off x="7080030" y="1371860"/>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2 h 27"/>
                <a:gd name="T14" fmla="*/ 12 w 27"/>
                <a:gd name="T15" fmla="*/ 13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2"/>
                  </a:lnTo>
                  <a:lnTo>
                    <a:pt x="12" y="13"/>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5816"/>
            <p:cNvSpPr>
              <a:spLocks/>
            </p:cNvSpPr>
            <p:nvPr/>
          </p:nvSpPr>
          <p:spPr bwMode="auto">
            <a:xfrm>
              <a:off x="4707381" y="2429967"/>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1 h 27"/>
                <a:gd name="T14" fmla="*/ 12 w 27"/>
                <a:gd name="T15" fmla="*/ 11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1"/>
                  </a:lnTo>
                  <a:lnTo>
                    <a:pt x="12" y="11"/>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5821"/>
            <p:cNvSpPr>
              <a:spLocks/>
            </p:cNvSpPr>
            <p:nvPr/>
          </p:nvSpPr>
          <p:spPr bwMode="auto">
            <a:xfrm>
              <a:off x="1814387" y="572679"/>
              <a:ext cx="37344" cy="34856"/>
            </a:xfrm>
            <a:custGeom>
              <a:avLst/>
              <a:gdLst>
                <a:gd name="T0" fmla="*/ 6 w 15"/>
                <a:gd name="T1" fmla="*/ 0 h 14"/>
                <a:gd name="T2" fmla="*/ 8 w 15"/>
                <a:gd name="T3" fmla="*/ 7 h 14"/>
                <a:gd name="T4" fmla="*/ 15 w 15"/>
                <a:gd name="T5" fmla="*/ 7 h 14"/>
                <a:gd name="T6" fmla="*/ 8 w 15"/>
                <a:gd name="T7" fmla="*/ 8 h 14"/>
                <a:gd name="T8" fmla="*/ 8 w 15"/>
                <a:gd name="T9" fmla="*/ 14 h 14"/>
                <a:gd name="T10" fmla="*/ 7 w 15"/>
                <a:gd name="T11" fmla="*/ 8 h 14"/>
                <a:gd name="T12" fmla="*/ 0 w 15"/>
                <a:gd name="T13" fmla="*/ 8 h 14"/>
                <a:gd name="T14" fmla="*/ 6 w 15"/>
                <a:gd name="T15" fmla="*/ 7 h 14"/>
                <a:gd name="T16" fmla="*/ 6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6" y="0"/>
                  </a:moveTo>
                  <a:lnTo>
                    <a:pt x="8" y="7"/>
                  </a:lnTo>
                  <a:lnTo>
                    <a:pt x="15" y="7"/>
                  </a:lnTo>
                  <a:lnTo>
                    <a:pt x="8" y="8"/>
                  </a:lnTo>
                  <a:lnTo>
                    <a:pt x="8" y="14"/>
                  </a:lnTo>
                  <a:lnTo>
                    <a:pt x="7" y="8"/>
                  </a:lnTo>
                  <a:lnTo>
                    <a:pt x="0" y="8"/>
                  </a:lnTo>
                  <a:lnTo>
                    <a:pt x="6" y="7"/>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5822"/>
            <p:cNvSpPr>
              <a:spLocks/>
            </p:cNvSpPr>
            <p:nvPr/>
          </p:nvSpPr>
          <p:spPr bwMode="auto">
            <a:xfrm>
              <a:off x="2292403" y="306285"/>
              <a:ext cx="27386" cy="29876"/>
            </a:xfrm>
            <a:custGeom>
              <a:avLst/>
              <a:gdLst>
                <a:gd name="T0" fmla="*/ 0 w 11"/>
                <a:gd name="T1" fmla="*/ 1 h 12"/>
                <a:gd name="T2" fmla="*/ 6 w 11"/>
                <a:gd name="T3" fmla="*/ 5 h 12"/>
                <a:gd name="T4" fmla="*/ 10 w 11"/>
                <a:gd name="T5" fmla="*/ 0 h 12"/>
                <a:gd name="T6" fmla="*/ 6 w 11"/>
                <a:gd name="T7" fmla="*/ 5 h 12"/>
                <a:gd name="T8" fmla="*/ 11 w 11"/>
                <a:gd name="T9" fmla="*/ 11 h 12"/>
                <a:gd name="T10" fmla="*/ 6 w 11"/>
                <a:gd name="T11" fmla="*/ 6 h 12"/>
                <a:gd name="T12" fmla="*/ 1 w 11"/>
                <a:gd name="T13" fmla="*/ 12 h 12"/>
                <a:gd name="T14" fmla="*/ 5 w 11"/>
                <a:gd name="T15" fmla="*/ 6 h 12"/>
                <a:gd name="T16" fmla="*/ 0 w 11"/>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0" y="1"/>
                  </a:moveTo>
                  <a:lnTo>
                    <a:pt x="6" y="5"/>
                  </a:lnTo>
                  <a:lnTo>
                    <a:pt x="10" y="0"/>
                  </a:lnTo>
                  <a:lnTo>
                    <a:pt x="6" y="5"/>
                  </a:lnTo>
                  <a:lnTo>
                    <a:pt x="11" y="11"/>
                  </a:lnTo>
                  <a:lnTo>
                    <a:pt x="6" y="6"/>
                  </a:lnTo>
                  <a:lnTo>
                    <a:pt x="1" y="12"/>
                  </a:lnTo>
                  <a:lnTo>
                    <a:pt x="5" y="6"/>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5823"/>
            <p:cNvSpPr>
              <a:spLocks/>
            </p:cNvSpPr>
            <p:nvPr/>
          </p:nvSpPr>
          <p:spPr bwMode="auto">
            <a:xfrm>
              <a:off x="1196950" y="873930"/>
              <a:ext cx="37344" cy="32367"/>
            </a:xfrm>
            <a:custGeom>
              <a:avLst/>
              <a:gdLst>
                <a:gd name="T0" fmla="*/ 6 w 15"/>
                <a:gd name="T1" fmla="*/ 0 h 13"/>
                <a:gd name="T2" fmla="*/ 9 w 15"/>
                <a:gd name="T3" fmla="*/ 6 h 13"/>
                <a:gd name="T4" fmla="*/ 15 w 15"/>
                <a:gd name="T5" fmla="*/ 6 h 13"/>
                <a:gd name="T6" fmla="*/ 9 w 15"/>
                <a:gd name="T7" fmla="*/ 7 h 13"/>
                <a:gd name="T8" fmla="*/ 9 w 15"/>
                <a:gd name="T9" fmla="*/ 13 h 13"/>
                <a:gd name="T10" fmla="*/ 8 w 15"/>
                <a:gd name="T11" fmla="*/ 7 h 13"/>
                <a:gd name="T12" fmla="*/ 0 w 15"/>
                <a:gd name="T13" fmla="*/ 7 h 13"/>
                <a:gd name="T14" fmla="*/ 6 w 15"/>
                <a:gd name="T15" fmla="*/ 6 h 13"/>
                <a:gd name="T16" fmla="*/ 6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6" y="0"/>
                  </a:moveTo>
                  <a:lnTo>
                    <a:pt x="9" y="6"/>
                  </a:lnTo>
                  <a:lnTo>
                    <a:pt x="15" y="6"/>
                  </a:lnTo>
                  <a:lnTo>
                    <a:pt x="9" y="7"/>
                  </a:lnTo>
                  <a:lnTo>
                    <a:pt x="9" y="13"/>
                  </a:lnTo>
                  <a:lnTo>
                    <a:pt x="8"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5824"/>
            <p:cNvSpPr>
              <a:spLocks/>
            </p:cNvSpPr>
            <p:nvPr/>
          </p:nvSpPr>
          <p:spPr bwMode="auto">
            <a:xfrm>
              <a:off x="1470813" y="647370"/>
              <a:ext cx="27386" cy="32367"/>
            </a:xfrm>
            <a:custGeom>
              <a:avLst/>
              <a:gdLst>
                <a:gd name="T0" fmla="*/ 0 w 11"/>
                <a:gd name="T1" fmla="*/ 3 h 13"/>
                <a:gd name="T2" fmla="*/ 5 w 11"/>
                <a:gd name="T3" fmla="*/ 6 h 13"/>
                <a:gd name="T4" fmla="*/ 9 w 11"/>
                <a:gd name="T5" fmla="*/ 0 h 13"/>
                <a:gd name="T6" fmla="*/ 6 w 11"/>
                <a:gd name="T7" fmla="*/ 6 h 13"/>
                <a:gd name="T8" fmla="*/ 11 w 11"/>
                <a:gd name="T9" fmla="*/ 11 h 13"/>
                <a:gd name="T10" fmla="*/ 6 w 11"/>
                <a:gd name="T11" fmla="*/ 7 h 13"/>
                <a:gd name="T12" fmla="*/ 2 w 11"/>
                <a:gd name="T13" fmla="*/ 13 h 13"/>
                <a:gd name="T14" fmla="*/ 5 w 11"/>
                <a:gd name="T15" fmla="*/ 6 h 13"/>
                <a:gd name="T16" fmla="*/ 0 w 1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0" y="3"/>
                  </a:moveTo>
                  <a:lnTo>
                    <a:pt x="5" y="6"/>
                  </a:lnTo>
                  <a:lnTo>
                    <a:pt x="9" y="0"/>
                  </a:lnTo>
                  <a:lnTo>
                    <a:pt x="6" y="6"/>
                  </a:lnTo>
                  <a:lnTo>
                    <a:pt x="11" y="11"/>
                  </a:lnTo>
                  <a:lnTo>
                    <a:pt x="6" y="7"/>
                  </a:lnTo>
                  <a:lnTo>
                    <a:pt x="2" y="13"/>
                  </a:lnTo>
                  <a:lnTo>
                    <a:pt x="5" y="6"/>
                  </a:lnTo>
                  <a:lnTo>
                    <a:pt x="0" y="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5825"/>
            <p:cNvSpPr>
              <a:spLocks/>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5826"/>
            <p:cNvSpPr>
              <a:spLocks/>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5827"/>
            <p:cNvSpPr>
              <a:spLocks/>
            </p:cNvSpPr>
            <p:nvPr/>
          </p:nvSpPr>
          <p:spPr bwMode="auto">
            <a:xfrm>
              <a:off x="2075805" y="1190116"/>
              <a:ext cx="47303" cy="44814"/>
            </a:xfrm>
            <a:custGeom>
              <a:avLst/>
              <a:gdLst>
                <a:gd name="T0" fmla="*/ 6 w 19"/>
                <a:gd name="T1" fmla="*/ 0 h 18"/>
                <a:gd name="T2" fmla="*/ 10 w 19"/>
                <a:gd name="T3" fmla="*/ 9 h 18"/>
                <a:gd name="T4" fmla="*/ 19 w 19"/>
                <a:gd name="T5" fmla="*/ 5 h 18"/>
                <a:gd name="T6" fmla="*/ 11 w 19"/>
                <a:gd name="T7" fmla="*/ 10 h 18"/>
                <a:gd name="T8" fmla="*/ 14 w 19"/>
                <a:gd name="T9" fmla="*/ 18 h 18"/>
                <a:gd name="T10" fmla="*/ 10 w 19"/>
                <a:gd name="T11" fmla="*/ 11 h 18"/>
                <a:gd name="T12" fmla="*/ 0 w 19"/>
                <a:gd name="T13" fmla="*/ 14 h 18"/>
                <a:gd name="T14" fmla="*/ 9 w 19"/>
                <a:gd name="T15" fmla="*/ 9 h 18"/>
                <a:gd name="T16" fmla="*/ 6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6" y="0"/>
                  </a:moveTo>
                  <a:lnTo>
                    <a:pt x="10" y="9"/>
                  </a:lnTo>
                  <a:lnTo>
                    <a:pt x="19" y="5"/>
                  </a:lnTo>
                  <a:lnTo>
                    <a:pt x="11" y="10"/>
                  </a:lnTo>
                  <a:lnTo>
                    <a:pt x="14" y="18"/>
                  </a:lnTo>
                  <a:lnTo>
                    <a:pt x="10" y="11"/>
                  </a:lnTo>
                  <a:lnTo>
                    <a:pt x="0" y="14"/>
                  </a:lnTo>
                  <a:lnTo>
                    <a:pt x="9" y="9"/>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5828"/>
            <p:cNvSpPr>
              <a:spLocks/>
            </p:cNvSpPr>
            <p:nvPr/>
          </p:nvSpPr>
          <p:spPr bwMode="auto">
            <a:xfrm>
              <a:off x="2979550" y="468114"/>
              <a:ext cx="34856" cy="37346"/>
            </a:xfrm>
            <a:custGeom>
              <a:avLst/>
              <a:gdLst>
                <a:gd name="T0" fmla="*/ 7 w 14"/>
                <a:gd name="T1" fmla="*/ 0 h 15"/>
                <a:gd name="T2" fmla="*/ 7 w 14"/>
                <a:gd name="T3" fmla="*/ 8 h 15"/>
                <a:gd name="T4" fmla="*/ 14 w 14"/>
                <a:gd name="T5" fmla="*/ 9 h 15"/>
                <a:gd name="T6" fmla="*/ 7 w 14"/>
                <a:gd name="T7" fmla="*/ 9 h 15"/>
                <a:gd name="T8" fmla="*/ 5 w 14"/>
                <a:gd name="T9" fmla="*/ 15 h 15"/>
                <a:gd name="T10" fmla="*/ 6 w 14"/>
                <a:gd name="T11" fmla="*/ 9 h 15"/>
                <a:gd name="T12" fmla="*/ 0 w 14"/>
                <a:gd name="T13" fmla="*/ 7 h 15"/>
                <a:gd name="T14" fmla="*/ 6 w 14"/>
                <a:gd name="T15" fmla="*/ 7 h 15"/>
                <a:gd name="T16" fmla="*/ 7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0"/>
                  </a:moveTo>
                  <a:lnTo>
                    <a:pt x="7" y="8"/>
                  </a:lnTo>
                  <a:lnTo>
                    <a:pt x="14" y="9"/>
                  </a:lnTo>
                  <a:lnTo>
                    <a:pt x="7" y="9"/>
                  </a:lnTo>
                  <a:lnTo>
                    <a:pt x="5" y="15"/>
                  </a:lnTo>
                  <a:lnTo>
                    <a:pt x="6" y="9"/>
                  </a:lnTo>
                  <a:lnTo>
                    <a:pt x="0" y="7"/>
                  </a:lnTo>
                  <a:lnTo>
                    <a:pt x="6"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5829"/>
            <p:cNvSpPr>
              <a:spLocks/>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5830"/>
            <p:cNvSpPr>
              <a:spLocks/>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5831"/>
            <p:cNvSpPr>
              <a:spLocks/>
            </p:cNvSpPr>
            <p:nvPr/>
          </p:nvSpPr>
          <p:spPr bwMode="auto">
            <a:xfrm>
              <a:off x="8003693" y="537823"/>
              <a:ext cx="29876" cy="29876"/>
            </a:xfrm>
            <a:custGeom>
              <a:avLst/>
              <a:gdLst>
                <a:gd name="T0" fmla="*/ 6 w 12"/>
                <a:gd name="T1" fmla="*/ 0 h 12"/>
                <a:gd name="T2" fmla="*/ 7 w 12"/>
                <a:gd name="T3" fmla="*/ 6 h 12"/>
                <a:gd name="T4" fmla="*/ 12 w 12"/>
                <a:gd name="T5" fmla="*/ 6 h 12"/>
                <a:gd name="T6" fmla="*/ 7 w 12"/>
                <a:gd name="T7" fmla="*/ 7 h 12"/>
                <a:gd name="T8" fmla="*/ 7 w 12"/>
                <a:gd name="T9" fmla="*/ 12 h 12"/>
                <a:gd name="T10" fmla="*/ 6 w 12"/>
                <a:gd name="T11" fmla="*/ 7 h 12"/>
                <a:gd name="T12" fmla="*/ 0 w 12"/>
                <a:gd name="T13" fmla="*/ 7 h 12"/>
                <a:gd name="T14" fmla="*/ 6 w 12"/>
                <a:gd name="T15" fmla="*/ 6 h 12"/>
                <a:gd name="T16" fmla="*/ 6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0"/>
                  </a:moveTo>
                  <a:lnTo>
                    <a:pt x="7" y="6"/>
                  </a:lnTo>
                  <a:lnTo>
                    <a:pt x="12" y="6"/>
                  </a:lnTo>
                  <a:lnTo>
                    <a:pt x="7" y="7"/>
                  </a:lnTo>
                  <a:lnTo>
                    <a:pt x="7" y="12"/>
                  </a:lnTo>
                  <a:lnTo>
                    <a:pt x="6"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5832"/>
            <p:cNvSpPr>
              <a:spLocks/>
            </p:cNvSpPr>
            <p:nvPr/>
          </p:nvSpPr>
          <p:spPr bwMode="auto">
            <a:xfrm>
              <a:off x="8424449" y="303795"/>
              <a:ext cx="24897" cy="22408"/>
            </a:xfrm>
            <a:custGeom>
              <a:avLst/>
              <a:gdLst>
                <a:gd name="T0" fmla="*/ 0 w 10"/>
                <a:gd name="T1" fmla="*/ 1 h 9"/>
                <a:gd name="T2" fmla="*/ 6 w 10"/>
                <a:gd name="T3" fmla="*/ 4 h 9"/>
                <a:gd name="T4" fmla="*/ 10 w 10"/>
                <a:gd name="T5" fmla="*/ 0 h 9"/>
                <a:gd name="T6" fmla="*/ 6 w 10"/>
                <a:gd name="T7" fmla="*/ 4 h 9"/>
                <a:gd name="T8" fmla="*/ 10 w 10"/>
                <a:gd name="T9" fmla="*/ 8 h 9"/>
                <a:gd name="T10" fmla="*/ 6 w 10"/>
                <a:gd name="T11" fmla="*/ 5 h 9"/>
                <a:gd name="T12" fmla="*/ 1 w 10"/>
                <a:gd name="T13" fmla="*/ 9 h 9"/>
                <a:gd name="T14" fmla="*/ 5 w 10"/>
                <a:gd name="T15" fmla="*/ 5 h 9"/>
                <a:gd name="T16" fmla="*/ 0 w 10"/>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0" y="1"/>
                  </a:moveTo>
                  <a:lnTo>
                    <a:pt x="6" y="4"/>
                  </a:lnTo>
                  <a:lnTo>
                    <a:pt x="10" y="0"/>
                  </a:lnTo>
                  <a:lnTo>
                    <a:pt x="6" y="4"/>
                  </a:lnTo>
                  <a:lnTo>
                    <a:pt x="10" y="8"/>
                  </a:lnTo>
                  <a:lnTo>
                    <a:pt x="6" y="5"/>
                  </a:lnTo>
                  <a:lnTo>
                    <a:pt x="1" y="9"/>
                  </a:lnTo>
                  <a:lnTo>
                    <a:pt x="5" y="5"/>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5833"/>
            <p:cNvSpPr>
              <a:spLocks/>
            </p:cNvSpPr>
            <p:nvPr/>
          </p:nvSpPr>
          <p:spPr bwMode="auto">
            <a:xfrm>
              <a:off x="7455967" y="801727"/>
              <a:ext cx="34856" cy="32367"/>
            </a:xfrm>
            <a:custGeom>
              <a:avLst/>
              <a:gdLst>
                <a:gd name="T0" fmla="*/ 7 w 14"/>
                <a:gd name="T1" fmla="*/ 0 h 13"/>
                <a:gd name="T2" fmla="*/ 8 w 14"/>
                <a:gd name="T3" fmla="*/ 7 h 13"/>
                <a:gd name="T4" fmla="*/ 14 w 14"/>
                <a:gd name="T5" fmla="*/ 7 h 13"/>
                <a:gd name="T6" fmla="*/ 8 w 14"/>
                <a:gd name="T7" fmla="*/ 8 h 13"/>
                <a:gd name="T8" fmla="*/ 8 w 14"/>
                <a:gd name="T9" fmla="*/ 13 h 13"/>
                <a:gd name="T10" fmla="*/ 7 w 14"/>
                <a:gd name="T11" fmla="*/ 8 h 13"/>
                <a:gd name="T12" fmla="*/ 0 w 14"/>
                <a:gd name="T13" fmla="*/ 8 h 13"/>
                <a:gd name="T14" fmla="*/ 7 w 14"/>
                <a:gd name="T15" fmla="*/ 7 h 13"/>
                <a:gd name="T16" fmla="*/ 7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7" y="0"/>
                  </a:moveTo>
                  <a:lnTo>
                    <a:pt x="8" y="7"/>
                  </a:lnTo>
                  <a:lnTo>
                    <a:pt x="14" y="7"/>
                  </a:lnTo>
                  <a:lnTo>
                    <a:pt x="8" y="8"/>
                  </a:lnTo>
                  <a:lnTo>
                    <a:pt x="8" y="13"/>
                  </a:lnTo>
                  <a:lnTo>
                    <a:pt x="7" y="8"/>
                  </a:lnTo>
                  <a:lnTo>
                    <a:pt x="0" y="8"/>
                  </a:lnTo>
                  <a:lnTo>
                    <a:pt x="7"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5834"/>
            <p:cNvSpPr>
              <a:spLocks/>
            </p:cNvSpPr>
            <p:nvPr/>
          </p:nvSpPr>
          <p:spPr bwMode="auto">
            <a:xfrm>
              <a:off x="7697463" y="605045"/>
              <a:ext cx="27386" cy="27387"/>
            </a:xfrm>
            <a:custGeom>
              <a:avLst/>
              <a:gdLst>
                <a:gd name="T0" fmla="*/ 0 w 11"/>
                <a:gd name="T1" fmla="*/ 2 h 11"/>
                <a:gd name="T2" fmla="*/ 6 w 11"/>
                <a:gd name="T3" fmla="*/ 4 h 11"/>
                <a:gd name="T4" fmla="*/ 9 w 11"/>
                <a:gd name="T5" fmla="*/ 0 h 11"/>
                <a:gd name="T6" fmla="*/ 7 w 11"/>
                <a:gd name="T7" fmla="*/ 6 h 11"/>
                <a:gd name="T8" fmla="*/ 11 w 11"/>
                <a:gd name="T9" fmla="*/ 9 h 11"/>
                <a:gd name="T10" fmla="*/ 6 w 11"/>
                <a:gd name="T11" fmla="*/ 7 h 11"/>
                <a:gd name="T12" fmla="*/ 2 w 11"/>
                <a:gd name="T13" fmla="*/ 11 h 11"/>
                <a:gd name="T14" fmla="*/ 5 w 11"/>
                <a:gd name="T15" fmla="*/ 6 h 11"/>
                <a:gd name="T16" fmla="*/ 0 w 11"/>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0" y="2"/>
                  </a:moveTo>
                  <a:lnTo>
                    <a:pt x="6" y="4"/>
                  </a:lnTo>
                  <a:lnTo>
                    <a:pt x="9" y="0"/>
                  </a:lnTo>
                  <a:lnTo>
                    <a:pt x="7" y="6"/>
                  </a:lnTo>
                  <a:lnTo>
                    <a:pt x="11" y="9"/>
                  </a:lnTo>
                  <a:lnTo>
                    <a:pt x="6" y="7"/>
                  </a:lnTo>
                  <a:lnTo>
                    <a:pt x="2" y="11"/>
                  </a:lnTo>
                  <a:lnTo>
                    <a:pt x="5" y="6"/>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5835"/>
            <p:cNvSpPr>
              <a:spLocks/>
            </p:cNvSpPr>
            <p:nvPr/>
          </p:nvSpPr>
          <p:spPr bwMode="auto">
            <a:xfrm>
              <a:off x="7906596" y="1359411"/>
              <a:ext cx="29876" cy="29876"/>
            </a:xfrm>
            <a:custGeom>
              <a:avLst/>
              <a:gdLst>
                <a:gd name="T0" fmla="*/ 5 w 12"/>
                <a:gd name="T1" fmla="*/ 0 h 12"/>
                <a:gd name="T2" fmla="*/ 6 w 12"/>
                <a:gd name="T3" fmla="*/ 6 h 12"/>
                <a:gd name="T4" fmla="*/ 12 w 12"/>
                <a:gd name="T5" fmla="*/ 6 h 12"/>
                <a:gd name="T6" fmla="*/ 6 w 12"/>
                <a:gd name="T7" fmla="*/ 7 h 12"/>
                <a:gd name="T8" fmla="*/ 6 w 12"/>
                <a:gd name="T9" fmla="*/ 12 h 12"/>
                <a:gd name="T10" fmla="*/ 5 w 12"/>
                <a:gd name="T11" fmla="*/ 7 h 12"/>
                <a:gd name="T12" fmla="*/ 0 w 12"/>
                <a:gd name="T13" fmla="*/ 7 h 12"/>
                <a:gd name="T14" fmla="*/ 5 w 12"/>
                <a:gd name="T15" fmla="*/ 6 h 12"/>
                <a:gd name="T16" fmla="*/ 5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0"/>
                  </a:moveTo>
                  <a:lnTo>
                    <a:pt x="6" y="6"/>
                  </a:lnTo>
                  <a:lnTo>
                    <a:pt x="12" y="6"/>
                  </a:lnTo>
                  <a:lnTo>
                    <a:pt x="6" y="7"/>
                  </a:lnTo>
                  <a:lnTo>
                    <a:pt x="6" y="12"/>
                  </a:lnTo>
                  <a:lnTo>
                    <a:pt x="5" y="7"/>
                  </a:lnTo>
                  <a:lnTo>
                    <a:pt x="0" y="7"/>
                  </a:lnTo>
                  <a:lnTo>
                    <a:pt x="5" y="6"/>
                  </a:lnTo>
                  <a:lnTo>
                    <a:pt x="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5836"/>
            <p:cNvSpPr>
              <a:spLocks/>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5837"/>
            <p:cNvSpPr>
              <a:spLocks/>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5838"/>
            <p:cNvSpPr>
              <a:spLocks/>
            </p:cNvSpPr>
            <p:nvPr/>
          </p:nvSpPr>
          <p:spPr bwMode="auto">
            <a:xfrm>
              <a:off x="9031924" y="448196"/>
              <a:ext cx="29876" cy="32367"/>
            </a:xfrm>
            <a:custGeom>
              <a:avLst/>
              <a:gdLst>
                <a:gd name="T0" fmla="*/ 7 w 12"/>
                <a:gd name="T1" fmla="*/ 0 h 13"/>
                <a:gd name="T2" fmla="*/ 6 w 12"/>
                <a:gd name="T3" fmla="*/ 5 h 13"/>
                <a:gd name="T4" fmla="*/ 12 w 12"/>
                <a:gd name="T5" fmla="*/ 7 h 13"/>
                <a:gd name="T6" fmla="*/ 6 w 12"/>
                <a:gd name="T7" fmla="*/ 6 h 13"/>
                <a:gd name="T8" fmla="*/ 5 w 12"/>
                <a:gd name="T9" fmla="*/ 13 h 13"/>
                <a:gd name="T10" fmla="*/ 5 w 12"/>
                <a:gd name="T11" fmla="*/ 6 h 13"/>
                <a:gd name="T12" fmla="*/ 0 w 12"/>
                <a:gd name="T13" fmla="*/ 5 h 13"/>
                <a:gd name="T14" fmla="*/ 5 w 12"/>
                <a:gd name="T15" fmla="*/ 5 h 13"/>
                <a:gd name="T16" fmla="*/ 7 w 1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7" y="0"/>
                  </a:moveTo>
                  <a:lnTo>
                    <a:pt x="6" y="5"/>
                  </a:lnTo>
                  <a:lnTo>
                    <a:pt x="12" y="7"/>
                  </a:lnTo>
                  <a:lnTo>
                    <a:pt x="6" y="6"/>
                  </a:lnTo>
                  <a:lnTo>
                    <a:pt x="5" y="13"/>
                  </a:lnTo>
                  <a:lnTo>
                    <a:pt x="5" y="6"/>
                  </a:lnTo>
                  <a:lnTo>
                    <a:pt x="0" y="5"/>
                  </a:lnTo>
                  <a:lnTo>
                    <a:pt x="5" y="5"/>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5839"/>
            <p:cNvSpPr>
              <a:spLocks/>
            </p:cNvSpPr>
            <p:nvPr/>
          </p:nvSpPr>
          <p:spPr bwMode="auto">
            <a:xfrm>
              <a:off x="7936475" y="933681"/>
              <a:ext cx="32365" cy="32367"/>
            </a:xfrm>
            <a:custGeom>
              <a:avLst/>
              <a:gdLst>
                <a:gd name="T0" fmla="*/ 8 w 13"/>
                <a:gd name="T1" fmla="*/ 0 h 13"/>
                <a:gd name="T2" fmla="*/ 8 w 13"/>
                <a:gd name="T3" fmla="*/ 6 h 13"/>
                <a:gd name="T4" fmla="*/ 13 w 13"/>
                <a:gd name="T5" fmla="*/ 7 h 13"/>
                <a:gd name="T6" fmla="*/ 8 w 13"/>
                <a:gd name="T7" fmla="*/ 7 h 13"/>
                <a:gd name="T8" fmla="*/ 5 w 13"/>
                <a:gd name="T9" fmla="*/ 13 h 13"/>
                <a:gd name="T10" fmla="*/ 7 w 13"/>
                <a:gd name="T11" fmla="*/ 7 h 13"/>
                <a:gd name="T12" fmla="*/ 0 w 13"/>
                <a:gd name="T13" fmla="*/ 5 h 13"/>
                <a:gd name="T14" fmla="*/ 7 w 13"/>
                <a:gd name="T15" fmla="*/ 6 h 13"/>
                <a:gd name="T16" fmla="*/ 8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8" y="0"/>
                  </a:moveTo>
                  <a:lnTo>
                    <a:pt x="8" y="6"/>
                  </a:lnTo>
                  <a:lnTo>
                    <a:pt x="13" y="7"/>
                  </a:lnTo>
                  <a:lnTo>
                    <a:pt x="8" y="7"/>
                  </a:lnTo>
                  <a:lnTo>
                    <a:pt x="5" y="13"/>
                  </a:lnTo>
                  <a:lnTo>
                    <a:pt x="7" y="7"/>
                  </a:lnTo>
                  <a:lnTo>
                    <a:pt x="0" y="5"/>
                  </a:lnTo>
                  <a:lnTo>
                    <a:pt x="7" y="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5841"/>
            <p:cNvSpPr>
              <a:spLocks/>
            </p:cNvSpPr>
            <p:nvPr/>
          </p:nvSpPr>
          <p:spPr bwMode="auto">
            <a:xfrm>
              <a:off x="1094873" y="4227505"/>
              <a:ext cx="59752" cy="59752"/>
            </a:xfrm>
            <a:custGeom>
              <a:avLst/>
              <a:gdLst>
                <a:gd name="T0" fmla="*/ 5 w 24"/>
                <a:gd name="T1" fmla="*/ 24 h 24"/>
                <a:gd name="T2" fmla="*/ 13 w 24"/>
                <a:gd name="T3" fmla="*/ 14 h 24"/>
                <a:gd name="T4" fmla="*/ 24 w 24"/>
                <a:gd name="T5" fmla="*/ 20 h 24"/>
                <a:gd name="T6" fmla="*/ 14 w 24"/>
                <a:gd name="T7" fmla="*/ 12 h 24"/>
                <a:gd name="T8" fmla="*/ 20 w 24"/>
                <a:gd name="T9" fmla="*/ 0 h 24"/>
                <a:gd name="T10" fmla="*/ 12 w 24"/>
                <a:gd name="T11" fmla="*/ 11 h 24"/>
                <a:gd name="T12" fmla="*/ 0 w 24"/>
                <a:gd name="T13" fmla="*/ 5 h 24"/>
                <a:gd name="T14" fmla="*/ 11 w 24"/>
                <a:gd name="T15" fmla="*/ 13 h 24"/>
                <a:gd name="T16" fmla="*/ 5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5" y="24"/>
                  </a:moveTo>
                  <a:lnTo>
                    <a:pt x="13" y="14"/>
                  </a:lnTo>
                  <a:lnTo>
                    <a:pt x="24" y="20"/>
                  </a:lnTo>
                  <a:lnTo>
                    <a:pt x="14" y="12"/>
                  </a:lnTo>
                  <a:lnTo>
                    <a:pt x="20" y="0"/>
                  </a:lnTo>
                  <a:lnTo>
                    <a:pt x="12" y="11"/>
                  </a:lnTo>
                  <a:lnTo>
                    <a:pt x="0" y="5"/>
                  </a:lnTo>
                  <a:lnTo>
                    <a:pt x="11" y="13"/>
                  </a:lnTo>
                  <a:lnTo>
                    <a:pt x="5" y="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5842"/>
            <p:cNvSpPr>
              <a:spLocks/>
            </p:cNvSpPr>
            <p:nvPr/>
          </p:nvSpPr>
          <p:spPr bwMode="auto">
            <a:xfrm>
              <a:off x="2170408" y="3657374"/>
              <a:ext cx="57262" cy="57263"/>
            </a:xfrm>
            <a:custGeom>
              <a:avLst/>
              <a:gdLst>
                <a:gd name="T0" fmla="*/ 4 w 23"/>
                <a:gd name="T1" fmla="*/ 23 h 23"/>
                <a:gd name="T2" fmla="*/ 12 w 23"/>
                <a:gd name="T3" fmla="*/ 13 h 23"/>
                <a:gd name="T4" fmla="*/ 23 w 23"/>
                <a:gd name="T5" fmla="*/ 19 h 23"/>
                <a:gd name="T6" fmla="*/ 13 w 23"/>
                <a:gd name="T7" fmla="*/ 12 h 23"/>
                <a:gd name="T8" fmla="*/ 19 w 23"/>
                <a:gd name="T9" fmla="*/ 0 h 23"/>
                <a:gd name="T10" fmla="*/ 12 w 23"/>
                <a:gd name="T11" fmla="*/ 10 h 23"/>
                <a:gd name="T12" fmla="*/ 0 w 23"/>
                <a:gd name="T13" fmla="*/ 4 h 23"/>
                <a:gd name="T14" fmla="*/ 11 w 23"/>
                <a:gd name="T15" fmla="*/ 12 h 23"/>
                <a:gd name="T16" fmla="*/ 4 w 2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4" y="23"/>
                  </a:moveTo>
                  <a:lnTo>
                    <a:pt x="12" y="13"/>
                  </a:lnTo>
                  <a:lnTo>
                    <a:pt x="23" y="19"/>
                  </a:lnTo>
                  <a:lnTo>
                    <a:pt x="13" y="12"/>
                  </a:lnTo>
                  <a:lnTo>
                    <a:pt x="19" y="0"/>
                  </a:lnTo>
                  <a:lnTo>
                    <a:pt x="12" y="10"/>
                  </a:lnTo>
                  <a:lnTo>
                    <a:pt x="0" y="4"/>
                  </a:lnTo>
                  <a:lnTo>
                    <a:pt x="11" y="12"/>
                  </a:lnTo>
                  <a:lnTo>
                    <a:pt x="4" y="2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5844"/>
            <p:cNvSpPr>
              <a:spLocks/>
            </p:cNvSpPr>
            <p:nvPr/>
          </p:nvSpPr>
          <p:spPr bwMode="auto">
            <a:xfrm>
              <a:off x="3945542" y="4112980"/>
              <a:ext cx="69711" cy="67222"/>
            </a:xfrm>
            <a:custGeom>
              <a:avLst/>
              <a:gdLst>
                <a:gd name="T0" fmla="*/ 11 w 28"/>
                <a:gd name="T1" fmla="*/ 27 h 27"/>
                <a:gd name="T2" fmla="*/ 15 w 28"/>
                <a:gd name="T3" fmla="*/ 15 h 27"/>
                <a:gd name="T4" fmla="*/ 28 w 28"/>
                <a:gd name="T5" fmla="*/ 15 h 27"/>
                <a:gd name="T6" fmla="*/ 16 w 28"/>
                <a:gd name="T7" fmla="*/ 12 h 27"/>
                <a:gd name="T8" fmla="*/ 16 w 28"/>
                <a:gd name="T9" fmla="*/ 0 h 27"/>
                <a:gd name="T10" fmla="*/ 12 w 28"/>
                <a:gd name="T11" fmla="*/ 12 h 27"/>
                <a:gd name="T12" fmla="*/ 0 w 28"/>
                <a:gd name="T13" fmla="*/ 11 h 27"/>
                <a:gd name="T14" fmla="*/ 12 w 28"/>
                <a:gd name="T15" fmla="*/ 14 h 27"/>
                <a:gd name="T16" fmla="*/ 11 w 28"/>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1" y="27"/>
                  </a:moveTo>
                  <a:lnTo>
                    <a:pt x="15" y="15"/>
                  </a:lnTo>
                  <a:lnTo>
                    <a:pt x="28" y="15"/>
                  </a:lnTo>
                  <a:lnTo>
                    <a:pt x="16" y="12"/>
                  </a:lnTo>
                  <a:lnTo>
                    <a:pt x="16" y="0"/>
                  </a:lnTo>
                  <a:lnTo>
                    <a:pt x="12" y="12"/>
                  </a:lnTo>
                  <a:lnTo>
                    <a:pt x="0" y="11"/>
                  </a:lnTo>
                  <a:lnTo>
                    <a:pt x="12" y="14"/>
                  </a:lnTo>
                  <a:lnTo>
                    <a:pt x="11" y="2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6620"/>
            <p:cNvSpPr>
              <a:spLocks/>
            </p:cNvSpPr>
            <p:nvPr/>
          </p:nvSpPr>
          <p:spPr bwMode="auto">
            <a:xfrm>
              <a:off x="-174855" y="3351143"/>
              <a:ext cx="29876" cy="32367"/>
            </a:xfrm>
            <a:custGeom>
              <a:avLst/>
              <a:gdLst>
                <a:gd name="T0" fmla="*/ 6 w 12"/>
                <a:gd name="T1" fmla="*/ 6 h 13"/>
                <a:gd name="T2" fmla="*/ 7 w 12"/>
                <a:gd name="T3" fmla="*/ 13 h 13"/>
                <a:gd name="T4" fmla="*/ 7 w 12"/>
                <a:gd name="T5" fmla="*/ 6 h 13"/>
                <a:gd name="T6" fmla="*/ 12 w 12"/>
                <a:gd name="T7" fmla="*/ 5 h 13"/>
                <a:gd name="T8" fmla="*/ 7 w 12"/>
                <a:gd name="T9" fmla="*/ 5 h 13"/>
                <a:gd name="T10" fmla="*/ 6 w 12"/>
                <a:gd name="T11" fmla="*/ 0 h 13"/>
                <a:gd name="T12" fmla="*/ 6 w 12"/>
                <a:gd name="T13" fmla="*/ 6 h 13"/>
                <a:gd name="T14" fmla="*/ 0 w 12"/>
                <a:gd name="T15" fmla="*/ 7 h 13"/>
                <a:gd name="T16" fmla="*/ 6 w 12"/>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6"/>
                  </a:moveTo>
                  <a:lnTo>
                    <a:pt x="7" y="13"/>
                  </a:lnTo>
                  <a:lnTo>
                    <a:pt x="7" y="6"/>
                  </a:lnTo>
                  <a:lnTo>
                    <a:pt x="12" y="5"/>
                  </a:lnTo>
                  <a:lnTo>
                    <a:pt x="7" y="5"/>
                  </a:lnTo>
                  <a:lnTo>
                    <a:pt x="6" y="0"/>
                  </a:lnTo>
                  <a:lnTo>
                    <a:pt x="6" y="6"/>
                  </a:lnTo>
                  <a:lnTo>
                    <a:pt x="0" y="7"/>
                  </a:lnTo>
                  <a:lnTo>
                    <a:pt x="6" y="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6621"/>
            <p:cNvSpPr>
              <a:spLocks/>
            </p:cNvSpPr>
            <p:nvPr/>
          </p:nvSpPr>
          <p:spPr bwMode="auto">
            <a:xfrm>
              <a:off x="248389" y="3114627"/>
              <a:ext cx="24897" cy="27387"/>
            </a:xfrm>
            <a:custGeom>
              <a:avLst/>
              <a:gdLst>
                <a:gd name="T0" fmla="*/ 1 w 10"/>
                <a:gd name="T1" fmla="*/ 11 h 11"/>
                <a:gd name="T2" fmla="*/ 5 w 10"/>
                <a:gd name="T3" fmla="*/ 6 h 11"/>
                <a:gd name="T4" fmla="*/ 10 w 10"/>
                <a:gd name="T5" fmla="*/ 10 h 11"/>
                <a:gd name="T6" fmla="*/ 6 w 10"/>
                <a:gd name="T7" fmla="*/ 5 h 11"/>
                <a:gd name="T8" fmla="*/ 9 w 10"/>
                <a:gd name="T9" fmla="*/ 0 h 11"/>
                <a:gd name="T10" fmla="*/ 5 w 10"/>
                <a:gd name="T11" fmla="*/ 4 h 11"/>
                <a:gd name="T12" fmla="*/ 0 w 10"/>
                <a:gd name="T13" fmla="*/ 1 h 11"/>
                <a:gd name="T14" fmla="*/ 4 w 10"/>
                <a:gd name="T15" fmla="*/ 5 h 11"/>
                <a:gd name="T16" fmla="*/ 1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1"/>
                  </a:moveTo>
                  <a:lnTo>
                    <a:pt x="5" y="6"/>
                  </a:lnTo>
                  <a:lnTo>
                    <a:pt x="10" y="10"/>
                  </a:lnTo>
                  <a:lnTo>
                    <a:pt x="6" y="5"/>
                  </a:lnTo>
                  <a:lnTo>
                    <a:pt x="9" y="0"/>
                  </a:lnTo>
                  <a:lnTo>
                    <a:pt x="5" y="4"/>
                  </a:lnTo>
                  <a:lnTo>
                    <a:pt x="0" y="1"/>
                  </a:lnTo>
                  <a:lnTo>
                    <a:pt x="4" y="5"/>
                  </a:lnTo>
                  <a:lnTo>
                    <a:pt x="1" y="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6622"/>
            <p:cNvSpPr>
              <a:spLocks/>
            </p:cNvSpPr>
            <p:nvPr/>
          </p:nvSpPr>
          <p:spPr bwMode="auto">
            <a:xfrm>
              <a:off x="-717603" y="3615048"/>
              <a:ext cx="29876" cy="32367"/>
            </a:xfrm>
            <a:custGeom>
              <a:avLst/>
              <a:gdLst>
                <a:gd name="T0" fmla="*/ 5 w 12"/>
                <a:gd name="T1" fmla="*/ 7 h 13"/>
                <a:gd name="T2" fmla="*/ 6 w 12"/>
                <a:gd name="T3" fmla="*/ 13 h 13"/>
                <a:gd name="T4" fmla="*/ 6 w 12"/>
                <a:gd name="T5" fmla="*/ 7 h 13"/>
                <a:gd name="T6" fmla="*/ 12 w 12"/>
                <a:gd name="T7" fmla="*/ 6 h 13"/>
                <a:gd name="T8" fmla="*/ 6 w 12"/>
                <a:gd name="T9" fmla="*/ 6 h 13"/>
                <a:gd name="T10" fmla="*/ 5 w 12"/>
                <a:gd name="T11" fmla="*/ 0 h 13"/>
                <a:gd name="T12" fmla="*/ 5 w 12"/>
                <a:gd name="T13" fmla="*/ 6 h 13"/>
                <a:gd name="T14" fmla="*/ 0 w 12"/>
                <a:gd name="T15" fmla="*/ 7 h 13"/>
                <a:gd name="T16" fmla="*/ 5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7"/>
                  </a:moveTo>
                  <a:lnTo>
                    <a:pt x="6" y="13"/>
                  </a:lnTo>
                  <a:lnTo>
                    <a:pt x="6" y="7"/>
                  </a:lnTo>
                  <a:lnTo>
                    <a:pt x="12" y="6"/>
                  </a:lnTo>
                  <a:lnTo>
                    <a:pt x="6" y="6"/>
                  </a:lnTo>
                  <a:lnTo>
                    <a:pt x="5" y="0"/>
                  </a:lnTo>
                  <a:lnTo>
                    <a:pt x="5" y="6"/>
                  </a:lnTo>
                  <a:lnTo>
                    <a:pt x="0" y="7"/>
                  </a:lnTo>
                  <a:lnTo>
                    <a:pt x="5"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6623"/>
            <p:cNvSpPr>
              <a:spLocks/>
            </p:cNvSpPr>
            <p:nvPr/>
          </p:nvSpPr>
          <p:spPr bwMode="auto">
            <a:xfrm>
              <a:off x="-478595" y="3418366"/>
              <a:ext cx="24897" cy="27387"/>
            </a:xfrm>
            <a:custGeom>
              <a:avLst/>
              <a:gdLst>
                <a:gd name="T0" fmla="*/ 2 w 10"/>
                <a:gd name="T1" fmla="*/ 11 h 11"/>
                <a:gd name="T2" fmla="*/ 5 w 10"/>
                <a:gd name="T3" fmla="*/ 6 h 11"/>
                <a:gd name="T4" fmla="*/ 10 w 10"/>
                <a:gd name="T5" fmla="*/ 9 h 11"/>
                <a:gd name="T6" fmla="*/ 6 w 10"/>
                <a:gd name="T7" fmla="*/ 6 h 11"/>
                <a:gd name="T8" fmla="*/ 8 w 10"/>
                <a:gd name="T9" fmla="*/ 0 h 11"/>
                <a:gd name="T10" fmla="*/ 5 w 10"/>
                <a:gd name="T11" fmla="*/ 5 h 11"/>
                <a:gd name="T12" fmla="*/ 0 w 10"/>
                <a:gd name="T13" fmla="*/ 1 h 11"/>
                <a:gd name="T14" fmla="*/ 5 w 10"/>
                <a:gd name="T15" fmla="*/ 6 h 11"/>
                <a:gd name="T16" fmla="*/ 2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2" y="11"/>
                  </a:moveTo>
                  <a:lnTo>
                    <a:pt x="5" y="6"/>
                  </a:lnTo>
                  <a:lnTo>
                    <a:pt x="10" y="9"/>
                  </a:lnTo>
                  <a:lnTo>
                    <a:pt x="6" y="6"/>
                  </a:lnTo>
                  <a:lnTo>
                    <a:pt x="8" y="0"/>
                  </a:lnTo>
                  <a:lnTo>
                    <a:pt x="5" y="5"/>
                  </a:lnTo>
                  <a:lnTo>
                    <a:pt x="0" y="1"/>
                  </a:lnTo>
                  <a:lnTo>
                    <a:pt x="5" y="6"/>
                  </a:lnTo>
                  <a:lnTo>
                    <a:pt x="2" y="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6624"/>
            <p:cNvSpPr>
              <a:spLocks/>
            </p:cNvSpPr>
            <p:nvPr/>
          </p:nvSpPr>
          <p:spPr bwMode="auto">
            <a:xfrm>
              <a:off x="-271952" y="4172732"/>
              <a:ext cx="29876" cy="32367"/>
            </a:xfrm>
            <a:custGeom>
              <a:avLst/>
              <a:gdLst>
                <a:gd name="T0" fmla="*/ 6 w 12"/>
                <a:gd name="T1" fmla="*/ 7 h 13"/>
                <a:gd name="T2" fmla="*/ 7 w 12"/>
                <a:gd name="T3" fmla="*/ 13 h 13"/>
                <a:gd name="T4" fmla="*/ 6 w 12"/>
                <a:gd name="T5" fmla="*/ 6 h 13"/>
                <a:gd name="T6" fmla="*/ 12 w 12"/>
                <a:gd name="T7" fmla="*/ 5 h 13"/>
                <a:gd name="T8" fmla="*/ 6 w 12"/>
                <a:gd name="T9" fmla="*/ 5 h 13"/>
                <a:gd name="T10" fmla="*/ 5 w 12"/>
                <a:gd name="T11" fmla="*/ 0 h 13"/>
                <a:gd name="T12" fmla="*/ 5 w 12"/>
                <a:gd name="T13" fmla="*/ 6 h 13"/>
                <a:gd name="T14" fmla="*/ 0 w 12"/>
                <a:gd name="T15" fmla="*/ 7 h 13"/>
                <a:gd name="T16" fmla="*/ 6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7"/>
                  </a:moveTo>
                  <a:lnTo>
                    <a:pt x="7" y="13"/>
                  </a:lnTo>
                  <a:lnTo>
                    <a:pt x="6" y="6"/>
                  </a:lnTo>
                  <a:lnTo>
                    <a:pt x="12" y="5"/>
                  </a:lnTo>
                  <a:lnTo>
                    <a:pt x="6" y="5"/>
                  </a:lnTo>
                  <a:lnTo>
                    <a:pt x="5" y="0"/>
                  </a:lnTo>
                  <a:lnTo>
                    <a:pt x="5" y="6"/>
                  </a:lnTo>
                  <a:lnTo>
                    <a:pt x="0" y="7"/>
                  </a:lnTo>
                  <a:lnTo>
                    <a:pt x="6"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6625"/>
            <p:cNvSpPr>
              <a:spLocks/>
            </p:cNvSpPr>
            <p:nvPr/>
          </p:nvSpPr>
          <p:spPr bwMode="auto">
            <a:xfrm>
              <a:off x="59173" y="3896380"/>
              <a:ext cx="37344" cy="39836"/>
            </a:xfrm>
            <a:custGeom>
              <a:avLst/>
              <a:gdLst>
                <a:gd name="T0" fmla="*/ 7 w 15"/>
                <a:gd name="T1" fmla="*/ 10 h 16"/>
                <a:gd name="T2" fmla="*/ 11 w 15"/>
                <a:gd name="T3" fmla="*/ 16 h 16"/>
                <a:gd name="T4" fmla="*/ 8 w 15"/>
                <a:gd name="T5" fmla="*/ 9 h 16"/>
                <a:gd name="T6" fmla="*/ 15 w 15"/>
                <a:gd name="T7" fmla="*/ 4 h 16"/>
                <a:gd name="T8" fmla="*/ 8 w 15"/>
                <a:gd name="T9" fmla="*/ 8 h 16"/>
                <a:gd name="T10" fmla="*/ 3 w 15"/>
                <a:gd name="T11" fmla="*/ 0 h 16"/>
                <a:gd name="T12" fmla="*/ 6 w 15"/>
                <a:gd name="T13" fmla="*/ 8 h 16"/>
                <a:gd name="T14" fmla="*/ 0 w 15"/>
                <a:gd name="T15" fmla="*/ 13 h 16"/>
                <a:gd name="T16" fmla="*/ 7 w 15"/>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10"/>
                  </a:moveTo>
                  <a:lnTo>
                    <a:pt x="11" y="16"/>
                  </a:lnTo>
                  <a:lnTo>
                    <a:pt x="8" y="9"/>
                  </a:lnTo>
                  <a:lnTo>
                    <a:pt x="15" y="4"/>
                  </a:lnTo>
                  <a:lnTo>
                    <a:pt x="8" y="8"/>
                  </a:lnTo>
                  <a:lnTo>
                    <a:pt x="3" y="0"/>
                  </a:lnTo>
                  <a:lnTo>
                    <a:pt x="6" y="8"/>
                  </a:lnTo>
                  <a:lnTo>
                    <a:pt x="0" y="13"/>
                  </a:lnTo>
                  <a:lnTo>
                    <a:pt x="7" y="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6626"/>
            <p:cNvSpPr>
              <a:spLocks/>
            </p:cNvSpPr>
            <p:nvPr/>
          </p:nvSpPr>
          <p:spPr bwMode="auto">
            <a:xfrm>
              <a:off x="853381" y="3259027"/>
              <a:ext cx="32365" cy="32367"/>
            </a:xfrm>
            <a:custGeom>
              <a:avLst/>
              <a:gdLst>
                <a:gd name="T0" fmla="*/ 5 w 13"/>
                <a:gd name="T1" fmla="*/ 13 h 13"/>
                <a:gd name="T2" fmla="*/ 6 w 13"/>
                <a:gd name="T3" fmla="*/ 7 h 13"/>
                <a:gd name="T4" fmla="*/ 13 w 13"/>
                <a:gd name="T5" fmla="*/ 7 h 13"/>
                <a:gd name="T6" fmla="*/ 7 w 13"/>
                <a:gd name="T7" fmla="*/ 6 h 13"/>
                <a:gd name="T8" fmla="*/ 7 w 13"/>
                <a:gd name="T9" fmla="*/ 0 h 13"/>
                <a:gd name="T10" fmla="*/ 6 w 13"/>
                <a:gd name="T11" fmla="*/ 6 h 13"/>
                <a:gd name="T12" fmla="*/ 0 w 13"/>
                <a:gd name="T13" fmla="*/ 5 h 13"/>
                <a:gd name="T14" fmla="*/ 5 w 13"/>
                <a:gd name="T15" fmla="*/ 7 h 13"/>
                <a:gd name="T16" fmla="*/ 5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5" y="13"/>
                  </a:moveTo>
                  <a:lnTo>
                    <a:pt x="6" y="7"/>
                  </a:lnTo>
                  <a:lnTo>
                    <a:pt x="13" y="7"/>
                  </a:lnTo>
                  <a:lnTo>
                    <a:pt x="7" y="6"/>
                  </a:lnTo>
                  <a:lnTo>
                    <a:pt x="7" y="0"/>
                  </a:lnTo>
                  <a:lnTo>
                    <a:pt x="6" y="6"/>
                  </a:lnTo>
                  <a:lnTo>
                    <a:pt x="0" y="5"/>
                  </a:lnTo>
                  <a:lnTo>
                    <a:pt x="5" y="7"/>
                  </a:lnTo>
                  <a:lnTo>
                    <a:pt x="5" y="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6627"/>
            <p:cNvSpPr>
              <a:spLocks/>
            </p:cNvSpPr>
            <p:nvPr/>
          </p:nvSpPr>
          <p:spPr bwMode="auto">
            <a:xfrm>
              <a:off x="-242076" y="3747002"/>
              <a:ext cx="32365" cy="32367"/>
            </a:xfrm>
            <a:custGeom>
              <a:avLst/>
              <a:gdLst>
                <a:gd name="T0" fmla="*/ 7 w 13"/>
                <a:gd name="T1" fmla="*/ 13 h 13"/>
                <a:gd name="T2" fmla="*/ 8 w 13"/>
                <a:gd name="T3" fmla="*/ 6 h 13"/>
                <a:gd name="T4" fmla="*/ 13 w 13"/>
                <a:gd name="T5" fmla="*/ 7 h 13"/>
                <a:gd name="T6" fmla="*/ 8 w 13"/>
                <a:gd name="T7" fmla="*/ 5 h 13"/>
                <a:gd name="T8" fmla="*/ 8 w 13"/>
                <a:gd name="T9" fmla="*/ 0 h 13"/>
                <a:gd name="T10" fmla="*/ 7 w 13"/>
                <a:gd name="T11" fmla="*/ 5 h 13"/>
                <a:gd name="T12" fmla="*/ 0 w 13"/>
                <a:gd name="T13" fmla="*/ 5 h 13"/>
                <a:gd name="T14" fmla="*/ 7 w 13"/>
                <a:gd name="T15" fmla="*/ 6 h 13"/>
                <a:gd name="T16" fmla="*/ 7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13"/>
                  </a:moveTo>
                  <a:lnTo>
                    <a:pt x="8" y="6"/>
                  </a:lnTo>
                  <a:lnTo>
                    <a:pt x="13" y="7"/>
                  </a:lnTo>
                  <a:lnTo>
                    <a:pt x="8" y="5"/>
                  </a:lnTo>
                  <a:lnTo>
                    <a:pt x="8" y="0"/>
                  </a:lnTo>
                  <a:lnTo>
                    <a:pt x="7" y="5"/>
                  </a:lnTo>
                  <a:lnTo>
                    <a:pt x="0" y="5"/>
                  </a:lnTo>
                  <a:lnTo>
                    <a:pt x="7" y="6"/>
                  </a:lnTo>
                  <a:lnTo>
                    <a:pt x="7" y="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5812"/>
            <p:cNvSpPr>
              <a:spLocks/>
            </p:cNvSpPr>
            <p:nvPr/>
          </p:nvSpPr>
          <p:spPr bwMode="auto">
            <a:xfrm>
              <a:off x="7581448" y="3973257"/>
              <a:ext cx="104242" cy="104243"/>
            </a:xfrm>
            <a:custGeom>
              <a:avLst/>
              <a:gdLst>
                <a:gd name="T0" fmla="*/ 0 w 23"/>
                <a:gd name="T1" fmla="*/ 4 h 23"/>
                <a:gd name="T2" fmla="*/ 11 w 23"/>
                <a:gd name="T3" fmla="*/ 11 h 23"/>
                <a:gd name="T4" fmla="*/ 19 w 23"/>
                <a:gd name="T5" fmla="*/ 0 h 23"/>
                <a:gd name="T6" fmla="*/ 14 w 23"/>
                <a:gd name="T7" fmla="*/ 12 h 23"/>
                <a:gd name="T8" fmla="*/ 23 w 23"/>
                <a:gd name="T9" fmla="*/ 19 h 23"/>
                <a:gd name="T10" fmla="*/ 11 w 23"/>
                <a:gd name="T11" fmla="*/ 13 h 23"/>
                <a:gd name="T12" fmla="*/ 4 w 23"/>
                <a:gd name="T13" fmla="*/ 23 h 23"/>
                <a:gd name="T14" fmla="*/ 10 w 23"/>
                <a:gd name="T15" fmla="*/ 12 h 23"/>
                <a:gd name="T16" fmla="*/ 0 w 23"/>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4"/>
                  </a:moveTo>
                  <a:lnTo>
                    <a:pt x="11" y="11"/>
                  </a:lnTo>
                  <a:lnTo>
                    <a:pt x="19" y="0"/>
                  </a:lnTo>
                  <a:lnTo>
                    <a:pt x="14" y="12"/>
                  </a:lnTo>
                  <a:lnTo>
                    <a:pt x="23" y="19"/>
                  </a:lnTo>
                  <a:lnTo>
                    <a:pt x="11" y="13"/>
                  </a:lnTo>
                  <a:lnTo>
                    <a:pt x="4" y="23"/>
                  </a:lnTo>
                  <a:lnTo>
                    <a:pt x="10" y="12"/>
                  </a:lnTo>
                  <a:lnTo>
                    <a:pt x="0" y="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repeatCount="10000"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par>
                                <p:cTn id="8" presetID="22" presetClass="entr" presetSubtype="4"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wipe(down)">
                                      <p:cBhvr>
                                        <p:cTn id="10" dur="3000"/>
                                        <p:tgtEl>
                                          <p:spTgt spid="134"/>
                                        </p:tgtEl>
                                      </p:cBhvr>
                                    </p:animEffect>
                                  </p:childTnLst>
                                </p:cTn>
                              </p:par>
                              <p:par>
                                <p:cTn id="11" presetID="53" presetClass="entr" presetSubtype="528" fill="hold" nodeType="withEffect">
                                  <p:stCondLst>
                                    <p:cond delay="2500"/>
                                  </p:stCondLst>
                                  <p:childTnLst>
                                    <p:set>
                                      <p:cBhvr>
                                        <p:cTn id="12" dur="1" fill="hold">
                                          <p:stCondLst>
                                            <p:cond delay="0"/>
                                          </p:stCondLst>
                                        </p:cTn>
                                        <p:tgtEl>
                                          <p:spTgt spid="135"/>
                                        </p:tgtEl>
                                        <p:attrNameLst>
                                          <p:attrName>style.visibility</p:attrName>
                                        </p:attrNameLst>
                                      </p:cBhvr>
                                      <p:to>
                                        <p:strVal val="visible"/>
                                      </p:to>
                                    </p:set>
                                    <p:anim calcmode="lin" valueType="num">
                                      <p:cBhvr>
                                        <p:cTn id="13" dur="3000" fill="hold"/>
                                        <p:tgtEl>
                                          <p:spTgt spid="135"/>
                                        </p:tgtEl>
                                        <p:attrNameLst>
                                          <p:attrName>ppt_w</p:attrName>
                                        </p:attrNameLst>
                                      </p:cBhvr>
                                      <p:tavLst>
                                        <p:tav tm="0">
                                          <p:val>
                                            <p:fltVal val="0"/>
                                          </p:val>
                                        </p:tav>
                                        <p:tav tm="100000">
                                          <p:val>
                                            <p:strVal val="#ppt_w"/>
                                          </p:val>
                                        </p:tav>
                                      </p:tavLst>
                                    </p:anim>
                                    <p:anim calcmode="lin" valueType="num">
                                      <p:cBhvr>
                                        <p:cTn id="14" dur="3000" fill="hold"/>
                                        <p:tgtEl>
                                          <p:spTgt spid="135"/>
                                        </p:tgtEl>
                                        <p:attrNameLst>
                                          <p:attrName>ppt_h</p:attrName>
                                        </p:attrNameLst>
                                      </p:cBhvr>
                                      <p:tavLst>
                                        <p:tav tm="0">
                                          <p:val>
                                            <p:fltVal val="0"/>
                                          </p:val>
                                        </p:tav>
                                        <p:tav tm="100000">
                                          <p:val>
                                            <p:strVal val="#ppt_h"/>
                                          </p:val>
                                        </p:tav>
                                      </p:tavLst>
                                    </p:anim>
                                    <p:animEffect transition="in" filter="fade">
                                      <p:cBhvr>
                                        <p:cTn id="15" dur="3000"/>
                                        <p:tgtEl>
                                          <p:spTgt spid="135"/>
                                        </p:tgtEl>
                                      </p:cBhvr>
                                    </p:animEffect>
                                    <p:anim calcmode="lin" valueType="num">
                                      <p:cBhvr>
                                        <p:cTn id="16" dur="3000" fill="hold"/>
                                        <p:tgtEl>
                                          <p:spTgt spid="135"/>
                                        </p:tgtEl>
                                        <p:attrNameLst>
                                          <p:attrName>ppt_x</p:attrName>
                                        </p:attrNameLst>
                                      </p:cBhvr>
                                      <p:tavLst>
                                        <p:tav tm="0">
                                          <p:val>
                                            <p:fltVal val="0.5"/>
                                          </p:val>
                                        </p:tav>
                                        <p:tav tm="100000">
                                          <p:val>
                                            <p:strVal val="#ppt_x"/>
                                          </p:val>
                                        </p:tav>
                                      </p:tavLst>
                                    </p:anim>
                                    <p:anim calcmode="lin" valueType="num">
                                      <p:cBhvr>
                                        <p:cTn id="17" dur="3000" fill="hold"/>
                                        <p:tgtEl>
                                          <p:spTgt spid="135"/>
                                        </p:tgtEl>
                                        <p:attrNameLst>
                                          <p:attrName>ppt_y</p:attrName>
                                        </p:attrNameLst>
                                      </p:cBhvr>
                                      <p:tavLst>
                                        <p:tav tm="0">
                                          <p:val>
                                            <p:fltVal val="0.5"/>
                                          </p:val>
                                        </p:tav>
                                        <p:tav tm="100000">
                                          <p:val>
                                            <p:strVal val="#ppt_y"/>
                                          </p:val>
                                        </p:tav>
                                      </p:tavLst>
                                    </p:anim>
                                  </p:childTnLst>
                                </p:cTn>
                              </p:par>
                            </p:childTnLst>
                          </p:cTn>
                        </p:par>
                        <p:par>
                          <p:cTn id="18" fill="hold">
                            <p:stCondLst>
                              <p:cond delay="5500"/>
                            </p:stCondLst>
                            <p:childTnLst>
                              <p:par>
                                <p:cTn id="19" presetID="38" presetClass="entr" presetSubtype="0" accel="50000" fill="hold" grpId="0" nodeType="afterEffect">
                                  <p:stCondLst>
                                    <p:cond delay="0"/>
                                  </p:stCondLst>
                                  <p:iterate type="lt">
                                    <p:tmPct val="50000"/>
                                  </p:iterate>
                                  <p:childTnLst>
                                    <p:set>
                                      <p:cBhvr>
                                        <p:cTn id="20" dur="1" fill="hold">
                                          <p:stCondLst>
                                            <p:cond delay="0"/>
                                          </p:stCondLst>
                                        </p:cTn>
                                        <p:tgtEl>
                                          <p:spTgt spid="897"/>
                                        </p:tgtEl>
                                        <p:attrNameLst>
                                          <p:attrName>style.visibility</p:attrName>
                                        </p:attrNameLst>
                                      </p:cBhvr>
                                      <p:to>
                                        <p:strVal val="visible"/>
                                      </p:to>
                                    </p:set>
                                    <p:set>
                                      <p:cBhvr>
                                        <p:cTn id="21" dur="91" fill="hold">
                                          <p:stCondLst>
                                            <p:cond delay="0"/>
                                          </p:stCondLst>
                                        </p:cTn>
                                        <p:tgtEl>
                                          <p:spTgt spid="897"/>
                                        </p:tgtEl>
                                        <p:attrNameLst>
                                          <p:attrName>style.rotation</p:attrName>
                                        </p:attrNameLst>
                                      </p:cBhvr>
                                      <p:to>
                                        <p:strVal val="-45.0"/>
                                      </p:to>
                                    </p:set>
                                    <p:anim calcmode="lin" valueType="num">
                                      <p:cBhvr>
                                        <p:cTn id="22" dur="91" fill="hold">
                                          <p:stCondLst>
                                            <p:cond delay="91"/>
                                          </p:stCondLst>
                                        </p:cTn>
                                        <p:tgtEl>
                                          <p:spTgt spid="897"/>
                                        </p:tgtEl>
                                        <p:attrNameLst>
                                          <p:attrName>style.rotation</p:attrName>
                                        </p:attrNameLst>
                                      </p:cBhvr>
                                      <p:tavLst>
                                        <p:tav tm="0">
                                          <p:val>
                                            <p:fltVal val="-45"/>
                                          </p:val>
                                        </p:tav>
                                        <p:tav tm="69900">
                                          <p:val>
                                            <p:fltVal val="45"/>
                                          </p:val>
                                        </p:tav>
                                        <p:tav tm="100000">
                                          <p:val>
                                            <p:fltVal val="0"/>
                                          </p:val>
                                        </p:tav>
                                      </p:tavLst>
                                    </p:anim>
                                    <p:anim calcmode="lin" valueType="num">
                                      <p:cBhvr>
                                        <p:cTn id="23" dur="91" fill="hold">
                                          <p:stCondLst>
                                            <p:cond delay="0"/>
                                          </p:stCondLst>
                                        </p:cTn>
                                        <p:tgtEl>
                                          <p:spTgt spid="897"/>
                                        </p:tgtEl>
                                        <p:attrNameLst>
                                          <p:attrName>ppt_y</p:attrName>
                                        </p:attrNameLst>
                                      </p:cBhvr>
                                      <p:tavLst>
                                        <p:tav tm="0">
                                          <p:val>
                                            <p:strVal val="#ppt_y-1"/>
                                          </p:val>
                                        </p:tav>
                                        <p:tav tm="100000">
                                          <p:val>
                                            <p:strVal val="#ppt_y-(0.354*#ppt_w-0.172*#ppt_h)"/>
                                          </p:val>
                                        </p:tav>
                                      </p:tavLst>
                                    </p:anim>
                                    <p:anim calcmode="lin" valueType="num">
                                      <p:cBhvr>
                                        <p:cTn id="24" dur="31" decel="50000" autoRev="1" fill="hold">
                                          <p:stCondLst>
                                            <p:cond delay="91"/>
                                          </p:stCondLst>
                                        </p:cTn>
                                        <p:tgtEl>
                                          <p:spTgt spid="897"/>
                                        </p:tgtEl>
                                        <p:attrNameLst>
                                          <p:attrName>ppt_y</p:attrName>
                                        </p:attrNameLst>
                                      </p:cBhvr>
                                      <p:tavLst>
                                        <p:tav tm="0">
                                          <p:val>
                                            <p:strVal val="#ppt_y-(0.354*#ppt_w-0.172*#ppt_h)"/>
                                          </p:val>
                                        </p:tav>
                                        <p:tav tm="100000">
                                          <p:val>
                                            <p:strVal val="#ppt_y-(0.354*#ppt_w-0.172*#ppt_h)-#ppt_h/2"/>
                                          </p:val>
                                        </p:tav>
                                      </p:tavLst>
                                    </p:anim>
                                    <p:anim calcmode="lin" valueType="num">
                                      <p:cBhvr>
                                        <p:cTn id="25" dur="27" fill="hold">
                                          <p:stCondLst>
                                            <p:cond delay="173"/>
                                          </p:stCondLst>
                                        </p:cTn>
                                        <p:tgtEl>
                                          <p:spTgt spid="897"/>
                                        </p:tgtEl>
                                        <p:attrNameLst>
                                          <p:attrName>ppt_y</p:attrName>
                                        </p:attrNameLst>
                                      </p:cBhvr>
                                      <p:tavLst>
                                        <p:tav tm="0">
                                          <p:val>
                                            <p:strVal val="#ppt_y-(0.354*#ppt_w-0.172*#ppt_h)"/>
                                          </p:val>
                                        </p:tav>
                                        <p:tav tm="100000">
                                          <p:val>
                                            <p:strVal val="#ppt_y"/>
                                          </p:val>
                                        </p:tav>
                                      </p:tavLst>
                                    </p:anim>
                                  </p:childTnLst>
                                </p:cTn>
                              </p:par>
                            </p:childTnLst>
                          </p:cTn>
                        </p:par>
                        <p:par>
                          <p:cTn id="26" fill="hold">
                            <p:stCondLst>
                              <p:cond delay="6000"/>
                            </p:stCondLst>
                            <p:childTnLst>
                              <p:par>
                                <p:cTn id="27" presetID="38" presetClass="entr" presetSubtype="0" accel="50000" fill="hold" grpId="0" nodeType="afterEffect">
                                  <p:stCondLst>
                                    <p:cond delay="0"/>
                                  </p:stCondLst>
                                  <p:iterate type="lt">
                                    <p:tmPct val="50000"/>
                                  </p:iterate>
                                  <p:childTnLst>
                                    <p:set>
                                      <p:cBhvr>
                                        <p:cTn id="28" dur="1" fill="hold">
                                          <p:stCondLst>
                                            <p:cond delay="0"/>
                                          </p:stCondLst>
                                        </p:cTn>
                                        <p:tgtEl>
                                          <p:spTgt spid="898"/>
                                        </p:tgtEl>
                                        <p:attrNameLst>
                                          <p:attrName>style.visibility</p:attrName>
                                        </p:attrNameLst>
                                      </p:cBhvr>
                                      <p:to>
                                        <p:strVal val="visible"/>
                                      </p:to>
                                    </p:set>
                                    <p:set>
                                      <p:cBhvr>
                                        <p:cTn id="29" dur="91" fill="hold">
                                          <p:stCondLst>
                                            <p:cond delay="0"/>
                                          </p:stCondLst>
                                        </p:cTn>
                                        <p:tgtEl>
                                          <p:spTgt spid="898"/>
                                        </p:tgtEl>
                                        <p:attrNameLst>
                                          <p:attrName>style.rotation</p:attrName>
                                        </p:attrNameLst>
                                      </p:cBhvr>
                                      <p:to>
                                        <p:strVal val="-45.0"/>
                                      </p:to>
                                    </p:set>
                                    <p:anim calcmode="lin" valueType="num">
                                      <p:cBhvr>
                                        <p:cTn id="30" dur="91" fill="hold">
                                          <p:stCondLst>
                                            <p:cond delay="91"/>
                                          </p:stCondLst>
                                        </p:cTn>
                                        <p:tgtEl>
                                          <p:spTgt spid="898"/>
                                        </p:tgtEl>
                                        <p:attrNameLst>
                                          <p:attrName>style.rotation</p:attrName>
                                        </p:attrNameLst>
                                      </p:cBhvr>
                                      <p:tavLst>
                                        <p:tav tm="0">
                                          <p:val>
                                            <p:fltVal val="-45"/>
                                          </p:val>
                                        </p:tav>
                                        <p:tav tm="69900">
                                          <p:val>
                                            <p:fltVal val="45"/>
                                          </p:val>
                                        </p:tav>
                                        <p:tav tm="100000">
                                          <p:val>
                                            <p:fltVal val="0"/>
                                          </p:val>
                                        </p:tav>
                                      </p:tavLst>
                                    </p:anim>
                                    <p:anim calcmode="lin" valueType="num">
                                      <p:cBhvr>
                                        <p:cTn id="31" dur="91" fill="hold">
                                          <p:stCondLst>
                                            <p:cond delay="0"/>
                                          </p:stCondLst>
                                        </p:cTn>
                                        <p:tgtEl>
                                          <p:spTgt spid="898"/>
                                        </p:tgtEl>
                                        <p:attrNameLst>
                                          <p:attrName>ppt_y</p:attrName>
                                        </p:attrNameLst>
                                      </p:cBhvr>
                                      <p:tavLst>
                                        <p:tav tm="0">
                                          <p:val>
                                            <p:strVal val="#ppt_y-1"/>
                                          </p:val>
                                        </p:tav>
                                        <p:tav tm="100000">
                                          <p:val>
                                            <p:strVal val="#ppt_y-(0.354*#ppt_w-0.172*#ppt_h)"/>
                                          </p:val>
                                        </p:tav>
                                      </p:tavLst>
                                    </p:anim>
                                    <p:anim calcmode="lin" valueType="num">
                                      <p:cBhvr>
                                        <p:cTn id="32" dur="31" decel="50000" autoRev="1" fill="hold">
                                          <p:stCondLst>
                                            <p:cond delay="91"/>
                                          </p:stCondLst>
                                        </p:cTn>
                                        <p:tgtEl>
                                          <p:spTgt spid="898"/>
                                        </p:tgtEl>
                                        <p:attrNameLst>
                                          <p:attrName>ppt_y</p:attrName>
                                        </p:attrNameLst>
                                      </p:cBhvr>
                                      <p:tavLst>
                                        <p:tav tm="0">
                                          <p:val>
                                            <p:strVal val="#ppt_y-(0.354*#ppt_w-0.172*#ppt_h)"/>
                                          </p:val>
                                        </p:tav>
                                        <p:tav tm="100000">
                                          <p:val>
                                            <p:strVal val="#ppt_y-(0.354*#ppt_w-0.172*#ppt_h)-#ppt_h/2"/>
                                          </p:val>
                                        </p:tav>
                                      </p:tavLst>
                                    </p:anim>
                                    <p:anim calcmode="lin" valueType="num">
                                      <p:cBhvr>
                                        <p:cTn id="33" dur="27" fill="hold">
                                          <p:stCondLst>
                                            <p:cond delay="173"/>
                                          </p:stCondLst>
                                        </p:cTn>
                                        <p:tgtEl>
                                          <p:spTgt spid="89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 grpId="0"/>
      <p:bldP spid="8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48348" y="4267977"/>
            <a:ext cx="735006" cy="241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                  PPT</a:t>
            </a:r>
            <a:r>
              <a:rPr lang="zh-CN" altLang="en-US" sz="100" dirty="0">
                <a:solidFill>
                  <a:schemeClr val="bg1"/>
                </a:solidFill>
              </a:rPr>
              <a:t>素材：</a:t>
            </a:r>
            <a:r>
              <a:rPr lang="en-US" altLang="zh-CN" sz="100" dirty="0">
                <a:solidFill>
                  <a:schemeClr val="bg1"/>
                </a:solidFill>
              </a:rPr>
              <a:t>www.1ppt.com/sucai/</a:t>
            </a:r>
          </a:p>
          <a:p>
            <a:r>
              <a:rPr lang="en-US" altLang="zh-CN" sz="100" dirty="0">
                <a:solidFill>
                  <a:schemeClr val="bg1"/>
                </a:solidFill>
              </a:rPr>
              <a:t>PPT</a:t>
            </a:r>
            <a:r>
              <a:rPr lang="zh-CN" altLang="en-US" sz="100" dirty="0">
                <a:solidFill>
                  <a:schemeClr val="bg1"/>
                </a:solidFill>
              </a:rPr>
              <a:t>背景：</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p>
          <a:p>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r>
              <a:rPr lang="zh-CN" altLang="en-US" sz="100" dirty="0">
                <a:solidFill>
                  <a:schemeClr val="bg1"/>
                </a:solidFill>
              </a:rPr>
              <a:t>资料下载：</a:t>
            </a:r>
            <a:r>
              <a:rPr lang="en-US" altLang="zh-CN" sz="100" dirty="0">
                <a:solidFill>
                  <a:schemeClr val="bg1"/>
                </a:solidFill>
              </a:rPr>
              <a:t>www.1ppt.com/ziliao/                   </a:t>
            </a:r>
            <a:r>
              <a:rPr lang="zh-CN" altLang="en-US" sz="100" dirty="0">
                <a:solidFill>
                  <a:schemeClr val="bg1"/>
                </a:solidFill>
              </a:rPr>
              <a:t>范文下载：</a:t>
            </a:r>
            <a:r>
              <a:rPr lang="en-US" altLang="zh-CN" sz="100" dirty="0">
                <a:solidFill>
                  <a:schemeClr val="bg1"/>
                </a:solidFill>
              </a:rPr>
              <a:t>www.1ppt.com/fanwen/             </a:t>
            </a:r>
          </a:p>
          <a:p>
            <a:r>
              <a:rPr lang="zh-CN" altLang="en-US" sz="100" dirty="0">
                <a:solidFill>
                  <a:schemeClr val="bg1"/>
                </a:solidFill>
              </a:rPr>
              <a:t>试卷下载：</a:t>
            </a:r>
            <a:r>
              <a:rPr lang="en-US" altLang="zh-CN" sz="100" dirty="0">
                <a:solidFill>
                  <a:schemeClr val="bg1"/>
                </a:solidFill>
              </a:rPr>
              <a:t>www.1ppt.com/shiti/                     </a:t>
            </a:r>
            <a:r>
              <a:rPr lang="zh-CN" altLang="en-US" sz="100" dirty="0">
                <a:solidFill>
                  <a:schemeClr val="bg1"/>
                </a:solidFill>
              </a:rPr>
              <a:t>教案下载：</a:t>
            </a:r>
            <a:r>
              <a:rPr lang="en-US" altLang="zh-CN" sz="100" dirty="0">
                <a:solidFill>
                  <a:schemeClr val="bg1"/>
                </a:solidFill>
              </a:rPr>
              <a:t>www.1ppt.com/jiaoan/               </a:t>
            </a:r>
          </a:p>
          <a:p>
            <a:r>
              <a:rPr lang="en-US" altLang="zh-CN" sz="100" dirty="0">
                <a:solidFill>
                  <a:schemeClr val="bg1"/>
                </a:solidFill>
              </a:rPr>
              <a:t>PPT</a:t>
            </a:r>
            <a:r>
              <a:rPr lang="zh-CN" altLang="en-US" sz="100" dirty="0">
                <a:solidFill>
                  <a:schemeClr val="bg1"/>
                </a:solidFill>
              </a:rPr>
              <a:t>论坛：</a:t>
            </a:r>
            <a:r>
              <a:rPr lang="en-US" altLang="zh-CN" sz="100" dirty="0">
                <a:solidFill>
                  <a:schemeClr val="bg1"/>
                </a:solidFill>
              </a:rPr>
              <a:t>www.1ppt.cn                                     PPT</a:t>
            </a:r>
            <a:r>
              <a:rPr lang="zh-CN" altLang="en-US" sz="100" dirty="0">
                <a:solidFill>
                  <a:schemeClr val="bg1"/>
                </a:solidFill>
              </a:rPr>
              <a:t>课件：</a:t>
            </a:r>
            <a:r>
              <a:rPr lang="en-US" altLang="zh-CN" sz="100" dirty="0">
                <a:solidFill>
                  <a:schemeClr val="bg1"/>
                </a:solidFill>
              </a:rPr>
              <a:t>www.1ppt.com/kejian/ </a:t>
            </a:r>
          </a:p>
          <a:p>
            <a:r>
              <a:rPr lang="zh-CN" altLang="en-US" sz="100" dirty="0">
                <a:solidFill>
                  <a:schemeClr val="bg1"/>
                </a:solidFill>
              </a:rPr>
              <a:t>语文课件：</a:t>
            </a:r>
            <a:r>
              <a:rPr lang="en-US" altLang="zh-CN" sz="100" dirty="0">
                <a:solidFill>
                  <a:schemeClr val="bg1"/>
                </a:solidFill>
              </a:rPr>
              <a:t>www.1ppt.com/kejian/yuwen/    </a:t>
            </a:r>
            <a:r>
              <a:rPr lang="zh-CN" altLang="en-US" sz="100" dirty="0">
                <a:solidFill>
                  <a:schemeClr val="bg1"/>
                </a:solidFill>
              </a:rPr>
              <a:t>数学课件：</a:t>
            </a:r>
            <a:r>
              <a:rPr lang="en-US" altLang="zh-CN" sz="100" dirty="0">
                <a:solidFill>
                  <a:schemeClr val="bg1"/>
                </a:solidFill>
              </a:rPr>
              <a:t>www.1ppt.com/kejian/shuxue/ </a:t>
            </a:r>
          </a:p>
          <a:p>
            <a:r>
              <a:rPr lang="zh-CN" altLang="en-US" sz="100" dirty="0">
                <a:solidFill>
                  <a:schemeClr val="bg1"/>
                </a:solidFill>
              </a:rPr>
              <a:t>英语课件：</a:t>
            </a:r>
            <a:r>
              <a:rPr lang="en-US" altLang="zh-CN" sz="100" dirty="0">
                <a:solidFill>
                  <a:schemeClr val="bg1"/>
                </a:solidFill>
              </a:rPr>
              <a:t>www.1ppt.com/kejian/yingyu/    </a:t>
            </a:r>
            <a:r>
              <a:rPr lang="zh-CN" altLang="en-US" sz="100" dirty="0">
                <a:solidFill>
                  <a:schemeClr val="bg1"/>
                </a:solidFill>
              </a:rPr>
              <a:t>美术课件：</a:t>
            </a:r>
            <a:r>
              <a:rPr lang="en-US" altLang="zh-CN" sz="100" dirty="0">
                <a:solidFill>
                  <a:schemeClr val="bg1"/>
                </a:solidFill>
              </a:rPr>
              <a:t>www.1ppt.com/kejian/meishu/ </a:t>
            </a:r>
          </a:p>
          <a:p>
            <a:r>
              <a:rPr lang="zh-CN" altLang="en-US" sz="100" dirty="0">
                <a:solidFill>
                  <a:schemeClr val="bg1"/>
                </a:solidFill>
              </a:rPr>
              <a:t>科学课件：</a:t>
            </a:r>
            <a:r>
              <a:rPr lang="en-US" altLang="zh-CN" sz="100" dirty="0">
                <a:solidFill>
                  <a:schemeClr val="bg1"/>
                </a:solidFill>
              </a:rPr>
              <a:t>www.1ppt.com/kejian/kexue/     </a:t>
            </a:r>
            <a:r>
              <a:rPr lang="zh-CN" altLang="en-US" sz="100" dirty="0">
                <a:solidFill>
                  <a:schemeClr val="bg1"/>
                </a:solidFill>
              </a:rPr>
              <a:t>物理课件：</a:t>
            </a:r>
            <a:r>
              <a:rPr lang="en-US" altLang="zh-CN" sz="100" dirty="0">
                <a:solidFill>
                  <a:schemeClr val="bg1"/>
                </a:solidFill>
              </a:rPr>
              <a:t>www.1ppt.com/kejian/wuli/ </a:t>
            </a:r>
          </a:p>
          <a:p>
            <a:r>
              <a:rPr lang="zh-CN" altLang="en-US" sz="100" dirty="0">
                <a:solidFill>
                  <a:schemeClr val="bg1"/>
                </a:solidFill>
              </a:rPr>
              <a:t>化学课件：</a:t>
            </a:r>
            <a:r>
              <a:rPr lang="en-US" altLang="zh-CN" sz="100" dirty="0">
                <a:solidFill>
                  <a:schemeClr val="bg1"/>
                </a:solidFill>
              </a:rPr>
              <a:t>www.1ppt.com/kejian/huaxue/  </a:t>
            </a:r>
            <a:r>
              <a:rPr lang="zh-CN" altLang="en-US" sz="100" dirty="0">
                <a:solidFill>
                  <a:schemeClr val="bg1"/>
                </a:solidFill>
              </a:rPr>
              <a:t>生物课件：</a:t>
            </a:r>
            <a:r>
              <a:rPr lang="en-US" altLang="zh-CN" sz="100" dirty="0">
                <a:solidFill>
                  <a:schemeClr val="bg1"/>
                </a:solidFill>
              </a:rPr>
              <a:t>www.1ppt.com/kejian/shengwu/ </a:t>
            </a:r>
          </a:p>
          <a:p>
            <a:r>
              <a:rPr lang="zh-CN" altLang="en-US" sz="100" dirty="0">
                <a:solidFill>
                  <a:schemeClr val="bg1"/>
                </a:solidFill>
              </a:rPr>
              <a:t>地理课件：</a:t>
            </a:r>
            <a:r>
              <a:rPr lang="en-US" altLang="zh-CN" sz="100" dirty="0">
                <a:solidFill>
                  <a:schemeClr val="bg1"/>
                </a:solidFill>
              </a:rPr>
              <a:t>www.1ppt.com/kejian/dili/          </a:t>
            </a:r>
            <a:r>
              <a:rPr lang="zh-CN" altLang="en-US" sz="100" dirty="0">
                <a:solidFill>
                  <a:schemeClr val="bg1"/>
                </a:solidFill>
              </a:rPr>
              <a:t>历史课件：</a:t>
            </a:r>
            <a:r>
              <a:rPr lang="en-US" altLang="zh-CN" sz="100" dirty="0">
                <a:solidFill>
                  <a:schemeClr val="bg1"/>
                </a:solidFill>
              </a:rPr>
              <a:t>www.1ppt.com/kejian/lishi/        </a:t>
            </a:r>
          </a:p>
        </p:txBody>
      </p:sp>
      <p:grpSp>
        <p:nvGrpSpPr>
          <p:cNvPr id="4" name="组合 3"/>
          <p:cNvGrpSpPr/>
          <p:nvPr/>
        </p:nvGrpSpPr>
        <p:grpSpPr>
          <a:xfrm>
            <a:off x="914400" y="1489349"/>
            <a:ext cx="7315200" cy="3384376"/>
            <a:chOff x="914400" y="1489348"/>
            <a:chExt cx="7315200" cy="3384375"/>
          </a:xfrm>
        </p:grpSpPr>
        <p:sp>
          <p:nvSpPr>
            <p:cNvPr id="6148" name="AutoShape 3"/>
            <p:cNvSpPr>
              <a:spLocks noChangeArrowheads="1"/>
            </p:cNvSpPr>
            <p:nvPr/>
          </p:nvSpPr>
          <p:spPr bwMode="auto">
            <a:xfrm>
              <a:off x="914400" y="1489348"/>
              <a:ext cx="7315200" cy="3384375"/>
            </a:xfrm>
            <a:prstGeom prst="roundRect">
              <a:avLst>
                <a:gd name="adj" fmla="val 7054"/>
              </a:avLst>
            </a:prstGeom>
            <a:noFill/>
            <a:ln w="19050">
              <a:solidFill>
                <a:srgbClr val="30B8D8"/>
              </a:solidFill>
              <a:miter lim="800000"/>
              <a:headEnd/>
              <a:tailEnd/>
            </a:ln>
            <a:effectLst>
              <a:glow rad="88900">
                <a:schemeClr val="accent1">
                  <a:satMod val="175000"/>
                  <a:alpha val="30000"/>
                </a:schemeClr>
              </a:glow>
            </a:effec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defRPr/>
              </a:pPr>
              <a:endParaRPr lang="zh-CN" altLang="en-US" sz="2000" dirty="0">
                <a:solidFill>
                  <a:schemeClr val="tx2"/>
                </a:solidFill>
                <a:ea typeface="方正兰亭黑_GBK" panose="02000000000000000000" pitchFamily="2" charset="-122"/>
              </a:endParaRPr>
            </a:p>
          </p:txBody>
        </p:sp>
        <p:sp>
          <p:nvSpPr>
            <p:cNvPr id="4102" name="Rectangle 13" descr="FD1DDF730CE4456e89755B07FE1653D0# #Rectangle 13"/>
            <p:cNvSpPr>
              <a:spLocks noChangeArrowheads="1"/>
            </p:cNvSpPr>
            <p:nvPr/>
          </p:nvSpPr>
          <p:spPr bwMode="auto">
            <a:xfrm>
              <a:off x="4013200" y="1954719"/>
              <a:ext cx="3941742"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400" dirty="0">
                  <a:solidFill>
                    <a:srgbClr val="BCE8F2"/>
                  </a:solidFill>
                  <a:latin typeface="方正兰亭黑_GBK" pitchFamily="2" charset="-122"/>
                  <a:ea typeface="方正兰亭黑_GBK" pitchFamily="2" charset="-122"/>
                </a:rPr>
                <a:t>近年来，随着移动互联网的广泛普及，移动互联网软件作为移动互联网承载资源信息的媒介同传统平台软件一样，面临的安全威胁日益严重。隐私窃取、恶意扣费、流氓行为、诱骗欺诈、系统破坏、恶意传播等安全问题不断地充斥其中，给人们的身心、财产造成极大的伤害。</a:t>
              </a:r>
            </a:p>
            <a:p>
              <a:pPr algn="just"/>
              <a:r>
                <a:rPr lang="zh-CN" altLang="en-US" sz="1400" dirty="0">
                  <a:solidFill>
                    <a:srgbClr val="BCE8F2"/>
                  </a:solidFill>
                  <a:latin typeface="方正兰亭黑_GBK" pitchFamily="2" charset="-122"/>
                  <a:ea typeface="方正兰亭黑_GBK" pitchFamily="2" charset="-122"/>
                </a:rPr>
                <a:t>根据</a:t>
              </a:r>
              <a:r>
                <a:rPr lang="en-US" altLang="zh-CN" sz="1400" dirty="0">
                  <a:solidFill>
                    <a:srgbClr val="BCE8F2"/>
                  </a:solidFill>
                  <a:latin typeface="方正兰亭黑_GBK" pitchFamily="2" charset="-122"/>
                  <a:ea typeface="方正兰亭黑_GBK" pitchFamily="2" charset="-122"/>
                </a:rPr>
                <a:t>Gartner</a:t>
              </a:r>
              <a:r>
                <a:rPr lang="zh-CN" altLang="en-US" sz="1400" dirty="0">
                  <a:solidFill>
                    <a:srgbClr val="BCE8F2"/>
                  </a:solidFill>
                  <a:latin typeface="方正兰亭黑_GBK" pitchFamily="2" charset="-122"/>
                  <a:ea typeface="方正兰亭黑_GBK" pitchFamily="2" charset="-122"/>
                </a:rPr>
                <a:t>去年第四季度的调查，</a:t>
              </a:r>
              <a:r>
                <a:rPr lang="en-US" altLang="zh-CN" sz="1400" dirty="0">
                  <a:solidFill>
                    <a:srgbClr val="BCE8F2"/>
                  </a:solidFill>
                  <a:latin typeface="方正兰亭黑_GBK" pitchFamily="2" charset="-122"/>
                  <a:ea typeface="方正兰亭黑_GBK" pitchFamily="2" charset="-122"/>
                </a:rPr>
                <a:t>Android</a:t>
              </a:r>
              <a:r>
                <a:rPr lang="zh-CN" altLang="en-US" sz="1400" dirty="0">
                  <a:solidFill>
                    <a:srgbClr val="BCE8F2"/>
                  </a:solidFill>
                  <a:latin typeface="方正兰亭黑_GBK" pitchFamily="2" charset="-122"/>
                  <a:ea typeface="方正兰亭黑_GBK" pitchFamily="2" charset="-122"/>
                </a:rPr>
                <a:t>于智慧型手机市场的占有率为</a:t>
              </a:r>
              <a:r>
                <a:rPr lang="en-US" altLang="zh-CN" sz="1400" dirty="0">
                  <a:solidFill>
                    <a:srgbClr val="BCE8F2"/>
                  </a:solidFill>
                  <a:latin typeface="方正兰亭黑_GBK" pitchFamily="2" charset="-122"/>
                  <a:ea typeface="方正兰亭黑_GBK" pitchFamily="2" charset="-122"/>
                </a:rPr>
                <a:t>80.7%</a:t>
              </a:r>
              <a:r>
                <a:rPr lang="zh-CN" altLang="en-US" sz="1400" dirty="0">
                  <a:solidFill>
                    <a:srgbClr val="BCE8F2"/>
                  </a:solidFill>
                  <a:latin typeface="方正兰亭黑_GBK" pitchFamily="2" charset="-122"/>
                  <a:ea typeface="方正兰亭黑_GBK" pitchFamily="2" charset="-122"/>
                </a:rPr>
                <a:t>，针对</a:t>
              </a:r>
              <a:r>
                <a:rPr lang="en-US" altLang="zh-CN" sz="1400" dirty="0">
                  <a:solidFill>
                    <a:srgbClr val="BCE8F2"/>
                  </a:solidFill>
                  <a:latin typeface="方正兰亭黑_GBK" pitchFamily="2" charset="-122"/>
                  <a:ea typeface="方正兰亭黑_GBK" pitchFamily="2" charset="-122"/>
                </a:rPr>
                <a:t>Android</a:t>
              </a:r>
              <a:r>
                <a:rPr lang="zh-CN" altLang="en-US" sz="1400" dirty="0">
                  <a:solidFill>
                    <a:srgbClr val="BCE8F2"/>
                  </a:solidFill>
                  <a:latin typeface="方正兰亭黑_GBK" pitchFamily="2" charset="-122"/>
                  <a:ea typeface="方正兰亭黑_GBK" pitchFamily="2" charset="-122"/>
                </a:rPr>
                <a:t>平台，解除上述安全威胁、保护人们的隐私、财产安全，研究移动互联网软件的安全保护技术就变得十分有意义。</a:t>
              </a:r>
            </a:p>
          </p:txBody>
        </p:sp>
        <p:sp>
          <p:nvSpPr>
            <p:cNvPr id="2" name="圆角矩形 1"/>
            <p:cNvSpPr/>
            <p:nvPr/>
          </p:nvSpPr>
          <p:spPr>
            <a:xfrm>
              <a:off x="1331640" y="2011824"/>
              <a:ext cx="2450842" cy="2497440"/>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l="-1116" t="-6913" r="-26365" b="-1818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914400" y="553245"/>
            <a:ext cx="7315200" cy="609399"/>
            <a:chOff x="914400" y="553244"/>
            <a:chExt cx="7315200" cy="609399"/>
          </a:xfrm>
        </p:grpSpPr>
        <p:sp>
          <p:nvSpPr>
            <p:cNvPr id="6146" name="TextBox 13" descr="B56F103BB23E47beACAB404F50AF11BD# #TextBox 13"/>
            <p:cNvSpPr txBox="1">
              <a:spLocks noChangeArrowheads="1"/>
            </p:cNvSpPr>
            <p:nvPr/>
          </p:nvSpPr>
          <p:spPr bwMode="auto">
            <a:xfrm>
              <a:off x="4013200" y="553244"/>
              <a:ext cx="11176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前 言</a:t>
              </a:r>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latin typeface="Arial" charset="0"/>
                <a:ea typeface="方正兰亭黑_GBK" panose="020000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1371027" y="1242622"/>
            <a:ext cx="6432550" cy="482600"/>
            <a:chOff x="64331" y="0"/>
            <a:chExt cx="6433094" cy="482482"/>
          </a:xfrm>
        </p:grpSpPr>
        <p:sp>
          <p:nvSpPr>
            <p:cNvPr id="5139"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latin typeface="Arial" charset="0"/>
                <a:ea typeface="方正兰亭黑_GBK" panose="02000000000000000000" pitchFamily="2" charset="-122"/>
              </a:endParaRPr>
            </a:p>
          </p:txBody>
        </p:sp>
        <p:sp>
          <p:nvSpPr>
            <p:cNvPr id="5142" name="Rectangle 13"/>
            <p:cNvSpPr>
              <a:spLocks noChangeArrowheads="1"/>
            </p:cNvSpPr>
            <p:nvPr/>
          </p:nvSpPr>
          <p:spPr bwMode="auto">
            <a:xfrm>
              <a:off x="688371" y="85339"/>
              <a:ext cx="5257029"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a:solidFill>
                    <a:srgbClr val="BCE8F2"/>
                  </a:solidFill>
                  <a:latin typeface="方正兰亭黑_GBK" pitchFamily="2" charset="-122"/>
                  <a:ea typeface="方正兰亭黑_GBK" pitchFamily="2" charset="-122"/>
                </a:rPr>
                <a:t>Android</a:t>
              </a:r>
              <a:r>
                <a:rPr lang="zh-CN" altLang="en-US" dirty="0">
                  <a:solidFill>
                    <a:srgbClr val="BCE8F2"/>
                  </a:solidFill>
                  <a:latin typeface="方正兰亭黑_GBK" pitchFamily="2" charset="-122"/>
                  <a:ea typeface="方正兰亭黑_GBK" pitchFamily="2" charset="-122"/>
                </a:rPr>
                <a:t>系统的组成框架及面临的安全威胁</a:t>
              </a:r>
            </a:p>
          </p:txBody>
        </p:sp>
      </p:grpSp>
      <p:grpSp>
        <p:nvGrpSpPr>
          <p:cNvPr id="7174" name="Group 6"/>
          <p:cNvGrpSpPr>
            <a:grpSpLocks/>
          </p:cNvGrpSpPr>
          <p:nvPr/>
        </p:nvGrpSpPr>
        <p:grpSpPr bwMode="auto">
          <a:xfrm>
            <a:off x="1371027" y="2158413"/>
            <a:ext cx="6432550" cy="482600"/>
            <a:chOff x="65077" y="0"/>
            <a:chExt cx="6431600" cy="482565"/>
          </a:xfrm>
        </p:grpSpPr>
        <p:sp>
          <p:nvSpPr>
            <p:cNvPr id="5137" name="AutoShape 3"/>
            <p:cNvSpPr>
              <a:spLocks noChangeArrowheads="1"/>
            </p:cNvSpPr>
            <p:nvPr/>
          </p:nvSpPr>
          <p:spPr bwMode="auto">
            <a:xfrm>
              <a:off x="65077" y="0"/>
              <a:ext cx="6431600" cy="482565"/>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p>
              <a:pPr algn="ctr" eaLnBrk="0" hangingPunct="0">
                <a:defRPr/>
              </a:pPr>
              <a:endParaRPr lang="zh-CN" altLang="en-US" sz="2000" dirty="0">
                <a:solidFill>
                  <a:schemeClr val="tx2"/>
                </a:solidFill>
                <a:latin typeface="Calibri" pitchFamily="34" charset="0"/>
                <a:ea typeface="方正兰亭黑_GBK" panose="02000000000000000000" pitchFamily="2" charset="-122"/>
              </a:endParaRPr>
            </a:p>
          </p:txBody>
        </p:sp>
        <p:sp>
          <p:nvSpPr>
            <p:cNvPr id="5138" name="Rectangle 13"/>
            <p:cNvSpPr>
              <a:spLocks noChangeArrowheads="1"/>
            </p:cNvSpPr>
            <p:nvPr/>
          </p:nvSpPr>
          <p:spPr bwMode="auto">
            <a:xfrm>
              <a:off x="1048960" y="85339"/>
              <a:ext cx="4463837" cy="36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dirty="0">
                  <a:solidFill>
                    <a:srgbClr val="BCE8F2"/>
                  </a:solidFill>
                  <a:latin typeface="方正兰亭黑_GBK" pitchFamily="2" charset="-122"/>
                  <a:ea typeface="方正兰亭黑_GBK" pitchFamily="2" charset="-122"/>
                </a:rPr>
                <a:t>针对</a:t>
              </a:r>
              <a:r>
                <a:rPr lang="en-US" altLang="zh-CN" dirty="0">
                  <a:solidFill>
                    <a:srgbClr val="BCE8F2"/>
                  </a:solidFill>
                  <a:latin typeface="方正兰亭黑_GBK" pitchFamily="2" charset="-122"/>
                  <a:ea typeface="方正兰亭黑_GBK" pitchFamily="2" charset="-122"/>
                </a:rPr>
                <a:t>Android</a:t>
              </a:r>
              <a:r>
                <a:rPr lang="zh-CN" altLang="en-US" dirty="0">
                  <a:solidFill>
                    <a:srgbClr val="BCE8F2"/>
                  </a:solidFill>
                  <a:latin typeface="方正兰亭黑_GBK" pitchFamily="2" charset="-122"/>
                  <a:ea typeface="方正兰亭黑_GBK" pitchFamily="2" charset="-122"/>
                </a:rPr>
                <a:t>应用软件的攻击方式</a:t>
              </a:r>
            </a:p>
          </p:txBody>
        </p:sp>
      </p:grpSp>
      <p:grpSp>
        <p:nvGrpSpPr>
          <p:cNvPr id="7179" name="Group 11"/>
          <p:cNvGrpSpPr>
            <a:grpSpLocks/>
          </p:cNvGrpSpPr>
          <p:nvPr/>
        </p:nvGrpSpPr>
        <p:grpSpPr bwMode="auto">
          <a:xfrm>
            <a:off x="1371027" y="3033468"/>
            <a:ext cx="6432550" cy="482600"/>
            <a:chOff x="64331" y="0"/>
            <a:chExt cx="6433094" cy="482482"/>
          </a:xfrm>
        </p:grpSpPr>
        <p:sp>
          <p:nvSpPr>
            <p:cNvPr id="5132"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latin typeface="Arial" charset="0"/>
                <a:ea typeface="方正兰亭黑_GBK" panose="02000000000000000000" pitchFamily="2" charset="-122"/>
              </a:endParaRPr>
            </a:p>
          </p:txBody>
        </p:sp>
        <p:sp>
          <p:nvSpPr>
            <p:cNvPr id="5134" name="Rectangle 13"/>
            <p:cNvSpPr>
              <a:spLocks noChangeArrowheads="1"/>
            </p:cNvSpPr>
            <p:nvPr/>
          </p:nvSpPr>
          <p:spPr bwMode="auto">
            <a:xfrm>
              <a:off x="1048443" y="85339"/>
              <a:ext cx="4464874"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a:solidFill>
                    <a:srgbClr val="BCE8F2"/>
                  </a:solidFill>
                  <a:latin typeface="方正兰亭黑_GBK" pitchFamily="2" charset="-122"/>
                  <a:ea typeface="方正兰亭黑_GBK" pitchFamily="2" charset="-122"/>
                </a:rPr>
                <a:t>Android</a:t>
              </a:r>
              <a:r>
                <a:rPr lang="zh-CN" altLang="en-US" dirty="0">
                  <a:solidFill>
                    <a:srgbClr val="BCE8F2"/>
                  </a:solidFill>
                  <a:latin typeface="方正兰亭黑_GBK" pitchFamily="2" charset="-122"/>
                  <a:ea typeface="方正兰亭黑_GBK" pitchFamily="2" charset="-122"/>
                </a:rPr>
                <a:t>软件安全静态保护技术</a:t>
              </a:r>
            </a:p>
          </p:txBody>
        </p:sp>
      </p:grpSp>
      <p:grpSp>
        <p:nvGrpSpPr>
          <p:cNvPr id="7183" name="Group 15"/>
          <p:cNvGrpSpPr>
            <a:grpSpLocks/>
          </p:cNvGrpSpPr>
          <p:nvPr/>
        </p:nvGrpSpPr>
        <p:grpSpPr bwMode="auto">
          <a:xfrm>
            <a:off x="1363593" y="3908523"/>
            <a:ext cx="6432550" cy="482600"/>
            <a:chOff x="65077" y="0"/>
            <a:chExt cx="6431600" cy="482564"/>
          </a:xfrm>
        </p:grpSpPr>
        <p:sp>
          <p:nvSpPr>
            <p:cNvPr id="5130" name="AutoShape 3"/>
            <p:cNvSpPr>
              <a:spLocks noChangeArrowheads="1"/>
            </p:cNvSpPr>
            <p:nvPr/>
          </p:nvSpPr>
          <p:spPr bwMode="auto">
            <a:xfrm>
              <a:off x="65077" y="0"/>
              <a:ext cx="6431600" cy="482564"/>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ea typeface="方正兰亭黑_GBK" panose="02000000000000000000" pitchFamily="2" charset="-122"/>
              </a:endParaRPr>
            </a:p>
          </p:txBody>
        </p:sp>
        <p:sp>
          <p:nvSpPr>
            <p:cNvPr id="2" name="Rectangle 13"/>
            <p:cNvSpPr>
              <a:spLocks noChangeArrowheads="1"/>
            </p:cNvSpPr>
            <p:nvPr/>
          </p:nvSpPr>
          <p:spPr bwMode="auto">
            <a:xfrm>
              <a:off x="1048960" y="85339"/>
              <a:ext cx="4463837"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a:solidFill>
                    <a:srgbClr val="BCE8F2"/>
                  </a:solidFill>
                  <a:latin typeface="方正兰亭黑_GBK" pitchFamily="2" charset="-122"/>
                  <a:ea typeface="方正兰亭黑_GBK" pitchFamily="2" charset="-122"/>
                </a:rPr>
                <a:t>Android</a:t>
              </a:r>
              <a:r>
                <a:rPr lang="zh-CN" altLang="en-US" dirty="0">
                  <a:solidFill>
                    <a:srgbClr val="BCE8F2"/>
                  </a:solidFill>
                  <a:latin typeface="方正兰亭黑_GBK" pitchFamily="2" charset="-122"/>
                  <a:ea typeface="方正兰亭黑_GBK" pitchFamily="2" charset="-122"/>
                </a:rPr>
                <a:t>软件安全动态保护技术</a:t>
              </a:r>
            </a:p>
          </p:txBody>
        </p:sp>
      </p:grpSp>
      <p:sp>
        <p:nvSpPr>
          <p:cNvPr id="7188" name="TextBox 13"/>
          <p:cNvSpPr txBox="1">
            <a:spLocks noChangeArrowheads="1"/>
          </p:cNvSpPr>
          <p:nvPr/>
        </p:nvSpPr>
        <p:spPr bwMode="auto">
          <a:xfrm>
            <a:off x="3815556" y="49188"/>
            <a:ext cx="151288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目 录</a:t>
            </a:r>
          </a:p>
        </p:txBody>
      </p:sp>
      <p:grpSp>
        <p:nvGrpSpPr>
          <p:cNvPr id="15" name="Group 15"/>
          <p:cNvGrpSpPr>
            <a:grpSpLocks/>
          </p:cNvGrpSpPr>
          <p:nvPr/>
        </p:nvGrpSpPr>
        <p:grpSpPr bwMode="auto">
          <a:xfrm>
            <a:off x="1355725" y="4824314"/>
            <a:ext cx="6432550" cy="482600"/>
            <a:chOff x="65077" y="0"/>
            <a:chExt cx="6431600" cy="482564"/>
          </a:xfrm>
        </p:grpSpPr>
        <p:sp>
          <p:nvSpPr>
            <p:cNvPr id="16" name="AutoShape 3"/>
            <p:cNvSpPr>
              <a:spLocks noChangeArrowheads="1"/>
            </p:cNvSpPr>
            <p:nvPr/>
          </p:nvSpPr>
          <p:spPr bwMode="auto">
            <a:xfrm>
              <a:off x="65077" y="0"/>
              <a:ext cx="6431600" cy="482564"/>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ea typeface="方正兰亭黑_GBK" panose="02000000000000000000" pitchFamily="2" charset="-122"/>
              </a:endParaRPr>
            </a:p>
          </p:txBody>
        </p:sp>
        <p:sp>
          <p:nvSpPr>
            <p:cNvPr id="17" name="Rectangle 13"/>
            <p:cNvSpPr>
              <a:spLocks noChangeArrowheads="1"/>
            </p:cNvSpPr>
            <p:nvPr/>
          </p:nvSpPr>
          <p:spPr bwMode="auto">
            <a:xfrm>
              <a:off x="1048960" y="85339"/>
              <a:ext cx="4463837"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a:solidFill>
                    <a:srgbClr val="BCE8F2"/>
                  </a:solidFill>
                  <a:latin typeface="方正兰亭黑_GBK" pitchFamily="2" charset="-122"/>
                  <a:ea typeface="方正兰亭黑_GBK" pitchFamily="2" charset="-122"/>
                </a:rPr>
                <a:t>Android</a:t>
              </a:r>
              <a:r>
                <a:rPr lang="zh-CN" altLang="en-US" dirty="0">
                  <a:solidFill>
                    <a:srgbClr val="BCE8F2"/>
                  </a:solidFill>
                  <a:latin typeface="方正兰亭黑_GBK" pitchFamily="2" charset="-122"/>
                  <a:ea typeface="方正兰亭黑_GBK" pitchFamily="2" charset="-122"/>
                </a:rPr>
                <a:t>软件安全动态保护技术</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188"/>
                                        </p:tgtEl>
                                        <p:attrNameLst>
                                          <p:attrName>style.visibility</p:attrName>
                                        </p:attrNameLst>
                                      </p:cBhvr>
                                      <p:to>
                                        <p:strVal val="visible"/>
                                      </p:to>
                                    </p:set>
                                    <p:animEffect transition="in" filter="slide(fromLeft)">
                                      <p:cBhvr>
                                        <p:cTn id="7" dur="500"/>
                                        <p:tgtEl>
                                          <p:spTgt spid="7188"/>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500" fill="hold"/>
                                        <p:tgtEl>
                                          <p:spTgt spid="7170"/>
                                        </p:tgtEl>
                                        <p:attrNameLst>
                                          <p:attrName>ppt_w</p:attrName>
                                        </p:attrNameLst>
                                      </p:cBhvr>
                                      <p:tavLst>
                                        <p:tav tm="0">
                                          <p:val>
                                            <p:fltVal val="0"/>
                                          </p:val>
                                        </p:tav>
                                        <p:tav tm="100000">
                                          <p:val>
                                            <p:strVal val="#ppt_w"/>
                                          </p:val>
                                        </p:tav>
                                      </p:tavLst>
                                    </p:anim>
                                    <p:anim calcmode="lin" valueType="num">
                                      <p:cBhvr>
                                        <p:cTn id="12" dur="500" fill="hold"/>
                                        <p:tgtEl>
                                          <p:spTgt spid="7170"/>
                                        </p:tgtEl>
                                        <p:attrNameLst>
                                          <p:attrName>ppt_h</p:attrName>
                                        </p:attrNameLst>
                                      </p:cBhvr>
                                      <p:tavLst>
                                        <p:tav tm="0">
                                          <p:val>
                                            <p:fltVal val="0"/>
                                          </p:val>
                                        </p:tav>
                                        <p:tav tm="100000">
                                          <p:val>
                                            <p:strVal val="#ppt_h"/>
                                          </p:val>
                                        </p:tav>
                                      </p:tavLst>
                                    </p:anim>
                                  </p:childTnLst>
                                </p:cTn>
                              </p:par>
                              <p:par>
                                <p:cTn id="13" presetID="2" presetClass="entr" presetSubtype="4" fill="hold" nodeType="withEffect">
                                  <p:stCondLst>
                                    <p:cond delay="0"/>
                                  </p:stCondLst>
                                  <p:childTnLst>
                                    <p:set>
                                      <p:cBhvr>
                                        <p:cTn id="14" dur="1" fill="hold">
                                          <p:stCondLst>
                                            <p:cond delay="0"/>
                                          </p:stCondLst>
                                        </p:cTn>
                                        <p:tgtEl>
                                          <p:spTgt spid="7170"/>
                                        </p:tgtEl>
                                        <p:attrNameLst>
                                          <p:attrName>style.visibility</p:attrName>
                                        </p:attrNameLst>
                                      </p:cBhvr>
                                      <p:to>
                                        <p:strVal val="visible"/>
                                      </p:to>
                                    </p:set>
                                    <p:anim calcmode="lin" valueType="num">
                                      <p:cBhvr additive="base">
                                        <p:cTn id="15" dur="1000" fill="hold"/>
                                        <p:tgtEl>
                                          <p:spTgt spid="7170"/>
                                        </p:tgtEl>
                                        <p:attrNameLst>
                                          <p:attrName>ppt_x</p:attrName>
                                        </p:attrNameLst>
                                      </p:cBhvr>
                                      <p:tavLst>
                                        <p:tav tm="0">
                                          <p:val>
                                            <p:strVal val="#ppt_x"/>
                                          </p:val>
                                        </p:tav>
                                        <p:tav tm="100000">
                                          <p:val>
                                            <p:strVal val="#ppt_x"/>
                                          </p:val>
                                        </p:tav>
                                      </p:tavLst>
                                    </p:anim>
                                    <p:anim calcmode="lin" valueType="num">
                                      <p:cBhvr additive="base">
                                        <p:cTn id="16" dur="1000" fill="hold"/>
                                        <p:tgtEl>
                                          <p:spTgt spid="7170"/>
                                        </p:tgtEl>
                                        <p:attrNameLst>
                                          <p:attrName>ppt_y</p:attrName>
                                        </p:attrNameLst>
                                      </p:cBhvr>
                                      <p:tavLst>
                                        <p:tav tm="0">
                                          <p:val>
                                            <p:strVal val="1+#ppt_h/2"/>
                                          </p:val>
                                        </p:tav>
                                        <p:tav tm="100000">
                                          <p:val>
                                            <p:strVal val="#ppt_y"/>
                                          </p:val>
                                        </p:tav>
                                      </p:tavLst>
                                    </p:anim>
                                  </p:childTnLst>
                                </p:cTn>
                              </p:par>
                              <p:par>
                                <p:cTn id="17" presetID="23" presetClass="entr" presetSubtype="16" fill="hold" nodeType="withEffect">
                                  <p:stCondLst>
                                    <p:cond delay="100"/>
                                  </p:stCondLst>
                                  <p:childTnLst>
                                    <p:set>
                                      <p:cBhvr>
                                        <p:cTn id="18" dur="1" fill="hold">
                                          <p:stCondLst>
                                            <p:cond delay="0"/>
                                          </p:stCondLst>
                                        </p:cTn>
                                        <p:tgtEl>
                                          <p:spTgt spid="7174"/>
                                        </p:tgtEl>
                                        <p:attrNameLst>
                                          <p:attrName>style.visibility</p:attrName>
                                        </p:attrNameLst>
                                      </p:cBhvr>
                                      <p:to>
                                        <p:strVal val="visible"/>
                                      </p:to>
                                    </p:set>
                                    <p:anim calcmode="lin" valueType="num">
                                      <p:cBhvr>
                                        <p:cTn id="19" dur="500" fill="hold"/>
                                        <p:tgtEl>
                                          <p:spTgt spid="7174"/>
                                        </p:tgtEl>
                                        <p:attrNameLst>
                                          <p:attrName>ppt_w</p:attrName>
                                        </p:attrNameLst>
                                      </p:cBhvr>
                                      <p:tavLst>
                                        <p:tav tm="0">
                                          <p:val>
                                            <p:fltVal val="0"/>
                                          </p:val>
                                        </p:tav>
                                        <p:tav tm="100000">
                                          <p:val>
                                            <p:strVal val="#ppt_w"/>
                                          </p:val>
                                        </p:tav>
                                      </p:tavLst>
                                    </p:anim>
                                    <p:anim calcmode="lin" valueType="num">
                                      <p:cBhvr>
                                        <p:cTn id="20" dur="500" fill="hold"/>
                                        <p:tgtEl>
                                          <p:spTgt spid="7174"/>
                                        </p:tgtEl>
                                        <p:attrNameLst>
                                          <p:attrName>ppt_h</p:attrName>
                                        </p:attrNameLst>
                                      </p:cBhvr>
                                      <p:tavLst>
                                        <p:tav tm="0">
                                          <p:val>
                                            <p:fltVal val="0"/>
                                          </p:val>
                                        </p:tav>
                                        <p:tav tm="100000">
                                          <p:val>
                                            <p:strVal val="#ppt_h"/>
                                          </p:val>
                                        </p:tav>
                                      </p:tavLst>
                                    </p:anim>
                                  </p:childTnLst>
                                </p:cTn>
                              </p:par>
                              <p:par>
                                <p:cTn id="21" presetID="2" presetClass="entr" presetSubtype="4" fill="hold" nodeType="withEffect">
                                  <p:stCondLst>
                                    <p:cond delay="100"/>
                                  </p:stCondLst>
                                  <p:childTnLst>
                                    <p:set>
                                      <p:cBhvr>
                                        <p:cTn id="22" dur="1" fill="hold">
                                          <p:stCondLst>
                                            <p:cond delay="0"/>
                                          </p:stCondLst>
                                        </p:cTn>
                                        <p:tgtEl>
                                          <p:spTgt spid="7174"/>
                                        </p:tgtEl>
                                        <p:attrNameLst>
                                          <p:attrName>style.visibility</p:attrName>
                                        </p:attrNameLst>
                                      </p:cBhvr>
                                      <p:to>
                                        <p:strVal val="visible"/>
                                      </p:to>
                                    </p:set>
                                    <p:anim calcmode="lin" valueType="num">
                                      <p:cBhvr additive="base">
                                        <p:cTn id="23" dur="1000" fill="hold"/>
                                        <p:tgtEl>
                                          <p:spTgt spid="7174"/>
                                        </p:tgtEl>
                                        <p:attrNameLst>
                                          <p:attrName>ppt_x</p:attrName>
                                        </p:attrNameLst>
                                      </p:cBhvr>
                                      <p:tavLst>
                                        <p:tav tm="0">
                                          <p:val>
                                            <p:strVal val="#ppt_x"/>
                                          </p:val>
                                        </p:tav>
                                        <p:tav tm="100000">
                                          <p:val>
                                            <p:strVal val="#ppt_x"/>
                                          </p:val>
                                        </p:tav>
                                      </p:tavLst>
                                    </p:anim>
                                    <p:anim calcmode="lin" valueType="num">
                                      <p:cBhvr additive="base">
                                        <p:cTn id="24" dur="1000" fill="hold"/>
                                        <p:tgtEl>
                                          <p:spTgt spid="7174"/>
                                        </p:tgtEl>
                                        <p:attrNameLst>
                                          <p:attrName>ppt_y</p:attrName>
                                        </p:attrNameLst>
                                      </p:cBhvr>
                                      <p:tavLst>
                                        <p:tav tm="0">
                                          <p:val>
                                            <p:strVal val="1+#ppt_h/2"/>
                                          </p:val>
                                        </p:tav>
                                        <p:tav tm="100000">
                                          <p:val>
                                            <p:strVal val="#ppt_y"/>
                                          </p:val>
                                        </p:tav>
                                      </p:tavLst>
                                    </p:anim>
                                  </p:childTnLst>
                                </p:cTn>
                              </p:par>
                              <p:par>
                                <p:cTn id="25" presetID="23" presetClass="entr" presetSubtype="16" fill="hold" nodeType="withEffect">
                                  <p:stCondLst>
                                    <p:cond delay="200"/>
                                  </p:stCondLst>
                                  <p:childTnLst>
                                    <p:set>
                                      <p:cBhvr>
                                        <p:cTn id="26" dur="1" fill="hold">
                                          <p:stCondLst>
                                            <p:cond delay="0"/>
                                          </p:stCondLst>
                                        </p:cTn>
                                        <p:tgtEl>
                                          <p:spTgt spid="7179"/>
                                        </p:tgtEl>
                                        <p:attrNameLst>
                                          <p:attrName>style.visibility</p:attrName>
                                        </p:attrNameLst>
                                      </p:cBhvr>
                                      <p:to>
                                        <p:strVal val="visible"/>
                                      </p:to>
                                    </p:set>
                                    <p:anim calcmode="lin" valueType="num">
                                      <p:cBhvr>
                                        <p:cTn id="27" dur="500" fill="hold"/>
                                        <p:tgtEl>
                                          <p:spTgt spid="7179"/>
                                        </p:tgtEl>
                                        <p:attrNameLst>
                                          <p:attrName>ppt_w</p:attrName>
                                        </p:attrNameLst>
                                      </p:cBhvr>
                                      <p:tavLst>
                                        <p:tav tm="0">
                                          <p:val>
                                            <p:fltVal val="0"/>
                                          </p:val>
                                        </p:tav>
                                        <p:tav tm="100000">
                                          <p:val>
                                            <p:strVal val="#ppt_w"/>
                                          </p:val>
                                        </p:tav>
                                      </p:tavLst>
                                    </p:anim>
                                    <p:anim calcmode="lin" valueType="num">
                                      <p:cBhvr>
                                        <p:cTn id="28" dur="500" fill="hold"/>
                                        <p:tgtEl>
                                          <p:spTgt spid="7179"/>
                                        </p:tgtEl>
                                        <p:attrNameLst>
                                          <p:attrName>ppt_h</p:attrName>
                                        </p:attrNameLst>
                                      </p:cBhvr>
                                      <p:tavLst>
                                        <p:tav tm="0">
                                          <p:val>
                                            <p:fltVal val="0"/>
                                          </p:val>
                                        </p:tav>
                                        <p:tav tm="100000">
                                          <p:val>
                                            <p:strVal val="#ppt_h"/>
                                          </p:val>
                                        </p:tav>
                                      </p:tavLst>
                                    </p:anim>
                                  </p:childTnLst>
                                </p:cTn>
                              </p:par>
                              <p:par>
                                <p:cTn id="29" presetID="2" presetClass="entr" presetSubtype="4" fill="hold" nodeType="withEffect">
                                  <p:stCondLst>
                                    <p:cond delay="200"/>
                                  </p:stCondLst>
                                  <p:childTnLst>
                                    <p:set>
                                      <p:cBhvr>
                                        <p:cTn id="30" dur="1" fill="hold">
                                          <p:stCondLst>
                                            <p:cond delay="0"/>
                                          </p:stCondLst>
                                        </p:cTn>
                                        <p:tgtEl>
                                          <p:spTgt spid="7179"/>
                                        </p:tgtEl>
                                        <p:attrNameLst>
                                          <p:attrName>style.visibility</p:attrName>
                                        </p:attrNameLst>
                                      </p:cBhvr>
                                      <p:to>
                                        <p:strVal val="visible"/>
                                      </p:to>
                                    </p:set>
                                    <p:anim calcmode="lin" valueType="num">
                                      <p:cBhvr additive="base">
                                        <p:cTn id="31" dur="1000" fill="hold"/>
                                        <p:tgtEl>
                                          <p:spTgt spid="7179"/>
                                        </p:tgtEl>
                                        <p:attrNameLst>
                                          <p:attrName>ppt_x</p:attrName>
                                        </p:attrNameLst>
                                      </p:cBhvr>
                                      <p:tavLst>
                                        <p:tav tm="0">
                                          <p:val>
                                            <p:strVal val="#ppt_x"/>
                                          </p:val>
                                        </p:tav>
                                        <p:tav tm="100000">
                                          <p:val>
                                            <p:strVal val="#ppt_x"/>
                                          </p:val>
                                        </p:tav>
                                      </p:tavLst>
                                    </p:anim>
                                    <p:anim calcmode="lin" valueType="num">
                                      <p:cBhvr additive="base">
                                        <p:cTn id="32" dur="1000" fill="hold"/>
                                        <p:tgtEl>
                                          <p:spTgt spid="7179"/>
                                        </p:tgtEl>
                                        <p:attrNameLst>
                                          <p:attrName>ppt_y</p:attrName>
                                        </p:attrNameLst>
                                      </p:cBhvr>
                                      <p:tavLst>
                                        <p:tav tm="0">
                                          <p:val>
                                            <p:strVal val="1+#ppt_h/2"/>
                                          </p:val>
                                        </p:tav>
                                        <p:tav tm="100000">
                                          <p:val>
                                            <p:strVal val="#ppt_y"/>
                                          </p:val>
                                        </p:tav>
                                      </p:tavLst>
                                    </p:anim>
                                  </p:childTnLst>
                                </p:cTn>
                              </p:par>
                              <p:par>
                                <p:cTn id="33" presetID="23" presetClass="entr" presetSubtype="16" fill="hold" nodeType="withEffect">
                                  <p:stCondLst>
                                    <p:cond delay="300"/>
                                  </p:stCondLst>
                                  <p:childTnLst>
                                    <p:set>
                                      <p:cBhvr>
                                        <p:cTn id="34" dur="1" fill="hold">
                                          <p:stCondLst>
                                            <p:cond delay="0"/>
                                          </p:stCondLst>
                                        </p:cTn>
                                        <p:tgtEl>
                                          <p:spTgt spid="7183"/>
                                        </p:tgtEl>
                                        <p:attrNameLst>
                                          <p:attrName>style.visibility</p:attrName>
                                        </p:attrNameLst>
                                      </p:cBhvr>
                                      <p:to>
                                        <p:strVal val="visible"/>
                                      </p:to>
                                    </p:set>
                                    <p:anim calcmode="lin" valueType="num">
                                      <p:cBhvr>
                                        <p:cTn id="35" dur="500" fill="hold"/>
                                        <p:tgtEl>
                                          <p:spTgt spid="7183"/>
                                        </p:tgtEl>
                                        <p:attrNameLst>
                                          <p:attrName>ppt_w</p:attrName>
                                        </p:attrNameLst>
                                      </p:cBhvr>
                                      <p:tavLst>
                                        <p:tav tm="0">
                                          <p:val>
                                            <p:fltVal val="0"/>
                                          </p:val>
                                        </p:tav>
                                        <p:tav tm="100000">
                                          <p:val>
                                            <p:strVal val="#ppt_w"/>
                                          </p:val>
                                        </p:tav>
                                      </p:tavLst>
                                    </p:anim>
                                    <p:anim calcmode="lin" valueType="num">
                                      <p:cBhvr>
                                        <p:cTn id="36" dur="500" fill="hold"/>
                                        <p:tgtEl>
                                          <p:spTgt spid="7183"/>
                                        </p:tgtEl>
                                        <p:attrNameLst>
                                          <p:attrName>ppt_h</p:attrName>
                                        </p:attrNameLst>
                                      </p:cBhvr>
                                      <p:tavLst>
                                        <p:tav tm="0">
                                          <p:val>
                                            <p:fltVal val="0"/>
                                          </p:val>
                                        </p:tav>
                                        <p:tav tm="100000">
                                          <p:val>
                                            <p:strVal val="#ppt_h"/>
                                          </p:val>
                                        </p:tav>
                                      </p:tavLst>
                                    </p:anim>
                                  </p:childTnLst>
                                </p:cTn>
                              </p:par>
                              <p:par>
                                <p:cTn id="37" presetID="2" presetClass="entr" presetSubtype="4" fill="hold" nodeType="withEffect">
                                  <p:stCondLst>
                                    <p:cond delay="300"/>
                                  </p:stCondLst>
                                  <p:childTnLst>
                                    <p:set>
                                      <p:cBhvr>
                                        <p:cTn id="38" dur="1" fill="hold">
                                          <p:stCondLst>
                                            <p:cond delay="0"/>
                                          </p:stCondLst>
                                        </p:cTn>
                                        <p:tgtEl>
                                          <p:spTgt spid="7183"/>
                                        </p:tgtEl>
                                        <p:attrNameLst>
                                          <p:attrName>style.visibility</p:attrName>
                                        </p:attrNameLst>
                                      </p:cBhvr>
                                      <p:to>
                                        <p:strVal val="visible"/>
                                      </p:to>
                                    </p:set>
                                    <p:anim calcmode="lin" valueType="num">
                                      <p:cBhvr additive="base">
                                        <p:cTn id="39" dur="1000" fill="hold"/>
                                        <p:tgtEl>
                                          <p:spTgt spid="7183"/>
                                        </p:tgtEl>
                                        <p:attrNameLst>
                                          <p:attrName>ppt_x</p:attrName>
                                        </p:attrNameLst>
                                      </p:cBhvr>
                                      <p:tavLst>
                                        <p:tav tm="0">
                                          <p:val>
                                            <p:strVal val="#ppt_x"/>
                                          </p:val>
                                        </p:tav>
                                        <p:tav tm="100000">
                                          <p:val>
                                            <p:strVal val="#ppt_x"/>
                                          </p:val>
                                        </p:tav>
                                      </p:tavLst>
                                    </p:anim>
                                    <p:anim calcmode="lin" valueType="num">
                                      <p:cBhvr additive="base">
                                        <p:cTn id="40" dur="1000" fill="hold"/>
                                        <p:tgtEl>
                                          <p:spTgt spid="7183"/>
                                        </p:tgtEl>
                                        <p:attrNameLst>
                                          <p:attrName>ppt_y</p:attrName>
                                        </p:attrNameLst>
                                      </p:cBhvr>
                                      <p:tavLst>
                                        <p:tav tm="0">
                                          <p:val>
                                            <p:strVal val="1+#ppt_h/2"/>
                                          </p:val>
                                        </p:tav>
                                        <p:tav tm="100000">
                                          <p:val>
                                            <p:strVal val="#ppt_y"/>
                                          </p:val>
                                        </p:tav>
                                      </p:tavLst>
                                    </p:anim>
                                  </p:childTnLst>
                                </p:cTn>
                              </p:par>
                            </p:childTnLst>
                          </p:cTn>
                        </p:par>
                        <p:par>
                          <p:cTn id="41" fill="hold">
                            <p:stCondLst>
                              <p:cond delay="1800"/>
                            </p:stCondLst>
                            <p:childTnLst>
                              <p:par>
                                <p:cTn id="42" presetID="53" presetClass="exit" presetSubtype="32" fill="hold" nodeType="afterEffect">
                                  <p:stCondLst>
                                    <p:cond delay="1000"/>
                                  </p:stCondLst>
                                  <p:childTnLst>
                                    <p:anim calcmode="lin" valueType="num">
                                      <p:cBhvr>
                                        <p:cTn id="43" dur="500"/>
                                        <p:tgtEl>
                                          <p:spTgt spid="7170"/>
                                        </p:tgtEl>
                                        <p:attrNameLst>
                                          <p:attrName>ppt_w</p:attrName>
                                        </p:attrNameLst>
                                      </p:cBhvr>
                                      <p:tavLst>
                                        <p:tav tm="0">
                                          <p:val>
                                            <p:strVal val="ppt_w"/>
                                          </p:val>
                                        </p:tav>
                                        <p:tav tm="100000">
                                          <p:val>
                                            <p:fltVal val="0"/>
                                          </p:val>
                                        </p:tav>
                                      </p:tavLst>
                                    </p:anim>
                                    <p:anim calcmode="lin" valueType="num">
                                      <p:cBhvr>
                                        <p:cTn id="44" dur="500"/>
                                        <p:tgtEl>
                                          <p:spTgt spid="7170"/>
                                        </p:tgtEl>
                                        <p:attrNameLst>
                                          <p:attrName>ppt_h</p:attrName>
                                        </p:attrNameLst>
                                      </p:cBhvr>
                                      <p:tavLst>
                                        <p:tav tm="0">
                                          <p:val>
                                            <p:strVal val="ppt_h"/>
                                          </p:val>
                                        </p:tav>
                                        <p:tav tm="100000">
                                          <p:val>
                                            <p:fltVal val="0"/>
                                          </p:val>
                                        </p:tav>
                                      </p:tavLst>
                                    </p:anim>
                                    <p:animEffect transition="out" filter="fade">
                                      <p:cBhvr>
                                        <p:cTn id="45" dur="500"/>
                                        <p:tgtEl>
                                          <p:spTgt spid="7170"/>
                                        </p:tgtEl>
                                      </p:cBhvr>
                                    </p:animEffect>
                                    <p:set>
                                      <p:cBhvr>
                                        <p:cTn id="46" dur="1" fill="hold">
                                          <p:stCondLst>
                                            <p:cond delay="499"/>
                                          </p:stCondLst>
                                        </p:cTn>
                                        <p:tgtEl>
                                          <p:spTgt spid="7170"/>
                                        </p:tgtEl>
                                        <p:attrNameLst>
                                          <p:attrName>style.visibility</p:attrName>
                                        </p:attrNameLst>
                                      </p:cBhvr>
                                      <p:to>
                                        <p:strVal val="hidden"/>
                                      </p:to>
                                    </p:set>
                                  </p:childTnLst>
                                </p:cTn>
                              </p:par>
                              <p:par>
                                <p:cTn id="47" presetID="2" presetClass="exit" presetSubtype="1" fill="hold" nodeType="withEffect">
                                  <p:stCondLst>
                                    <p:cond delay="1000"/>
                                  </p:stCondLst>
                                  <p:childTnLst>
                                    <p:anim calcmode="lin" valueType="num">
                                      <p:cBhvr additive="base">
                                        <p:cTn id="48" dur="1000"/>
                                        <p:tgtEl>
                                          <p:spTgt spid="7170"/>
                                        </p:tgtEl>
                                        <p:attrNameLst>
                                          <p:attrName>ppt_x</p:attrName>
                                        </p:attrNameLst>
                                      </p:cBhvr>
                                      <p:tavLst>
                                        <p:tav tm="0">
                                          <p:val>
                                            <p:strVal val="ppt_x"/>
                                          </p:val>
                                        </p:tav>
                                        <p:tav tm="100000">
                                          <p:val>
                                            <p:strVal val="ppt_x"/>
                                          </p:val>
                                        </p:tav>
                                      </p:tavLst>
                                    </p:anim>
                                    <p:anim calcmode="lin" valueType="num">
                                      <p:cBhvr additive="base">
                                        <p:cTn id="49" dur="1000"/>
                                        <p:tgtEl>
                                          <p:spTgt spid="7170"/>
                                        </p:tgtEl>
                                        <p:attrNameLst>
                                          <p:attrName>ppt_y</p:attrName>
                                        </p:attrNameLst>
                                      </p:cBhvr>
                                      <p:tavLst>
                                        <p:tav tm="0">
                                          <p:val>
                                            <p:strVal val="ppt_y"/>
                                          </p:val>
                                        </p:tav>
                                        <p:tav tm="100000">
                                          <p:val>
                                            <p:strVal val="0-ppt_h/2"/>
                                          </p:val>
                                        </p:tav>
                                      </p:tavLst>
                                    </p:anim>
                                    <p:set>
                                      <p:cBhvr>
                                        <p:cTn id="50" dur="1" fill="hold">
                                          <p:stCondLst>
                                            <p:cond delay="999"/>
                                          </p:stCondLst>
                                        </p:cTn>
                                        <p:tgtEl>
                                          <p:spTgt spid="7170"/>
                                        </p:tgtEl>
                                        <p:attrNameLst>
                                          <p:attrName>style.visibility</p:attrName>
                                        </p:attrNameLst>
                                      </p:cBhvr>
                                      <p:to>
                                        <p:strVal val="hidden"/>
                                      </p:to>
                                    </p:set>
                                  </p:childTnLst>
                                </p:cTn>
                              </p:par>
                              <p:par>
                                <p:cTn id="51" presetID="53" presetClass="exit" presetSubtype="32" fill="hold" nodeType="withEffect">
                                  <p:stCondLst>
                                    <p:cond delay="1100"/>
                                  </p:stCondLst>
                                  <p:childTnLst>
                                    <p:anim calcmode="lin" valueType="num">
                                      <p:cBhvr>
                                        <p:cTn id="52" dur="500"/>
                                        <p:tgtEl>
                                          <p:spTgt spid="7174"/>
                                        </p:tgtEl>
                                        <p:attrNameLst>
                                          <p:attrName>ppt_w</p:attrName>
                                        </p:attrNameLst>
                                      </p:cBhvr>
                                      <p:tavLst>
                                        <p:tav tm="0">
                                          <p:val>
                                            <p:strVal val="ppt_w"/>
                                          </p:val>
                                        </p:tav>
                                        <p:tav tm="100000">
                                          <p:val>
                                            <p:fltVal val="0"/>
                                          </p:val>
                                        </p:tav>
                                      </p:tavLst>
                                    </p:anim>
                                    <p:anim calcmode="lin" valueType="num">
                                      <p:cBhvr>
                                        <p:cTn id="53" dur="500"/>
                                        <p:tgtEl>
                                          <p:spTgt spid="7174"/>
                                        </p:tgtEl>
                                        <p:attrNameLst>
                                          <p:attrName>ppt_h</p:attrName>
                                        </p:attrNameLst>
                                      </p:cBhvr>
                                      <p:tavLst>
                                        <p:tav tm="0">
                                          <p:val>
                                            <p:strVal val="ppt_h"/>
                                          </p:val>
                                        </p:tav>
                                        <p:tav tm="100000">
                                          <p:val>
                                            <p:fltVal val="0"/>
                                          </p:val>
                                        </p:tav>
                                      </p:tavLst>
                                    </p:anim>
                                    <p:animEffect transition="out" filter="fade">
                                      <p:cBhvr>
                                        <p:cTn id="54" dur="500"/>
                                        <p:tgtEl>
                                          <p:spTgt spid="7174"/>
                                        </p:tgtEl>
                                      </p:cBhvr>
                                    </p:animEffect>
                                    <p:set>
                                      <p:cBhvr>
                                        <p:cTn id="55" dur="1" fill="hold">
                                          <p:stCondLst>
                                            <p:cond delay="499"/>
                                          </p:stCondLst>
                                        </p:cTn>
                                        <p:tgtEl>
                                          <p:spTgt spid="7174"/>
                                        </p:tgtEl>
                                        <p:attrNameLst>
                                          <p:attrName>style.visibility</p:attrName>
                                        </p:attrNameLst>
                                      </p:cBhvr>
                                      <p:to>
                                        <p:strVal val="hidden"/>
                                      </p:to>
                                    </p:set>
                                  </p:childTnLst>
                                </p:cTn>
                              </p:par>
                              <p:par>
                                <p:cTn id="56" presetID="2" presetClass="exit" presetSubtype="1" fill="hold" nodeType="withEffect">
                                  <p:stCondLst>
                                    <p:cond delay="1100"/>
                                  </p:stCondLst>
                                  <p:childTnLst>
                                    <p:anim calcmode="lin" valueType="num">
                                      <p:cBhvr additive="base">
                                        <p:cTn id="57" dur="1000"/>
                                        <p:tgtEl>
                                          <p:spTgt spid="7174"/>
                                        </p:tgtEl>
                                        <p:attrNameLst>
                                          <p:attrName>ppt_x</p:attrName>
                                        </p:attrNameLst>
                                      </p:cBhvr>
                                      <p:tavLst>
                                        <p:tav tm="0">
                                          <p:val>
                                            <p:strVal val="ppt_x"/>
                                          </p:val>
                                        </p:tav>
                                        <p:tav tm="100000">
                                          <p:val>
                                            <p:strVal val="ppt_x"/>
                                          </p:val>
                                        </p:tav>
                                      </p:tavLst>
                                    </p:anim>
                                    <p:anim calcmode="lin" valueType="num">
                                      <p:cBhvr additive="base">
                                        <p:cTn id="58" dur="1000"/>
                                        <p:tgtEl>
                                          <p:spTgt spid="7174"/>
                                        </p:tgtEl>
                                        <p:attrNameLst>
                                          <p:attrName>ppt_y</p:attrName>
                                        </p:attrNameLst>
                                      </p:cBhvr>
                                      <p:tavLst>
                                        <p:tav tm="0">
                                          <p:val>
                                            <p:strVal val="ppt_y"/>
                                          </p:val>
                                        </p:tav>
                                        <p:tav tm="100000">
                                          <p:val>
                                            <p:strVal val="0-ppt_h/2"/>
                                          </p:val>
                                        </p:tav>
                                      </p:tavLst>
                                    </p:anim>
                                    <p:set>
                                      <p:cBhvr>
                                        <p:cTn id="59" dur="1" fill="hold">
                                          <p:stCondLst>
                                            <p:cond delay="999"/>
                                          </p:stCondLst>
                                        </p:cTn>
                                        <p:tgtEl>
                                          <p:spTgt spid="7174"/>
                                        </p:tgtEl>
                                        <p:attrNameLst>
                                          <p:attrName>style.visibility</p:attrName>
                                        </p:attrNameLst>
                                      </p:cBhvr>
                                      <p:to>
                                        <p:strVal val="hidden"/>
                                      </p:to>
                                    </p:set>
                                  </p:childTnLst>
                                </p:cTn>
                              </p:par>
                              <p:par>
                                <p:cTn id="60" presetID="53" presetClass="exit" presetSubtype="32" fill="hold" nodeType="withEffect">
                                  <p:stCondLst>
                                    <p:cond delay="1200"/>
                                  </p:stCondLst>
                                  <p:childTnLst>
                                    <p:anim calcmode="lin" valueType="num">
                                      <p:cBhvr>
                                        <p:cTn id="61" dur="500"/>
                                        <p:tgtEl>
                                          <p:spTgt spid="7179"/>
                                        </p:tgtEl>
                                        <p:attrNameLst>
                                          <p:attrName>ppt_w</p:attrName>
                                        </p:attrNameLst>
                                      </p:cBhvr>
                                      <p:tavLst>
                                        <p:tav tm="0">
                                          <p:val>
                                            <p:strVal val="ppt_w"/>
                                          </p:val>
                                        </p:tav>
                                        <p:tav tm="100000">
                                          <p:val>
                                            <p:fltVal val="0"/>
                                          </p:val>
                                        </p:tav>
                                      </p:tavLst>
                                    </p:anim>
                                    <p:anim calcmode="lin" valueType="num">
                                      <p:cBhvr>
                                        <p:cTn id="62" dur="500"/>
                                        <p:tgtEl>
                                          <p:spTgt spid="7179"/>
                                        </p:tgtEl>
                                        <p:attrNameLst>
                                          <p:attrName>ppt_h</p:attrName>
                                        </p:attrNameLst>
                                      </p:cBhvr>
                                      <p:tavLst>
                                        <p:tav tm="0">
                                          <p:val>
                                            <p:strVal val="ppt_h"/>
                                          </p:val>
                                        </p:tav>
                                        <p:tav tm="100000">
                                          <p:val>
                                            <p:fltVal val="0"/>
                                          </p:val>
                                        </p:tav>
                                      </p:tavLst>
                                    </p:anim>
                                    <p:animEffect transition="out" filter="fade">
                                      <p:cBhvr>
                                        <p:cTn id="63" dur="500"/>
                                        <p:tgtEl>
                                          <p:spTgt spid="7179"/>
                                        </p:tgtEl>
                                      </p:cBhvr>
                                    </p:animEffect>
                                    <p:set>
                                      <p:cBhvr>
                                        <p:cTn id="64" dur="1" fill="hold">
                                          <p:stCondLst>
                                            <p:cond delay="499"/>
                                          </p:stCondLst>
                                        </p:cTn>
                                        <p:tgtEl>
                                          <p:spTgt spid="7179"/>
                                        </p:tgtEl>
                                        <p:attrNameLst>
                                          <p:attrName>style.visibility</p:attrName>
                                        </p:attrNameLst>
                                      </p:cBhvr>
                                      <p:to>
                                        <p:strVal val="hidden"/>
                                      </p:to>
                                    </p:set>
                                  </p:childTnLst>
                                </p:cTn>
                              </p:par>
                              <p:par>
                                <p:cTn id="65" presetID="2" presetClass="exit" presetSubtype="1" fill="hold" nodeType="withEffect">
                                  <p:stCondLst>
                                    <p:cond delay="1200"/>
                                  </p:stCondLst>
                                  <p:childTnLst>
                                    <p:anim calcmode="lin" valueType="num">
                                      <p:cBhvr additive="base">
                                        <p:cTn id="66" dur="1000"/>
                                        <p:tgtEl>
                                          <p:spTgt spid="7179"/>
                                        </p:tgtEl>
                                        <p:attrNameLst>
                                          <p:attrName>ppt_x</p:attrName>
                                        </p:attrNameLst>
                                      </p:cBhvr>
                                      <p:tavLst>
                                        <p:tav tm="0">
                                          <p:val>
                                            <p:strVal val="ppt_x"/>
                                          </p:val>
                                        </p:tav>
                                        <p:tav tm="100000">
                                          <p:val>
                                            <p:strVal val="ppt_x"/>
                                          </p:val>
                                        </p:tav>
                                      </p:tavLst>
                                    </p:anim>
                                    <p:anim calcmode="lin" valueType="num">
                                      <p:cBhvr additive="base">
                                        <p:cTn id="67" dur="1000"/>
                                        <p:tgtEl>
                                          <p:spTgt spid="7179"/>
                                        </p:tgtEl>
                                        <p:attrNameLst>
                                          <p:attrName>ppt_y</p:attrName>
                                        </p:attrNameLst>
                                      </p:cBhvr>
                                      <p:tavLst>
                                        <p:tav tm="0">
                                          <p:val>
                                            <p:strVal val="ppt_y"/>
                                          </p:val>
                                        </p:tav>
                                        <p:tav tm="100000">
                                          <p:val>
                                            <p:strVal val="0-ppt_h/2"/>
                                          </p:val>
                                        </p:tav>
                                      </p:tavLst>
                                    </p:anim>
                                    <p:set>
                                      <p:cBhvr>
                                        <p:cTn id="68" dur="1" fill="hold">
                                          <p:stCondLst>
                                            <p:cond delay="999"/>
                                          </p:stCondLst>
                                        </p:cTn>
                                        <p:tgtEl>
                                          <p:spTgt spid="7179"/>
                                        </p:tgtEl>
                                        <p:attrNameLst>
                                          <p:attrName>style.visibility</p:attrName>
                                        </p:attrNameLst>
                                      </p:cBhvr>
                                      <p:to>
                                        <p:strVal val="hidden"/>
                                      </p:to>
                                    </p:set>
                                  </p:childTnLst>
                                </p:cTn>
                              </p:par>
                              <p:par>
                                <p:cTn id="69" presetID="53" presetClass="exit" presetSubtype="32" fill="hold" nodeType="withEffect">
                                  <p:stCondLst>
                                    <p:cond delay="1300"/>
                                  </p:stCondLst>
                                  <p:childTnLst>
                                    <p:anim calcmode="lin" valueType="num">
                                      <p:cBhvr>
                                        <p:cTn id="70" dur="500"/>
                                        <p:tgtEl>
                                          <p:spTgt spid="7183"/>
                                        </p:tgtEl>
                                        <p:attrNameLst>
                                          <p:attrName>ppt_w</p:attrName>
                                        </p:attrNameLst>
                                      </p:cBhvr>
                                      <p:tavLst>
                                        <p:tav tm="0">
                                          <p:val>
                                            <p:strVal val="ppt_w"/>
                                          </p:val>
                                        </p:tav>
                                        <p:tav tm="100000">
                                          <p:val>
                                            <p:fltVal val="0"/>
                                          </p:val>
                                        </p:tav>
                                      </p:tavLst>
                                    </p:anim>
                                    <p:anim calcmode="lin" valueType="num">
                                      <p:cBhvr>
                                        <p:cTn id="71" dur="500"/>
                                        <p:tgtEl>
                                          <p:spTgt spid="7183"/>
                                        </p:tgtEl>
                                        <p:attrNameLst>
                                          <p:attrName>ppt_h</p:attrName>
                                        </p:attrNameLst>
                                      </p:cBhvr>
                                      <p:tavLst>
                                        <p:tav tm="0">
                                          <p:val>
                                            <p:strVal val="ppt_h"/>
                                          </p:val>
                                        </p:tav>
                                        <p:tav tm="100000">
                                          <p:val>
                                            <p:fltVal val="0"/>
                                          </p:val>
                                        </p:tav>
                                      </p:tavLst>
                                    </p:anim>
                                    <p:animEffect transition="out" filter="fade">
                                      <p:cBhvr>
                                        <p:cTn id="72" dur="500"/>
                                        <p:tgtEl>
                                          <p:spTgt spid="7183"/>
                                        </p:tgtEl>
                                      </p:cBhvr>
                                    </p:animEffect>
                                    <p:set>
                                      <p:cBhvr>
                                        <p:cTn id="73" dur="1" fill="hold">
                                          <p:stCondLst>
                                            <p:cond delay="499"/>
                                          </p:stCondLst>
                                        </p:cTn>
                                        <p:tgtEl>
                                          <p:spTgt spid="7183"/>
                                        </p:tgtEl>
                                        <p:attrNameLst>
                                          <p:attrName>style.visibility</p:attrName>
                                        </p:attrNameLst>
                                      </p:cBhvr>
                                      <p:to>
                                        <p:strVal val="hidden"/>
                                      </p:to>
                                    </p:set>
                                  </p:childTnLst>
                                </p:cTn>
                              </p:par>
                              <p:par>
                                <p:cTn id="74" presetID="2" presetClass="exit" presetSubtype="1" fill="hold" nodeType="withEffect">
                                  <p:stCondLst>
                                    <p:cond delay="1300"/>
                                  </p:stCondLst>
                                  <p:childTnLst>
                                    <p:anim calcmode="lin" valueType="num">
                                      <p:cBhvr additive="base">
                                        <p:cTn id="75" dur="1000"/>
                                        <p:tgtEl>
                                          <p:spTgt spid="7183"/>
                                        </p:tgtEl>
                                        <p:attrNameLst>
                                          <p:attrName>ppt_x</p:attrName>
                                        </p:attrNameLst>
                                      </p:cBhvr>
                                      <p:tavLst>
                                        <p:tav tm="0">
                                          <p:val>
                                            <p:strVal val="ppt_x"/>
                                          </p:val>
                                        </p:tav>
                                        <p:tav tm="100000">
                                          <p:val>
                                            <p:strVal val="ppt_x"/>
                                          </p:val>
                                        </p:tav>
                                      </p:tavLst>
                                    </p:anim>
                                    <p:anim calcmode="lin" valueType="num">
                                      <p:cBhvr additive="base">
                                        <p:cTn id="76" dur="1000"/>
                                        <p:tgtEl>
                                          <p:spTgt spid="7183"/>
                                        </p:tgtEl>
                                        <p:attrNameLst>
                                          <p:attrName>ppt_y</p:attrName>
                                        </p:attrNameLst>
                                      </p:cBhvr>
                                      <p:tavLst>
                                        <p:tav tm="0">
                                          <p:val>
                                            <p:strVal val="ppt_y"/>
                                          </p:val>
                                        </p:tav>
                                        <p:tav tm="100000">
                                          <p:val>
                                            <p:strVal val="0-ppt_h/2"/>
                                          </p:val>
                                        </p:tav>
                                      </p:tavLst>
                                    </p:anim>
                                    <p:set>
                                      <p:cBhvr>
                                        <p:cTn id="77" dur="1" fill="hold">
                                          <p:stCondLst>
                                            <p:cond delay="999"/>
                                          </p:stCondLst>
                                        </p:cTn>
                                        <p:tgtEl>
                                          <p:spTgt spid="7183"/>
                                        </p:tgtEl>
                                        <p:attrNameLst>
                                          <p:attrName>style.visibility</p:attrName>
                                        </p:attrNameLst>
                                      </p:cBhvr>
                                      <p:to>
                                        <p:strVal val="hidden"/>
                                      </p:to>
                                    </p:set>
                                  </p:childTnLst>
                                </p:cTn>
                              </p:par>
                              <p:par>
                                <p:cTn id="78" presetID="23" presetClass="entr" presetSubtype="16" fill="hold" nodeType="withEffect">
                                  <p:stCondLst>
                                    <p:cond delay="300"/>
                                  </p:stCondLst>
                                  <p:childTnLst>
                                    <p:set>
                                      <p:cBhvr>
                                        <p:cTn id="79" dur="1" fill="hold">
                                          <p:stCondLst>
                                            <p:cond delay="0"/>
                                          </p:stCondLst>
                                        </p:cTn>
                                        <p:tgtEl>
                                          <p:spTgt spid="15"/>
                                        </p:tgtEl>
                                        <p:attrNameLst>
                                          <p:attrName>style.visibility</p:attrName>
                                        </p:attrNameLst>
                                      </p:cBhvr>
                                      <p:to>
                                        <p:strVal val="visible"/>
                                      </p:to>
                                    </p:set>
                                    <p:anim calcmode="lin" valueType="num">
                                      <p:cBhvr>
                                        <p:cTn id="80" dur="500" fill="hold"/>
                                        <p:tgtEl>
                                          <p:spTgt spid="15"/>
                                        </p:tgtEl>
                                        <p:attrNameLst>
                                          <p:attrName>ppt_w</p:attrName>
                                        </p:attrNameLst>
                                      </p:cBhvr>
                                      <p:tavLst>
                                        <p:tav tm="0">
                                          <p:val>
                                            <p:fltVal val="0"/>
                                          </p:val>
                                        </p:tav>
                                        <p:tav tm="100000">
                                          <p:val>
                                            <p:strVal val="#ppt_w"/>
                                          </p:val>
                                        </p:tav>
                                      </p:tavLst>
                                    </p:anim>
                                    <p:anim calcmode="lin" valueType="num">
                                      <p:cBhvr>
                                        <p:cTn id="81" dur="500" fill="hold"/>
                                        <p:tgtEl>
                                          <p:spTgt spid="15"/>
                                        </p:tgtEl>
                                        <p:attrNameLst>
                                          <p:attrName>ppt_h</p:attrName>
                                        </p:attrNameLst>
                                      </p:cBhvr>
                                      <p:tavLst>
                                        <p:tav tm="0">
                                          <p:val>
                                            <p:fltVal val="0"/>
                                          </p:val>
                                        </p:tav>
                                        <p:tav tm="100000">
                                          <p:val>
                                            <p:strVal val="#ppt_h"/>
                                          </p:val>
                                        </p:tav>
                                      </p:tavLst>
                                    </p:anim>
                                  </p:childTnLst>
                                </p:cTn>
                              </p:par>
                              <p:par>
                                <p:cTn id="82" presetID="2" presetClass="entr" presetSubtype="4" fill="hold" nodeType="withEffect">
                                  <p:stCondLst>
                                    <p:cond delay="300"/>
                                  </p:stCondLst>
                                  <p:childTnLst>
                                    <p:set>
                                      <p:cBhvr>
                                        <p:cTn id="83" dur="1" fill="hold">
                                          <p:stCondLst>
                                            <p:cond delay="0"/>
                                          </p:stCondLst>
                                        </p:cTn>
                                        <p:tgtEl>
                                          <p:spTgt spid="15"/>
                                        </p:tgtEl>
                                        <p:attrNameLst>
                                          <p:attrName>style.visibility</p:attrName>
                                        </p:attrNameLst>
                                      </p:cBhvr>
                                      <p:to>
                                        <p:strVal val="visible"/>
                                      </p:to>
                                    </p:set>
                                    <p:anim calcmode="lin" valueType="num">
                                      <p:cBhvr additive="base">
                                        <p:cTn id="84" dur="1000" fill="hold"/>
                                        <p:tgtEl>
                                          <p:spTgt spid="15"/>
                                        </p:tgtEl>
                                        <p:attrNameLst>
                                          <p:attrName>ppt_x</p:attrName>
                                        </p:attrNameLst>
                                      </p:cBhvr>
                                      <p:tavLst>
                                        <p:tav tm="0">
                                          <p:val>
                                            <p:strVal val="#ppt_x"/>
                                          </p:val>
                                        </p:tav>
                                        <p:tav tm="100000">
                                          <p:val>
                                            <p:strVal val="#ppt_x"/>
                                          </p:val>
                                        </p:tav>
                                      </p:tavLst>
                                    </p:anim>
                                    <p:anim calcmode="lin" valueType="num">
                                      <p:cBhvr additive="base">
                                        <p:cTn id="85" dur="1000" fill="hold"/>
                                        <p:tgtEl>
                                          <p:spTgt spid="15"/>
                                        </p:tgtEl>
                                        <p:attrNameLst>
                                          <p:attrName>ppt_y</p:attrName>
                                        </p:attrNameLst>
                                      </p:cBhvr>
                                      <p:tavLst>
                                        <p:tav tm="0">
                                          <p:val>
                                            <p:strVal val="1+#ppt_h/2"/>
                                          </p:val>
                                        </p:tav>
                                        <p:tav tm="100000">
                                          <p:val>
                                            <p:strVal val="#ppt_y"/>
                                          </p:val>
                                        </p:tav>
                                      </p:tavLst>
                                    </p:anim>
                                  </p:childTnLst>
                                </p:cTn>
                              </p:par>
                              <p:par>
                                <p:cTn id="86" presetID="53" presetClass="exit" presetSubtype="32" fill="hold" nodeType="withEffect">
                                  <p:stCondLst>
                                    <p:cond delay="1300"/>
                                  </p:stCondLst>
                                  <p:childTnLst>
                                    <p:anim calcmode="lin" valueType="num">
                                      <p:cBhvr>
                                        <p:cTn id="87" dur="500"/>
                                        <p:tgtEl>
                                          <p:spTgt spid="15"/>
                                        </p:tgtEl>
                                        <p:attrNameLst>
                                          <p:attrName>ppt_w</p:attrName>
                                        </p:attrNameLst>
                                      </p:cBhvr>
                                      <p:tavLst>
                                        <p:tav tm="0">
                                          <p:val>
                                            <p:strVal val="ppt_w"/>
                                          </p:val>
                                        </p:tav>
                                        <p:tav tm="100000">
                                          <p:val>
                                            <p:fltVal val="0"/>
                                          </p:val>
                                        </p:tav>
                                      </p:tavLst>
                                    </p:anim>
                                    <p:anim calcmode="lin" valueType="num">
                                      <p:cBhvr>
                                        <p:cTn id="88" dur="500"/>
                                        <p:tgtEl>
                                          <p:spTgt spid="15"/>
                                        </p:tgtEl>
                                        <p:attrNameLst>
                                          <p:attrName>ppt_h</p:attrName>
                                        </p:attrNameLst>
                                      </p:cBhvr>
                                      <p:tavLst>
                                        <p:tav tm="0">
                                          <p:val>
                                            <p:strVal val="ppt_h"/>
                                          </p:val>
                                        </p:tav>
                                        <p:tav tm="100000">
                                          <p:val>
                                            <p:fltVal val="0"/>
                                          </p:val>
                                        </p:tav>
                                      </p:tavLst>
                                    </p:anim>
                                    <p:animEffect transition="out" filter="fade">
                                      <p:cBhvr>
                                        <p:cTn id="89" dur="500"/>
                                        <p:tgtEl>
                                          <p:spTgt spid="15"/>
                                        </p:tgtEl>
                                      </p:cBhvr>
                                    </p:animEffect>
                                    <p:set>
                                      <p:cBhvr>
                                        <p:cTn id="90" dur="1" fill="hold">
                                          <p:stCondLst>
                                            <p:cond delay="499"/>
                                          </p:stCondLst>
                                        </p:cTn>
                                        <p:tgtEl>
                                          <p:spTgt spid="15"/>
                                        </p:tgtEl>
                                        <p:attrNameLst>
                                          <p:attrName>style.visibility</p:attrName>
                                        </p:attrNameLst>
                                      </p:cBhvr>
                                      <p:to>
                                        <p:strVal val="hidden"/>
                                      </p:to>
                                    </p:set>
                                  </p:childTnLst>
                                </p:cTn>
                              </p:par>
                              <p:par>
                                <p:cTn id="91" presetID="2" presetClass="exit" presetSubtype="1" fill="hold" nodeType="withEffect">
                                  <p:stCondLst>
                                    <p:cond delay="1300"/>
                                  </p:stCondLst>
                                  <p:childTnLst>
                                    <p:anim calcmode="lin" valueType="num">
                                      <p:cBhvr additive="base">
                                        <p:cTn id="92" dur="1000"/>
                                        <p:tgtEl>
                                          <p:spTgt spid="15"/>
                                        </p:tgtEl>
                                        <p:attrNameLst>
                                          <p:attrName>ppt_x</p:attrName>
                                        </p:attrNameLst>
                                      </p:cBhvr>
                                      <p:tavLst>
                                        <p:tav tm="0">
                                          <p:val>
                                            <p:strVal val="ppt_x"/>
                                          </p:val>
                                        </p:tav>
                                        <p:tav tm="100000">
                                          <p:val>
                                            <p:strVal val="ppt_x"/>
                                          </p:val>
                                        </p:tav>
                                      </p:tavLst>
                                    </p:anim>
                                    <p:anim calcmode="lin" valueType="num">
                                      <p:cBhvr additive="base">
                                        <p:cTn id="93" dur="1000"/>
                                        <p:tgtEl>
                                          <p:spTgt spid="15"/>
                                        </p:tgtEl>
                                        <p:attrNameLst>
                                          <p:attrName>ppt_y</p:attrName>
                                        </p:attrNameLst>
                                      </p:cBhvr>
                                      <p:tavLst>
                                        <p:tav tm="0">
                                          <p:val>
                                            <p:strVal val="ppt_y"/>
                                          </p:val>
                                        </p:tav>
                                        <p:tav tm="100000">
                                          <p:val>
                                            <p:strVal val="0-ppt_h/2"/>
                                          </p:val>
                                        </p:tav>
                                      </p:tavLst>
                                    </p:anim>
                                    <p:set>
                                      <p:cBhvr>
                                        <p:cTn id="94"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1355725" y="2425700"/>
            <a:ext cx="6432550" cy="482600"/>
            <a:chOff x="64331" y="0"/>
            <a:chExt cx="6433094" cy="482482"/>
          </a:xfrm>
        </p:grpSpPr>
        <p:sp>
          <p:nvSpPr>
            <p:cNvPr id="6149"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latin typeface="Arial" charset="0"/>
                <a:ea typeface="方正兰亭黑_GBK" panose="02000000000000000000" pitchFamily="2" charset="-122"/>
              </a:endParaRPr>
            </a:p>
          </p:txBody>
        </p:sp>
        <p:sp>
          <p:nvSpPr>
            <p:cNvPr id="6151" name="Rectangle 13"/>
            <p:cNvSpPr>
              <a:spLocks noChangeArrowheads="1"/>
            </p:cNvSpPr>
            <p:nvPr/>
          </p:nvSpPr>
          <p:spPr bwMode="auto">
            <a:xfrm>
              <a:off x="904413" y="85339"/>
              <a:ext cx="4824944"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a:solidFill>
                    <a:srgbClr val="BCE8F2"/>
                  </a:solidFill>
                  <a:latin typeface="方正兰亭黑_GBK" pitchFamily="2" charset="-122"/>
                  <a:ea typeface="方正兰亭黑_GBK" pitchFamily="2" charset="-122"/>
                </a:rPr>
                <a:t>Android</a:t>
              </a:r>
              <a:r>
                <a:rPr lang="zh-CN" altLang="en-US" dirty="0">
                  <a:solidFill>
                    <a:srgbClr val="BCE8F2"/>
                  </a:solidFill>
                  <a:latin typeface="方正兰亭黑_GBK" pitchFamily="2" charset="-122"/>
                  <a:ea typeface="方正兰亭黑_GBK" pitchFamily="2" charset="-122"/>
                </a:rPr>
                <a:t>系统的组成框架及面临的安全威胁</a:t>
              </a:r>
            </a:p>
          </p:txBody>
        </p:sp>
      </p:grpSp>
      <p:sp>
        <p:nvSpPr>
          <p:cNvPr id="8198" name="TextBox 13"/>
          <p:cNvSpPr txBox="1">
            <a:spLocks noChangeArrowheads="1"/>
          </p:cNvSpPr>
          <p:nvPr/>
        </p:nvSpPr>
        <p:spPr bwMode="auto">
          <a:xfrm>
            <a:off x="3816350" y="49188"/>
            <a:ext cx="1512888" cy="57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ppt_x"/>
                                          </p:val>
                                        </p:tav>
                                        <p:tav tm="100000">
                                          <p:val>
                                            <p:strVal val="#ppt_x"/>
                                          </p:val>
                                        </p:tav>
                                      </p:tavLst>
                                    </p:anim>
                                    <p:anim calcmode="lin" valueType="num">
                                      <p:cBhvr additive="base">
                                        <p:cTn id="12" dur="500" fill="hold"/>
                                        <p:tgtEl>
                                          <p:spTgt spid="819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8" fill="hold" grpId="0" nodeType="afterEffect" nodePh="1">
                                  <p:stCondLst>
                                    <p:cond delay="0"/>
                                  </p:stCondLst>
                                  <p:endCondLst>
                                    <p:cond evt="begin" delay="0">
                                      <p:tn val="14"/>
                                    </p:cond>
                                  </p:endCondLst>
                                  <p:childTnLst>
                                    <p:set>
                                      <p:cBhvr>
                                        <p:cTn id="15" dur="1" fill="hold">
                                          <p:stCondLst>
                                            <p:cond delay="0"/>
                                          </p:stCondLst>
                                        </p:cTn>
                                        <p:tgtEl>
                                          <p:spTgt spid="8198"/>
                                        </p:tgtEl>
                                        <p:attrNameLst>
                                          <p:attrName>style.visibility</p:attrName>
                                        </p:attrNameLst>
                                      </p:cBhvr>
                                      <p:to>
                                        <p:strVal val="visible"/>
                                      </p:to>
                                    </p:set>
                                    <p:animEffect transition="in" filter="slide(fromLeft)">
                                      <p:cBhvr>
                                        <p:cTn id="16"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a:grpSpLocks/>
          </p:cNvGrpSpPr>
          <p:nvPr/>
        </p:nvGrpSpPr>
        <p:grpSpPr bwMode="auto">
          <a:xfrm>
            <a:off x="7158332" y="4611223"/>
            <a:ext cx="1596684" cy="655883"/>
            <a:chOff x="755576" y="4580180"/>
            <a:chExt cx="2041610" cy="742330"/>
          </a:xfrm>
        </p:grpSpPr>
        <p:sp>
          <p:nvSpPr>
            <p:cNvPr id="28" name="AutoShape 14"/>
            <p:cNvSpPr>
              <a:spLocks noChangeArrowheads="1"/>
            </p:cNvSpPr>
            <p:nvPr/>
          </p:nvSpPr>
          <p:spPr bwMode="gray">
            <a:xfrm>
              <a:off x="755576" y="4580180"/>
              <a:ext cx="2041610" cy="742330"/>
            </a:xfrm>
            <a:prstGeom prst="chevron">
              <a:avLst>
                <a:gd name="adj" fmla="val 57040"/>
              </a:avLst>
            </a:prstGeom>
            <a:noFill/>
            <a:ln>
              <a:solidFill>
                <a:srgbClr val="30B8D8"/>
              </a:solidFill>
            </a:ln>
            <a:effectLst>
              <a:glow rad="88900">
                <a:schemeClr val="accent1">
                  <a:satMod val="175000"/>
                  <a:alpha val="30000"/>
                </a:schemeClr>
              </a:glow>
            </a:effectLst>
          </p:spPr>
          <p:txBody>
            <a:bodyPr wrap="none" anchor="ctr">
              <a:flatTx/>
            </a:bodyPr>
            <a:lstStyle/>
            <a:p>
              <a:pPr>
                <a:defRPr/>
              </a:pPr>
              <a:endParaRPr lang="zh-CN" altLang="en-US"/>
            </a:p>
          </p:txBody>
        </p:sp>
        <p:sp>
          <p:nvSpPr>
            <p:cNvPr id="14377" name="Text Box 15"/>
            <p:cNvSpPr txBox="1">
              <a:spLocks noChangeArrowheads="1"/>
            </p:cNvSpPr>
            <p:nvPr/>
          </p:nvSpPr>
          <p:spPr bwMode="gray">
            <a:xfrm>
              <a:off x="1381843" y="4789353"/>
              <a:ext cx="924820" cy="348343"/>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zh-CN" altLang="en-US" sz="1400" dirty="0">
                  <a:solidFill>
                    <a:srgbClr val="BCE8F2"/>
                  </a:solidFill>
                  <a:latin typeface="Arial" charset="0"/>
                </a:rPr>
                <a:t>程序层</a:t>
              </a:r>
              <a:endParaRPr lang="en-US" altLang="zh-CN" sz="1400" dirty="0">
                <a:solidFill>
                  <a:srgbClr val="BCE8F2"/>
                </a:solidFill>
                <a:latin typeface="Arial" charset="0"/>
              </a:endParaRPr>
            </a:p>
          </p:txBody>
        </p:sp>
      </p:grpSp>
      <p:grpSp>
        <p:nvGrpSpPr>
          <p:cNvPr id="55" name="组合 54"/>
          <p:cNvGrpSpPr>
            <a:grpSpLocks/>
          </p:cNvGrpSpPr>
          <p:nvPr/>
        </p:nvGrpSpPr>
        <p:grpSpPr bwMode="auto">
          <a:xfrm>
            <a:off x="1828346" y="4601544"/>
            <a:ext cx="1739787" cy="650943"/>
            <a:chOff x="2505900" y="4580180"/>
            <a:chExt cx="2132348" cy="742330"/>
          </a:xfrm>
        </p:grpSpPr>
        <p:sp>
          <p:nvSpPr>
            <p:cNvPr id="27" name="AutoShape 13"/>
            <p:cNvSpPr>
              <a:spLocks noChangeArrowheads="1"/>
            </p:cNvSpPr>
            <p:nvPr/>
          </p:nvSpPr>
          <p:spPr bwMode="gray">
            <a:xfrm>
              <a:off x="2505900" y="4580180"/>
              <a:ext cx="2132348" cy="742330"/>
            </a:xfrm>
            <a:prstGeom prst="chevron">
              <a:avLst>
                <a:gd name="adj" fmla="val 59575"/>
              </a:avLst>
            </a:prstGeom>
            <a:noFill/>
            <a:ln>
              <a:solidFill>
                <a:srgbClr val="30B8D8"/>
              </a:solidFill>
            </a:ln>
            <a:effectLst>
              <a:glow rad="88900">
                <a:schemeClr val="accent1">
                  <a:satMod val="175000"/>
                  <a:alpha val="30000"/>
                </a:schemeClr>
              </a:glow>
            </a:effectLst>
          </p:spPr>
          <p:txBody>
            <a:bodyPr wrap="none" anchor="ctr">
              <a:flatTx/>
            </a:bodyPr>
            <a:lstStyle/>
            <a:p>
              <a:pPr>
                <a:defRPr/>
              </a:pPr>
              <a:endParaRPr lang="zh-CN" altLang="en-US"/>
            </a:p>
          </p:txBody>
        </p:sp>
        <p:sp>
          <p:nvSpPr>
            <p:cNvPr id="14373" name="Text Box 16"/>
            <p:cNvSpPr txBox="1">
              <a:spLocks noChangeArrowheads="1"/>
            </p:cNvSpPr>
            <p:nvPr/>
          </p:nvSpPr>
          <p:spPr bwMode="gray">
            <a:xfrm>
              <a:off x="3308662" y="4801979"/>
              <a:ext cx="666427" cy="350986"/>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zh-CN" altLang="en-US" sz="1400" dirty="0">
                  <a:solidFill>
                    <a:srgbClr val="BCE8F2"/>
                  </a:solidFill>
                  <a:latin typeface="Arial" charset="0"/>
                </a:rPr>
                <a:t>类库</a:t>
              </a:r>
              <a:endParaRPr lang="en-US" altLang="zh-CN" sz="1400" dirty="0">
                <a:solidFill>
                  <a:srgbClr val="BCE8F2"/>
                </a:solidFill>
                <a:latin typeface="Arial" charset="0"/>
              </a:endParaRPr>
            </a:p>
          </p:txBody>
        </p:sp>
      </p:grpSp>
      <p:grpSp>
        <p:nvGrpSpPr>
          <p:cNvPr id="56" name="组合 55"/>
          <p:cNvGrpSpPr>
            <a:grpSpLocks/>
          </p:cNvGrpSpPr>
          <p:nvPr/>
        </p:nvGrpSpPr>
        <p:grpSpPr bwMode="auto">
          <a:xfrm>
            <a:off x="3631581" y="4601543"/>
            <a:ext cx="1794461" cy="650944"/>
            <a:chOff x="4346961" y="4586119"/>
            <a:chExt cx="2177717" cy="742330"/>
          </a:xfrm>
        </p:grpSpPr>
        <p:sp>
          <p:nvSpPr>
            <p:cNvPr id="26" name="AutoShape 12"/>
            <p:cNvSpPr>
              <a:spLocks noChangeArrowheads="1"/>
            </p:cNvSpPr>
            <p:nvPr/>
          </p:nvSpPr>
          <p:spPr bwMode="ltGray">
            <a:xfrm>
              <a:off x="4346961" y="4586119"/>
              <a:ext cx="2177717" cy="742330"/>
            </a:xfrm>
            <a:prstGeom prst="chevron">
              <a:avLst>
                <a:gd name="adj" fmla="val 60843"/>
              </a:avLst>
            </a:prstGeom>
            <a:noFill/>
            <a:ln>
              <a:solidFill>
                <a:srgbClr val="30B8D8"/>
              </a:solidFill>
            </a:ln>
            <a:effectLst>
              <a:glow rad="88900">
                <a:schemeClr val="accent1">
                  <a:satMod val="175000"/>
                  <a:alpha val="30000"/>
                </a:schemeClr>
              </a:glow>
            </a:effectLst>
          </p:spPr>
          <p:txBody>
            <a:bodyPr wrap="none" anchor="ctr">
              <a:flatTx/>
            </a:bodyPr>
            <a:lstStyle/>
            <a:p>
              <a:pPr>
                <a:defRPr/>
              </a:pPr>
              <a:endParaRPr lang="zh-CN" altLang="en-US"/>
            </a:p>
          </p:txBody>
        </p:sp>
        <p:sp>
          <p:nvSpPr>
            <p:cNvPr id="14369" name="Text Box 17"/>
            <p:cNvSpPr txBox="1">
              <a:spLocks noChangeArrowheads="1"/>
            </p:cNvSpPr>
            <p:nvPr/>
          </p:nvSpPr>
          <p:spPr bwMode="gray">
            <a:xfrm>
              <a:off x="5102648" y="4807919"/>
              <a:ext cx="877750" cy="350986"/>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zh-CN" altLang="en-US" sz="1400" dirty="0">
                  <a:solidFill>
                    <a:srgbClr val="BCE8F2"/>
                  </a:solidFill>
                  <a:latin typeface="Arial" charset="0"/>
                </a:rPr>
                <a:t>虚拟机</a:t>
              </a:r>
              <a:endParaRPr lang="en-US" altLang="zh-CN" sz="1400" dirty="0">
                <a:solidFill>
                  <a:srgbClr val="BCE8F2"/>
                </a:solidFill>
                <a:latin typeface="Arial" charset="0"/>
              </a:endParaRPr>
            </a:p>
          </p:txBody>
        </p:sp>
      </p:grpSp>
      <p:grpSp>
        <p:nvGrpSpPr>
          <p:cNvPr id="57" name="组合 56"/>
          <p:cNvGrpSpPr>
            <a:grpSpLocks/>
          </p:cNvGrpSpPr>
          <p:nvPr/>
        </p:nvGrpSpPr>
        <p:grpSpPr bwMode="auto">
          <a:xfrm>
            <a:off x="5384363" y="4611223"/>
            <a:ext cx="1623652" cy="649534"/>
            <a:chOff x="6233391" y="4592057"/>
            <a:chExt cx="2155033" cy="742330"/>
          </a:xfrm>
        </p:grpSpPr>
        <p:sp>
          <p:nvSpPr>
            <p:cNvPr id="25" name="AutoShape 11"/>
            <p:cNvSpPr>
              <a:spLocks noChangeArrowheads="1"/>
            </p:cNvSpPr>
            <p:nvPr/>
          </p:nvSpPr>
          <p:spPr bwMode="gray">
            <a:xfrm>
              <a:off x="6233391" y="4592057"/>
              <a:ext cx="2155033" cy="742330"/>
            </a:xfrm>
            <a:prstGeom prst="chevron">
              <a:avLst>
                <a:gd name="adj" fmla="val 60209"/>
              </a:avLst>
            </a:prstGeom>
            <a:noFill/>
            <a:ln>
              <a:solidFill>
                <a:srgbClr val="30B8D8"/>
              </a:solidFill>
            </a:ln>
            <a:effectLst>
              <a:glow rad="88900">
                <a:schemeClr val="accent1">
                  <a:satMod val="175000"/>
                  <a:alpha val="30000"/>
                </a:schemeClr>
              </a:glow>
            </a:effectLst>
          </p:spPr>
          <p:txBody>
            <a:bodyPr wrap="none" anchor="ctr">
              <a:flatTx/>
            </a:bodyPr>
            <a:lstStyle/>
            <a:p>
              <a:pPr>
                <a:defRPr/>
              </a:pPr>
              <a:endParaRPr lang="zh-CN" altLang="en-US"/>
            </a:p>
          </p:txBody>
        </p:sp>
        <p:sp>
          <p:nvSpPr>
            <p:cNvPr id="14365" name="Text Box 18"/>
            <p:cNvSpPr txBox="1">
              <a:spLocks noChangeArrowheads="1"/>
            </p:cNvSpPr>
            <p:nvPr/>
          </p:nvSpPr>
          <p:spPr bwMode="gray">
            <a:xfrm>
              <a:off x="6766500" y="4792487"/>
              <a:ext cx="1198279" cy="351748"/>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zh-CN" altLang="en-US" sz="1400" dirty="0">
                  <a:solidFill>
                    <a:srgbClr val="BCE8F2"/>
                  </a:solidFill>
                  <a:latin typeface="Arial" charset="0"/>
                </a:rPr>
                <a:t>程序框架</a:t>
              </a:r>
              <a:endParaRPr lang="en-US" altLang="zh-CN" sz="1400" dirty="0">
                <a:solidFill>
                  <a:srgbClr val="BCE8F2"/>
                </a:solidFill>
                <a:latin typeface="Arial" charset="0"/>
              </a:endParaRPr>
            </a:p>
          </p:txBody>
        </p:sp>
      </p:grpSp>
      <p:sp>
        <p:nvSpPr>
          <p:cNvPr id="38" name="椭圆 37"/>
          <p:cNvSpPr/>
          <p:nvPr/>
        </p:nvSpPr>
        <p:spPr>
          <a:xfrm>
            <a:off x="971600" y="1951122"/>
            <a:ext cx="4319423" cy="2135594"/>
          </a:xfrm>
          <a:custGeom>
            <a:avLst/>
            <a:gdLst/>
            <a:ahLst/>
            <a:cxnLst/>
            <a:rect l="l" t="t" r="r" b="b"/>
            <a:pathLst>
              <a:path w="4319423" h="2135594">
                <a:moveTo>
                  <a:pt x="2159711" y="0"/>
                </a:moveTo>
                <a:cubicBezTo>
                  <a:pt x="3344713" y="0"/>
                  <a:pt x="4306941" y="953806"/>
                  <a:pt x="4319423" y="2135594"/>
                </a:cubicBezTo>
                <a:lnTo>
                  <a:pt x="0" y="2135594"/>
                </a:lnTo>
                <a:cubicBezTo>
                  <a:pt x="12481" y="953806"/>
                  <a:pt x="974710" y="0"/>
                  <a:pt x="2159711" y="0"/>
                </a:cubicBez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solidFill>
                <a:schemeClr val="tx1"/>
              </a:solidFill>
              <a:latin typeface="Arial" charset="0"/>
              <a:ea typeface="宋体" pitchFamily="2" charset="-122"/>
            </a:endParaRPr>
          </a:p>
        </p:txBody>
      </p:sp>
      <p:sp>
        <p:nvSpPr>
          <p:cNvPr id="39" name="椭圆 38"/>
          <p:cNvSpPr/>
          <p:nvPr/>
        </p:nvSpPr>
        <p:spPr>
          <a:xfrm>
            <a:off x="1445306" y="2475630"/>
            <a:ext cx="3238423" cy="1595094"/>
          </a:xfrm>
          <a:custGeom>
            <a:avLst/>
            <a:gdLst/>
            <a:ahLst/>
            <a:cxnLst/>
            <a:rect l="l" t="t" r="r" b="b"/>
            <a:pathLst>
              <a:path w="3238423" h="1595094">
                <a:moveTo>
                  <a:pt x="1619211" y="0"/>
                </a:moveTo>
                <a:cubicBezTo>
                  <a:pt x="2505697" y="0"/>
                  <a:pt x="3225929" y="711824"/>
                  <a:pt x="3238423" y="1595094"/>
                </a:cubicBezTo>
                <a:lnTo>
                  <a:pt x="0" y="1595094"/>
                </a:lnTo>
                <a:cubicBezTo>
                  <a:pt x="12494" y="711824"/>
                  <a:pt x="732725" y="0"/>
                  <a:pt x="1619211" y="0"/>
                </a:cubicBezTo>
                <a:close/>
              </a:path>
            </a:pathLst>
          </a:custGeom>
          <a:solidFill>
            <a:srgbClr val="003C66">
              <a:alpha val="20000"/>
            </a:srgbClr>
          </a:solidFill>
          <a:ln w="19050">
            <a:solidFill>
              <a:srgbClr val="30B8D8"/>
            </a:solidFill>
          </a:ln>
          <a:effectLst>
            <a:glow rad="88900">
              <a:schemeClr val="accent1">
                <a:satMod val="175000"/>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椭圆 39"/>
          <p:cNvSpPr/>
          <p:nvPr/>
        </p:nvSpPr>
        <p:spPr>
          <a:xfrm>
            <a:off x="1939310" y="2969632"/>
            <a:ext cx="2250415" cy="1101090"/>
          </a:xfrm>
          <a:custGeom>
            <a:avLst/>
            <a:gdLst/>
            <a:ahLst/>
            <a:cxnLst/>
            <a:rect l="l" t="t" r="r" b="b"/>
            <a:pathLst>
              <a:path w="2250415" h="1101090">
                <a:moveTo>
                  <a:pt x="1125207" y="0"/>
                </a:moveTo>
                <a:cubicBezTo>
                  <a:pt x="1738854" y="0"/>
                  <a:pt x="2237900" y="490666"/>
                  <a:pt x="2250415" y="1101090"/>
                </a:cubicBezTo>
                <a:lnTo>
                  <a:pt x="0" y="1101090"/>
                </a:lnTo>
                <a:cubicBezTo>
                  <a:pt x="12514" y="490666"/>
                  <a:pt x="511560" y="0"/>
                  <a:pt x="1125207" y="0"/>
                </a:cubicBezTo>
                <a:close/>
              </a:path>
            </a:pathLst>
          </a:custGeom>
          <a:solidFill>
            <a:srgbClr val="003C66">
              <a:alpha val="40000"/>
            </a:srgbClr>
          </a:solidFill>
          <a:ln w="12700">
            <a:solidFill>
              <a:srgbClr val="30B8D8"/>
            </a:solidFill>
          </a:ln>
          <a:effectLst>
            <a:glow rad="88900">
              <a:schemeClr val="accent1">
                <a:satMod val="175000"/>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椭圆 42"/>
          <p:cNvSpPr/>
          <p:nvPr/>
        </p:nvSpPr>
        <p:spPr>
          <a:xfrm>
            <a:off x="2340656" y="3370977"/>
            <a:ext cx="1447723" cy="699744"/>
          </a:xfrm>
          <a:custGeom>
            <a:avLst/>
            <a:gdLst/>
            <a:ahLst/>
            <a:cxnLst/>
            <a:rect l="l" t="t" r="r" b="b"/>
            <a:pathLst>
              <a:path w="1447723" h="699744">
                <a:moveTo>
                  <a:pt x="723861" y="0"/>
                </a:moveTo>
                <a:cubicBezTo>
                  <a:pt x="1115836" y="0"/>
                  <a:pt x="1435171" y="311005"/>
                  <a:pt x="1447723" y="699744"/>
                </a:cubicBezTo>
                <a:lnTo>
                  <a:pt x="0" y="699744"/>
                </a:lnTo>
                <a:cubicBezTo>
                  <a:pt x="12551" y="311005"/>
                  <a:pt x="331887" y="0"/>
                  <a:pt x="723861" y="0"/>
                </a:cubicBezTo>
                <a:close/>
              </a:path>
            </a:pathLst>
          </a:custGeom>
          <a:solidFill>
            <a:srgbClr val="003C66">
              <a:alpha val="60000"/>
            </a:srgbClr>
          </a:solidFill>
          <a:ln w="9525">
            <a:solidFill>
              <a:srgbClr val="30B8D8"/>
            </a:solidFill>
          </a:ln>
          <a:effectLst>
            <a:glow rad="88900">
              <a:schemeClr val="accent1">
                <a:satMod val="175000"/>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椭圆 44"/>
          <p:cNvSpPr/>
          <p:nvPr/>
        </p:nvSpPr>
        <p:spPr>
          <a:xfrm>
            <a:off x="2688493" y="3717538"/>
            <a:ext cx="752049" cy="353186"/>
          </a:xfrm>
          <a:custGeom>
            <a:avLst/>
            <a:gdLst/>
            <a:ahLst/>
            <a:cxnLst/>
            <a:rect l="l" t="t" r="r" b="b"/>
            <a:pathLst>
              <a:path w="752049" h="353185">
                <a:moveTo>
                  <a:pt x="376024" y="0"/>
                </a:moveTo>
                <a:cubicBezTo>
                  <a:pt x="576537" y="0"/>
                  <a:pt x="740641" y="155882"/>
                  <a:pt x="752049" y="353185"/>
                </a:cubicBezTo>
                <a:lnTo>
                  <a:pt x="0" y="353185"/>
                </a:lnTo>
                <a:cubicBezTo>
                  <a:pt x="11407" y="155882"/>
                  <a:pt x="175511" y="0"/>
                  <a:pt x="376024" y="0"/>
                </a:cubicBezTo>
                <a:close/>
              </a:path>
            </a:pathLst>
          </a:custGeom>
          <a:solidFill>
            <a:srgbClr val="003C66"/>
          </a:solidFill>
          <a:ln w="6350">
            <a:solidFill>
              <a:srgbClr val="30B8D8"/>
            </a:solidFill>
          </a:ln>
          <a:effectLst>
            <a:glow rad="88900">
              <a:schemeClr val="accent1">
                <a:satMod val="175000"/>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AutoShape 10"/>
          <p:cNvSpPr>
            <a:spLocks/>
          </p:cNvSpPr>
          <p:nvPr/>
        </p:nvSpPr>
        <p:spPr bwMode="auto">
          <a:xfrm>
            <a:off x="4311824" y="836520"/>
            <a:ext cx="3152775" cy="569913"/>
          </a:xfrm>
          <a:prstGeom prst="accentCallout2">
            <a:avLst>
              <a:gd name="adj1" fmla="val 18750"/>
              <a:gd name="adj2" fmla="val -2259"/>
              <a:gd name="adj3" fmla="val 18750"/>
              <a:gd name="adj4" fmla="val -14884"/>
              <a:gd name="adj5" fmla="val 241214"/>
              <a:gd name="adj6" fmla="val -38292"/>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dirty="0">
                <a:solidFill>
                  <a:srgbClr val="BCE8F2"/>
                </a:solidFill>
                <a:latin typeface="方正正纤黑简体" pitchFamily="2" charset="-122"/>
                <a:ea typeface="方正正纤黑简体" pitchFamily="2" charset="-122"/>
              </a:rPr>
              <a:t>应用程序层：应用程序层是最接近终端用户的一层，</a:t>
            </a:r>
            <a:r>
              <a:rPr lang="en-US" altLang="zh-CN" sz="1200" dirty="0">
                <a:solidFill>
                  <a:srgbClr val="BCE8F2"/>
                </a:solidFill>
                <a:latin typeface="方正正纤黑简体" pitchFamily="2" charset="-122"/>
                <a:ea typeface="方正正纤黑简体" pitchFamily="2" charset="-122"/>
              </a:rPr>
              <a:t>Android</a:t>
            </a:r>
            <a:r>
              <a:rPr lang="zh-CN" altLang="en-US" sz="1200" dirty="0">
                <a:solidFill>
                  <a:srgbClr val="BCE8F2"/>
                </a:solidFill>
                <a:latin typeface="方正正纤黑简体" pitchFamily="2" charset="-122"/>
                <a:ea typeface="方正正纤黑简体" pitchFamily="2" charset="-122"/>
              </a:rPr>
              <a:t>应用程序均运行于该层中，如系统应用计算器、通话；个人应用豌豆荚、阴阳师等。</a:t>
            </a:r>
            <a:endParaRPr lang="en-US" altLang="zh-CN" sz="1200" dirty="0">
              <a:solidFill>
                <a:srgbClr val="BCE8F2"/>
              </a:solidFill>
              <a:latin typeface="方正正纤黑简体" pitchFamily="2" charset="-122"/>
              <a:ea typeface="方正正纤黑简体" pitchFamily="2" charset="-122"/>
            </a:endParaRPr>
          </a:p>
        </p:txBody>
      </p:sp>
      <p:sp>
        <p:nvSpPr>
          <p:cNvPr id="21" name="AutoShape 7"/>
          <p:cNvSpPr>
            <a:spLocks/>
          </p:cNvSpPr>
          <p:nvPr/>
        </p:nvSpPr>
        <p:spPr bwMode="auto">
          <a:xfrm>
            <a:off x="5641805" y="3057106"/>
            <a:ext cx="3090862" cy="569912"/>
          </a:xfrm>
          <a:prstGeom prst="accentCallout2">
            <a:avLst>
              <a:gd name="adj1" fmla="val 18750"/>
              <a:gd name="adj2" fmla="val -2421"/>
              <a:gd name="adj3" fmla="val 18750"/>
              <a:gd name="adj4" fmla="val -12097"/>
              <a:gd name="adj5" fmla="val 89245"/>
              <a:gd name="adj6" fmla="val -79492"/>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dirty="0">
                <a:solidFill>
                  <a:srgbClr val="BCE8F2"/>
                </a:solidFill>
                <a:latin typeface="方正正纤黑简体" pitchFamily="2" charset="-122"/>
                <a:ea typeface="方正正纤黑简体" pitchFamily="2" charset="-122"/>
              </a:rPr>
              <a:t>类库：</a:t>
            </a:r>
            <a:r>
              <a:rPr lang="en-US" altLang="zh-CN" sz="1200" dirty="0">
                <a:solidFill>
                  <a:srgbClr val="BCE8F2"/>
                </a:solidFill>
                <a:latin typeface="方正正纤黑简体" pitchFamily="2" charset="-122"/>
                <a:ea typeface="方正正纤黑简体" pitchFamily="2" charset="-122"/>
              </a:rPr>
              <a:t>Android</a:t>
            </a:r>
            <a:r>
              <a:rPr lang="zh-CN" altLang="en-US" sz="1200" dirty="0">
                <a:solidFill>
                  <a:srgbClr val="BCE8F2"/>
                </a:solidFill>
                <a:latin typeface="方正正纤黑简体" pitchFamily="2" charset="-122"/>
                <a:ea typeface="方正正纤黑简体" pitchFamily="2" charset="-122"/>
              </a:rPr>
              <a:t>内核层和应用程序开发框架之间的通信模块。</a:t>
            </a:r>
            <a:endParaRPr lang="en-US" altLang="zh-CN" sz="1200" dirty="0">
              <a:solidFill>
                <a:srgbClr val="BCE8F2"/>
              </a:solidFill>
              <a:latin typeface="方正正纤黑简体" pitchFamily="2" charset="-122"/>
              <a:ea typeface="方正正纤黑简体" pitchFamily="2" charset="-122"/>
            </a:endParaRPr>
          </a:p>
        </p:txBody>
      </p:sp>
      <p:sp>
        <p:nvSpPr>
          <p:cNvPr id="22" name="AutoShape 8"/>
          <p:cNvSpPr>
            <a:spLocks/>
          </p:cNvSpPr>
          <p:nvPr/>
        </p:nvSpPr>
        <p:spPr bwMode="gray">
          <a:xfrm>
            <a:off x="5177152" y="2360218"/>
            <a:ext cx="3179762" cy="569912"/>
          </a:xfrm>
          <a:prstGeom prst="accentCallout2">
            <a:avLst>
              <a:gd name="adj1" fmla="val 18750"/>
              <a:gd name="adj2" fmla="val -2241"/>
              <a:gd name="adj3" fmla="val 18750"/>
              <a:gd name="adj4" fmla="val -13444"/>
              <a:gd name="adj5" fmla="val 139695"/>
              <a:gd name="adj6" fmla="val -62569"/>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200" dirty="0" err="1">
                <a:solidFill>
                  <a:srgbClr val="BCE8F2"/>
                </a:solidFill>
                <a:latin typeface="方正正纤黑简体" pitchFamily="2" charset="-122"/>
                <a:ea typeface="方正正纤黑简体" pitchFamily="2" charset="-122"/>
              </a:rPr>
              <a:t>Dalvik</a:t>
            </a:r>
            <a:r>
              <a:rPr lang="zh-CN" altLang="en-US" sz="1200" dirty="0">
                <a:solidFill>
                  <a:srgbClr val="BCE8F2"/>
                </a:solidFill>
                <a:latin typeface="方正正纤黑简体" pitchFamily="2" charset="-122"/>
                <a:ea typeface="方正正纤黑简体" pitchFamily="2" charset="-122"/>
              </a:rPr>
              <a:t>虚拟机：</a:t>
            </a:r>
            <a:r>
              <a:rPr lang="en-US" altLang="zh-CN" sz="1200" dirty="0">
                <a:solidFill>
                  <a:srgbClr val="BCE8F2"/>
                </a:solidFill>
                <a:latin typeface="方正正纤黑简体" pitchFamily="2" charset="-122"/>
                <a:ea typeface="方正正纤黑简体" pitchFamily="2" charset="-122"/>
              </a:rPr>
              <a:t>Android</a:t>
            </a:r>
            <a:r>
              <a:rPr lang="zh-CN" altLang="en-US" sz="1200" dirty="0">
                <a:solidFill>
                  <a:srgbClr val="BCE8F2"/>
                </a:solidFill>
                <a:latin typeface="方正正纤黑简体" pitchFamily="2" charset="-122"/>
                <a:ea typeface="方正正纤黑简体" pitchFamily="2" charset="-122"/>
              </a:rPr>
              <a:t>应用程序的核心文件 </a:t>
            </a:r>
            <a:r>
              <a:rPr lang="en-US" altLang="zh-CN" sz="1200" dirty="0">
                <a:solidFill>
                  <a:srgbClr val="BCE8F2"/>
                </a:solidFill>
                <a:latin typeface="方正正纤黑简体" pitchFamily="2" charset="-122"/>
                <a:ea typeface="方正正纤黑简体" pitchFamily="2" charset="-122"/>
              </a:rPr>
              <a:t>.</a:t>
            </a:r>
            <a:r>
              <a:rPr lang="en-US" altLang="zh-CN" sz="1200" dirty="0" err="1">
                <a:solidFill>
                  <a:srgbClr val="BCE8F2"/>
                </a:solidFill>
                <a:latin typeface="方正正纤黑简体" pitchFamily="2" charset="-122"/>
                <a:ea typeface="方正正纤黑简体" pitchFamily="2" charset="-122"/>
              </a:rPr>
              <a:t>dex</a:t>
            </a:r>
            <a:r>
              <a:rPr lang="zh-CN" altLang="en-US" sz="1200" dirty="0">
                <a:solidFill>
                  <a:srgbClr val="BCE8F2"/>
                </a:solidFill>
                <a:latin typeface="方正正纤黑简体" pitchFamily="2" charset="-122"/>
                <a:ea typeface="方正正纤黑简体" pitchFamily="2" charset="-122"/>
              </a:rPr>
              <a:t>运行于</a:t>
            </a:r>
            <a:r>
              <a:rPr lang="en-US" altLang="zh-CN" sz="1200" dirty="0" err="1">
                <a:solidFill>
                  <a:srgbClr val="BCE8F2"/>
                </a:solidFill>
                <a:latin typeface="方正正纤黑简体" pitchFamily="2" charset="-122"/>
                <a:ea typeface="方正正纤黑简体" pitchFamily="2" charset="-122"/>
              </a:rPr>
              <a:t>Dalvik</a:t>
            </a:r>
            <a:r>
              <a:rPr lang="zh-CN" altLang="en-US" sz="1200" dirty="0">
                <a:solidFill>
                  <a:srgbClr val="BCE8F2"/>
                </a:solidFill>
                <a:latin typeface="方正正纤黑简体" pitchFamily="2" charset="-122"/>
                <a:ea typeface="方正正纤黑简体" pitchFamily="2" charset="-122"/>
              </a:rPr>
              <a:t>虚拟机，由其解释执行。</a:t>
            </a:r>
            <a:endParaRPr lang="en-US" altLang="zh-CN" sz="1200" dirty="0">
              <a:solidFill>
                <a:srgbClr val="BCE8F2"/>
              </a:solidFill>
              <a:latin typeface="方正正纤黑简体" pitchFamily="2" charset="-122"/>
              <a:ea typeface="方正正纤黑简体" pitchFamily="2" charset="-122"/>
            </a:endParaRPr>
          </a:p>
        </p:txBody>
      </p:sp>
      <p:sp>
        <p:nvSpPr>
          <p:cNvPr id="23" name="AutoShape 9"/>
          <p:cNvSpPr>
            <a:spLocks/>
          </p:cNvSpPr>
          <p:nvPr/>
        </p:nvSpPr>
        <p:spPr bwMode="gray">
          <a:xfrm>
            <a:off x="4788024" y="1600488"/>
            <a:ext cx="3168650" cy="569913"/>
          </a:xfrm>
          <a:prstGeom prst="accentCallout2">
            <a:avLst>
              <a:gd name="adj1" fmla="val 18750"/>
              <a:gd name="adj2" fmla="val -2250"/>
              <a:gd name="adj3" fmla="val 18750"/>
              <a:gd name="adj4" fmla="val -14759"/>
              <a:gd name="adj5" fmla="val 193335"/>
              <a:gd name="adj6" fmla="val -52148"/>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dirty="0">
                <a:solidFill>
                  <a:srgbClr val="BCE8F2"/>
                </a:solidFill>
                <a:latin typeface="方正正纤黑简体" pitchFamily="2" charset="-122"/>
                <a:ea typeface="方正正纤黑简体" pitchFamily="2" charset="-122"/>
              </a:rPr>
              <a:t>应用程序框架：应用程序框架负责为</a:t>
            </a:r>
            <a:r>
              <a:rPr lang="en-US" altLang="zh-CN" sz="1200" dirty="0">
                <a:solidFill>
                  <a:srgbClr val="BCE8F2"/>
                </a:solidFill>
                <a:latin typeface="方正正纤黑简体" pitchFamily="2" charset="-122"/>
                <a:ea typeface="方正正纤黑简体" pitchFamily="2" charset="-122"/>
              </a:rPr>
              <a:t>Android</a:t>
            </a:r>
            <a:r>
              <a:rPr lang="zh-CN" altLang="en-US" sz="1200" dirty="0">
                <a:solidFill>
                  <a:srgbClr val="BCE8F2"/>
                </a:solidFill>
                <a:latin typeface="方正正纤黑简体" pitchFamily="2" charset="-122"/>
                <a:ea typeface="方正正纤黑简体" pitchFamily="2" charset="-122"/>
              </a:rPr>
              <a:t>应用提供构建组件，帮助应用软件最终以图形界面等形式展示给终端用户</a:t>
            </a:r>
            <a:endParaRPr lang="en-US" altLang="zh-CN" sz="1200" dirty="0">
              <a:solidFill>
                <a:srgbClr val="BCE8F2"/>
              </a:solidFill>
              <a:latin typeface="方正正纤黑简体" pitchFamily="2" charset="-122"/>
              <a:ea typeface="方正正纤黑简体" pitchFamily="2" charset="-122"/>
            </a:endParaRPr>
          </a:p>
        </p:txBody>
      </p:sp>
      <p:sp>
        <p:nvSpPr>
          <p:cNvPr id="53" name="TextBox 13"/>
          <p:cNvSpPr txBox="1">
            <a:spLocks noChangeArrowheads="1"/>
          </p:cNvSpPr>
          <p:nvPr/>
        </p:nvSpPr>
        <p:spPr bwMode="auto">
          <a:xfrm>
            <a:off x="1939311" y="49188"/>
            <a:ext cx="558501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en-US" altLang="zh-CN" dirty="0"/>
              <a:t>Android</a:t>
            </a:r>
            <a:r>
              <a:rPr lang="zh-CN" altLang="en-US" dirty="0"/>
              <a:t>系统的组成框架</a:t>
            </a:r>
          </a:p>
        </p:txBody>
      </p:sp>
      <p:sp>
        <p:nvSpPr>
          <p:cNvPr id="29" name="AutoShape 7"/>
          <p:cNvSpPr>
            <a:spLocks/>
          </p:cNvSpPr>
          <p:nvPr/>
        </p:nvSpPr>
        <p:spPr bwMode="auto">
          <a:xfrm>
            <a:off x="5432912" y="3554763"/>
            <a:ext cx="3090862" cy="569912"/>
          </a:xfrm>
          <a:prstGeom prst="accentCallout2">
            <a:avLst>
              <a:gd name="adj1" fmla="val 18750"/>
              <a:gd name="adj2" fmla="val -2421"/>
              <a:gd name="adj3" fmla="val 18750"/>
              <a:gd name="adj4" fmla="val -12097"/>
              <a:gd name="adj5" fmla="val 69679"/>
              <a:gd name="adj6" fmla="val -72999"/>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200" dirty="0">
                <a:solidFill>
                  <a:srgbClr val="BCE8F2"/>
                </a:solidFill>
                <a:latin typeface="方正正纤黑简体" pitchFamily="2" charset="-122"/>
                <a:ea typeface="方正正纤黑简体" pitchFamily="2" charset="-122"/>
              </a:rPr>
              <a:t>Android</a:t>
            </a:r>
            <a:r>
              <a:rPr lang="zh-CN" altLang="en-US" sz="1200" dirty="0">
                <a:solidFill>
                  <a:srgbClr val="BCE8F2"/>
                </a:solidFill>
                <a:latin typeface="方正正纤黑简体" pitchFamily="2" charset="-122"/>
                <a:ea typeface="方正正纤黑简体" pitchFamily="2" charset="-122"/>
              </a:rPr>
              <a:t>内核层：负责管理系统的电量、内存、驱动程序、进程管理、网络、安全等。</a:t>
            </a:r>
            <a:endParaRPr lang="en-US" altLang="zh-CN" sz="1200" dirty="0">
              <a:solidFill>
                <a:srgbClr val="BCE8F2"/>
              </a:solidFill>
              <a:latin typeface="方正正纤黑简体" pitchFamily="2" charset="-122"/>
              <a:ea typeface="方正正纤黑简体" pitchFamily="2" charset="-122"/>
            </a:endParaRPr>
          </a:p>
        </p:txBody>
      </p:sp>
      <p:grpSp>
        <p:nvGrpSpPr>
          <p:cNvPr id="30" name="组合 29"/>
          <p:cNvGrpSpPr>
            <a:grpSpLocks/>
          </p:cNvGrpSpPr>
          <p:nvPr/>
        </p:nvGrpSpPr>
        <p:grpSpPr bwMode="auto">
          <a:xfrm>
            <a:off x="105696" y="4611223"/>
            <a:ext cx="1708304" cy="646203"/>
            <a:chOff x="755576" y="4580180"/>
            <a:chExt cx="2041610" cy="742330"/>
          </a:xfrm>
        </p:grpSpPr>
        <p:sp>
          <p:nvSpPr>
            <p:cNvPr id="31" name="AutoShape 14"/>
            <p:cNvSpPr>
              <a:spLocks noChangeArrowheads="1"/>
            </p:cNvSpPr>
            <p:nvPr/>
          </p:nvSpPr>
          <p:spPr bwMode="gray">
            <a:xfrm>
              <a:off x="755576" y="4580180"/>
              <a:ext cx="2041610" cy="742330"/>
            </a:xfrm>
            <a:prstGeom prst="chevron">
              <a:avLst>
                <a:gd name="adj" fmla="val 57040"/>
              </a:avLst>
            </a:prstGeom>
            <a:noFill/>
            <a:ln>
              <a:solidFill>
                <a:srgbClr val="30B8D8"/>
              </a:solidFill>
            </a:ln>
            <a:effectLst>
              <a:glow rad="88900">
                <a:schemeClr val="accent1">
                  <a:satMod val="175000"/>
                  <a:alpha val="30000"/>
                </a:schemeClr>
              </a:glow>
            </a:effectLst>
          </p:spPr>
          <p:txBody>
            <a:bodyPr wrap="none" anchor="ctr">
              <a:flatTx/>
            </a:bodyPr>
            <a:lstStyle/>
            <a:p>
              <a:pPr>
                <a:defRPr/>
              </a:pPr>
              <a:endParaRPr lang="zh-CN" altLang="en-US"/>
            </a:p>
          </p:txBody>
        </p:sp>
        <p:sp>
          <p:nvSpPr>
            <p:cNvPr id="32" name="Text Box 15"/>
            <p:cNvSpPr txBox="1">
              <a:spLocks noChangeArrowheads="1"/>
            </p:cNvSpPr>
            <p:nvPr/>
          </p:nvSpPr>
          <p:spPr bwMode="gray">
            <a:xfrm>
              <a:off x="1300647" y="4792487"/>
              <a:ext cx="864393" cy="353561"/>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zh-CN" altLang="en-US" sz="1400" dirty="0">
                  <a:solidFill>
                    <a:srgbClr val="BCE8F2"/>
                  </a:solidFill>
                  <a:latin typeface="Arial" charset="0"/>
                </a:rPr>
                <a:t>内核层</a:t>
              </a:r>
              <a:endParaRPr lang="en-US" altLang="zh-CN" sz="1400" dirty="0">
                <a:solidFill>
                  <a:srgbClr val="BCE8F2"/>
                </a:solidFill>
                <a:latin typeface="Arial" charset="0"/>
              </a:endParaRPr>
            </a:p>
          </p:txBody>
        </p:sp>
      </p:grpSp>
    </p:spTree>
    <p:extLst>
      <p:ext uri="{BB962C8B-B14F-4D97-AF65-F5344CB8AC3E}">
        <p14:creationId xmlns:p14="http://schemas.microsoft.com/office/powerpoint/2010/main" val="1358849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0"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edge">
                                      <p:cBhvr>
                                        <p:cTn id="13" dur="1000"/>
                                        <p:tgtEl>
                                          <p:spTgt spid="38"/>
                                        </p:tgtEl>
                                      </p:cBhvr>
                                    </p:animEffect>
                                  </p:childTnLst>
                                </p:cTn>
                              </p:par>
                            </p:childTnLst>
                          </p:cTn>
                        </p:par>
                        <p:par>
                          <p:cTn id="14" fill="hold" nodeType="afterGroup">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nodeType="afterGroup">
                            <p:stCondLst>
                              <p:cond delay="2500"/>
                            </p:stCondLst>
                            <p:childTnLst>
                              <p:par>
                                <p:cTn id="19" presetID="20" presetClass="entr" presetSubtype="0"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edge">
                                      <p:cBhvr>
                                        <p:cTn id="21" dur="1000"/>
                                        <p:tgtEl>
                                          <p:spTgt spid="39"/>
                                        </p:tgtEl>
                                      </p:cBhvr>
                                    </p:animEffect>
                                  </p:childTnLst>
                                </p:cTn>
                              </p:par>
                            </p:childTnLst>
                          </p:cTn>
                        </p:par>
                        <p:par>
                          <p:cTn id="22" fill="hold" nodeType="afterGroup">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nodeType="afterGroup">
                            <p:stCondLst>
                              <p:cond delay="4000"/>
                            </p:stCondLst>
                            <p:childTnLst>
                              <p:par>
                                <p:cTn id="27" presetID="20" presetClass="entr" presetSubtype="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edge">
                                      <p:cBhvr>
                                        <p:cTn id="29" dur="1000"/>
                                        <p:tgtEl>
                                          <p:spTgt spid="40"/>
                                        </p:tgtEl>
                                      </p:cBhvr>
                                    </p:animEffect>
                                  </p:childTnLst>
                                </p:cTn>
                              </p:par>
                            </p:childTnLst>
                          </p:cTn>
                        </p:par>
                        <p:par>
                          <p:cTn id="30" fill="hold" nodeType="afterGroup">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par>
                          <p:cTn id="34" fill="hold" nodeType="afterGroup">
                            <p:stCondLst>
                              <p:cond delay="5500"/>
                            </p:stCondLst>
                            <p:childTnLst>
                              <p:par>
                                <p:cTn id="35" presetID="20" presetClass="entr" presetSubtype="0"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edge">
                                      <p:cBhvr>
                                        <p:cTn id="37" dur="1000"/>
                                        <p:tgtEl>
                                          <p:spTgt spid="43"/>
                                        </p:tgtEl>
                                      </p:cBhvr>
                                    </p:animEffect>
                                  </p:childTnLst>
                                </p:cTn>
                              </p:par>
                            </p:childTnLst>
                          </p:cTn>
                        </p:par>
                        <p:par>
                          <p:cTn id="38" fill="hold" nodeType="afterGroup">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par>
                          <p:cTn id="42" fill="hold" nodeType="afterGroup">
                            <p:stCondLst>
                              <p:cond delay="7000"/>
                            </p:stCondLst>
                            <p:childTnLst>
                              <p:par>
                                <p:cTn id="43" presetID="20" presetClass="entr" presetSubtype="0"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edge">
                                      <p:cBhvr>
                                        <p:cTn id="45" dur="1000"/>
                                        <p:tgtEl>
                                          <p:spTgt spid="45"/>
                                        </p:tgtEl>
                                      </p:cBhvr>
                                    </p:animEffect>
                                  </p:childTnLst>
                                </p:cTn>
                              </p:par>
                            </p:childTnLst>
                          </p:cTn>
                        </p:par>
                        <p:par>
                          <p:cTn id="46" fill="hold" nodeType="afterGroup">
                            <p:stCondLst>
                              <p:cond delay="8000"/>
                            </p:stCondLst>
                            <p:childTnLst>
                              <p:par>
                                <p:cTn id="47" presetID="2" presetClass="entr" presetSubtype="8" fill="hold" nodeType="after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0-#ppt_w/2"/>
                                          </p:val>
                                        </p:tav>
                                        <p:tav tm="100000">
                                          <p:val>
                                            <p:strVal val="#ppt_x"/>
                                          </p:val>
                                        </p:tav>
                                      </p:tavLst>
                                    </p:anim>
                                    <p:anim calcmode="lin" valueType="num">
                                      <p:cBhvr additive="base">
                                        <p:cTn id="50" dur="500" fill="hold"/>
                                        <p:tgtEl>
                                          <p:spTgt spid="57"/>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10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fill="hold"/>
                                        <p:tgtEl>
                                          <p:spTgt spid="56"/>
                                        </p:tgtEl>
                                        <p:attrNameLst>
                                          <p:attrName>ppt_x</p:attrName>
                                        </p:attrNameLst>
                                      </p:cBhvr>
                                      <p:tavLst>
                                        <p:tav tm="0">
                                          <p:val>
                                            <p:strVal val="0-#ppt_w/2"/>
                                          </p:val>
                                        </p:tav>
                                        <p:tav tm="100000">
                                          <p:val>
                                            <p:strVal val="#ppt_x"/>
                                          </p:val>
                                        </p:tav>
                                      </p:tavLst>
                                    </p:anim>
                                    <p:anim calcmode="lin" valueType="num">
                                      <p:cBhvr additive="base">
                                        <p:cTn id="54" dur="500" fill="hold"/>
                                        <p:tgtEl>
                                          <p:spTgt spid="56"/>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20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0-#ppt_w/2"/>
                                          </p:val>
                                        </p:tav>
                                        <p:tav tm="100000">
                                          <p:val>
                                            <p:strVal val="#ppt_x"/>
                                          </p:val>
                                        </p:tav>
                                      </p:tavLst>
                                    </p:anim>
                                    <p:anim calcmode="lin" valueType="num">
                                      <p:cBhvr additive="base">
                                        <p:cTn id="58" dur="500" fill="hold"/>
                                        <p:tgtEl>
                                          <p:spTgt spid="55"/>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30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fill="hold"/>
                                        <p:tgtEl>
                                          <p:spTgt spid="54"/>
                                        </p:tgtEl>
                                        <p:attrNameLst>
                                          <p:attrName>ppt_x</p:attrName>
                                        </p:attrNameLst>
                                      </p:cBhvr>
                                      <p:tavLst>
                                        <p:tav tm="0">
                                          <p:val>
                                            <p:strVal val="0-#ppt_w/2"/>
                                          </p:val>
                                        </p:tav>
                                        <p:tav tm="100000">
                                          <p:val>
                                            <p:strVal val="#ppt_x"/>
                                          </p:val>
                                        </p:tav>
                                      </p:tavLst>
                                    </p:anim>
                                    <p:anim calcmode="lin" valueType="num">
                                      <p:cBhvr additive="base">
                                        <p:cTn id="62" dur="500" fill="hold"/>
                                        <p:tgtEl>
                                          <p:spTgt spid="54"/>
                                        </p:tgtEl>
                                        <p:attrNameLst>
                                          <p:attrName>ppt_y</p:attrName>
                                        </p:attrNameLst>
                                      </p:cBhvr>
                                      <p:tavLst>
                                        <p:tav tm="0">
                                          <p:val>
                                            <p:strVal val="#ppt_y"/>
                                          </p:val>
                                        </p:tav>
                                        <p:tav tm="100000">
                                          <p:val>
                                            <p:strVal val="#ppt_y"/>
                                          </p:val>
                                        </p:tav>
                                      </p:tavLst>
                                    </p:anim>
                                  </p:childTnLst>
                                </p:cTn>
                              </p:par>
                            </p:childTnLst>
                          </p:cTn>
                        </p:par>
                        <p:par>
                          <p:cTn id="63" fill="hold">
                            <p:stCondLst>
                              <p:cond delay="8800"/>
                            </p:stCondLst>
                            <p:childTnLst>
                              <p:par>
                                <p:cTn id="64" presetID="22" presetClass="entr" presetSubtype="8"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par>
                                <p:cTn id="67" presetID="2" presetClass="entr" presetSubtype="8" fill="hold" nodeType="withEffect">
                                  <p:stCondLst>
                                    <p:cond delay="300"/>
                                  </p:stCondLst>
                                  <p:childTnLst>
                                    <p:set>
                                      <p:cBhvr>
                                        <p:cTn id="68" dur="1" fill="hold">
                                          <p:stCondLst>
                                            <p:cond delay="0"/>
                                          </p:stCondLst>
                                        </p:cTn>
                                        <p:tgtEl>
                                          <p:spTgt spid="30"/>
                                        </p:tgtEl>
                                        <p:attrNameLst>
                                          <p:attrName>style.visibility</p:attrName>
                                        </p:attrNameLst>
                                      </p:cBhvr>
                                      <p:to>
                                        <p:strVal val="visible"/>
                                      </p:to>
                                    </p:set>
                                    <p:anim calcmode="lin" valueType="num">
                                      <p:cBhvr additive="base">
                                        <p:cTn id="69" dur="500" fill="hold"/>
                                        <p:tgtEl>
                                          <p:spTgt spid="30"/>
                                        </p:tgtEl>
                                        <p:attrNameLst>
                                          <p:attrName>ppt_x</p:attrName>
                                        </p:attrNameLst>
                                      </p:cBhvr>
                                      <p:tavLst>
                                        <p:tav tm="0">
                                          <p:val>
                                            <p:strVal val="0-#ppt_w/2"/>
                                          </p:val>
                                        </p:tav>
                                        <p:tav tm="100000">
                                          <p:val>
                                            <p:strVal val="#ppt_x"/>
                                          </p:val>
                                        </p:tav>
                                      </p:tavLst>
                                    </p:anim>
                                    <p:anim calcmode="lin" valueType="num">
                                      <p:cBhvr additive="base">
                                        <p:cTn id="70"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1" grpId="0" animBg="1"/>
      <p:bldP spid="22" grpId="0" animBg="1"/>
      <p:bldP spid="23"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1222376" y="1546228"/>
            <a:ext cx="2754313" cy="2754313"/>
            <a:chOff x="0" y="0"/>
            <a:chExt cx="2754000" cy="2754000"/>
          </a:xfrm>
        </p:grpSpPr>
        <p:grpSp>
          <p:nvGrpSpPr>
            <p:cNvPr id="8229" name="Group 3"/>
            <p:cNvGrpSpPr>
              <a:grpSpLocks noChangeAspect="1"/>
            </p:cNvGrpSpPr>
            <p:nvPr/>
          </p:nvGrpSpPr>
          <p:grpSpPr bwMode="auto">
            <a:xfrm>
              <a:off x="0" y="0"/>
              <a:ext cx="2754000" cy="2754000"/>
              <a:chOff x="0" y="0"/>
              <a:chExt cx="3060000" cy="3060000"/>
            </a:xfrm>
          </p:grpSpPr>
          <p:sp>
            <p:nvSpPr>
              <p:cNvPr id="8225" name="椭圆 29"/>
              <p:cNvSpPr>
                <a:spLocks noChangeAspect="1"/>
              </p:cNvSpPr>
              <p:nvPr/>
            </p:nvSpPr>
            <p:spPr bwMode="auto">
              <a:xfrm>
                <a:off x="0" y="0"/>
                <a:ext cx="3060000" cy="3060000"/>
              </a:xfrm>
              <a:prstGeom prst="ellipse">
                <a:avLst/>
              </a:prstGeom>
              <a:noFill/>
              <a:ln w="57150">
                <a:solidFill>
                  <a:srgbClr val="30B8D8"/>
                </a:solidFill>
                <a:round/>
                <a:headEnd/>
                <a:tailEnd/>
              </a:ln>
              <a:effectLst>
                <a:glow rad="88900">
                  <a:schemeClr val="accent1">
                    <a:satMod val="175000"/>
                    <a:alpha val="30000"/>
                  </a:schemeClr>
                </a:glow>
              </a:effectLst>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solidFill>
                    <a:srgbClr val="FFFFFF"/>
                  </a:solidFill>
                </a:endParaRPr>
              </a:p>
            </p:txBody>
          </p:sp>
          <p:sp>
            <p:nvSpPr>
              <p:cNvPr id="8226" name="椭圆 30"/>
              <p:cNvSpPr>
                <a:spLocks noChangeAspect="1"/>
              </p:cNvSpPr>
              <p:nvPr/>
            </p:nvSpPr>
            <p:spPr bwMode="auto">
              <a:xfrm>
                <a:off x="234571" y="224753"/>
                <a:ext cx="2590856" cy="2590859"/>
              </a:xfrm>
              <a:prstGeom prst="ellipse">
                <a:avLst/>
              </a:prstGeom>
              <a:solidFill>
                <a:srgbClr val="30B8D8">
                  <a:alpha val="25098"/>
                </a:srgbClr>
              </a:solidFill>
              <a:ln w="76200">
                <a:noFill/>
                <a:round/>
                <a:headEnd/>
                <a:tailEnd/>
              </a:ln>
              <a:effectLst>
                <a:glow rad="88900">
                  <a:schemeClr val="accent1">
                    <a:satMod val="175000"/>
                    <a:alpha val="30000"/>
                  </a:schemeClr>
                </a:glow>
              </a:effec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solidFill>
                    <a:srgbClr val="FFFFFF"/>
                  </a:solidFill>
                </a:endParaRPr>
              </a:p>
            </p:txBody>
          </p:sp>
        </p:grpSp>
        <p:sp>
          <p:nvSpPr>
            <p:cNvPr id="8230" name="Rectangle 13"/>
            <p:cNvSpPr>
              <a:spLocks noChangeArrowheads="1"/>
            </p:cNvSpPr>
            <p:nvPr/>
          </p:nvSpPr>
          <p:spPr bwMode="auto">
            <a:xfrm>
              <a:off x="690485" y="1023821"/>
              <a:ext cx="1373031" cy="4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a:solidFill>
                    <a:srgbClr val="BCE8F2"/>
                  </a:solidFill>
                  <a:latin typeface="方正兰亭中黑_GBK" pitchFamily="2" charset="-122"/>
                  <a:ea typeface="方正兰亭中黑_GBK" pitchFamily="2" charset="-122"/>
                </a:rPr>
                <a:t>安全威胁</a:t>
              </a:r>
            </a:p>
          </p:txBody>
        </p:sp>
      </p:grpSp>
      <p:sp>
        <p:nvSpPr>
          <p:cNvPr id="10247" name="TextBox 13"/>
          <p:cNvSpPr txBox="1">
            <a:spLocks noChangeArrowheads="1"/>
          </p:cNvSpPr>
          <p:nvPr/>
        </p:nvSpPr>
        <p:spPr bwMode="auto">
          <a:xfrm>
            <a:off x="1912939" y="49188"/>
            <a:ext cx="5611389"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en-US" altLang="zh-CN" dirty="0"/>
              <a:t>Android</a:t>
            </a:r>
            <a:r>
              <a:rPr lang="zh-CN" altLang="en-US" dirty="0"/>
              <a:t>面临的安全威胁</a:t>
            </a:r>
          </a:p>
        </p:txBody>
      </p:sp>
      <p:grpSp>
        <p:nvGrpSpPr>
          <p:cNvPr id="10248" name="Group 8"/>
          <p:cNvGrpSpPr>
            <a:grpSpLocks/>
          </p:cNvGrpSpPr>
          <p:nvPr/>
        </p:nvGrpSpPr>
        <p:grpSpPr bwMode="auto">
          <a:xfrm>
            <a:off x="2922594" y="1563692"/>
            <a:ext cx="4999037" cy="907869"/>
            <a:chOff x="-626650" y="0"/>
            <a:chExt cx="4998655" cy="907746"/>
          </a:xfrm>
        </p:grpSpPr>
        <p:sp>
          <p:nvSpPr>
            <p:cNvPr id="8220" name="矩形 33"/>
            <p:cNvSpPr>
              <a:spLocks/>
            </p:cNvSpPr>
            <p:nvPr/>
          </p:nvSpPr>
          <p:spPr bwMode="auto">
            <a:xfrm>
              <a:off x="-626650" y="0"/>
              <a:ext cx="4998655" cy="388800"/>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Clr>
                  <a:srgbClr val="FF0000"/>
                </a:buClr>
                <a:buSzPct val="70000"/>
                <a:buFontTx/>
                <a:buNone/>
                <a:defRPr/>
              </a:pPr>
              <a:endParaRPr lang="zh-CN" altLang="en-US" sz="2000" dirty="0">
                <a:solidFill>
                  <a:schemeClr val="tx2"/>
                </a:solidFill>
                <a:latin typeface="Arial" charset="0"/>
                <a:ea typeface="方正兰亭黑_GBK" panose="02000000000000000000" pitchFamily="2" charset="-122"/>
              </a:endParaRPr>
            </a:p>
          </p:txBody>
        </p:sp>
        <p:sp>
          <p:nvSpPr>
            <p:cNvPr id="8227" name="TextBox 146"/>
            <p:cNvSpPr txBox="1">
              <a:spLocks noChangeArrowheads="1"/>
            </p:cNvSpPr>
            <p:nvPr/>
          </p:nvSpPr>
          <p:spPr bwMode="auto">
            <a:xfrm>
              <a:off x="192882" y="55901"/>
              <a:ext cx="1911600" cy="30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400" dirty="0">
                  <a:solidFill>
                    <a:srgbClr val="BCE8F2"/>
                  </a:solidFill>
                  <a:latin typeface="方正兰亭黑_GBK" pitchFamily="2" charset="-122"/>
                  <a:ea typeface="方正兰亭黑_GBK" pitchFamily="2" charset="-122"/>
                </a:rPr>
                <a:t>沙箱机制的安全威胁</a:t>
              </a:r>
              <a:endParaRPr lang="en-US" altLang="zh-CN" sz="1400" dirty="0">
                <a:solidFill>
                  <a:srgbClr val="BCE8F2"/>
                </a:solidFill>
                <a:latin typeface="方正兰亭黑_GBK" pitchFamily="2" charset="-122"/>
                <a:ea typeface="方正兰亭黑_GBK" pitchFamily="2" charset="-122"/>
              </a:endParaRPr>
            </a:p>
          </p:txBody>
        </p:sp>
        <p:sp>
          <p:nvSpPr>
            <p:cNvPr id="8228" name="TextBox 146"/>
            <p:cNvSpPr txBox="1">
              <a:spLocks noChangeArrowheads="1"/>
            </p:cNvSpPr>
            <p:nvPr/>
          </p:nvSpPr>
          <p:spPr bwMode="auto">
            <a:xfrm>
              <a:off x="339727" y="446144"/>
              <a:ext cx="4032278" cy="46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en-US" altLang="zh-CN" sz="1200" dirty="0" err="1">
                  <a:solidFill>
                    <a:srgbClr val="BCE8F2"/>
                  </a:solidFill>
                  <a:latin typeface="方正正纤黑简体" pitchFamily="2" charset="-122"/>
                  <a:ea typeface="方正正纤黑简体" pitchFamily="2" charset="-122"/>
                </a:rPr>
                <a:t>Dalvik</a:t>
              </a:r>
              <a:r>
                <a:rPr lang="zh-CN" altLang="en-US" sz="1200" dirty="0">
                  <a:solidFill>
                    <a:srgbClr val="BCE8F2"/>
                  </a:solidFill>
                  <a:latin typeface="方正正纤黑简体" pitchFamily="2" charset="-122"/>
                  <a:ea typeface="方正正纤黑简体" pitchFamily="2" charset="-122"/>
                </a:rPr>
                <a:t>虚拟机无法动态加载</a:t>
              </a:r>
              <a:r>
                <a:rPr lang="en-US" altLang="zh-CN" sz="1200" dirty="0">
                  <a:solidFill>
                    <a:srgbClr val="BCE8F2"/>
                  </a:solidFill>
                  <a:latin typeface="方正正纤黑简体" pitchFamily="2" charset="-122"/>
                  <a:ea typeface="方正正纤黑简体" pitchFamily="2" charset="-122"/>
                </a:rPr>
                <a:t>.</a:t>
              </a:r>
              <a:r>
                <a:rPr lang="en-US" altLang="zh-CN" sz="1200" dirty="0" err="1">
                  <a:solidFill>
                    <a:srgbClr val="BCE8F2"/>
                  </a:solidFill>
                  <a:latin typeface="方正正纤黑简体" pitchFamily="2" charset="-122"/>
                  <a:ea typeface="方正正纤黑简体" pitchFamily="2" charset="-122"/>
                </a:rPr>
                <a:t>dex</a:t>
              </a:r>
              <a:r>
                <a:rPr lang="zh-CN" altLang="en-US" sz="1200" dirty="0">
                  <a:solidFill>
                    <a:srgbClr val="BCE8F2"/>
                  </a:solidFill>
                  <a:latin typeface="方正正纤黑简体" pitchFamily="2" charset="-122"/>
                  <a:ea typeface="方正正纤黑简体" pitchFamily="2" charset="-122"/>
                </a:rPr>
                <a:t>文件，这就表明需要读取</a:t>
              </a:r>
              <a:r>
                <a:rPr lang="en-US" altLang="zh-CN" sz="1200" dirty="0">
                  <a:solidFill>
                    <a:srgbClr val="BCE8F2"/>
                  </a:solidFill>
                  <a:latin typeface="方正正纤黑简体" pitchFamily="2" charset="-122"/>
                  <a:ea typeface="方正正纤黑简体" pitchFamily="2" charset="-122"/>
                </a:rPr>
                <a:t>.</a:t>
              </a:r>
              <a:r>
                <a:rPr lang="en-US" altLang="zh-CN" sz="1200" dirty="0" err="1">
                  <a:solidFill>
                    <a:srgbClr val="BCE8F2"/>
                  </a:solidFill>
                  <a:latin typeface="方正正纤黑简体" pitchFamily="2" charset="-122"/>
                  <a:ea typeface="方正正纤黑简体" pitchFamily="2" charset="-122"/>
                </a:rPr>
                <a:t>dex</a:t>
              </a:r>
              <a:r>
                <a:rPr lang="zh-CN" altLang="en-US" sz="1200" dirty="0">
                  <a:solidFill>
                    <a:srgbClr val="BCE8F2"/>
                  </a:solidFill>
                  <a:latin typeface="方正正纤黑简体" pitchFamily="2" charset="-122"/>
                  <a:ea typeface="方正正纤黑简体" pitchFamily="2" charset="-122"/>
                </a:rPr>
                <a:t>文件，将其映射到</a:t>
              </a:r>
              <a:r>
                <a:rPr lang="en-US" altLang="zh-CN" sz="1200" dirty="0">
                  <a:solidFill>
                    <a:srgbClr val="BCE8F2"/>
                  </a:solidFill>
                  <a:latin typeface="方正正纤黑简体" pitchFamily="2" charset="-122"/>
                  <a:ea typeface="方正正纤黑简体" pitchFamily="2" charset="-122"/>
                </a:rPr>
                <a:t>Android</a:t>
              </a:r>
              <a:r>
                <a:rPr lang="zh-CN" altLang="en-US" sz="1200" dirty="0">
                  <a:solidFill>
                    <a:srgbClr val="BCE8F2"/>
                  </a:solidFill>
                  <a:latin typeface="方正正纤黑简体" pitchFamily="2" charset="-122"/>
                  <a:ea typeface="方正正纤黑简体" pitchFamily="2" charset="-122"/>
                </a:rPr>
                <a:t>设备内存中</a:t>
              </a:r>
              <a:endParaRPr lang="en-US" altLang="zh-CN" sz="1200" dirty="0">
                <a:solidFill>
                  <a:srgbClr val="BCE8F2"/>
                </a:solidFill>
                <a:latin typeface="方正正纤黑简体" pitchFamily="2" charset="-122"/>
                <a:ea typeface="方正正纤黑简体" pitchFamily="2" charset="-122"/>
              </a:endParaRPr>
            </a:p>
          </p:txBody>
        </p:sp>
      </p:grpSp>
      <p:grpSp>
        <p:nvGrpSpPr>
          <p:cNvPr id="10252" name="Group 12"/>
          <p:cNvGrpSpPr>
            <a:grpSpLocks/>
          </p:cNvGrpSpPr>
          <p:nvPr/>
        </p:nvGrpSpPr>
        <p:grpSpPr bwMode="auto">
          <a:xfrm>
            <a:off x="3630613" y="2728917"/>
            <a:ext cx="4291012" cy="1087773"/>
            <a:chOff x="-561978" y="0"/>
            <a:chExt cx="4291042" cy="1087463"/>
          </a:xfrm>
        </p:grpSpPr>
        <p:sp>
          <p:nvSpPr>
            <p:cNvPr id="2" name="矩形 32"/>
            <p:cNvSpPr>
              <a:spLocks/>
            </p:cNvSpPr>
            <p:nvPr/>
          </p:nvSpPr>
          <p:spPr bwMode="auto">
            <a:xfrm>
              <a:off x="-561978" y="0"/>
              <a:ext cx="4291042" cy="388930"/>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fontAlgn="ctr">
                <a:spcBef>
                  <a:spcPct val="0"/>
                </a:spcBef>
                <a:buClr>
                  <a:srgbClr val="FF0000"/>
                </a:buClr>
                <a:buSzPct val="70000"/>
                <a:buFontTx/>
                <a:buNone/>
                <a:defRPr/>
              </a:pPr>
              <a:endParaRPr lang="zh-CN" altLang="en-US" sz="2000" dirty="0">
                <a:solidFill>
                  <a:schemeClr val="tx2"/>
                </a:solidFill>
                <a:ea typeface="方正兰亭黑_GBK" panose="02000000000000000000" pitchFamily="2" charset="-122"/>
              </a:endParaRPr>
            </a:p>
          </p:txBody>
        </p:sp>
        <p:sp>
          <p:nvSpPr>
            <p:cNvPr id="8222" name="TextBox 146"/>
            <p:cNvSpPr txBox="1">
              <a:spLocks noChangeArrowheads="1"/>
            </p:cNvSpPr>
            <p:nvPr/>
          </p:nvSpPr>
          <p:spPr bwMode="auto">
            <a:xfrm>
              <a:off x="255719" y="55900"/>
              <a:ext cx="1911600" cy="30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400" dirty="0">
                  <a:solidFill>
                    <a:srgbClr val="BCE8F2"/>
                  </a:solidFill>
                  <a:latin typeface="方正兰亭黑_GBK" pitchFamily="2" charset="-122"/>
                  <a:ea typeface="方正兰亭黑_GBK" pitchFamily="2" charset="-122"/>
                </a:rPr>
                <a:t>权限机制的安全威胁</a:t>
              </a:r>
              <a:endParaRPr lang="en-US" altLang="zh-CN" sz="1400" dirty="0">
                <a:solidFill>
                  <a:srgbClr val="BCE8F2"/>
                </a:solidFill>
                <a:latin typeface="方正兰亭黑_GBK" pitchFamily="2" charset="-122"/>
                <a:ea typeface="方正兰亭黑_GBK" pitchFamily="2" charset="-122"/>
              </a:endParaRPr>
            </a:p>
          </p:txBody>
        </p:sp>
        <p:sp>
          <p:nvSpPr>
            <p:cNvPr id="8223" name="TextBox 146"/>
            <p:cNvSpPr txBox="1">
              <a:spLocks noChangeArrowheads="1"/>
            </p:cNvSpPr>
            <p:nvPr/>
          </p:nvSpPr>
          <p:spPr bwMode="auto">
            <a:xfrm>
              <a:off x="63500" y="441316"/>
              <a:ext cx="3665563" cy="646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zh-CN" sz="1200" dirty="0">
                  <a:solidFill>
                    <a:srgbClr val="BCE8F2"/>
                  </a:solidFill>
                  <a:latin typeface="方正正纤黑简体" pitchFamily="2" charset="-122"/>
                  <a:ea typeface="方正正纤黑简体" pitchFamily="2" charset="-122"/>
                </a:rPr>
                <a:t>用户并不了解权限的安全威胁，而开发者开发的应用会申请过多权限，然后有些</a:t>
              </a:r>
              <a:r>
                <a:rPr lang="en-US" altLang="zh-CN" sz="1200" dirty="0">
                  <a:solidFill>
                    <a:srgbClr val="BCE8F2"/>
                  </a:solidFill>
                  <a:latin typeface="方正正纤黑简体" pitchFamily="2" charset="-122"/>
                  <a:ea typeface="方正正纤黑简体" pitchFamily="2" charset="-122"/>
                </a:rPr>
                <a:t>Android</a:t>
              </a:r>
              <a:r>
                <a:rPr lang="zh-CN" altLang="zh-CN" sz="1200" dirty="0">
                  <a:solidFill>
                    <a:srgbClr val="BCE8F2"/>
                  </a:solidFill>
                  <a:latin typeface="方正正纤黑简体" pitchFamily="2" charset="-122"/>
                  <a:ea typeface="方正正纤黑简体" pitchFamily="2" charset="-122"/>
                </a:rPr>
                <a:t>软件要求只有同意所有权限才能正常安装和使用</a:t>
              </a:r>
              <a:endParaRPr lang="en-US" altLang="zh-CN" sz="1200" dirty="0">
                <a:solidFill>
                  <a:srgbClr val="BCE8F2"/>
                </a:solidFill>
                <a:latin typeface="方正正纤黑简体" pitchFamily="2" charset="-122"/>
                <a:ea typeface="方正正纤黑简体" pitchFamily="2" charset="-122"/>
              </a:endParaRPr>
            </a:p>
          </p:txBody>
        </p:sp>
      </p:grpSp>
      <p:grpSp>
        <p:nvGrpSpPr>
          <p:cNvPr id="10256" name="Group 16"/>
          <p:cNvGrpSpPr>
            <a:grpSpLocks/>
          </p:cNvGrpSpPr>
          <p:nvPr/>
        </p:nvGrpSpPr>
        <p:grpSpPr bwMode="auto">
          <a:xfrm>
            <a:off x="2922594" y="3903665"/>
            <a:ext cx="4999037" cy="907869"/>
            <a:chOff x="-626650" y="0"/>
            <a:chExt cx="4998655" cy="906348"/>
          </a:xfrm>
        </p:grpSpPr>
        <p:sp>
          <p:nvSpPr>
            <p:cNvPr id="8214" name="矩形 31"/>
            <p:cNvSpPr>
              <a:spLocks/>
            </p:cNvSpPr>
            <p:nvPr/>
          </p:nvSpPr>
          <p:spPr bwMode="auto">
            <a:xfrm>
              <a:off x="-626650" y="0"/>
              <a:ext cx="4998655" cy="388388"/>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fontAlgn="ctr">
                <a:spcBef>
                  <a:spcPct val="0"/>
                </a:spcBef>
                <a:buClr>
                  <a:srgbClr val="FF0000"/>
                </a:buClr>
                <a:buSzPct val="70000"/>
                <a:buFontTx/>
                <a:buNone/>
                <a:defRPr/>
              </a:pPr>
              <a:endParaRPr lang="zh-CN" altLang="en-US" sz="2000" dirty="0">
                <a:solidFill>
                  <a:schemeClr val="tx2"/>
                </a:solidFill>
                <a:ea typeface="方正兰亭黑_GBK" panose="02000000000000000000" pitchFamily="2" charset="-122"/>
              </a:endParaRPr>
            </a:p>
          </p:txBody>
        </p:sp>
        <p:sp>
          <p:nvSpPr>
            <p:cNvPr id="8217" name="TextBox 146"/>
            <p:cNvSpPr txBox="1">
              <a:spLocks noChangeArrowheads="1"/>
            </p:cNvSpPr>
            <p:nvPr/>
          </p:nvSpPr>
          <p:spPr bwMode="auto">
            <a:xfrm>
              <a:off x="192881" y="55900"/>
              <a:ext cx="2845818" cy="307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400" dirty="0">
                  <a:solidFill>
                    <a:srgbClr val="BCE8F2"/>
                  </a:solidFill>
                  <a:latin typeface="方正兰亭黑_GBK" pitchFamily="2" charset="-122"/>
                  <a:ea typeface="方正兰亭黑_GBK" pitchFamily="2" charset="-122"/>
                </a:rPr>
                <a:t>数字签名机制的安全威胁</a:t>
              </a:r>
              <a:endParaRPr lang="en-US" altLang="zh-CN" sz="1400" dirty="0">
                <a:solidFill>
                  <a:srgbClr val="BCE8F2"/>
                </a:solidFill>
                <a:latin typeface="方正兰亭黑_GBK" pitchFamily="2" charset="-122"/>
                <a:ea typeface="方正兰亭黑_GBK" pitchFamily="2" charset="-122"/>
              </a:endParaRPr>
            </a:p>
          </p:txBody>
        </p:sp>
        <p:sp>
          <p:nvSpPr>
            <p:cNvPr id="8218" name="TextBox 146"/>
            <p:cNvSpPr txBox="1">
              <a:spLocks noChangeArrowheads="1"/>
            </p:cNvSpPr>
            <p:nvPr/>
          </p:nvSpPr>
          <p:spPr bwMode="auto">
            <a:xfrm>
              <a:off x="192089" y="445457"/>
              <a:ext cx="4032278" cy="46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200" dirty="0">
                  <a:solidFill>
                    <a:srgbClr val="BCE8F2"/>
                  </a:solidFill>
                  <a:latin typeface="方正正纤黑简体" pitchFamily="2" charset="-122"/>
                  <a:ea typeface="方正正纤黑简体" pitchFamily="2" charset="-122"/>
                </a:rPr>
                <a:t>通过使用重签名工具可以重新生成签名，然后发布篡改后的</a:t>
              </a:r>
              <a:r>
                <a:rPr lang="en-US" altLang="zh-CN" sz="1200" dirty="0">
                  <a:solidFill>
                    <a:srgbClr val="BCE8F2"/>
                  </a:solidFill>
                  <a:latin typeface="方正正纤黑简体" pitchFamily="2" charset="-122"/>
                  <a:ea typeface="方正正纤黑简体" pitchFamily="2" charset="-122"/>
                </a:rPr>
                <a:t>Android</a:t>
              </a:r>
              <a:r>
                <a:rPr lang="zh-CN" altLang="en-US" sz="1200" dirty="0">
                  <a:solidFill>
                    <a:srgbClr val="BCE8F2"/>
                  </a:solidFill>
                  <a:latin typeface="方正正纤黑简体" pitchFamily="2" charset="-122"/>
                  <a:ea typeface="方正正纤黑简体" pitchFamily="2" charset="-122"/>
                </a:rPr>
                <a:t>应用</a:t>
              </a:r>
              <a:endParaRPr lang="en-US" altLang="zh-CN" sz="1200" dirty="0">
                <a:solidFill>
                  <a:srgbClr val="BCE8F2"/>
                </a:solidFill>
                <a:latin typeface="方正正纤黑简体" pitchFamily="2" charset="-122"/>
                <a:ea typeface="方正正纤黑简体" pitchFamily="2" charset="-122"/>
              </a:endParaRPr>
            </a:p>
          </p:txBody>
        </p:sp>
      </p:grpSp>
      <p:grpSp>
        <p:nvGrpSpPr>
          <p:cNvPr id="10260" name="Group 20"/>
          <p:cNvGrpSpPr>
            <a:grpSpLocks/>
          </p:cNvGrpSpPr>
          <p:nvPr/>
        </p:nvGrpSpPr>
        <p:grpSpPr bwMode="auto">
          <a:xfrm>
            <a:off x="2873383" y="1387478"/>
            <a:ext cx="747713" cy="741363"/>
            <a:chOff x="0" y="0"/>
            <a:chExt cx="747186" cy="740914"/>
          </a:xfrm>
        </p:grpSpPr>
        <p:grpSp>
          <p:nvGrpSpPr>
            <p:cNvPr id="8210" name="Group 21"/>
            <p:cNvGrpSpPr>
              <a:grpSpLocks noChangeAspect="1"/>
            </p:cNvGrpSpPr>
            <p:nvPr/>
          </p:nvGrpSpPr>
          <p:grpSpPr bwMode="auto">
            <a:xfrm>
              <a:off x="3136" y="0"/>
              <a:ext cx="740914" cy="740914"/>
              <a:chOff x="0" y="0"/>
              <a:chExt cx="823237" cy="823237"/>
            </a:xfrm>
          </p:grpSpPr>
          <p:sp>
            <p:nvSpPr>
              <p:cNvPr id="8212" name="椭圆 38"/>
              <p:cNvSpPr>
                <a:spLocks noChangeAspect="1" noChangeArrowheads="1"/>
              </p:cNvSpPr>
              <p:nvPr/>
            </p:nvSpPr>
            <p:spPr bwMode="auto">
              <a:xfrm>
                <a:off x="0" y="0"/>
                <a:ext cx="823237" cy="823237"/>
              </a:xfrm>
              <a:prstGeom prst="ellipse">
                <a:avLst/>
              </a:prstGeom>
              <a:solidFill>
                <a:srgbClr val="BCE8F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8213" name="椭圆 39"/>
              <p:cNvSpPr>
                <a:spLocks noChangeAspect="1"/>
              </p:cNvSpPr>
              <p:nvPr/>
            </p:nvSpPr>
            <p:spPr bwMode="auto">
              <a:xfrm>
                <a:off x="51620" y="51621"/>
                <a:ext cx="720000" cy="720000"/>
              </a:xfrm>
              <a:prstGeom prst="ellipse">
                <a:avLst/>
              </a:prstGeom>
              <a:solidFill>
                <a:srgbClr val="046091">
                  <a:alpha val="79999"/>
                </a:srgb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eaLnBrk="0" hangingPunct="0">
                  <a:buClr>
                    <a:srgbClr val="FF0000"/>
                  </a:buClr>
                  <a:buSzPct val="70000"/>
                </a:pPr>
                <a:endParaRPr lang="zh-CN" altLang="en-US" sz="2000">
                  <a:solidFill>
                    <a:schemeClr val="tx2"/>
                  </a:solidFill>
                  <a:ea typeface="方正兰亭黑_GBK" pitchFamily="2" charset="-122"/>
                </a:endParaRPr>
              </a:p>
            </p:txBody>
          </p:sp>
        </p:grpSp>
        <p:sp>
          <p:nvSpPr>
            <p:cNvPr id="8211" name="Rectangle 13"/>
            <p:cNvSpPr>
              <a:spLocks noChangeArrowheads="1"/>
            </p:cNvSpPr>
            <p:nvPr/>
          </p:nvSpPr>
          <p:spPr bwMode="auto">
            <a:xfrm>
              <a:off x="0" y="170402"/>
              <a:ext cx="747186" cy="39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solidFill>
                    <a:srgbClr val="BCE8F2"/>
                  </a:solidFill>
                  <a:latin typeface="方正兰亭黑_GBK" pitchFamily="2" charset="-122"/>
                  <a:ea typeface="方正兰亭黑_GBK" pitchFamily="2" charset="-122"/>
                </a:rPr>
                <a:t>1</a:t>
              </a:r>
              <a:endParaRPr lang="zh-CN" altLang="en-US" sz="2000" b="1">
                <a:solidFill>
                  <a:srgbClr val="BCE8F2"/>
                </a:solidFill>
                <a:latin typeface="方正兰亭黑_GBK" pitchFamily="2" charset="-122"/>
                <a:ea typeface="方正兰亭黑_GBK" pitchFamily="2" charset="-122"/>
              </a:endParaRPr>
            </a:p>
          </p:txBody>
        </p:sp>
      </p:grpSp>
      <p:grpSp>
        <p:nvGrpSpPr>
          <p:cNvPr id="10265" name="Group 25"/>
          <p:cNvGrpSpPr>
            <a:grpSpLocks/>
          </p:cNvGrpSpPr>
          <p:nvPr/>
        </p:nvGrpSpPr>
        <p:grpSpPr bwMode="auto">
          <a:xfrm>
            <a:off x="3581408" y="2554289"/>
            <a:ext cx="747713" cy="739776"/>
            <a:chOff x="0" y="0"/>
            <a:chExt cx="747186" cy="739990"/>
          </a:xfrm>
        </p:grpSpPr>
        <p:grpSp>
          <p:nvGrpSpPr>
            <p:cNvPr id="8206" name="Group 26"/>
            <p:cNvGrpSpPr>
              <a:grpSpLocks noChangeAspect="1"/>
            </p:cNvGrpSpPr>
            <p:nvPr/>
          </p:nvGrpSpPr>
          <p:grpSpPr bwMode="auto">
            <a:xfrm>
              <a:off x="3598" y="0"/>
              <a:ext cx="739991" cy="739990"/>
              <a:chOff x="0" y="0"/>
              <a:chExt cx="822212" cy="822211"/>
            </a:xfrm>
          </p:grpSpPr>
          <p:sp>
            <p:nvSpPr>
              <p:cNvPr id="8208" name="椭圆 35"/>
              <p:cNvSpPr>
                <a:spLocks noChangeAspect="1" noChangeArrowheads="1"/>
              </p:cNvSpPr>
              <p:nvPr/>
            </p:nvSpPr>
            <p:spPr bwMode="auto">
              <a:xfrm>
                <a:off x="0" y="0"/>
                <a:ext cx="822212" cy="822211"/>
              </a:xfrm>
              <a:prstGeom prst="ellipse">
                <a:avLst/>
              </a:prstGeom>
              <a:solidFill>
                <a:srgbClr val="BCE8F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8209" name="椭圆 36"/>
              <p:cNvSpPr>
                <a:spLocks noChangeAspect="1"/>
              </p:cNvSpPr>
              <p:nvPr/>
            </p:nvSpPr>
            <p:spPr bwMode="auto">
              <a:xfrm>
                <a:off x="50644" y="51168"/>
                <a:ext cx="720922" cy="719876"/>
              </a:xfrm>
              <a:prstGeom prst="ellipse">
                <a:avLst/>
              </a:prstGeom>
              <a:solidFill>
                <a:srgbClr val="046091">
                  <a:alpha val="79999"/>
                </a:srgb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grpSp>
        <p:sp>
          <p:nvSpPr>
            <p:cNvPr id="8207" name="Rectangle 13"/>
            <p:cNvSpPr>
              <a:spLocks noChangeArrowheads="1"/>
            </p:cNvSpPr>
            <p:nvPr/>
          </p:nvSpPr>
          <p:spPr bwMode="auto">
            <a:xfrm>
              <a:off x="0" y="169940"/>
              <a:ext cx="747186" cy="4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solidFill>
                    <a:srgbClr val="BCE8F2"/>
                  </a:solidFill>
                  <a:latin typeface="方正兰亭黑_GBK" pitchFamily="2" charset="-122"/>
                  <a:ea typeface="方正兰亭黑_GBK" pitchFamily="2" charset="-122"/>
                </a:rPr>
                <a:t>2</a:t>
              </a:r>
              <a:endParaRPr lang="zh-CN" altLang="en-US" sz="2000" b="1">
                <a:solidFill>
                  <a:srgbClr val="BCE8F2"/>
                </a:solidFill>
                <a:latin typeface="方正兰亭黑_GBK" pitchFamily="2" charset="-122"/>
                <a:ea typeface="方正兰亭黑_GBK" pitchFamily="2" charset="-122"/>
              </a:endParaRPr>
            </a:p>
          </p:txBody>
        </p:sp>
      </p:grpSp>
      <p:grpSp>
        <p:nvGrpSpPr>
          <p:cNvPr id="10270" name="Group 30"/>
          <p:cNvGrpSpPr>
            <a:grpSpLocks/>
          </p:cNvGrpSpPr>
          <p:nvPr/>
        </p:nvGrpSpPr>
        <p:grpSpPr bwMode="auto">
          <a:xfrm>
            <a:off x="2873383" y="3729039"/>
            <a:ext cx="747713" cy="739776"/>
            <a:chOff x="0" y="0"/>
            <a:chExt cx="747186" cy="740120"/>
          </a:xfrm>
        </p:grpSpPr>
        <p:grpSp>
          <p:nvGrpSpPr>
            <p:cNvPr id="8202" name="Group 31"/>
            <p:cNvGrpSpPr>
              <a:grpSpLocks noChangeAspect="1"/>
            </p:cNvGrpSpPr>
            <p:nvPr/>
          </p:nvGrpSpPr>
          <p:grpSpPr bwMode="auto">
            <a:xfrm>
              <a:off x="3533" y="0"/>
              <a:ext cx="740120" cy="740120"/>
              <a:chOff x="0" y="0"/>
              <a:chExt cx="822355" cy="822355"/>
            </a:xfrm>
          </p:grpSpPr>
          <p:sp>
            <p:nvSpPr>
              <p:cNvPr id="8204" name="椭圆 41"/>
              <p:cNvSpPr>
                <a:spLocks noChangeAspect="1" noChangeArrowheads="1"/>
              </p:cNvSpPr>
              <p:nvPr/>
            </p:nvSpPr>
            <p:spPr bwMode="auto">
              <a:xfrm>
                <a:off x="0" y="0"/>
                <a:ext cx="822355" cy="822355"/>
              </a:xfrm>
              <a:prstGeom prst="ellipse">
                <a:avLst/>
              </a:prstGeom>
              <a:solidFill>
                <a:srgbClr val="BCE8F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8205" name="椭圆 42"/>
              <p:cNvSpPr>
                <a:spLocks noChangeAspect="1"/>
              </p:cNvSpPr>
              <p:nvPr/>
            </p:nvSpPr>
            <p:spPr bwMode="auto">
              <a:xfrm>
                <a:off x="50718" y="51177"/>
                <a:ext cx="720921" cy="720002"/>
              </a:xfrm>
              <a:prstGeom prst="ellipse">
                <a:avLst/>
              </a:prstGeom>
              <a:solidFill>
                <a:srgbClr val="046091">
                  <a:alpha val="79999"/>
                </a:srgb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grpSp>
        <p:sp>
          <p:nvSpPr>
            <p:cNvPr id="8203" name="Rectangle 13"/>
            <p:cNvSpPr>
              <a:spLocks noChangeArrowheads="1"/>
            </p:cNvSpPr>
            <p:nvPr/>
          </p:nvSpPr>
          <p:spPr bwMode="auto">
            <a:xfrm>
              <a:off x="0" y="170005"/>
              <a:ext cx="747186" cy="40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solidFill>
                    <a:srgbClr val="BCE8F2"/>
                  </a:solidFill>
                  <a:latin typeface="方正兰亭黑_GBK" pitchFamily="2" charset="-122"/>
                  <a:ea typeface="方正兰亭黑_GBK" pitchFamily="2" charset="-122"/>
                </a:rPr>
                <a:t>3</a:t>
              </a:r>
              <a:endParaRPr lang="zh-CN" altLang="en-US" sz="2000" b="1">
                <a:solidFill>
                  <a:srgbClr val="BCE8F2"/>
                </a:solidFill>
                <a:latin typeface="方正兰亭黑_GBK" pitchFamily="2" charset="-122"/>
                <a:ea typeface="方正兰亭黑_GBK"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slide(fromLeft)">
                                      <p:cBhvr>
                                        <p:cTn id="7" dur="500"/>
                                        <p:tgtEl>
                                          <p:spTgt spid="10247"/>
                                        </p:tgtEl>
                                      </p:cBhvr>
                                    </p:animEffect>
                                  </p:childTnLst>
                                </p:cTn>
                              </p:par>
                            </p:childTnLst>
                          </p:cTn>
                        </p:par>
                        <p:par>
                          <p:cTn id="8" fill="hold" nodeType="afterGroup">
                            <p:stCondLst>
                              <p:cond delay="500"/>
                            </p:stCondLst>
                            <p:childTnLst>
                              <p:par>
                                <p:cTn id="9" presetID="48" presetClass="entr" presetSubtype="0" accel="50000"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 dur="1000" fill="hold"/>
                                        <p:tgtEl>
                                          <p:spTgt spid="10242"/>
                                        </p:tgtEl>
                                        <p:attrNameLst>
                                          <p:attrName>ppt_x</p:attrName>
                                        </p:attrNameLst>
                                      </p:cBhvr>
                                      <p:tavLst>
                                        <p:tav tm="0">
                                          <p:val>
                                            <p:fltVal val="-1"/>
                                          </p:val>
                                        </p:tav>
                                        <p:tav tm="50000">
                                          <p:val>
                                            <p:fltVal val="0.95"/>
                                          </p:val>
                                        </p:tav>
                                        <p:tav tm="100000">
                                          <p:val>
                                            <p:strVal val="#ppt_x"/>
                                          </p:val>
                                        </p:tav>
                                      </p:tavLst>
                                    </p:anim>
                                    <p:anim calcmode="lin" valueType="num">
                                      <p:cBhvr>
                                        <p:cTn id="13" dur="1000" fill="hold"/>
                                        <p:tgtEl>
                                          <p:spTgt spid="10242"/>
                                        </p:tgtEl>
                                        <p:attrNameLst>
                                          <p:attrName>ppt_y</p:attrName>
                                        </p:attrNameLst>
                                      </p:cBhvr>
                                      <p:tavLst>
                                        <p:tav tm="0">
                                          <p:val>
                                            <p:strVal val="#ppt_y"/>
                                          </p:val>
                                        </p:tav>
                                        <p:tav tm="100000">
                                          <p:val>
                                            <p:strVal val="#ppt_y"/>
                                          </p:val>
                                        </p:tav>
                                      </p:tavLst>
                                    </p:anim>
                                    <p:animEffect transition="in" filter="fade">
                                      <p:cBhvr>
                                        <p:cTn id="14" dur="1000"/>
                                        <p:tgtEl>
                                          <p:spTgt spid="10242"/>
                                        </p:tgtEl>
                                      </p:cBhvr>
                                    </p:animEffect>
                                  </p:childTnLst>
                                </p:cTn>
                              </p:par>
                            </p:childTnLst>
                          </p:cTn>
                        </p:par>
                        <p:par>
                          <p:cTn id="15" fill="hold" nodeType="afterGroup">
                            <p:stCondLst>
                              <p:cond delay="1500"/>
                            </p:stCondLst>
                            <p:childTnLst>
                              <p:par>
                                <p:cTn id="16" presetID="23" presetClass="entr" presetSubtype="16" fill="hold" nodeType="afterEffect">
                                  <p:stCondLst>
                                    <p:cond delay="0"/>
                                  </p:stCondLst>
                                  <p:childTnLst>
                                    <p:set>
                                      <p:cBhvr>
                                        <p:cTn id="17" dur="1" fill="hold">
                                          <p:stCondLst>
                                            <p:cond delay="0"/>
                                          </p:stCondLst>
                                        </p:cTn>
                                        <p:tgtEl>
                                          <p:spTgt spid="10260"/>
                                        </p:tgtEl>
                                        <p:attrNameLst>
                                          <p:attrName>style.visibility</p:attrName>
                                        </p:attrNameLst>
                                      </p:cBhvr>
                                      <p:to>
                                        <p:strVal val="visible"/>
                                      </p:to>
                                    </p:set>
                                    <p:anim calcmode="lin" valueType="num">
                                      <p:cBhvr>
                                        <p:cTn id="18" dur="500" fill="hold"/>
                                        <p:tgtEl>
                                          <p:spTgt spid="10260"/>
                                        </p:tgtEl>
                                        <p:attrNameLst>
                                          <p:attrName>ppt_w</p:attrName>
                                        </p:attrNameLst>
                                      </p:cBhvr>
                                      <p:tavLst>
                                        <p:tav tm="0">
                                          <p:val>
                                            <p:fltVal val="0"/>
                                          </p:val>
                                        </p:tav>
                                        <p:tav tm="100000">
                                          <p:val>
                                            <p:strVal val="#ppt_w"/>
                                          </p:val>
                                        </p:tav>
                                      </p:tavLst>
                                    </p:anim>
                                    <p:anim calcmode="lin" valueType="num">
                                      <p:cBhvr>
                                        <p:cTn id="19" dur="500" fill="hold"/>
                                        <p:tgtEl>
                                          <p:spTgt spid="10260"/>
                                        </p:tgtEl>
                                        <p:attrNameLst>
                                          <p:attrName>ppt_h</p:attrName>
                                        </p:attrNameLst>
                                      </p:cBhvr>
                                      <p:tavLst>
                                        <p:tav tm="0">
                                          <p:val>
                                            <p:fltVal val="0"/>
                                          </p:val>
                                        </p:tav>
                                        <p:tav tm="100000">
                                          <p:val>
                                            <p:strVal val="#ppt_h"/>
                                          </p:val>
                                        </p:tav>
                                      </p:tavLst>
                                    </p:anim>
                                  </p:childTnLst>
                                </p:cTn>
                              </p:par>
                              <p:par>
                                <p:cTn id="20" presetID="12" presetClass="entr" presetSubtype="8" fill="hold" nodeType="withEffect">
                                  <p:stCondLst>
                                    <p:cond delay="200"/>
                                  </p:stCondLst>
                                  <p:childTnLst>
                                    <p:set>
                                      <p:cBhvr>
                                        <p:cTn id="21" dur="1" fill="hold">
                                          <p:stCondLst>
                                            <p:cond delay="0"/>
                                          </p:stCondLst>
                                        </p:cTn>
                                        <p:tgtEl>
                                          <p:spTgt spid="10248"/>
                                        </p:tgtEl>
                                        <p:attrNameLst>
                                          <p:attrName>style.visibility</p:attrName>
                                        </p:attrNameLst>
                                      </p:cBhvr>
                                      <p:to>
                                        <p:strVal val="visible"/>
                                      </p:to>
                                    </p:set>
                                    <p:animEffect transition="in" filter="slide(fromLeft)">
                                      <p:cBhvr>
                                        <p:cTn id="22" dur="500"/>
                                        <p:tgtEl>
                                          <p:spTgt spid="10248"/>
                                        </p:tgtEl>
                                      </p:cBhvr>
                                    </p:animEffect>
                                  </p:childTnLst>
                                </p:cTn>
                              </p:par>
                              <p:par>
                                <p:cTn id="23" presetID="23" presetClass="entr" presetSubtype="16" fill="hold" nodeType="withEffect">
                                  <p:stCondLst>
                                    <p:cond delay="400"/>
                                  </p:stCondLst>
                                  <p:childTnLst>
                                    <p:set>
                                      <p:cBhvr>
                                        <p:cTn id="24" dur="1" fill="hold">
                                          <p:stCondLst>
                                            <p:cond delay="0"/>
                                          </p:stCondLst>
                                        </p:cTn>
                                        <p:tgtEl>
                                          <p:spTgt spid="10265"/>
                                        </p:tgtEl>
                                        <p:attrNameLst>
                                          <p:attrName>style.visibility</p:attrName>
                                        </p:attrNameLst>
                                      </p:cBhvr>
                                      <p:to>
                                        <p:strVal val="visible"/>
                                      </p:to>
                                    </p:set>
                                    <p:anim calcmode="lin" valueType="num">
                                      <p:cBhvr>
                                        <p:cTn id="25" dur="500" fill="hold"/>
                                        <p:tgtEl>
                                          <p:spTgt spid="10265"/>
                                        </p:tgtEl>
                                        <p:attrNameLst>
                                          <p:attrName>ppt_w</p:attrName>
                                        </p:attrNameLst>
                                      </p:cBhvr>
                                      <p:tavLst>
                                        <p:tav tm="0">
                                          <p:val>
                                            <p:fltVal val="0"/>
                                          </p:val>
                                        </p:tav>
                                        <p:tav tm="100000">
                                          <p:val>
                                            <p:strVal val="#ppt_w"/>
                                          </p:val>
                                        </p:tav>
                                      </p:tavLst>
                                    </p:anim>
                                    <p:anim calcmode="lin" valueType="num">
                                      <p:cBhvr>
                                        <p:cTn id="26" dur="500" fill="hold"/>
                                        <p:tgtEl>
                                          <p:spTgt spid="10265"/>
                                        </p:tgtEl>
                                        <p:attrNameLst>
                                          <p:attrName>ppt_h</p:attrName>
                                        </p:attrNameLst>
                                      </p:cBhvr>
                                      <p:tavLst>
                                        <p:tav tm="0">
                                          <p:val>
                                            <p:fltVal val="0"/>
                                          </p:val>
                                        </p:tav>
                                        <p:tav tm="100000">
                                          <p:val>
                                            <p:strVal val="#ppt_h"/>
                                          </p:val>
                                        </p:tav>
                                      </p:tavLst>
                                    </p:anim>
                                  </p:childTnLst>
                                </p:cTn>
                              </p:par>
                              <p:par>
                                <p:cTn id="27" presetID="12" presetClass="entr" presetSubtype="8" fill="hold" nodeType="withEffect">
                                  <p:stCondLst>
                                    <p:cond delay="600"/>
                                  </p:stCondLst>
                                  <p:childTnLst>
                                    <p:set>
                                      <p:cBhvr>
                                        <p:cTn id="28" dur="1" fill="hold">
                                          <p:stCondLst>
                                            <p:cond delay="0"/>
                                          </p:stCondLst>
                                        </p:cTn>
                                        <p:tgtEl>
                                          <p:spTgt spid="10252"/>
                                        </p:tgtEl>
                                        <p:attrNameLst>
                                          <p:attrName>style.visibility</p:attrName>
                                        </p:attrNameLst>
                                      </p:cBhvr>
                                      <p:to>
                                        <p:strVal val="visible"/>
                                      </p:to>
                                    </p:set>
                                    <p:animEffect transition="in" filter="slide(fromLeft)">
                                      <p:cBhvr>
                                        <p:cTn id="29" dur="500"/>
                                        <p:tgtEl>
                                          <p:spTgt spid="10252"/>
                                        </p:tgtEl>
                                      </p:cBhvr>
                                    </p:animEffect>
                                  </p:childTnLst>
                                </p:cTn>
                              </p:par>
                              <p:par>
                                <p:cTn id="30" presetID="23" presetClass="entr" presetSubtype="16" fill="hold" nodeType="withEffect">
                                  <p:stCondLst>
                                    <p:cond delay="800"/>
                                  </p:stCondLst>
                                  <p:childTnLst>
                                    <p:set>
                                      <p:cBhvr>
                                        <p:cTn id="31" dur="1" fill="hold">
                                          <p:stCondLst>
                                            <p:cond delay="0"/>
                                          </p:stCondLst>
                                        </p:cTn>
                                        <p:tgtEl>
                                          <p:spTgt spid="10270"/>
                                        </p:tgtEl>
                                        <p:attrNameLst>
                                          <p:attrName>style.visibility</p:attrName>
                                        </p:attrNameLst>
                                      </p:cBhvr>
                                      <p:to>
                                        <p:strVal val="visible"/>
                                      </p:to>
                                    </p:set>
                                    <p:anim calcmode="lin" valueType="num">
                                      <p:cBhvr>
                                        <p:cTn id="32" dur="500" fill="hold"/>
                                        <p:tgtEl>
                                          <p:spTgt spid="10270"/>
                                        </p:tgtEl>
                                        <p:attrNameLst>
                                          <p:attrName>ppt_w</p:attrName>
                                        </p:attrNameLst>
                                      </p:cBhvr>
                                      <p:tavLst>
                                        <p:tav tm="0">
                                          <p:val>
                                            <p:fltVal val="0"/>
                                          </p:val>
                                        </p:tav>
                                        <p:tav tm="100000">
                                          <p:val>
                                            <p:strVal val="#ppt_w"/>
                                          </p:val>
                                        </p:tav>
                                      </p:tavLst>
                                    </p:anim>
                                    <p:anim calcmode="lin" valueType="num">
                                      <p:cBhvr>
                                        <p:cTn id="33" dur="500" fill="hold"/>
                                        <p:tgtEl>
                                          <p:spTgt spid="10270"/>
                                        </p:tgtEl>
                                        <p:attrNameLst>
                                          <p:attrName>ppt_h</p:attrName>
                                        </p:attrNameLst>
                                      </p:cBhvr>
                                      <p:tavLst>
                                        <p:tav tm="0">
                                          <p:val>
                                            <p:fltVal val="0"/>
                                          </p:val>
                                        </p:tav>
                                        <p:tav tm="100000">
                                          <p:val>
                                            <p:strVal val="#ppt_h"/>
                                          </p:val>
                                        </p:tav>
                                      </p:tavLst>
                                    </p:anim>
                                  </p:childTnLst>
                                </p:cTn>
                              </p:par>
                              <p:par>
                                <p:cTn id="34" presetID="12" presetClass="entr" presetSubtype="8" fill="hold" nodeType="withEffect">
                                  <p:stCondLst>
                                    <p:cond delay="1000"/>
                                  </p:stCondLst>
                                  <p:childTnLst>
                                    <p:set>
                                      <p:cBhvr>
                                        <p:cTn id="35" dur="1" fill="hold">
                                          <p:stCondLst>
                                            <p:cond delay="0"/>
                                          </p:stCondLst>
                                        </p:cTn>
                                        <p:tgtEl>
                                          <p:spTgt spid="10256"/>
                                        </p:tgtEl>
                                        <p:attrNameLst>
                                          <p:attrName>style.visibility</p:attrName>
                                        </p:attrNameLst>
                                      </p:cBhvr>
                                      <p:to>
                                        <p:strVal val="visible"/>
                                      </p:to>
                                    </p:set>
                                    <p:animEffect transition="in" filter="slide(fromLeft)">
                                      <p:cBhvr>
                                        <p:cTn id="36" dur="500"/>
                                        <p:tgtEl>
                                          <p:spTgt spid="10256"/>
                                        </p:tgtEl>
                                      </p:cBhvr>
                                    </p:animEffect>
                                  </p:childTnLst>
                                </p:cTn>
                              </p:par>
                            </p:childTnLst>
                          </p:cTn>
                        </p:par>
                        <p:par>
                          <p:cTn id="37" fill="hold" nodeType="afterGroup">
                            <p:stCondLst>
                              <p:cond delay="3000"/>
                            </p:stCondLst>
                            <p:childTnLst>
                              <p:par>
                                <p:cTn id="38" presetID="26" presetClass="emph" presetSubtype="0" fill="hold" nodeType="afterEffect">
                                  <p:stCondLst>
                                    <p:cond delay="0"/>
                                  </p:stCondLst>
                                  <p:childTnLst>
                                    <p:animEffect transition="out" filter="fade">
                                      <p:cBhvr>
                                        <p:cTn id="39" dur="500" tmFilter="0, 0; .2, .5; .8, .5; 1, 0"/>
                                        <p:tgtEl>
                                          <p:spTgt spid="10242"/>
                                        </p:tgtEl>
                                      </p:cBhvr>
                                    </p:animEffect>
                                    <p:animScale>
                                      <p:cBhvr>
                                        <p:cTn id="40" dur="250" autoRev="1" fill="hold"/>
                                        <p:tgtEl>
                                          <p:spTgt spid="102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1355725" y="2425700"/>
            <a:ext cx="6432550" cy="482600"/>
            <a:chOff x="64331" y="0"/>
            <a:chExt cx="6433094" cy="482482"/>
          </a:xfrm>
        </p:grpSpPr>
        <p:sp>
          <p:nvSpPr>
            <p:cNvPr id="6149"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latin typeface="Arial" charset="0"/>
                <a:ea typeface="方正兰亭黑_GBK" panose="02000000000000000000" pitchFamily="2" charset="-122"/>
              </a:endParaRPr>
            </a:p>
          </p:txBody>
        </p:sp>
        <p:sp>
          <p:nvSpPr>
            <p:cNvPr id="6151" name="Rectangle 13"/>
            <p:cNvSpPr>
              <a:spLocks noChangeArrowheads="1"/>
            </p:cNvSpPr>
            <p:nvPr/>
          </p:nvSpPr>
          <p:spPr bwMode="auto">
            <a:xfrm>
              <a:off x="904413" y="85339"/>
              <a:ext cx="4824944"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dirty="0">
                  <a:solidFill>
                    <a:srgbClr val="BCE8F2"/>
                  </a:solidFill>
                  <a:latin typeface="方正兰亭黑_GBK" pitchFamily="2" charset="-122"/>
                  <a:ea typeface="方正兰亭黑_GBK" pitchFamily="2" charset="-122"/>
                </a:rPr>
                <a:t>针对</a:t>
              </a:r>
              <a:r>
                <a:rPr lang="en-US" altLang="zh-CN" dirty="0">
                  <a:solidFill>
                    <a:srgbClr val="BCE8F2"/>
                  </a:solidFill>
                  <a:latin typeface="方正兰亭黑_GBK" pitchFamily="2" charset="-122"/>
                  <a:ea typeface="方正兰亭黑_GBK" pitchFamily="2" charset="-122"/>
                </a:rPr>
                <a:t>Android</a:t>
              </a:r>
              <a:r>
                <a:rPr lang="zh-CN" altLang="en-US" dirty="0">
                  <a:solidFill>
                    <a:srgbClr val="BCE8F2"/>
                  </a:solidFill>
                  <a:latin typeface="方正兰亭黑_GBK" pitchFamily="2" charset="-122"/>
                  <a:ea typeface="方正兰亭黑_GBK" pitchFamily="2" charset="-122"/>
                </a:rPr>
                <a:t>应用软件的攻击方式</a:t>
              </a:r>
            </a:p>
          </p:txBody>
        </p:sp>
      </p:grpSp>
      <p:sp>
        <p:nvSpPr>
          <p:cNvPr id="8198" name="TextBox 13"/>
          <p:cNvSpPr txBox="1">
            <a:spLocks noChangeArrowheads="1"/>
          </p:cNvSpPr>
          <p:nvPr/>
        </p:nvSpPr>
        <p:spPr bwMode="auto">
          <a:xfrm>
            <a:off x="3816350" y="49188"/>
            <a:ext cx="1512888" cy="57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endParaRPr lang="zh-CN" altLang="en-US" dirty="0"/>
          </a:p>
        </p:txBody>
      </p:sp>
    </p:spTree>
    <p:extLst>
      <p:ext uri="{BB962C8B-B14F-4D97-AF65-F5344CB8AC3E}">
        <p14:creationId xmlns:p14="http://schemas.microsoft.com/office/powerpoint/2010/main" val="956949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ppt_x"/>
                                          </p:val>
                                        </p:tav>
                                        <p:tav tm="100000">
                                          <p:val>
                                            <p:strVal val="#ppt_x"/>
                                          </p:val>
                                        </p:tav>
                                      </p:tavLst>
                                    </p:anim>
                                    <p:anim calcmode="lin" valueType="num">
                                      <p:cBhvr additive="base">
                                        <p:cTn id="12" dur="500" fill="hold"/>
                                        <p:tgtEl>
                                          <p:spTgt spid="819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8" fill="hold" grpId="0" nodeType="afterEffect" nodePh="1">
                                  <p:stCondLst>
                                    <p:cond delay="0"/>
                                  </p:stCondLst>
                                  <p:endCondLst>
                                    <p:cond evt="begin" delay="0">
                                      <p:tn val="14"/>
                                    </p:cond>
                                  </p:endCondLst>
                                  <p:childTnLst>
                                    <p:set>
                                      <p:cBhvr>
                                        <p:cTn id="15" dur="1" fill="hold">
                                          <p:stCondLst>
                                            <p:cond delay="0"/>
                                          </p:stCondLst>
                                        </p:cTn>
                                        <p:tgtEl>
                                          <p:spTgt spid="8198"/>
                                        </p:tgtEl>
                                        <p:attrNameLst>
                                          <p:attrName>style.visibility</p:attrName>
                                        </p:attrNameLst>
                                      </p:cBhvr>
                                      <p:to>
                                        <p:strVal val="visible"/>
                                      </p:to>
                                    </p:set>
                                    <p:animEffect transition="in" filter="slide(fromLeft)">
                                      <p:cBhvr>
                                        <p:cTn id="16"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Box 13"/>
          <p:cNvSpPr txBox="1">
            <a:spLocks noChangeArrowheads="1"/>
          </p:cNvSpPr>
          <p:nvPr/>
        </p:nvSpPr>
        <p:spPr bwMode="auto">
          <a:xfrm>
            <a:off x="3816350" y="49188"/>
            <a:ext cx="1512888" cy="574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endParaRPr lang="zh-CN" altLang="en-US" dirty="0"/>
          </a:p>
        </p:txBody>
      </p:sp>
      <p:sp>
        <p:nvSpPr>
          <p:cNvPr id="2" name="文本框 1"/>
          <p:cNvSpPr txBox="1"/>
          <p:nvPr/>
        </p:nvSpPr>
        <p:spPr>
          <a:xfrm>
            <a:off x="971600" y="1705372"/>
            <a:ext cx="7344816" cy="2831544"/>
          </a:xfrm>
          <a:prstGeom prst="rect">
            <a:avLst/>
          </a:prstGeom>
          <a:noFill/>
        </p:spPr>
        <p:txBody>
          <a:bodyPr wrap="square" rtlCol="0">
            <a:spAutoFit/>
          </a:bodyPr>
          <a:lstStyle/>
          <a:p>
            <a:r>
              <a:rPr lang="zh-CN" altLang="en-US" sz="2000" dirty="0">
                <a:solidFill>
                  <a:srgbClr val="BCE8F2"/>
                </a:solidFill>
                <a:latin typeface="方正正纤黑简体" pitchFamily="2" charset="-122"/>
                <a:ea typeface="方正正纤黑简体" pitchFamily="2" charset="-122"/>
              </a:rPr>
              <a:t>      软件保护从来都不是单一地只研究保护，若不了解软件面临的攻击方式，软件保护方案也只是闭门造车而已。因此要研究移动互联网软件的安全保护技术，就需要先了解攻击者的动机、手段、采用的工具以及攻击目的，攻击从方式上一般分为间接与直接攻击两种。</a:t>
            </a:r>
          </a:p>
          <a:p>
            <a:r>
              <a:rPr lang="zh-CN" altLang="en-US" sz="2000" dirty="0">
                <a:solidFill>
                  <a:srgbClr val="BCE8F2"/>
                </a:solidFill>
                <a:latin typeface="方正正纤黑简体" pitchFamily="2" charset="-122"/>
                <a:ea typeface="方正正纤黑简体" pitchFamily="2" charset="-122"/>
              </a:rPr>
              <a:t>      间接攻击：间接攻击通常利用系统自身存在的漏洞，通过诱使用户访问恶意网站下载载有恶意代码的内容保存到本地，然后通过远程执行恶意代码完成对用户的攻击。</a:t>
            </a:r>
          </a:p>
          <a:p>
            <a:endParaRPr lang="zh-CN" altLang="en-US" dirty="0"/>
          </a:p>
        </p:txBody>
      </p:sp>
    </p:spTree>
    <p:extLst>
      <p:ext uri="{BB962C8B-B14F-4D97-AF65-F5344CB8AC3E}">
        <p14:creationId xmlns:p14="http://schemas.microsoft.com/office/powerpoint/2010/main" val="326072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8" fill="hold" grpId="0" nodeType="afterEffect" nodePh="1">
                                  <p:stCondLst>
                                    <p:cond delay="0"/>
                                  </p:stCondLst>
                                  <p:endCondLst>
                                    <p:cond evt="begin" delay="0">
                                      <p:tn val="5"/>
                                    </p:cond>
                                  </p:endCondLst>
                                  <p:childTnLst>
                                    <p:set>
                                      <p:cBhvr>
                                        <p:cTn id="6" dur="1" fill="hold">
                                          <p:stCondLst>
                                            <p:cond delay="0"/>
                                          </p:stCondLst>
                                        </p:cTn>
                                        <p:tgtEl>
                                          <p:spTgt spid="8198"/>
                                        </p:tgtEl>
                                        <p:attrNameLst>
                                          <p:attrName>style.visibility</p:attrName>
                                        </p:attrNameLst>
                                      </p:cBhvr>
                                      <p:to>
                                        <p:strVal val="visible"/>
                                      </p:to>
                                    </p:set>
                                    <p:animEffect transition="in" filter="slide(fromLeft)">
                                      <p:cBhvr>
                                        <p:cTn id="7" dur="500"/>
                                        <p:tgtEl>
                                          <p:spTgt spid="819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3"/>
          <p:cNvSpPr txBox="1">
            <a:spLocks noChangeArrowheads="1"/>
          </p:cNvSpPr>
          <p:nvPr/>
        </p:nvSpPr>
        <p:spPr bwMode="auto">
          <a:xfrm>
            <a:off x="2633671" y="49188"/>
            <a:ext cx="3876675"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lnSpc>
                <a:spcPct val="120000"/>
              </a:lnSpc>
              <a:spcBef>
                <a:spcPct val="50000"/>
              </a:spcBef>
              <a:buFontTx/>
              <a:buNone/>
              <a:defRPr/>
            </a:pPr>
            <a:r>
              <a:rPr lang="zh-CN" altLang="en-US" sz="2800" dirty="0">
                <a:gradFill flip="none" rotWithShape="1">
                  <a:gsLst>
                    <a:gs pos="60000">
                      <a:srgbClr val="BCE8F2"/>
                    </a:gs>
                    <a:gs pos="0">
                      <a:srgbClr val="4EC3DE"/>
                    </a:gs>
                    <a:gs pos="40000">
                      <a:srgbClr val="BCE8F2"/>
                    </a:gs>
                    <a:gs pos="100000">
                      <a:srgbClr val="4EC3DE"/>
                    </a:gs>
                  </a:gsLst>
                  <a:lin ang="0" scaled="1"/>
                  <a:tileRect/>
                </a:gradFill>
                <a:latin typeface="方正兰亭纤黑简体" panose="02010600030101010101" charset="-122"/>
                <a:ea typeface="方正兰亭纤黑简体" panose="02010600030101010101" charset="-122"/>
              </a:rPr>
              <a:t>直接攻击方式</a:t>
            </a:r>
          </a:p>
        </p:txBody>
      </p:sp>
      <p:grpSp>
        <p:nvGrpSpPr>
          <p:cNvPr id="9219" name="Group 3"/>
          <p:cNvGrpSpPr>
            <a:grpSpLocks/>
          </p:cNvGrpSpPr>
          <p:nvPr/>
        </p:nvGrpSpPr>
        <p:grpSpPr bwMode="auto">
          <a:xfrm>
            <a:off x="1020126" y="1129311"/>
            <a:ext cx="1036637" cy="1036637"/>
            <a:chOff x="0" y="0"/>
            <a:chExt cx="1036800" cy="1036800"/>
          </a:xfrm>
          <a:effectLst>
            <a:glow rad="88900">
              <a:schemeClr val="accent1">
                <a:satMod val="175000"/>
                <a:alpha val="30000"/>
              </a:schemeClr>
            </a:glow>
          </a:effectLst>
        </p:grpSpPr>
        <p:sp>
          <p:nvSpPr>
            <p:cNvPr id="7215" name="空心弧 43"/>
            <p:cNvSpPr>
              <a:spLocks noChangeAspect="1"/>
            </p:cNvSpPr>
            <p:nvPr/>
          </p:nvSpPr>
          <p:spPr bwMode="auto">
            <a:xfrm>
              <a:off x="0" y="0"/>
              <a:ext cx="1036800" cy="1036800"/>
            </a:xfrm>
            <a:custGeom>
              <a:avLst/>
              <a:gdLst>
                <a:gd name="T0" fmla="*/ 1036799 w 1036800"/>
                <a:gd name="T1" fmla="*/ 519147 h 1036800"/>
                <a:gd name="T2" fmla="*/ 1036799 w 1036800"/>
                <a:gd name="T3" fmla="*/ 519147 h 1036800"/>
                <a:gd name="T4" fmla="*/ 518400 w 1036800"/>
                <a:gd name="T5" fmla="*/ 1036800 h 1036800"/>
                <a:gd name="T6" fmla="*/ 0 w 1036800"/>
                <a:gd name="T7" fmla="*/ 518400 h 1036800"/>
                <a:gd name="T8" fmla="*/ 518206 w 1036800"/>
                <a:gd name="T9" fmla="*/ 0 h 1036800"/>
                <a:gd name="T10" fmla="*/ 518304 w 1036800"/>
                <a:gd name="T11" fmla="*/ 261066 h 1036800"/>
                <a:gd name="T12" fmla="*/ 518304 w 1036800"/>
                <a:gd name="T13" fmla="*/ 261066 h 1036800"/>
                <a:gd name="T14" fmla="*/ 261066 w 1036800"/>
                <a:gd name="T15" fmla="*/ 518399 h 1036800"/>
                <a:gd name="T16" fmla="*/ 518400 w 1036800"/>
                <a:gd name="T17" fmla="*/ 775734 h 1036800"/>
                <a:gd name="T18" fmla="*/ 775733 w 1036800"/>
                <a:gd name="T19" fmla="*/ 518770 h 10368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6800"/>
                <a:gd name="T31" fmla="*/ 0 h 1036800"/>
                <a:gd name="T32" fmla="*/ 1036799 w 1036800"/>
                <a:gd name="T33" fmla="*/ 1036800 h 10368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6800" h="1036800">
                  <a:moveTo>
                    <a:pt x="1036799" y="519147"/>
                  </a:moveTo>
                  <a:lnTo>
                    <a:pt x="1036799" y="519147"/>
                  </a:lnTo>
                  <a:cubicBezTo>
                    <a:pt x="1036387" y="805159"/>
                    <a:pt x="804412" y="1036799"/>
                    <a:pt x="518400" y="1036800"/>
                  </a:cubicBezTo>
                  <a:cubicBezTo>
                    <a:pt x="232095" y="1036800"/>
                    <a:pt x="0" y="804704"/>
                    <a:pt x="0" y="518400"/>
                  </a:cubicBezTo>
                  <a:cubicBezTo>
                    <a:pt x="-1" y="232171"/>
                    <a:pt x="231977" y="107"/>
                    <a:pt x="518206" y="0"/>
                  </a:cubicBezTo>
                  <a:lnTo>
                    <a:pt x="518304" y="261066"/>
                  </a:lnTo>
                  <a:cubicBezTo>
                    <a:pt x="376219" y="261119"/>
                    <a:pt x="261066" y="376315"/>
                    <a:pt x="261066" y="518399"/>
                  </a:cubicBezTo>
                  <a:cubicBezTo>
                    <a:pt x="261066" y="660521"/>
                    <a:pt x="376278" y="775734"/>
                    <a:pt x="518400" y="775734"/>
                  </a:cubicBezTo>
                  <a:cubicBezTo>
                    <a:pt x="660376" y="775734"/>
                    <a:pt x="775529" y="660747"/>
                    <a:pt x="775733" y="518770"/>
                  </a:cubicBezTo>
                  <a:lnTo>
                    <a:pt x="1036799" y="519147"/>
                  </a:lnTo>
                  <a:close/>
                </a:path>
              </a:pathLst>
            </a:custGeom>
            <a:solidFill>
              <a:srgbClr val="30B8D8">
                <a:alpha val="79999"/>
              </a:srgbClr>
            </a:solidFill>
            <a:ln w="25400" cmpd="sng">
              <a:noFill/>
              <a:round/>
              <a:headEnd/>
              <a:tailEnd/>
            </a:ln>
          </p:spPr>
          <p:txBody>
            <a:bodyPr wrap="none" anchor="ctr"/>
            <a:lstStyle/>
            <a:p>
              <a:pPr>
                <a:defRPr/>
              </a:pPr>
              <a:endParaRPr lang="zh-CN" altLang="en-US"/>
            </a:p>
          </p:txBody>
        </p:sp>
        <p:sp>
          <p:nvSpPr>
            <p:cNvPr id="7216" name="空心弧 44"/>
            <p:cNvSpPr>
              <a:spLocks noChangeAspect="1"/>
            </p:cNvSpPr>
            <p:nvPr/>
          </p:nvSpPr>
          <p:spPr bwMode="auto">
            <a:xfrm>
              <a:off x="0" y="0"/>
              <a:ext cx="1036800" cy="1036800"/>
            </a:xfrm>
            <a:custGeom>
              <a:avLst/>
              <a:gdLst>
                <a:gd name="T0" fmla="*/ 519636 w 1036800"/>
                <a:gd name="T1" fmla="*/ 1 h 1036800"/>
                <a:gd name="T2" fmla="*/ 519635 w 1036800"/>
                <a:gd name="T3" fmla="*/ 1 h 1036800"/>
                <a:gd name="T4" fmla="*/ 1036800 w 1036800"/>
                <a:gd name="T5" fmla="*/ 518400 h 1036800"/>
                <a:gd name="T6" fmla="*/ 1036799 w 1036800"/>
                <a:gd name="T7" fmla="*/ 518400 h 1036800"/>
                <a:gd name="T8" fmla="*/ 777600 w 1036800"/>
                <a:gd name="T9" fmla="*/ 518400 h 1036800"/>
                <a:gd name="T10" fmla="*/ 777600 w 1036800"/>
                <a:gd name="T11" fmla="*/ 518400 h 1036800"/>
                <a:gd name="T12" fmla="*/ 519017 w 1036800"/>
                <a:gd name="T13" fmla="*/ 259200 h 1036800"/>
                <a:gd name="T14" fmla="*/ 0 60000 65536"/>
                <a:gd name="T15" fmla="*/ 0 60000 65536"/>
                <a:gd name="T16" fmla="*/ 0 60000 65536"/>
                <a:gd name="T17" fmla="*/ 0 60000 65536"/>
                <a:gd name="T18" fmla="*/ 0 60000 65536"/>
                <a:gd name="T19" fmla="*/ 0 60000 65536"/>
                <a:gd name="T20" fmla="*/ 0 60000 65536"/>
                <a:gd name="T21" fmla="*/ 519018 w 1036800"/>
                <a:gd name="T22" fmla="*/ 1 h 1036800"/>
                <a:gd name="T23" fmla="*/ 1036800 w 1036800"/>
                <a:gd name="T24" fmla="*/ 518400 h 10368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6800" h="1036800">
                  <a:moveTo>
                    <a:pt x="519636" y="1"/>
                  </a:moveTo>
                  <a:lnTo>
                    <a:pt x="519635" y="1"/>
                  </a:lnTo>
                  <a:cubicBezTo>
                    <a:pt x="805457" y="682"/>
                    <a:pt x="1036800" y="232578"/>
                    <a:pt x="1036800" y="518400"/>
                  </a:cubicBezTo>
                  <a:cubicBezTo>
                    <a:pt x="1036800" y="518400"/>
                    <a:pt x="1036799" y="518400"/>
                    <a:pt x="1036799" y="518400"/>
                  </a:cubicBezTo>
                  <a:lnTo>
                    <a:pt x="777600" y="518400"/>
                  </a:lnTo>
                  <a:cubicBezTo>
                    <a:pt x="777600" y="375488"/>
                    <a:pt x="661927" y="259540"/>
                    <a:pt x="519017" y="259200"/>
                  </a:cubicBezTo>
                  <a:lnTo>
                    <a:pt x="519636" y="1"/>
                  </a:lnTo>
                  <a:close/>
                </a:path>
              </a:pathLst>
            </a:custGeom>
            <a:solidFill>
              <a:srgbClr val="1E8FB2">
                <a:alpha val="79999"/>
              </a:srgbClr>
            </a:solidFill>
            <a:ln w="25400" cmpd="sng">
              <a:noFill/>
              <a:round/>
              <a:headEnd/>
              <a:tailEnd/>
            </a:ln>
          </p:spPr>
          <p:txBody>
            <a:bodyPr wrap="none" anchor="ctr"/>
            <a:lstStyle/>
            <a:p>
              <a:pPr>
                <a:defRPr/>
              </a:pPr>
              <a:endParaRPr lang="zh-CN" altLang="en-US"/>
            </a:p>
          </p:txBody>
        </p:sp>
        <p:sp>
          <p:nvSpPr>
            <p:cNvPr id="7217" name="Rectangle 13"/>
            <p:cNvSpPr>
              <a:spLocks noChangeArrowheads="1"/>
            </p:cNvSpPr>
            <p:nvPr/>
          </p:nvSpPr>
          <p:spPr bwMode="auto">
            <a:xfrm>
              <a:off x="231811" y="350892"/>
              <a:ext cx="643038" cy="4001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000" dirty="0">
                  <a:solidFill>
                    <a:schemeClr val="bg1"/>
                  </a:solidFill>
                  <a:latin typeface="方正兰亭黑_GBK" panose="02000000000000000000" pitchFamily="2" charset="-122"/>
                  <a:ea typeface="方正兰亭黑_GBK" panose="02000000000000000000" pitchFamily="2" charset="-122"/>
                </a:rPr>
                <a:t>1.</a:t>
              </a:r>
              <a:endParaRPr lang="zh-CN" altLang="en-US" sz="2000" dirty="0">
                <a:solidFill>
                  <a:schemeClr val="bg1"/>
                </a:solidFill>
                <a:latin typeface="方正兰亭黑_GBK" panose="02000000000000000000" pitchFamily="2" charset="-122"/>
                <a:ea typeface="方正兰亭黑_GBK" panose="02000000000000000000" pitchFamily="2" charset="-122"/>
              </a:endParaRPr>
            </a:p>
          </p:txBody>
        </p:sp>
      </p:grpSp>
      <p:grpSp>
        <p:nvGrpSpPr>
          <p:cNvPr id="9223" name="Group 7"/>
          <p:cNvGrpSpPr>
            <a:grpSpLocks/>
          </p:cNvGrpSpPr>
          <p:nvPr/>
        </p:nvGrpSpPr>
        <p:grpSpPr bwMode="auto">
          <a:xfrm>
            <a:off x="3023055" y="1129311"/>
            <a:ext cx="1036637" cy="1036637"/>
            <a:chOff x="0" y="0"/>
            <a:chExt cx="1036800" cy="1036800"/>
          </a:xfrm>
          <a:effectLst>
            <a:glow rad="88900">
              <a:schemeClr val="accent1">
                <a:satMod val="175000"/>
                <a:alpha val="30000"/>
              </a:schemeClr>
            </a:glow>
          </a:effectLst>
        </p:grpSpPr>
        <p:sp>
          <p:nvSpPr>
            <p:cNvPr id="7212" name="空心弧 45"/>
            <p:cNvSpPr>
              <a:spLocks noChangeAspect="1"/>
            </p:cNvSpPr>
            <p:nvPr/>
          </p:nvSpPr>
          <p:spPr bwMode="auto">
            <a:xfrm>
              <a:off x="0" y="0"/>
              <a:ext cx="1036800" cy="1036800"/>
            </a:xfrm>
            <a:custGeom>
              <a:avLst/>
              <a:gdLst>
                <a:gd name="T0" fmla="*/ 517906 w 1036800"/>
                <a:gd name="T1" fmla="*/ 1036800 h 1036800"/>
                <a:gd name="T2" fmla="*/ 517906 w 1036800"/>
                <a:gd name="T3" fmla="*/ 1036799 h 1036800"/>
                <a:gd name="T4" fmla="*/ 0 w 1036800"/>
                <a:gd name="T5" fmla="*/ 518400 h 1036800"/>
                <a:gd name="T6" fmla="*/ 518206 w 1036800"/>
                <a:gd name="T7" fmla="*/ 0 h 1036800"/>
                <a:gd name="T8" fmla="*/ 518304 w 1036800"/>
                <a:gd name="T9" fmla="*/ 261066 h 1036800"/>
                <a:gd name="T10" fmla="*/ 518304 w 1036800"/>
                <a:gd name="T11" fmla="*/ 261066 h 1036800"/>
                <a:gd name="T12" fmla="*/ 261066 w 1036800"/>
                <a:gd name="T13" fmla="*/ 518399 h 1036800"/>
                <a:gd name="T14" fmla="*/ 518155 w 1036800"/>
                <a:gd name="T15" fmla="*/ 775733 h 1036800"/>
                <a:gd name="T16" fmla="*/ 0 60000 65536"/>
                <a:gd name="T17" fmla="*/ 0 60000 65536"/>
                <a:gd name="T18" fmla="*/ 0 60000 65536"/>
                <a:gd name="T19" fmla="*/ 0 60000 65536"/>
                <a:gd name="T20" fmla="*/ 0 60000 65536"/>
                <a:gd name="T21" fmla="*/ 0 60000 65536"/>
                <a:gd name="T22" fmla="*/ 0 60000 65536"/>
                <a:gd name="T23" fmla="*/ 0 60000 65536"/>
                <a:gd name="T24" fmla="*/ 0 w 1036800"/>
                <a:gd name="T25" fmla="*/ 0 h 1036800"/>
                <a:gd name="T26" fmla="*/ 518304 w 1036800"/>
                <a:gd name="T27" fmla="*/ 1036800 h 1036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6800" h="1036800">
                  <a:moveTo>
                    <a:pt x="517906" y="1036800"/>
                  </a:moveTo>
                  <a:lnTo>
                    <a:pt x="517906" y="1036799"/>
                  </a:lnTo>
                  <a:cubicBezTo>
                    <a:pt x="231794" y="1036527"/>
                    <a:pt x="0" y="804511"/>
                    <a:pt x="0" y="518400"/>
                  </a:cubicBezTo>
                  <a:cubicBezTo>
                    <a:pt x="-1" y="232171"/>
                    <a:pt x="231977" y="107"/>
                    <a:pt x="518206" y="0"/>
                  </a:cubicBezTo>
                  <a:lnTo>
                    <a:pt x="518304" y="261066"/>
                  </a:lnTo>
                  <a:cubicBezTo>
                    <a:pt x="376219" y="261119"/>
                    <a:pt x="261066" y="376315"/>
                    <a:pt x="261066" y="518399"/>
                  </a:cubicBezTo>
                  <a:cubicBezTo>
                    <a:pt x="261065" y="660425"/>
                    <a:pt x="376129" y="775598"/>
                    <a:pt x="518155" y="775733"/>
                  </a:cubicBezTo>
                  <a:lnTo>
                    <a:pt x="517906" y="1036800"/>
                  </a:lnTo>
                  <a:close/>
                </a:path>
              </a:pathLst>
            </a:custGeom>
            <a:solidFill>
              <a:srgbClr val="30B8D8">
                <a:alpha val="79999"/>
              </a:srgbClr>
            </a:solidFill>
            <a:ln w="25400" cmpd="sng">
              <a:noFill/>
              <a:round/>
              <a:headEnd/>
              <a:tailEnd/>
            </a:ln>
          </p:spPr>
          <p:txBody>
            <a:bodyPr wrap="none" anchor="ctr"/>
            <a:lstStyle/>
            <a:p>
              <a:pPr>
                <a:defRPr/>
              </a:pPr>
              <a:endParaRPr lang="zh-CN" altLang="en-US"/>
            </a:p>
          </p:txBody>
        </p:sp>
        <p:sp>
          <p:nvSpPr>
            <p:cNvPr id="7213" name="空心弧 46"/>
            <p:cNvSpPr>
              <a:spLocks noChangeAspect="1"/>
            </p:cNvSpPr>
            <p:nvPr/>
          </p:nvSpPr>
          <p:spPr bwMode="auto">
            <a:xfrm>
              <a:off x="0" y="0"/>
              <a:ext cx="1036800" cy="1036800"/>
            </a:xfrm>
            <a:custGeom>
              <a:avLst/>
              <a:gdLst>
                <a:gd name="T0" fmla="*/ 519636 w 1036800"/>
                <a:gd name="T1" fmla="*/ 1 h 1036800"/>
                <a:gd name="T2" fmla="*/ 519635 w 1036800"/>
                <a:gd name="T3" fmla="*/ 1 h 1036800"/>
                <a:gd name="T4" fmla="*/ 1036800 w 1036800"/>
                <a:gd name="T5" fmla="*/ 518400 h 1036800"/>
                <a:gd name="T6" fmla="*/ 520185 w 1036800"/>
                <a:gd name="T7" fmla="*/ 1036796 h 1036800"/>
                <a:gd name="T8" fmla="*/ 519282 w 1036800"/>
                <a:gd name="T9" fmla="*/ 774436 h 1036800"/>
                <a:gd name="T10" fmla="*/ 519282 w 1036800"/>
                <a:gd name="T11" fmla="*/ 774436 h 1036800"/>
                <a:gd name="T12" fmla="*/ 774438 w 1036800"/>
                <a:gd name="T13" fmla="*/ 518400 h 1036800"/>
                <a:gd name="T14" fmla="*/ 519009 w 1036800"/>
                <a:gd name="T15" fmla="*/ 262362 h 1036800"/>
                <a:gd name="T16" fmla="*/ 0 60000 65536"/>
                <a:gd name="T17" fmla="*/ 0 60000 65536"/>
                <a:gd name="T18" fmla="*/ 0 60000 65536"/>
                <a:gd name="T19" fmla="*/ 0 60000 65536"/>
                <a:gd name="T20" fmla="*/ 0 60000 65536"/>
                <a:gd name="T21" fmla="*/ 0 60000 65536"/>
                <a:gd name="T22" fmla="*/ 0 60000 65536"/>
                <a:gd name="T23" fmla="*/ 0 60000 65536"/>
                <a:gd name="T24" fmla="*/ 519010 w 1036800"/>
                <a:gd name="T25" fmla="*/ 1 h 1036800"/>
                <a:gd name="T26" fmla="*/ 1036800 w 1036800"/>
                <a:gd name="T27" fmla="*/ 1036797 h 1036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6800" h="1036800">
                  <a:moveTo>
                    <a:pt x="519636" y="1"/>
                  </a:moveTo>
                  <a:lnTo>
                    <a:pt x="519635" y="1"/>
                  </a:lnTo>
                  <a:cubicBezTo>
                    <a:pt x="805457" y="682"/>
                    <a:pt x="1036800" y="232578"/>
                    <a:pt x="1036800" y="518400"/>
                  </a:cubicBezTo>
                  <a:cubicBezTo>
                    <a:pt x="1036800" y="804007"/>
                    <a:pt x="805790" y="1035813"/>
                    <a:pt x="520185" y="1036796"/>
                  </a:cubicBezTo>
                  <a:lnTo>
                    <a:pt x="519282" y="774436"/>
                  </a:lnTo>
                  <a:cubicBezTo>
                    <a:pt x="660342" y="773950"/>
                    <a:pt x="774438" y="659461"/>
                    <a:pt x="774438" y="518400"/>
                  </a:cubicBezTo>
                  <a:cubicBezTo>
                    <a:pt x="774438" y="377232"/>
                    <a:pt x="660177" y="262699"/>
                    <a:pt x="519009" y="262362"/>
                  </a:cubicBezTo>
                  <a:lnTo>
                    <a:pt x="519636" y="1"/>
                  </a:lnTo>
                  <a:close/>
                </a:path>
              </a:pathLst>
            </a:custGeom>
            <a:solidFill>
              <a:srgbClr val="1E8FB2">
                <a:alpha val="79999"/>
              </a:srgbClr>
            </a:solidFill>
            <a:ln w="25400" cmpd="sng">
              <a:noFill/>
              <a:round/>
              <a:headEnd/>
              <a:tailEnd/>
            </a:ln>
          </p:spPr>
          <p:txBody>
            <a:bodyPr wrap="none" anchor="ctr"/>
            <a:lstStyle/>
            <a:p>
              <a:pPr>
                <a:defRPr/>
              </a:pPr>
              <a:endParaRPr lang="zh-CN" altLang="en-US"/>
            </a:p>
          </p:txBody>
        </p:sp>
        <p:sp>
          <p:nvSpPr>
            <p:cNvPr id="7214" name="Rectangle 13"/>
            <p:cNvSpPr>
              <a:spLocks noChangeArrowheads="1"/>
            </p:cNvSpPr>
            <p:nvPr/>
          </p:nvSpPr>
          <p:spPr bwMode="auto">
            <a:xfrm>
              <a:off x="231811" y="350892"/>
              <a:ext cx="643038" cy="40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000" dirty="0">
                  <a:solidFill>
                    <a:schemeClr val="bg1"/>
                  </a:solidFill>
                  <a:latin typeface="方正兰亭黑_GBK" panose="02000000000000000000" pitchFamily="2" charset="-122"/>
                  <a:ea typeface="方正兰亭黑_GBK" panose="02000000000000000000" pitchFamily="2" charset="-122"/>
                </a:rPr>
                <a:t>2.</a:t>
              </a:r>
              <a:endParaRPr lang="zh-CN" altLang="en-US" sz="2000" dirty="0">
                <a:solidFill>
                  <a:schemeClr val="bg1"/>
                </a:solidFill>
                <a:latin typeface="方正兰亭黑_GBK" panose="02000000000000000000" pitchFamily="2" charset="-122"/>
                <a:ea typeface="方正兰亭黑_GBK" panose="02000000000000000000" pitchFamily="2" charset="-122"/>
              </a:endParaRPr>
            </a:p>
          </p:txBody>
        </p:sp>
      </p:grpSp>
      <p:grpSp>
        <p:nvGrpSpPr>
          <p:cNvPr id="9227" name="Group 11"/>
          <p:cNvGrpSpPr>
            <a:grpSpLocks/>
          </p:cNvGrpSpPr>
          <p:nvPr/>
        </p:nvGrpSpPr>
        <p:grpSpPr bwMode="auto">
          <a:xfrm>
            <a:off x="5037708" y="1129311"/>
            <a:ext cx="1036638" cy="1036637"/>
            <a:chOff x="0" y="0"/>
            <a:chExt cx="1036800" cy="1036800"/>
          </a:xfrm>
          <a:effectLst>
            <a:glow rad="88900">
              <a:schemeClr val="accent1">
                <a:satMod val="175000"/>
                <a:alpha val="30000"/>
              </a:schemeClr>
            </a:glow>
          </a:effectLst>
        </p:grpSpPr>
        <p:sp>
          <p:nvSpPr>
            <p:cNvPr id="7209" name="空心弧 47"/>
            <p:cNvSpPr>
              <a:spLocks noChangeAspect="1"/>
            </p:cNvSpPr>
            <p:nvPr/>
          </p:nvSpPr>
          <p:spPr bwMode="auto">
            <a:xfrm>
              <a:off x="0" y="0"/>
              <a:ext cx="1036800" cy="1036800"/>
            </a:xfrm>
            <a:custGeom>
              <a:avLst/>
              <a:gdLst>
                <a:gd name="T0" fmla="*/ 1 w 1036800"/>
                <a:gd name="T1" fmla="*/ 519500 h 1036800"/>
                <a:gd name="T2" fmla="*/ 1 w 1036800"/>
                <a:gd name="T3" fmla="*/ 519499 h 1036800"/>
                <a:gd name="T4" fmla="*/ 0 w 1036800"/>
                <a:gd name="T5" fmla="*/ 518400 h 1036800"/>
                <a:gd name="T6" fmla="*/ 518206 w 1036800"/>
                <a:gd name="T7" fmla="*/ 0 h 1036800"/>
                <a:gd name="T8" fmla="*/ 518304 w 1036800"/>
                <a:gd name="T9" fmla="*/ 261066 h 1036800"/>
                <a:gd name="T10" fmla="*/ 518304 w 1036800"/>
                <a:gd name="T11" fmla="*/ 261066 h 1036800"/>
                <a:gd name="T12" fmla="*/ 261066 w 1036800"/>
                <a:gd name="T13" fmla="*/ 518399 h 1036800"/>
                <a:gd name="T14" fmla="*/ 261066 w 1036800"/>
                <a:gd name="T15" fmla="*/ 518946 h 1036800"/>
                <a:gd name="T16" fmla="*/ 0 60000 65536"/>
                <a:gd name="T17" fmla="*/ 0 60000 65536"/>
                <a:gd name="T18" fmla="*/ 0 60000 65536"/>
                <a:gd name="T19" fmla="*/ 0 60000 65536"/>
                <a:gd name="T20" fmla="*/ 0 60000 65536"/>
                <a:gd name="T21" fmla="*/ 0 60000 65536"/>
                <a:gd name="T22" fmla="*/ 0 60000 65536"/>
                <a:gd name="T23" fmla="*/ 0 60000 65536"/>
                <a:gd name="T24" fmla="*/ 0 w 1036800"/>
                <a:gd name="T25" fmla="*/ 0 h 1036800"/>
                <a:gd name="T26" fmla="*/ 518304 w 1036800"/>
                <a:gd name="T27" fmla="*/ 519500 h 1036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6800" h="1036800">
                  <a:moveTo>
                    <a:pt x="1" y="519500"/>
                  </a:moveTo>
                  <a:lnTo>
                    <a:pt x="1" y="519499"/>
                  </a:lnTo>
                  <a:cubicBezTo>
                    <a:pt x="0" y="519133"/>
                    <a:pt x="0" y="518766"/>
                    <a:pt x="0" y="518400"/>
                  </a:cubicBezTo>
                  <a:cubicBezTo>
                    <a:pt x="-1" y="232171"/>
                    <a:pt x="231977" y="107"/>
                    <a:pt x="518206" y="0"/>
                  </a:cubicBezTo>
                  <a:lnTo>
                    <a:pt x="518304" y="261066"/>
                  </a:lnTo>
                  <a:cubicBezTo>
                    <a:pt x="376219" y="261119"/>
                    <a:pt x="261066" y="376315"/>
                    <a:pt x="261066" y="518399"/>
                  </a:cubicBezTo>
                  <a:cubicBezTo>
                    <a:pt x="261065" y="518582"/>
                    <a:pt x="261066" y="518764"/>
                    <a:pt x="261066" y="518946"/>
                  </a:cubicBezTo>
                  <a:lnTo>
                    <a:pt x="1" y="519500"/>
                  </a:lnTo>
                  <a:close/>
                </a:path>
              </a:pathLst>
            </a:custGeom>
            <a:solidFill>
              <a:srgbClr val="30B8D8">
                <a:alpha val="79999"/>
              </a:srgbClr>
            </a:solidFill>
            <a:ln w="25400" cmpd="sng">
              <a:noFill/>
              <a:round/>
              <a:headEnd/>
              <a:tailEnd/>
            </a:ln>
          </p:spPr>
          <p:txBody>
            <a:bodyPr wrap="none" anchor="ctr"/>
            <a:lstStyle/>
            <a:p>
              <a:pPr>
                <a:defRPr/>
              </a:pPr>
              <a:endParaRPr lang="zh-CN" altLang="en-US"/>
            </a:p>
          </p:txBody>
        </p:sp>
        <p:sp>
          <p:nvSpPr>
            <p:cNvPr id="7210" name="空心弧 48"/>
            <p:cNvSpPr>
              <a:spLocks noChangeAspect="1"/>
            </p:cNvSpPr>
            <p:nvPr/>
          </p:nvSpPr>
          <p:spPr bwMode="auto">
            <a:xfrm>
              <a:off x="0" y="0"/>
              <a:ext cx="1036800" cy="1036800"/>
            </a:xfrm>
            <a:custGeom>
              <a:avLst/>
              <a:gdLst>
                <a:gd name="T0" fmla="*/ 519636 w 1036800"/>
                <a:gd name="T1" fmla="*/ 1 h 1036800"/>
                <a:gd name="T2" fmla="*/ 519635 w 1036800"/>
                <a:gd name="T3" fmla="*/ 1 h 1036800"/>
                <a:gd name="T4" fmla="*/ 1036800 w 1036800"/>
                <a:gd name="T5" fmla="*/ 518400 h 1036800"/>
                <a:gd name="T6" fmla="*/ 518400 w 1036800"/>
                <a:gd name="T7" fmla="*/ 1036800 h 1036800"/>
                <a:gd name="T8" fmla="*/ 0 w 1036800"/>
                <a:gd name="T9" fmla="*/ 518400 h 1036800"/>
                <a:gd name="T10" fmla="*/ 0 w 1036800"/>
                <a:gd name="T11" fmla="*/ 518398 h 1036800"/>
                <a:gd name="T12" fmla="*/ 260963 w 1036800"/>
                <a:gd name="T13" fmla="*/ 518400 h 1036800"/>
                <a:gd name="T14" fmla="*/ 260963 w 1036800"/>
                <a:gd name="T15" fmla="*/ 518400 h 1036800"/>
                <a:gd name="T16" fmla="*/ 518399 w 1036800"/>
                <a:gd name="T17" fmla="*/ 775837 h 1036800"/>
                <a:gd name="T18" fmla="*/ 775837 w 1036800"/>
                <a:gd name="T19" fmla="*/ 518400 h 1036800"/>
                <a:gd name="T20" fmla="*/ 519013 w 1036800"/>
                <a:gd name="T21" fmla="*/ 260963 h 1036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6800"/>
                <a:gd name="T34" fmla="*/ 1 h 1036800"/>
                <a:gd name="T35" fmla="*/ 1036800 w 1036800"/>
                <a:gd name="T36" fmla="*/ 1036800 h 10368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6800" h="1036800">
                  <a:moveTo>
                    <a:pt x="519636" y="1"/>
                  </a:moveTo>
                  <a:lnTo>
                    <a:pt x="519635" y="1"/>
                  </a:lnTo>
                  <a:cubicBezTo>
                    <a:pt x="805457" y="682"/>
                    <a:pt x="1036800" y="232578"/>
                    <a:pt x="1036800" y="518400"/>
                  </a:cubicBezTo>
                  <a:cubicBezTo>
                    <a:pt x="1036800" y="804704"/>
                    <a:pt x="804704" y="1036800"/>
                    <a:pt x="518400" y="1036800"/>
                  </a:cubicBezTo>
                  <a:cubicBezTo>
                    <a:pt x="232095" y="1036800"/>
                    <a:pt x="0" y="804704"/>
                    <a:pt x="0" y="518400"/>
                  </a:cubicBezTo>
                  <a:cubicBezTo>
                    <a:pt x="-1" y="518399"/>
                    <a:pt x="0" y="518398"/>
                    <a:pt x="0" y="518398"/>
                  </a:cubicBezTo>
                  <a:lnTo>
                    <a:pt x="260963" y="518400"/>
                  </a:lnTo>
                  <a:cubicBezTo>
                    <a:pt x="260963" y="660578"/>
                    <a:pt x="376221" y="775836"/>
                    <a:pt x="518399" y="775837"/>
                  </a:cubicBezTo>
                  <a:cubicBezTo>
                    <a:pt x="660578" y="775837"/>
                    <a:pt x="775837" y="660578"/>
                    <a:pt x="775837" y="518400"/>
                  </a:cubicBezTo>
                  <a:cubicBezTo>
                    <a:pt x="775837" y="376460"/>
                    <a:pt x="660951" y="261301"/>
                    <a:pt x="519013" y="260963"/>
                  </a:cubicBezTo>
                  <a:lnTo>
                    <a:pt x="519636" y="1"/>
                  </a:lnTo>
                  <a:close/>
                </a:path>
              </a:pathLst>
            </a:custGeom>
            <a:solidFill>
              <a:srgbClr val="1E8FB2">
                <a:alpha val="79999"/>
              </a:srgbClr>
            </a:solidFill>
            <a:ln w="25400" cmpd="sng">
              <a:noFill/>
              <a:round/>
              <a:headEnd/>
              <a:tailEnd/>
            </a:ln>
          </p:spPr>
          <p:txBody>
            <a:bodyPr wrap="none" anchor="ctr"/>
            <a:lstStyle/>
            <a:p>
              <a:pPr>
                <a:defRPr/>
              </a:pPr>
              <a:endParaRPr lang="zh-CN" altLang="en-US"/>
            </a:p>
          </p:txBody>
        </p:sp>
        <p:sp>
          <p:nvSpPr>
            <p:cNvPr id="7211" name="Rectangle 13"/>
            <p:cNvSpPr>
              <a:spLocks noChangeArrowheads="1"/>
            </p:cNvSpPr>
            <p:nvPr/>
          </p:nvSpPr>
          <p:spPr bwMode="auto">
            <a:xfrm>
              <a:off x="231811" y="350892"/>
              <a:ext cx="643038" cy="40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000" dirty="0">
                  <a:solidFill>
                    <a:schemeClr val="bg1"/>
                  </a:solidFill>
                  <a:latin typeface="方正兰亭黑_GBK" panose="02000000000000000000" pitchFamily="2" charset="-122"/>
                  <a:ea typeface="方正兰亭黑_GBK" panose="02000000000000000000" pitchFamily="2" charset="-122"/>
                </a:rPr>
                <a:t>3.</a:t>
              </a:r>
              <a:endParaRPr lang="zh-CN" altLang="en-US" sz="2000" dirty="0">
                <a:solidFill>
                  <a:schemeClr val="bg1"/>
                </a:solidFill>
                <a:latin typeface="方正兰亭黑_GBK" panose="02000000000000000000" pitchFamily="2" charset="-122"/>
                <a:ea typeface="方正兰亭黑_GBK" panose="02000000000000000000" pitchFamily="2" charset="-122"/>
              </a:endParaRPr>
            </a:p>
          </p:txBody>
        </p:sp>
      </p:grpSp>
      <p:grpSp>
        <p:nvGrpSpPr>
          <p:cNvPr id="9231" name="Group 15"/>
          <p:cNvGrpSpPr>
            <a:grpSpLocks/>
          </p:cNvGrpSpPr>
          <p:nvPr/>
        </p:nvGrpSpPr>
        <p:grpSpPr bwMode="auto">
          <a:xfrm>
            <a:off x="7040636" y="1129311"/>
            <a:ext cx="1036638" cy="1036637"/>
            <a:chOff x="0" y="0"/>
            <a:chExt cx="1036800" cy="1036800"/>
          </a:xfrm>
          <a:effectLst>
            <a:glow rad="88900">
              <a:schemeClr val="accent1">
                <a:satMod val="175000"/>
                <a:alpha val="30000"/>
              </a:schemeClr>
            </a:glow>
          </a:effectLst>
        </p:grpSpPr>
        <p:sp>
          <p:nvSpPr>
            <p:cNvPr id="7207" name="同心圆 49"/>
            <p:cNvSpPr>
              <a:spLocks noChangeAspect="1"/>
            </p:cNvSpPr>
            <p:nvPr/>
          </p:nvSpPr>
          <p:spPr bwMode="auto">
            <a:xfrm>
              <a:off x="0" y="0"/>
              <a:ext cx="1036800" cy="1036800"/>
            </a:xfrm>
            <a:custGeom>
              <a:avLst/>
              <a:gdLst>
                <a:gd name="T0" fmla="*/ 0 w 1036800"/>
                <a:gd name="T1" fmla="*/ 518400 h 1036800"/>
                <a:gd name="T2" fmla="*/ 0 w 1036800"/>
                <a:gd name="T3" fmla="*/ 518400 h 1036800"/>
                <a:gd name="T4" fmla="*/ 518400 w 1036800"/>
                <a:gd name="T5" fmla="*/ 1 h 1036800"/>
                <a:gd name="T6" fmla="*/ 518400 w 1036800"/>
                <a:gd name="T7" fmla="*/ 1 h 1036800"/>
                <a:gd name="T8" fmla="*/ 518400 w 1036800"/>
                <a:gd name="T9" fmla="*/ 1 h 1036800"/>
                <a:gd name="T10" fmla="*/ 1036800 w 1036800"/>
                <a:gd name="T11" fmla="*/ 518401 h 1036800"/>
                <a:gd name="T12" fmla="*/ 1036799 w 1036800"/>
                <a:gd name="T13" fmla="*/ 518401 h 1036800"/>
                <a:gd name="T14" fmla="*/ 1036800 w 1036800"/>
                <a:gd name="T15" fmla="*/ 518402 h 1036800"/>
                <a:gd name="T16" fmla="*/ 518400 w 1036800"/>
                <a:gd name="T17" fmla="*/ 1036802 h 1036800"/>
                <a:gd name="T18" fmla="*/ 518400 w 1036800"/>
                <a:gd name="T19" fmla="*/ 1036802 h 1036800"/>
                <a:gd name="T20" fmla="*/ 0 w 1036800"/>
                <a:gd name="T21" fmla="*/ 518402 h 1036800"/>
                <a:gd name="T22" fmla="*/ 0 w 1036800"/>
                <a:gd name="T23" fmla="*/ 518401 h 1036800"/>
                <a:gd name="T24" fmla="*/ 259200 w 1036800"/>
                <a:gd name="T25" fmla="*/ 518400 h 1036800"/>
                <a:gd name="T26" fmla="*/ 259200 w 1036800"/>
                <a:gd name="T27" fmla="*/ 518400 h 1036800"/>
                <a:gd name="T28" fmla="*/ 518399 w 1036800"/>
                <a:gd name="T29" fmla="*/ 777600 h 1036800"/>
                <a:gd name="T30" fmla="*/ 518400 w 1036800"/>
                <a:gd name="T31" fmla="*/ 777600 h 1036800"/>
                <a:gd name="T32" fmla="*/ 777600 w 1036800"/>
                <a:gd name="T33" fmla="*/ 518400 h 1036800"/>
                <a:gd name="T34" fmla="*/ 777600 w 1036800"/>
                <a:gd name="T35" fmla="*/ 518400 h 1036800"/>
                <a:gd name="T36" fmla="*/ 518400 w 1036800"/>
                <a:gd name="T37" fmla="*/ 259200 h 1036800"/>
                <a:gd name="T38" fmla="*/ 518399 w 1036800"/>
                <a:gd name="T39" fmla="*/ 259200 h 1036800"/>
                <a:gd name="T40" fmla="*/ 259200 w 1036800"/>
                <a:gd name="T41" fmla="*/ 518399 h 10368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151836 w 1036800"/>
                <a:gd name="T64" fmla="*/ 151836 h 1036800"/>
                <a:gd name="T65" fmla="*/ 884964 w 1036800"/>
                <a:gd name="T66" fmla="*/ 884964 h 10368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6800" h="1036800">
                  <a:moveTo>
                    <a:pt x="0" y="518400"/>
                  </a:moveTo>
                  <a:lnTo>
                    <a:pt x="0" y="518400"/>
                  </a:lnTo>
                  <a:cubicBezTo>
                    <a:pt x="0" y="232095"/>
                    <a:pt x="232095" y="0"/>
                    <a:pt x="518400" y="1"/>
                  </a:cubicBezTo>
                  <a:cubicBezTo>
                    <a:pt x="518400" y="1"/>
                    <a:pt x="518400" y="1"/>
                    <a:pt x="518400" y="1"/>
                  </a:cubicBezTo>
                  <a:cubicBezTo>
                    <a:pt x="804705" y="1"/>
                    <a:pt x="1036800" y="232096"/>
                    <a:pt x="1036800" y="518401"/>
                  </a:cubicBezTo>
                  <a:cubicBezTo>
                    <a:pt x="1036800" y="518401"/>
                    <a:pt x="1036799" y="518401"/>
                    <a:pt x="1036799" y="518401"/>
                  </a:cubicBezTo>
                  <a:lnTo>
                    <a:pt x="1036800" y="518402"/>
                  </a:lnTo>
                  <a:cubicBezTo>
                    <a:pt x="1036800" y="804706"/>
                    <a:pt x="804704" y="1036801"/>
                    <a:pt x="518400" y="1036802"/>
                  </a:cubicBezTo>
                  <a:cubicBezTo>
                    <a:pt x="232095" y="1036802"/>
                    <a:pt x="0" y="804706"/>
                    <a:pt x="0" y="518402"/>
                  </a:cubicBezTo>
                  <a:cubicBezTo>
                    <a:pt x="-1" y="518401"/>
                    <a:pt x="0" y="518401"/>
                    <a:pt x="0" y="518401"/>
                  </a:cubicBezTo>
                  <a:lnTo>
                    <a:pt x="0" y="518400"/>
                  </a:lnTo>
                  <a:close/>
                  <a:moveTo>
                    <a:pt x="259200" y="518400"/>
                  </a:moveTo>
                  <a:lnTo>
                    <a:pt x="259200" y="518400"/>
                  </a:lnTo>
                  <a:cubicBezTo>
                    <a:pt x="259200" y="661552"/>
                    <a:pt x="375247" y="777599"/>
                    <a:pt x="518399" y="777600"/>
                  </a:cubicBezTo>
                  <a:lnTo>
                    <a:pt x="518400" y="777600"/>
                  </a:lnTo>
                  <a:cubicBezTo>
                    <a:pt x="661552" y="777599"/>
                    <a:pt x="777600" y="661552"/>
                    <a:pt x="777600" y="518400"/>
                  </a:cubicBezTo>
                  <a:cubicBezTo>
                    <a:pt x="777600" y="375247"/>
                    <a:pt x="661552" y="259200"/>
                    <a:pt x="518400" y="259200"/>
                  </a:cubicBezTo>
                  <a:lnTo>
                    <a:pt x="518399" y="259200"/>
                  </a:lnTo>
                  <a:cubicBezTo>
                    <a:pt x="375247" y="259200"/>
                    <a:pt x="259200" y="375247"/>
                    <a:pt x="259200" y="518399"/>
                  </a:cubicBezTo>
                  <a:lnTo>
                    <a:pt x="259200" y="518400"/>
                  </a:lnTo>
                  <a:close/>
                </a:path>
              </a:pathLst>
            </a:custGeom>
            <a:solidFill>
              <a:srgbClr val="1E8FB2">
                <a:alpha val="79999"/>
              </a:srgbClr>
            </a:solidFill>
            <a:ln w="25400" cmpd="sng">
              <a:noFill/>
              <a:round/>
              <a:headEnd/>
              <a:tailEnd/>
            </a:ln>
          </p:spPr>
          <p:txBody>
            <a:bodyPr wrap="none" anchor="ctr"/>
            <a:lstStyle/>
            <a:p>
              <a:pPr>
                <a:defRPr/>
              </a:pPr>
              <a:endParaRPr lang="zh-CN" altLang="en-US"/>
            </a:p>
          </p:txBody>
        </p:sp>
        <p:sp>
          <p:nvSpPr>
            <p:cNvPr id="7208" name="Rectangle 13"/>
            <p:cNvSpPr>
              <a:spLocks noChangeArrowheads="1"/>
            </p:cNvSpPr>
            <p:nvPr/>
          </p:nvSpPr>
          <p:spPr bwMode="auto">
            <a:xfrm>
              <a:off x="231811" y="350892"/>
              <a:ext cx="643038" cy="40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000" dirty="0">
                  <a:solidFill>
                    <a:schemeClr val="bg1"/>
                  </a:solidFill>
                  <a:latin typeface="方正兰亭黑_GBK" panose="02000000000000000000" pitchFamily="2" charset="-122"/>
                  <a:ea typeface="方正兰亭黑_GBK" panose="02000000000000000000" pitchFamily="2" charset="-122"/>
                </a:rPr>
                <a:t>4.</a:t>
              </a:r>
              <a:endParaRPr lang="zh-CN" altLang="en-US" sz="2000" dirty="0">
                <a:solidFill>
                  <a:schemeClr val="bg1"/>
                </a:solidFill>
                <a:latin typeface="方正兰亭黑_GBK" panose="02000000000000000000" pitchFamily="2" charset="-122"/>
                <a:ea typeface="方正兰亭黑_GBK" panose="02000000000000000000" pitchFamily="2" charset="-122"/>
              </a:endParaRPr>
            </a:p>
          </p:txBody>
        </p:sp>
      </p:grpSp>
      <p:grpSp>
        <p:nvGrpSpPr>
          <p:cNvPr id="9234" name="Group 18"/>
          <p:cNvGrpSpPr>
            <a:grpSpLocks noChangeAspect="1"/>
          </p:cNvGrpSpPr>
          <p:nvPr/>
        </p:nvGrpSpPr>
        <p:grpSpPr bwMode="auto">
          <a:xfrm>
            <a:off x="1349445" y="2291559"/>
            <a:ext cx="377998" cy="252000"/>
            <a:chOff x="0" y="0"/>
            <a:chExt cx="576000" cy="385071"/>
          </a:xfrm>
          <a:effectLst>
            <a:glow rad="88900">
              <a:schemeClr val="accent1">
                <a:satMod val="175000"/>
                <a:alpha val="30000"/>
              </a:schemeClr>
            </a:glow>
          </a:effectLst>
        </p:grpSpPr>
        <p:sp>
          <p:nvSpPr>
            <p:cNvPr id="7205" name="燕尾形 55"/>
            <p:cNvSpPr>
              <a:spLocks noChangeArrowheads="1"/>
            </p:cNvSpPr>
            <p:nvPr/>
          </p:nvSpPr>
          <p:spPr bwMode="auto">
            <a:xfrm rot="5400000">
              <a:off x="180251" y="-180251"/>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p>
          </p:txBody>
        </p:sp>
        <p:sp>
          <p:nvSpPr>
            <p:cNvPr id="7206" name="燕尾形 56"/>
            <p:cNvSpPr>
              <a:spLocks noChangeArrowheads="1"/>
            </p:cNvSpPr>
            <p:nvPr/>
          </p:nvSpPr>
          <p:spPr bwMode="auto">
            <a:xfrm rot="5400000">
              <a:off x="180251" y="-10678"/>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p>
          </p:txBody>
        </p:sp>
      </p:grpSp>
      <p:grpSp>
        <p:nvGrpSpPr>
          <p:cNvPr id="9237" name="Group 21"/>
          <p:cNvGrpSpPr>
            <a:grpSpLocks noChangeAspect="1"/>
          </p:cNvGrpSpPr>
          <p:nvPr/>
        </p:nvGrpSpPr>
        <p:grpSpPr bwMode="auto">
          <a:xfrm>
            <a:off x="3352952" y="2291559"/>
            <a:ext cx="376843" cy="252000"/>
            <a:chOff x="0" y="0"/>
            <a:chExt cx="576000" cy="385071"/>
          </a:xfrm>
          <a:effectLst>
            <a:glow rad="88900">
              <a:schemeClr val="accent1">
                <a:satMod val="175000"/>
                <a:alpha val="30000"/>
              </a:schemeClr>
            </a:glow>
          </a:effectLst>
        </p:grpSpPr>
        <p:sp>
          <p:nvSpPr>
            <p:cNvPr id="7203" name="燕尾形 59"/>
            <p:cNvSpPr>
              <a:spLocks noChangeArrowheads="1"/>
            </p:cNvSpPr>
            <p:nvPr/>
          </p:nvSpPr>
          <p:spPr bwMode="auto">
            <a:xfrm rot="5400000">
              <a:off x="180251" y="-180251"/>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latin typeface="Calibri" pitchFamily="34" charset="0"/>
              </a:endParaRPr>
            </a:p>
          </p:txBody>
        </p:sp>
        <p:sp>
          <p:nvSpPr>
            <p:cNvPr id="7204" name="燕尾形 60"/>
            <p:cNvSpPr>
              <a:spLocks noChangeArrowheads="1"/>
            </p:cNvSpPr>
            <p:nvPr/>
          </p:nvSpPr>
          <p:spPr bwMode="auto">
            <a:xfrm rot="5400000">
              <a:off x="180251" y="-10678"/>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latin typeface="Calibri" pitchFamily="34" charset="0"/>
              </a:endParaRPr>
            </a:p>
          </p:txBody>
        </p:sp>
      </p:grpSp>
      <p:grpSp>
        <p:nvGrpSpPr>
          <p:cNvPr id="9240" name="Group 24"/>
          <p:cNvGrpSpPr>
            <a:grpSpLocks noChangeAspect="1"/>
          </p:cNvGrpSpPr>
          <p:nvPr/>
        </p:nvGrpSpPr>
        <p:grpSpPr bwMode="auto">
          <a:xfrm>
            <a:off x="5367606" y="2291559"/>
            <a:ext cx="376843" cy="252000"/>
            <a:chOff x="0" y="0"/>
            <a:chExt cx="576000" cy="385071"/>
          </a:xfrm>
          <a:effectLst>
            <a:glow rad="88900">
              <a:schemeClr val="accent1">
                <a:satMod val="175000"/>
                <a:alpha val="30000"/>
              </a:schemeClr>
            </a:glow>
          </a:effectLst>
        </p:grpSpPr>
        <p:sp>
          <p:nvSpPr>
            <p:cNvPr id="7201" name="燕尾形 63"/>
            <p:cNvSpPr>
              <a:spLocks noChangeArrowheads="1"/>
            </p:cNvSpPr>
            <p:nvPr/>
          </p:nvSpPr>
          <p:spPr bwMode="auto">
            <a:xfrm rot="5400000">
              <a:off x="180251" y="-180251"/>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p>
          </p:txBody>
        </p:sp>
        <p:sp>
          <p:nvSpPr>
            <p:cNvPr id="7202" name="燕尾形 64"/>
            <p:cNvSpPr>
              <a:spLocks noChangeArrowheads="1"/>
            </p:cNvSpPr>
            <p:nvPr/>
          </p:nvSpPr>
          <p:spPr bwMode="auto">
            <a:xfrm rot="5400000">
              <a:off x="180251" y="-10678"/>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p>
          </p:txBody>
        </p:sp>
      </p:grpSp>
      <p:grpSp>
        <p:nvGrpSpPr>
          <p:cNvPr id="9243" name="Group 27"/>
          <p:cNvGrpSpPr>
            <a:grpSpLocks noChangeAspect="1"/>
          </p:cNvGrpSpPr>
          <p:nvPr/>
        </p:nvGrpSpPr>
        <p:grpSpPr bwMode="auto">
          <a:xfrm>
            <a:off x="7369956" y="2291559"/>
            <a:ext cx="377998" cy="252000"/>
            <a:chOff x="0" y="0"/>
            <a:chExt cx="576000" cy="385071"/>
          </a:xfrm>
          <a:effectLst>
            <a:glow rad="88900">
              <a:schemeClr val="accent1">
                <a:satMod val="175000"/>
                <a:alpha val="30000"/>
              </a:schemeClr>
            </a:glow>
          </a:effectLst>
        </p:grpSpPr>
        <p:sp>
          <p:nvSpPr>
            <p:cNvPr id="7199" name="燕尾形 67"/>
            <p:cNvSpPr>
              <a:spLocks noChangeArrowheads="1"/>
            </p:cNvSpPr>
            <p:nvPr/>
          </p:nvSpPr>
          <p:spPr bwMode="auto">
            <a:xfrm rot="5400000">
              <a:off x="180250" y="-180250"/>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p>
          </p:txBody>
        </p:sp>
        <p:sp>
          <p:nvSpPr>
            <p:cNvPr id="7200" name="燕尾形 68"/>
            <p:cNvSpPr>
              <a:spLocks noChangeArrowheads="1"/>
            </p:cNvSpPr>
            <p:nvPr/>
          </p:nvSpPr>
          <p:spPr bwMode="auto">
            <a:xfrm rot="5400000">
              <a:off x="180250" y="-10678"/>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p>
          </p:txBody>
        </p:sp>
      </p:grpSp>
      <p:sp>
        <p:nvSpPr>
          <p:cNvPr id="7195" name="矩形 42"/>
          <p:cNvSpPr>
            <a:spLocks noChangeArrowheads="1"/>
          </p:cNvSpPr>
          <p:nvPr/>
        </p:nvSpPr>
        <p:spPr bwMode="auto">
          <a:xfrm>
            <a:off x="696276" y="2731297"/>
            <a:ext cx="1684337" cy="2646483"/>
          </a:xfrm>
          <a:prstGeom prst="rect">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2" name="组合 1"/>
          <p:cNvGrpSpPr>
            <a:grpSpLocks/>
          </p:cNvGrpSpPr>
          <p:nvPr/>
        </p:nvGrpSpPr>
        <p:grpSpPr bwMode="auto">
          <a:xfrm>
            <a:off x="723263" y="2857503"/>
            <a:ext cx="1630362" cy="2291232"/>
            <a:chOff x="718493" y="2786285"/>
            <a:chExt cx="1630362" cy="2289818"/>
          </a:xfrm>
        </p:grpSpPr>
        <p:sp>
          <p:nvSpPr>
            <p:cNvPr id="6" name="TextBox 146"/>
            <p:cNvSpPr txBox="1">
              <a:spLocks noChangeArrowheads="1"/>
            </p:cNvSpPr>
            <p:nvPr/>
          </p:nvSpPr>
          <p:spPr bwMode="auto">
            <a:xfrm>
              <a:off x="718493" y="3322860"/>
              <a:ext cx="1620837" cy="1753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en-US" altLang="zh-CN" sz="1200" dirty="0">
                  <a:solidFill>
                    <a:srgbClr val="BCE8F2"/>
                  </a:solidFill>
                  <a:latin typeface="方正正纤黑简体" pitchFamily="2" charset="-122"/>
                  <a:ea typeface="方正正纤黑简体" pitchFamily="2" charset="-122"/>
                </a:rPr>
                <a:t>      </a:t>
              </a:r>
              <a:r>
                <a:rPr lang="zh-CN" altLang="zh-CN" sz="1200" dirty="0">
                  <a:solidFill>
                    <a:srgbClr val="BCE8F2"/>
                  </a:solidFill>
                  <a:latin typeface="方正正纤黑简体" pitchFamily="2" charset="-122"/>
                  <a:ea typeface="方正正纤黑简体" pitchFamily="2" charset="-122"/>
                </a:rPr>
                <a:t>攻击者通过某种方式得到了软件的拷贝，并拥有软件执行的绝对控制权。那么攻击者就可以对该软件进行静态分析和动态分析，甚至恶意修改，这种攻击方式危险</a:t>
              </a:r>
              <a:r>
                <a:rPr lang="zh-CN" altLang="en-US" sz="1200" dirty="0">
                  <a:solidFill>
                    <a:srgbClr val="BCE8F2"/>
                  </a:solidFill>
                  <a:latin typeface="方正正纤黑简体" pitchFamily="2" charset="-122"/>
                  <a:ea typeface="方正正纤黑简体" pitchFamily="2" charset="-122"/>
                </a:rPr>
                <a:t>性</a:t>
              </a:r>
              <a:r>
                <a:rPr lang="zh-CN" altLang="zh-CN" sz="1200" dirty="0">
                  <a:solidFill>
                    <a:srgbClr val="BCE8F2"/>
                  </a:solidFill>
                  <a:latin typeface="方正正纤黑简体" pitchFamily="2" charset="-122"/>
                  <a:ea typeface="方正正纤黑简体" pitchFamily="2" charset="-122"/>
                </a:rPr>
                <a:t>最大。</a:t>
              </a:r>
              <a:endParaRPr lang="en-US" altLang="zh-CN" sz="1200" dirty="0">
                <a:solidFill>
                  <a:srgbClr val="BCE8F2"/>
                </a:solidFill>
                <a:latin typeface="方正正纤黑简体" pitchFamily="2" charset="-122"/>
                <a:ea typeface="方正正纤黑简体" pitchFamily="2" charset="-122"/>
              </a:endParaRPr>
            </a:p>
          </p:txBody>
        </p:sp>
        <p:cxnSp>
          <p:nvCxnSpPr>
            <p:cNvPr id="7" name="直接连接符 73"/>
            <p:cNvCxnSpPr>
              <a:cxnSpLocks noChangeShapeType="1"/>
            </p:cNvCxnSpPr>
            <p:nvPr/>
          </p:nvCxnSpPr>
          <p:spPr bwMode="auto">
            <a:xfrm>
              <a:off x="761355" y="3194273"/>
              <a:ext cx="1554163" cy="0"/>
            </a:xfrm>
            <a:prstGeom prst="line">
              <a:avLst/>
            </a:prstGeom>
            <a:noFill/>
            <a:ln w="12700">
              <a:solidFill>
                <a:srgbClr val="30B8D8"/>
              </a:solidFill>
              <a:prstDash val="sysDash"/>
              <a:round/>
              <a:headEnd/>
              <a:tailEnd/>
            </a:ln>
            <a:extLst>
              <a:ext uri="{909E8E84-426E-40DD-AFC4-6F175D3DCCD1}">
                <a14:hiddenFill xmlns:a14="http://schemas.microsoft.com/office/drawing/2010/main">
                  <a:noFill/>
                </a14:hiddenFill>
              </a:ext>
            </a:extLst>
          </p:spPr>
        </p:cxnSp>
        <p:sp>
          <p:nvSpPr>
            <p:cNvPr id="8" name="TextBox 146"/>
            <p:cNvSpPr txBox="1">
              <a:spLocks noChangeArrowheads="1"/>
            </p:cNvSpPr>
            <p:nvPr/>
          </p:nvSpPr>
          <p:spPr bwMode="auto">
            <a:xfrm>
              <a:off x="728018" y="2786285"/>
              <a:ext cx="1620837"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dirty="0">
                  <a:solidFill>
                    <a:srgbClr val="BCE8F2"/>
                  </a:solidFill>
                  <a:latin typeface="方正兰亭黑_GBK" pitchFamily="2" charset="-122"/>
                  <a:ea typeface="方正兰亭黑_GBK" pitchFamily="2" charset="-122"/>
                </a:rPr>
                <a:t>一般攻击模式</a:t>
              </a:r>
              <a:endParaRPr lang="en-US" altLang="zh-CN" sz="1400" dirty="0">
                <a:solidFill>
                  <a:srgbClr val="BCE8F2"/>
                </a:solidFill>
                <a:latin typeface="方正兰亭黑_GBK" pitchFamily="2" charset="-122"/>
                <a:ea typeface="方正兰亭黑_GBK" pitchFamily="2" charset="-122"/>
              </a:endParaRPr>
            </a:p>
          </p:txBody>
        </p:sp>
      </p:grpSp>
      <p:sp>
        <p:nvSpPr>
          <p:cNvPr id="7191" name="矩形 57"/>
          <p:cNvSpPr>
            <a:spLocks noChangeArrowheads="1"/>
          </p:cNvSpPr>
          <p:nvPr/>
        </p:nvSpPr>
        <p:spPr bwMode="auto">
          <a:xfrm>
            <a:off x="2699205" y="2731297"/>
            <a:ext cx="1684337" cy="2646483"/>
          </a:xfrm>
          <a:prstGeom prst="rect">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3" name="组合 2"/>
          <p:cNvGrpSpPr>
            <a:grpSpLocks/>
          </p:cNvGrpSpPr>
          <p:nvPr/>
        </p:nvGrpSpPr>
        <p:grpSpPr bwMode="auto">
          <a:xfrm>
            <a:off x="2726192" y="2857502"/>
            <a:ext cx="1630363" cy="2291232"/>
            <a:chOff x="2721422" y="2786285"/>
            <a:chExt cx="1630362" cy="2289819"/>
          </a:xfrm>
        </p:grpSpPr>
        <p:sp>
          <p:nvSpPr>
            <p:cNvPr id="9" name="TextBox 146"/>
            <p:cNvSpPr txBox="1">
              <a:spLocks noChangeArrowheads="1"/>
            </p:cNvSpPr>
            <p:nvPr/>
          </p:nvSpPr>
          <p:spPr bwMode="auto">
            <a:xfrm>
              <a:off x="2721422" y="3322860"/>
              <a:ext cx="1620837" cy="1753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en-US" altLang="zh-CN" sz="1200" dirty="0">
                  <a:solidFill>
                    <a:srgbClr val="BCE8F2"/>
                  </a:solidFill>
                  <a:latin typeface="方正正纤黑简体" pitchFamily="2" charset="-122"/>
                  <a:ea typeface="方正正纤黑简体" pitchFamily="2" charset="-122"/>
                </a:rPr>
                <a:t>      </a:t>
              </a:r>
              <a:r>
                <a:rPr lang="zh-CN" altLang="zh-CN" sz="1200" dirty="0">
                  <a:solidFill>
                    <a:srgbClr val="BCE8F2"/>
                  </a:solidFill>
                  <a:latin typeface="方正正纤黑简体" pitchFamily="2" charset="-122"/>
                  <a:ea typeface="方正正纤黑简体" pitchFamily="2" charset="-122"/>
                </a:rPr>
                <a:t>通过拷贝源程序，进而非法传播或发行拷贝的程序。对于没有任何保护机制的源程序，攻击者通过这种方式可以很快攫取利益。常见情况如对</a:t>
              </a:r>
              <a:r>
                <a:rPr lang="en-US" altLang="zh-CN" sz="1200" dirty="0">
                  <a:solidFill>
                    <a:srgbClr val="BCE8F2"/>
                  </a:solidFill>
                  <a:latin typeface="方正正纤黑简体" pitchFamily="2" charset="-122"/>
                  <a:ea typeface="方正正纤黑简体" pitchFamily="2" charset="-122"/>
                </a:rPr>
                <a:t>.</a:t>
              </a:r>
              <a:r>
                <a:rPr lang="en-US" altLang="zh-CN" sz="1200" dirty="0" err="1">
                  <a:solidFill>
                    <a:srgbClr val="BCE8F2"/>
                  </a:solidFill>
                  <a:latin typeface="方正正纤黑简体" pitchFamily="2" charset="-122"/>
                  <a:ea typeface="方正正纤黑简体" pitchFamily="2" charset="-122"/>
                </a:rPr>
                <a:t>apk</a:t>
              </a:r>
              <a:r>
                <a:rPr lang="zh-CN" altLang="zh-CN" sz="1200" dirty="0">
                  <a:solidFill>
                    <a:srgbClr val="BCE8F2"/>
                  </a:solidFill>
                  <a:latin typeface="方正正纤黑简体" pitchFamily="2" charset="-122"/>
                  <a:ea typeface="方正正纤黑简体" pitchFamily="2" charset="-122"/>
                </a:rPr>
                <a:t>文件的拷贝和非法发行。</a:t>
              </a:r>
              <a:endParaRPr lang="en-US" altLang="zh-CN" sz="1200" dirty="0">
                <a:solidFill>
                  <a:srgbClr val="BCE8F2"/>
                </a:solidFill>
                <a:latin typeface="方正正纤黑简体" pitchFamily="2" charset="-122"/>
                <a:ea typeface="方正正纤黑简体" pitchFamily="2" charset="-122"/>
              </a:endParaRPr>
            </a:p>
          </p:txBody>
        </p:sp>
        <p:cxnSp>
          <p:nvCxnSpPr>
            <p:cNvPr id="10" name="直接连接符 75"/>
            <p:cNvCxnSpPr>
              <a:cxnSpLocks noChangeShapeType="1"/>
            </p:cNvCxnSpPr>
            <p:nvPr/>
          </p:nvCxnSpPr>
          <p:spPr bwMode="auto">
            <a:xfrm>
              <a:off x="2764284" y="3194273"/>
              <a:ext cx="1554163" cy="0"/>
            </a:xfrm>
            <a:prstGeom prst="line">
              <a:avLst/>
            </a:prstGeom>
            <a:noFill/>
            <a:ln w="12700">
              <a:solidFill>
                <a:srgbClr val="30B8D8"/>
              </a:solidFill>
              <a:prstDash val="sysDash"/>
              <a:round/>
              <a:headEnd/>
              <a:tailEnd/>
            </a:ln>
            <a:extLst>
              <a:ext uri="{909E8E84-426E-40DD-AFC4-6F175D3DCCD1}">
                <a14:hiddenFill xmlns:a14="http://schemas.microsoft.com/office/drawing/2010/main">
                  <a:noFill/>
                </a14:hiddenFill>
              </a:ext>
            </a:extLst>
          </p:spPr>
        </p:cxnSp>
        <p:sp>
          <p:nvSpPr>
            <p:cNvPr id="11" name="TextBox 146"/>
            <p:cNvSpPr txBox="1">
              <a:spLocks noChangeArrowheads="1"/>
            </p:cNvSpPr>
            <p:nvPr/>
          </p:nvSpPr>
          <p:spPr bwMode="auto">
            <a:xfrm>
              <a:off x="2730947" y="2786285"/>
              <a:ext cx="1620837"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dirty="0">
                  <a:solidFill>
                    <a:srgbClr val="BCE8F2"/>
                  </a:solidFill>
                  <a:latin typeface="方正兰亭黑_GBK" pitchFamily="2" charset="-122"/>
                  <a:ea typeface="方正兰亭黑_GBK" pitchFamily="2" charset="-122"/>
                </a:rPr>
                <a:t>非法拷贝</a:t>
              </a:r>
              <a:endParaRPr lang="en-US" altLang="zh-CN" sz="1400" dirty="0">
                <a:solidFill>
                  <a:srgbClr val="BCE8F2"/>
                </a:solidFill>
                <a:latin typeface="方正兰亭黑_GBK" pitchFamily="2" charset="-122"/>
                <a:ea typeface="方正兰亭黑_GBK" pitchFamily="2" charset="-122"/>
              </a:endParaRPr>
            </a:p>
          </p:txBody>
        </p:sp>
      </p:grpSp>
      <p:sp>
        <p:nvSpPr>
          <p:cNvPr id="7187" name="矩形 61"/>
          <p:cNvSpPr>
            <a:spLocks noChangeArrowheads="1"/>
          </p:cNvSpPr>
          <p:nvPr/>
        </p:nvSpPr>
        <p:spPr bwMode="auto">
          <a:xfrm>
            <a:off x="4713858" y="2731297"/>
            <a:ext cx="1684338" cy="2646483"/>
          </a:xfrm>
          <a:prstGeom prst="rect">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4" name="组合 3"/>
          <p:cNvGrpSpPr>
            <a:grpSpLocks/>
          </p:cNvGrpSpPr>
          <p:nvPr/>
        </p:nvGrpSpPr>
        <p:grpSpPr bwMode="auto">
          <a:xfrm>
            <a:off x="4740846" y="2857503"/>
            <a:ext cx="1630362" cy="2475898"/>
            <a:chOff x="4736083" y="2786285"/>
            <a:chExt cx="1630363" cy="2474371"/>
          </a:xfrm>
        </p:grpSpPr>
        <p:sp>
          <p:nvSpPr>
            <p:cNvPr id="7198" name="TextBox 146"/>
            <p:cNvSpPr txBox="1">
              <a:spLocks noChangeArrowheads="1"/>
            </p:cNvSpPr>
            <p:nvPr/>
          </p:nvSpPr>
          <p:spPr bwMode="auto">
            <a:xfrm>
              <a:off x="4736083" y="3322860"/>
              <a:ext cx="1620838" cy="1937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en-US" altLang="zh-CN" sz="1200" dirty="0">
                  <a:solidFill>
                    <a:srgbClr val="BCE8F2"/>
                  </a:solidFill>
                  <a:latin typeface="方正正纤黑简体" pitchFamily="2" charset="-122"/>
                  <a:ea typeface="方正正纤黑简体" pitchFamily="2" charset="-122"/>
                </a:rPr>
                <a:t>      </a:t>
              </a:r>
              <a:r>
                <a:rPr lang="zh-CN" altLang="zh-CN" sz="1200" dirty="0">
                  <a:solidFill>
                    <a:srgbClr val="BCE8F2"/>
                  </a:solidFill>
                  <a:latin typeface="方正正纤黑简体" pitchFamily="2" charset="-122"/>
                  <a:ea typeface="方正正纤黑简体" pitchFamily="2" charset="-122"/>
                </a:rPr>
                <a:t>攻击者通过反编译、反汇编和动态跟踪等方式分析出程序实现过程，对软件的结构、算法、流程、代码等进行逆向分析和拆解等，推导出软件产品的设计原理、结构、处理过程、算法、源代码等</a:t>
              </a:r>
              <a:endParaRPr lang="en-US" altLang="zh-CN" sz="1200" dirty="0">
                <a:solidFill>
                  <a:srgbClr val="BCE8F2"/>
                </a:solidFill>
                <a:latin typeface="方正正纤黑简体" pitchFamily="2" charset="-122"/>
                <a:ea typeface="方正正纤黑简体" pitchFamily="2" charset="-122"/>
              </a:endParaRPr>
            </a:p>
          </p:txBody>
        </p:sp>
        <p:cxnSp>
          <p:nvCxnSpPr>
            <p:cNvPr id="12" name="直接连接符 77"/>
            <p:cNvCxnSpPr>
              <a:cxnSpLocks noChangeShapeType="1"/>
            </p:cNvCxnSpPr>
            <p:nvPr/>
          </p:nvCxnSpPr>
          <p:spPr bwMode="auto">
            <a:xfrm>
              <a:off x="4778946" y="3194273"/>
              <a:ext cx="1554162" cy="0"/>
            </a:xfrm>
            <a:prstGeom prst="line">
              <a:avLst/>
            </a:prstGeom>
            <a:noFill/>
            <a:ln w="12700">
              <a:solidFill>
                <a:srgbClr val="30B8D8"/>
              </a:solidFill>
              <a:prstDash val="sysDash"/>
              <a:round/>
              <a:headEnd/>
              <a:tailEnd/>
            </a:ln>
            <a:extLst>
              <a:ext uri="{909E8E84-426E-40DD-AFC4-6F175D3DCCD1}">
                <a14:hiddenFill xmlns:a14="http://schemas.microsoft.com/office/drawing/2010/main">
                  <a:noFill/>
                </a14:hiddenFill>
              </a:ext>
            </a:extLst>
          </p:spPr>
        </p:cxnSp>
        <p:sp>
          <p:nvSpPr>
            <p:cNvPr id="13" name="TextBox 146"/>
            <p:cNvSpPr txBox="1">
              <a:spLocks noChangeArrowheads="1"/>
            </p:cNvSpPr>
            <p:nvPr/>
          </p:nvSpPr>
          <p:spPr bwMode="auto">
            <a:xfrm>
              <a:off x="4745608" y="2786285"/>
              <a:ext cx="1620838"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dirty="0">
                  <a:solidFill>
                    <a:srgbClr val="BCE8F2"/>
                  </a:solidFill>
                  <a:latin typeface="方正兰亭黑_GBK" pitchFamily="2" charset="-122"/>
                  <a:ea typeface="方正兰亭黑_GBK" pitchFamily="2" charset="-122"/>
                </a:rPr>
                <a:t>逆向工程分析</a:t>
              </a:r>
              <a:endParaRPr lang="en-US" altLang="zh-CN" sz="1400" dirty="0">
                <a:solidFill>
                  <a:srgbClr val="BCE8F2"/>
                </a:solidFill>
                <a:latin typeface="方正兰亭黑_GBK" pitchFamily="2" charset="-122"/>
                <a:ea typeface="方正兰亭黑_GBK" pitchFamily="2" charset="-122"/>
              </a:endParaRPr>
            </a:p>
          </p:txBody>
        </p:sp>
      </p:grpSp>
      <p:sp>
        <p:nvSpPr>
          <p:cNvPr id="7183" name="矩形 65"/>
          <p:cNvSpPr>
            <a:spLocks noChangeArrowheads="1"/>
          </p:cNvSpPr>
          <p:nvPr/>
        </p:nvSpPr>
        <p:spPr bwMode="auto">
          <a:xfrm>
            <a:off x="6716786" y="2731297"/>
            <a:ext cx="1684338" cy="2646483"/>
          </a:xfrm>
          <a:prstGeom prst="rect">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5" name="组合 4"/>
          <p:cNvGrpSpPr>
            <a:grpSpLocks/>
          </p:cNvGrpSpPr>
          <p:nvPr/>
        </p:nvGrpSpPr>
        <p:grpSpPr bwMode="auto">
          <a:xfrm>
            <a:off x="6743774" y="2857503"/>
            <a:ext cx="1630362" cy="2475898"/>
            <a:chOff x="6739011" y="2786285"/>
            <a:chExt cx="1630363" cy="2474371"/>
          </a:xfrm>
        </p:grpSpPr>
        <p:sp>
          <p:nvSpPr>
            <p:cNvPr id="14" name="TextBox 146"/>
            <p:cNvSpPr txBox="1">
              <a:spLocks noChangeArrowheads="1"/>
            </p:cNvSpPr>
            <p:nvPr/>
          </p:nvSpPr>
          <p:spPr bwMode="auto">
            <a:xfrm>
              <a:off x="6739011" y="3322860"/>
              <a:ext cx="1620838" cy="1937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en-US" altLang="zh-CN" sz="1200" dirty="0">
                  <a:solidFill>
                    <a:srgbClr val="BCE8F2"/>
                  </a:solidFill>
                  <a:latin typeface="方正正纤黑简体" pitchFamily="2" charset="-122"/>
                  <a:ea typeface="方正正纤黑简体" pitchFamily="2" charset="-122"/>
                </a:rPr>
                <a:t>      </a:t>
              </a:r>
              <a:r>
                <a:rPr lang="zh-CN" altLang="zh-CN" sz="1200" dirty="0">
                  <a:solidFill>
                    <a:srgbClr val="BCE8F2"/>
                  </a:solidFill>
                  <a:latin typeface="方正正纤黑简体" pitchFamily="2" charset="-122"/>
                  <a:ea typeface="方正正纤黑简体" pitchFamily="2" charset="-122"/>
                </a:rPr>
                <a:t>攻击者拿到一个应用程序，首先会对应用程序进行逆向分析，获得应用程序的“源码”，然后通过篡改代码，加入恶意代码或者破解安全保护机制，用以实现传播病毒或者攫取商业利益等目的。</a:t>
              </a:r>
              <a:endParaRPr lang="en-US" altLang="zh-CN" sz="1200" dirty="0">
                <a:solidFill>
                  <a:srgbClr val="BCE8F2"/>
                </a:solidFill>
                <a:latin typeface="方正正纤黑简体" pitchFamily="2" charset="-122"/>
                <a:ea typeface="方正正纤黑简体" pitchFamily="2" charset="-122"/>
              </a:endParaRPr>
            </a:p>
          </p:txBody>
        </p:sp>
        <p:cxnSp>
          <p:nvCxnSpPr>
            <p:cNvPr id="7196" name="直接连接符 79"/>
            <p:cNvCxnSpPr>
              <a:cxnSpLocks noChangeShapeType="1"/>
            </p:cNvCxnSpPr>
            <p:nvPr/>
          </p:nvCxnSpPr>
          <p:spPr bwMode="auto">
            <a:xfrm>
              <a:off x="6781874" y="3194273"/>
              <a:ext cx="1554162" cy="0"/>
            </a:xfrm>
            <a:prstGeom prst="line">
              <a:avLst/>
            </a:prstGeom>
            <a:noFill/>
            <a:ln w="12700">
              <a:solidFill>
                <a:srgbClr val="30B8D8"/>
              </a:solidFill>
              <a:prstDash val="sysDash"/>
              <a:round/>
              <a:headEnd/>
              <a:tailEnd/>
            </a:ln>
            <a:extLst>
              <a:ext uri="{909E8E84-426E-40DD-AFC4-6F175D3DCCD1}">
                <a14:hiddenFill xmlns:a14="http://schemas.microsoft.com/office/drawing/2010/main">
                  <a:noFill/>
                </a14:hiddenFill>
              </a:ext>
            </a:extLst>
          </p:spPr>
        </p:cxnSp>
        <p:sp>
          <p:nvSpPr>
            <p:cNvPr id="7197" name="TextBox 146"/>
            <p:cNvSpPr txBox="1">
              <a:spLocks noChangeArrowheads="1"/>
            </p:cNvSpPr>
            <p:nvPr/>
          </p:nvSpPr>
          <p:spPr bwMode="auto">
            <a:xfrm>
              <a:off x="6748536" y="2786285"/>
              <a:ext cx="1620838"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dirty="0">
                  <a:solidFill>
                    <a:srgbClr val="BCE8F2"/>
                  </a:solidFill>
                  <a:latin typeface="方正兰亭黑_GBK" pitchFamily="2" charset="-122"/>
                  <a:ea typeface="方正兰亭黑_GBK" pitchFamily="2" charset="-122"/>
                </a:rPr>
                <a:t>篡改</a:t>
              </a:r>
              <a:endParaRPr lang="en-US" altLang="zh-CN" sz="1400" dirty="0">
                <a:solidFill>
                  <a:srgbClr val="BCE8F2"/>
                </a:solidFill>
                <a:latin typeface="方正兰亭黑_GBK" pitchFamily="2" charset="-122"/>
                <a:ea typeface="方正兰亭黑_GBK"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slide(fromLeft)">
                                      <p:cBhvr>
                                        <p:cTn id="7" dur="500"/>
                                        <p:tgtEl>
                                          <p:spTgt spid="9218"/>
                                        </p:tgtEl>
                                      </p:cBhvr>
                                    </p:animEffect>
                                  </p:childTnLst>
                                </p:cTn>
                              </p:par>
                            </p:childTnLst>
                          </p:cTn>
                        </p:par>
                        <p:par>
                          <p:cTn id="8" fill="hold" nodeType="afterGroup">
                            <p:stCondLst>
                              <p:cond delay="500"/>
                            </p:stCondLst>
                            <p:childTnLst>
                              <p:par>
                                <p:cTn id="9" presetID="23" presetClass="entr" presetSubtype="528" fill="hold" nodeType="afterEffect">
                                  <p:stCondLst>
                                    <p:cond delay="0"/>
                                  </p:stCondLst>
                                  <p:childTnLst>
                                    <p:set>
                                      <p:cBhvr>
                                        <p:cTn id="10" dur="1" fill="hold">
                                          <p:stCondLst>
                                            <p:cond delay="0"/>
                                          </p:stCondLst>
                                        </p:cTn>
                                        <p:tgtEl>
                                          <p:spTgt spid="9219"/>
                                        </p:tgtEl>
                                        <p:attrNameLst>
                                          <p:attrName>style.visibility</p:attrName>
                                        </p:attrNameLst>
                                      </p:cBhvr>
                                      <p:to>
                                        <p:strVal val="visible"/>
                                      </p:to>
                                    </p:set>
                                    <p:anim calcmode="lin" valueType="num">
                                      <p:cBhvr>
                                        <p:cTn id="11" dur="1000" fill="hold"/>
                                        <p:tgtEl>
                                          <p:spTgt spid="9219"/>
                                        </p:tgtEl>
                                        <p:attrNameLst>
                                          <p:attrName>ppt_w</p:attrName>
                                        </p:attrNameLst>
                                      </p:cBhvr>
                                      <p:tavLst>
                                        <p:tav tm="0">
                                          <p:val>
                                            <p:fltVal val="0"/>
                                          </p:val>
                                        </p:tav>
                                        <p:tav tm="100000">
                                          <p:val>
                                            <p:strVal val="#ppt_w"/>
                                          </p:val>
                                        </p:tav>
                                      </p:tavLst>
                                    </p:anim>
                                    <p:anim calcmode="lin" valueType="num">
                                      <p:cBhvr>
                                        <p:cTn id="12" dur="1000" fill="hold"/>
                                        <p:tgtEl>
                                          <p:spTgt spid="9219"/>
                                        </p:tgtEl>
                                        <p:attrNameLst>
                                          <p:attrName>ppt_h</p:attrName>
                                        </p:attrNameLst>
                                      </p:cBhvr>
                                      <p:tavLst>
                                        <p:tav tm="0">
                                          <p:val>
                                            <p:fltVal val="0"/>
                                          </p:val>
                                        </p:tav>
                                        <p:tav tm="100000">
                                          <p:val>
                                            <p:strVal val="#ppt_h"/>
                                          </p:val>
                                        </p:tav>
                                      </p:tavLst>
                                    </p:anim>
                                    <p:anim calcmode="lin" valueType="num">
                                      <p:cBhvr>
                                        <p:cTn id="13" dur="1000" fill="hold"/>
                                        <p:tgtEl>
                                          <p:spTgt spid="9219"/>
                                        </p:tgtEl>
                                        <p:attrNameLst>
                                          <p:attrName>ppt_x</p:attrName>
                                        </p:attrNameLst>
                                      </p:cBhvr>
                                      <p:tavLst>
                                        <p:tav tm="0">
                                          <p:val>
                                            <p:fltVal val="0.5"/>
                                          </p:val>
                                        </p:tav>
                                        <p:tav tm="100000">
                                          <p:val>
                                            <p:strVal val="#ppt_x"/>
                                          </p:val>
                                        </p:tav>
                                      </p:tavLst>
                                    </p:anim>
                                    <p:anim calcmode="lin" valueType="num">
                                      <p:cBhvr>
                                        <p:cTn id="14" dur="1000" fill="hold"/>
                                        <p:tgtEl>
                                          <p:spTgt spid="9219"/>
                                        </p:tgtEl>
                                        <p:attrNameLst>
                                          <p:attrName>ppt_y</p:attrName>
                                        </p:attrNameLst>
                                      </p:cBhvr>
                                      <p:tavLst>
                                        <p:tav tm="0">
                                          <p:val>
                                            <p:fltVal val="0.5"/>
                                          </p:val>
                                        </p:tav>
                                        <p:tav tm="100000">
                                          <p:val>
                                            <p:strVal val="#ppt_y"/>
                                          </p:val>
                                        </p:tav>
                                      </p:tavLst>
                                    </p:anim>
                                  </p:childTnLst>
                                </p:cTn>
                              </p:par>
                              <p:par>
                                <p:cTn id="15" presetID="8" presetClass="emph" presetSubtype="0" repeatCount="2000" fill="hold" nodeType="withEffect">
                                  <p:stCondLst>
                                    <p:cond delay="0"/>
                                  </p:stCondLst>
                                  <p:childTnLst>
                                    <p:animRot by="21600000">
                                      <p:cBhvr>
                                        <p:cTn id="16" dur="500" fill="hold"/>
                                        <p:tgtEl>
                                          <p:spTgt spid="9219"/>
                                        </p:tgtEl>
                                        <p:attrNameLst>
                                          <p:attrName>r</p:attrName>
                                        </p:attrNameLst>
                                      </p:cBhvr>
                                    </p:animRot>
                                  </p:childTnLst>
                                </p:cTn>
                              </p:par>
                              <p:par>
                                <p:cTn id="17" presetID="23" presetClass="entr" presetSubtype="528" fill="hold" nodeType="withEffect">
                                  <p:stCondLst>
                                    <p:cond delay="200"/>
                                  </p:stCondLst>
                                  <p:childTnLst>
                                    <p:set>
                                      <p:cBhvr>
                                        <p:cTn id="18" dur="1" fill="hold">
                                          <p:stCondLst>
                                            <p:cond delay="0"/>
                                          </p:stCondLst>
                                        </p:cTn>
                                        <p:tgtEl>
                                          <p:spTgt spid="9223"/>
                                        </p:tgtEl>
                                        <p:attrNameLst>
                                          <p:attrName>style.visibility</p:attrName>
                                        </p:attrNameLst>
                                      </p:cBhvr>
                                      <p:to>
                                        <p:strVal val="visible"/>
                                      </p:to>
                                    </p:set>
                                    <p:anim calcmode="lin" valueType="num">
                                      <p:cBhvr>
                                        <p:cTn id="19" dur="1000" fill="hold"/>
                                        <p:tgtEl>
                                          <p:spTgt spid="9223"/>
                                        </p:tgtEl>
                                        <p:attrNameLst>
                                          <p:attrName>ppt_w</p:attrName>
                                        </p:attrNameLst>
                                      </p:cBhvr>
                                      <p:tavLst>
                                        <p:tav tm="0">
                                          <p:val>
                                            <p:fltVal val="0"/>
                                          </p:val>
                                        </p:tav>
                                        <p:tav tm="100000">
                                          <p:val>
                                            <p:strVal val="#ppt_w"/>
                                          </p:val>
                                        </p:tav>
                                      </p:tavLst>
                                    </p:anim>
                                    <p:anim calcmode="lin" valueType="num">
                                      <p:cBhvr>
                                        <p:cTn id="20" dur="1000" fill="hold"/>
                                        <p:tgtEl>
                                          <p:spTgt spid="9223"/>
                                        </p:tgtEl>
                                        <p:attrNameLst>
                                          <p:attrName>ppt_h</p:attrName>
                                        </p:attrNameLst>
                                      </p:cBhvr>
                                      <p:tavLst>
                                        <p:tav tm="0">
                                          <p:val>
                                            <p:fltVal val="0"/>
                                          </p:val>
                                        </p:tav>
                                        <p:tav tm="100000">
                                          <p:val>
                                            <p:strVal val="#ppt_h"/>
                                          </p:val>
                                        </p:tav>
                                      </p:tavLst>
                                    </p:anim>
                                    <p:anim calcmode="lin" valueType="num">
                                      <p:cBhvr>
                                        <p:cTn id="21" dur="1000" fill="hold"/>
                                        <p:tgtEl>
                                          <p:spTgt spid="9223"/>
                                        </p:tgtEl>
                                        <p:attrNameLst>
                                          <p:attrName>ppt_x</p:attrName>
                                        </p:attrNameLst>
                                      </p:cBhvr>
                                      <p:tavLst>
                                        <p:tav tm="0">
                                          <p:val>
                                            <p:fltVal val="0.5"/>
                                          </p:val>
                                        </p:tav>
                                        <p:tav tm="100000">
                                          <p:val>
                                            <p:strVal val="#ppt_x"/>
                                          </p:val>
                                        </p:tav>
                                      </p:tavLst>
                                    </p:anim>
                                    <p:anim calcmode="lin" valueType="num">
                                      <p:cBhvr>
                                        <p:cTn id="22" dur="1000" fill="hold"/>
                                        <p:tgtEl>
                                          <p:spTgt spid="9223"/>
                                        </p:tgtEl>
                                        <p:attrNameLst>
                                          <p:attrName>ppt_y</p:attrName>
                                        </p:attrNameLst>
                                      </p:cBhvr>
                                      <p:tavLst>
                                        <p:tav tm="0">
                                          <p:val>
                                            <p:fltVal val="0.5"/>
                                          </p:val>
                                        </p:tav>
                                        <p:tav tm="100000">
                                          <p:val>
                                            <p:strVal val="#ppt_y"/>
                                          </p:val>
                                        </p:tav>
                                      </p:tavLst>
                                    </p:anim>
                                  </p:childTnLst>
                                </p:cTn>
                              </p:par>
                              <p:par>
                                <p:cTn id="23" presetID="8" presetClass="emph" presetSubtype="0" repeatCount="2000" fill="hold" nodeType="withEffect">
                                  <p:stCondLst>
                                    <p:cond delay="200"/>
                                  </p:stCondLst>
                                  <p:childTnLst>
                                    <p:animRot by="21600000">
                                      <p:cBhvr>
                                        <p:cTn id="24" dur="500" fill="hold"/>
                                        <p:tgtEl>
                                          <p:spTgt spid="9223"/>
                                        </p:tgtEl>
                                        <p:attrNameLst>
                                          <p:attrName>r</p:attrName>
                                        </p:attrNameLst>
                                      </p:cBhvr>
                                    </p:animRot>
                                  </p:childTnLst>
                                </p:cTn>
                              </p:par>
                              <p:par>
                                <p:cTn id="25" presetID="23" presetClass="entr" presetSubtype="528" fill="hold" nodeType="withEffect">
                                  <p:stCondLst>
                                    <p:cond delay="400"/>
                                  </p:stCondLst>
                                  <p:childTnLst>
                                    <p:set>
                                      <p:cBhvr>
                                        <p:cTn id="26" dur="1" fill="hold">
                                          <p:stCondLst>
                                            <p:cond delay="0"/>
                                          </p:stCondLst>
                                        </p:cTn>
                                        <p:tgtEl>
                                          <p:spTgt spid="9227"/>
                                        </p:tgtEl>
                                        <p:attrNameLst>
                                          <p:attrName>style.visibility</p:attrName>
                                        </p:attrNameLst>
                                      </p:cBhvr>
                                      <p:to>
                                        <p:strVal val="visible"/>
                                      </p:to>
                                    </p:set>
                                    <p:anim calcmode="lin" valueType="num">
                                      <p:cBhvr>
                                        <p:cTn id="27" dur="1000" fill="hold"/>
                                        <p:tgtEl>
                                          <p:spTgt spid="9227"/>
                                        </p:tgtEl>
                                        <p:attrNameLst>
                                          <p:attrName>ppt_w</p:attrName>
                                        </p:attrNameLst>
                                      </p:cBhvr>
                                      <p:tavLst>
                                        <p:tav tm="0">
                                          <p:val>
                                            <p:fltVal val="0"/>
                                          </p:val>
                                        </p:tav>
                                        <p:tav tm="100000">
                                          <p:val>
                                            <p:strVal val="#ppt_w"/>
                                          </p:val>
                                        </p:tav>
                                      </p:tavLst>
                                    </p:anim>
                                    <p:anim calcmode="lin" valueType="num">
                                      <p:cBhvr>
                                        <p:cTn id="28" dur="1000" fill="hold"/>
                                        <p:tgtEl>
                                          <p:spTgt spid="9227"/>
                                        </p:tgtEl>
                                        <p:attrNameLst>
                                          <p:attrName>ppt_h</p:attrName>
                                        </p:attrNameLst>
                                      </p:cBhvr>
                                      <p:tavLst>
                                        <p:tav tm="0">
                                          <p:val>
                                            <p:fltVal val="0"/>
                                          </p:val>
                                        </p:tav>
                                        <p:tav tm="100000">
                                          <p:val>
                                            <p:strVal val="#ppt_h"/>
                                          </p:val>
                                        </p:tav>
                                      </p:tavLst>
                                    </p:anim>
                                    <p:anim calcmode="lin" valueType="num">
                                      <p:cBhvr>
                                        <p:cTn id="29" dur="1000" fill="hold"/>
                                        <p:tgtEl>
                                          <p:spTgt spid="9227"/>
                                        </p:tgtEl>
                                        <p:attrNameLst>
                                          <p:attrName>ppt_x</p:attrName>
                                        </p:attrNameLst>
                                      </p:cBhvr>
                                      <p:tavLst>
                                        <p:tav tm="0">
                                          <p:val>
                                            <p:fltVal val="0.5"/>
                                          </p:val>
                                        </p:tav>
                                        <p:tav tm="100000">
                                          <p:val>
                                            <p:strVal val="#ppt_x"/>
                                          </p:val>
                                        </p:tav>
                                      </p:tavLst>
                                    </p:anim>
                                    <p:anim calcmode="lin" valueType="num">
                                      <p:cBhvr>
                                        <p:cTn id="30" dur="1000" fill="hold"/>
                                        <p:tgtEl>
                                          <p:spTgt spid="9227"/>
                                        </p:tgtEl>
                                        <p:attrNameLst>
                                          <p:attrName>ppt_y</p:attrName>
                                        </p:attrNameLst>
                                      </p:cBhvr>
                                      <p:tavLst>
                                        <p:tav tm="0">
                                          <p:val>
                                            <p:fltVal val="0.5"/>
                                          </p:val>
                                        </p:tav>
                                        <p:tav tm="100000">
                                          <p:val>
                                            <p:strVal val="#ppt_y"/>
                                          </p:val>
                                        </p:tav>
                                      </p:tavLst>
                                    </p:anim>
                                  </p:childTnLst>
                                </p:cTn>
                              </p:par>
                              <p:par>
                                <p:cTn id="31" presetID="8" presetClass="emph" presetSubtype="0" repeatCount="2000" fill="hold" nodeType="withEffect">
                                  <p:stCondLst>
                                    <p:cond delay="400"/>
                                  </p:stCondLst>
                                  <p:childTnLst>
                                    <p:animRot by="21600000">
                                      <p:cBhvr>
                                        <p:cTn id="32" dur="500" fill="hold"/>
                                        <p:tgtEl>
                                          <p:spTgt spid="9227"/>
                                        </p:tgtEl>
                                        <p:attrNameLst>
                                          <p:attrName>r</p:attrName>
                                        </p:attrNameLst>
                                      </p:cBhvr>
                                    </p:animRot>
                                  </p:childTnLst>
                                </p:cTn>
                              </p:par>
                              <p:par>
                                <p:cTn id="33" presetID="23" presetClass="entr" presetSubtype="528" fill="hold" nodeType="withEffect">
                                  <p:stCondLst>
                                    <p:cond delay="600"/>
                                  </p:stCondLst>
                                  <p:childTnLst>
                                    <p:set>
                                      <p:cBhvr>
                                        <p:cTn id="34" dur="1" fill="hold">
                                          <p:stCondLst>
                                            <p:cond delay="0"/>
                                          </p:stCondLst>
                                        </p:cTn>
                                        <p:tgtEl>
                                          <p:spTgt spid="9231"/>
                                        </p:tgtEl>
                                        <p:attrNameLst>
                                          <p:attrName>style.visibility</p:attrName>
                                        </p:attrNameLst>
                                      </p:cBhvr>
                                      <p:to>
                                        <p:strVal val="visible"/>
                                      </p:to>
                                    </p:set>
                                    <p:anim calcmode="lin" valueType="num">
                                      <p:cBhvr>
                                        <p:cTn id="35" dur="1000" fill="hold"/>
                                        <p:tgtEl>
                                          <p:spTgt spid="9231"/>
                                        </p:tgtEl>
                                        <p:attrNameLst>
                                          <p:attrName>ppt_w</p:attrName>
                                        </p:attrNameLst>
                                      </p:cBhvr>
                                      <p:tavLst>
                                        <p:tav tm="0">
                                          <p:val>
                                            <p:fltVal val="0"/>
                                          </p:val>
                                        </p:tav>
                                        <p:tav tm="100000">
                                          <p:val>
                                            <p:strVal val="#ppt_w"/>
                                          </p:val>
                                        </p:tav>
                                      </p:tavLst>
                                    </p:anim>
                                    <p:anim calcmode="lin" valueType="num">
                                      <p:cBhvr>
                                        <p:cTn id="36" dur="1000" fill="hold"/>
                                        <p:tgtEl>
                                          <p:spTgt spid="9231"/>
                                        </p:tgtEl>
                                        <p:attrNameLst>
                                          <p:attrName>ppt_h</p:attrName>
                                        </p:attrNameLst>
                                      </p:cBhvr>
                                      <p:tavLst>
                                        <p:tav tm="0">
                                          <p:val>
                                            <p:fltVal val="0"/>
                                          </p:val>
                                        </p:tav>
                                        <p:tav tm="100000">
                                          <p:val>
                                            <p:strVal val="#ppt_h"/>
                                          </p:val>
                                        </p:tav>
                                      </p:tavLst>
                                    </p:anim>
                                    <p:anim calcmode="lin" valueType="num">
                                      <p:cBhvr>
                                        <p:cTn id="37" dur="1000" fill="hold"/>
                                        <p:tgtEl>
                                          <p:spTgt spid="9231"/>
                                        </p:tgtEl>
                                        <p:attrNameLst>
                                          <p:attrName>ppt_x</p:attrName>
                                        </p:attrNameLst>
                                      </p:cBhvr>
                                      <p:tavLst>
                                        <p:tav tm="0">
                                          <p:val>
                                            <p:fltVal val="0.5"/>
                                          </p:val>
                                        </p:tav>
                                        <p:tav tm="100000">
                                          <p:val>
                                            <p:strVal val="#ppt_x"/>
                                          </p:val>
                                        </p:tav>
                                      </p:tavLst>
                                    </p:anim>
                                    <p:anim calcmode="lin" valueType="num">
                                      <p:cBhvr>
                                        <p:cTn id="38" dur="1000" fill="hold"/>
                                        <p:tgtEl>
                                          <p:spTgt spid="9231"/>
                                        </p:tgtEl>
                                        <p:attrNameLst>
                                          <p:attrName>ppt_y</p:attrName>
                                        </p:attrNameLst>
                                      </p:cBhvr>
                                      <p:tavLst>
                                        <p:tav tm="0">
                                          <p:val>
                                            <p:fltVal val="0.5"/>
                                          </p:val>
                                        </p:tav>
                                        <p:tav tm="100000">
                                          <p:val>
                                            <p:strVal val="#ppt_y"/>
                                          </p:val>
                                        </p:tav>
                                      </p:tavLst>
                                    </p:anim>
                                  </p:childTnLst>
                                </p:cTn>
                              </p:par>
                              <p:par>
                                <p:cTn id="39" presetID="8" presetClass="emph" presetSubtype="0" repeatCount="2000" fill="hold" nodeType="withEffect">
                                  <p:stCondLst>
                                    <p:cond delay="600"/>
                                  </p:stCondLst>
                                  <p:childTnLst>
                                    <p:animRot by="21600000">
                                      <p:cBhvr>
                                        <p:cTn id="40" dur="500" fill="hold"/>
                                        <p:tgtEl>
                                          <p:spTgt spid="9231"/>
                                        </p:tgtEl>
                                        <p:attrNameLst>
                                          <p:attrName>r</p:attrName>
                                        </p:attrNameLst>
                                      </p:cBhvr>
                                    </p:animRot>
                                  </p:childTnLst>
                                </p:cTn>
                              </p:par>
                            </p:childTnLst>
                          </p:cTn>
                        </p:par>
                        <p:par>
                          <p:cTn id="41" fill="hold" nodeType="afterGroup">
                            <p:stCondLst>
                              <p:cond delay="2100"/>
                            </p:stCondLst>
                            <p:childTnLst>
                              <p:par>
                                <p:cTn id="42" presetID="12" presetClass="entr" presetSubtype="1" fill="hold" nodeType="afterEffect">
                                  <p:stCondLst>
                                    <p:cond delay="0"/>
                                  </p:stCondLst>
                                  <p:childTnLst>
                                    <p:set>
                                      <p:cBhvr>
                                        <p:cTn id="43" dur="1" fill="hold">
                                          <p:stCondLst>
                                            <p:cond delay="0"/>
                                          </p:stCondLst>
                                        </p:cTn>
                                        <p:tgtEl>
                                          <p:spTgt spid="9234"/>
                                        </p:tgtEl>
                                        <p:attrNameLst>
                                          <p:attrName>style.visibility</p:attrName>
                                        </p:attrNameLst>
                                      </p:cBhvr>
                                      <p:to>
                                        <p:strVal val="visible"/>
                                      </p:to>
                                    </p:set>
                                    <p:animEffect transition="in" filter="slide(fromTop)">
                                      <p:cBhvr>
                                        <p:cTn id="44" dur="500"/>
                                        <p:tgtEl>
                                          <p:spTgt spid="9234"/>
                                        </p:tgtEl>
                                      </p:cBhvr>
                                    </p:animEffect>
                                  </p:childTnLst>
                                </p:cTn>
                              </p:par>
                              <p:par>
                                <p:cTn id="45" presetID="12" presetClass="entr" presetSubtype="1" fill="hold" nodeType="withEffect">
                                  <p:stCondLst>
                                    <p:cond delay="0"/>
                                  </p:stCondLst>
                                  <p:childTnLst>
                                    <p:set>
                                      <p:cBhvr>
                                        <p:cTn id="46" dur="1" fill="hold">
                                          <p:stCondLst>
                                            <p:cond delay="0"/>
                                          </p:stCondLst>
                                        </p:cTn>
                                        <p:tgtEl>
                                          <p:spTgt spid="9237"/>
                                        </p:tgtEl>
                                        <p:attrNameLst>
                                          <p:attrName>style.visibility</p:attrName>
                                        </p:attrNameLst>
                                      </p:cBhvr>
                                      <p:to>
                                        <p:strVal val="visible"/>
                                      </p:to>
                                    </p:set>
                                    <p:animEffect transition="in" filter="slide(fromTop)">
                                      <p:cBhvr>
                                        <p:cTn id="47" dur="500"/>
                                        <p:tgtEl>
                                          <p:spTgt spid="9237"/>
                                        </p:tgtEl>
                                      </p:cBhvr>
                                    </p:animEffect>
                                  </p:childTnLst>
                                </p:cTn>
                              </p:par>
                              <p:par>
                                <p:cTn id="48" presetID="12" presetClass="entr" presetSubtype="1" fill="hold" nodeType="withEffect">
                                  <p:stCondLst>
                                    <p:cond delay="0"/>
                                  </p:stCondLst>
                                  <p:childTnLst>
                                    <p:set>
                                      <p:cBhvr>
                                        <p:cTn id="49" dur="1" fill="hold">
                                          <p:stCondLst>
                                            <p:cond delay="0"/>
                                          </p:stCondLst>
                                        </p:cTn>
                                        <p:tgtEl>
                                          <p:spTgt spid="9240"/>
                                        </p:tgtEl>
                                        <p:attrNameLst>
                                          <p:attrName>style.visibility</p:attrName>
                                        </p:attrNameLst>
                                      </p:cBhvr>
                                      <p:to>
                                        <p:strVal val="visible"/>
                                      </p:to>
                                    </p:set>
                                    <p:animEffect transition="in" filter="slide(fromTop)">
                                      <p:cBhvr>
                                        <p:cTn id="50" dur="500"/>
                                        <p:tgtEl>
                                          <p:spTgt spid="9240"/>
                                        </p:tgtEl>
                                      </p:cBhvr>
                                    </p:animEffect>
                                  </p:childTnLst>
                                </p:cTn>
                              </p:par>
                              <p:par>
                                <p:cTn id="51" presetID="12" presetClass="entr" presetSubtype="1" fill="hold" nodeType="withEffect">
                                  <p:stCondLst>
                                    <p:cond delay="0"/>
                                  </p:stCondLst>
                                  <p:childTnLst>
                                    <p:set>
                                      <p:cBhvr>
                                        <p:cTn id="52" dur="1" fill="hold">
                                          <p:stCondLst>
                                            <p:cond delay="0"/>
                                          </p:stCondLst>
                                        </p:cTn>
                                        <p:tgtEl>
                                          <p:spTgt spid="9243"/>
                                        </p:tgtEl>
                                        <p:attrNameLst>
                                          <p:attrName>style.visibility</p:attrName>
                                        </p:attrNameLst>
                                      </p:cBhvr>
                                      <p:to>
                                        <p:strVal val="visible"/>
                                      </p:to>
                                    </p:set>
                                    <p:animEffect transition="in" filter="slide(fromTop)">
                                      <p:cBhvr>
                                        <p:cTn id="53" dur="500"/>
                                        <p:tgtEl>
                                          <p:spTgt spid="9243"/>
                                        </p:tgtEl>
                                      </p:cBhvr>
                                    </p:animEffect>
                                  </p:childTnLst>
                                </p:cTn>
                              </p:par>
                            </p:childTnLst>
                          </p:cTn>
                        </p:par>
                        <p:par>
                          <p:cTn id="54" fill="hold" nodeType="afterGroup">
                            <p:stCondLst>
                              <p:cond delay="2600"/>
                            </p:stCondLst>
                            <p:childTnLst>
                              <p:par>
                                <p:cTn id="55" presetID="21" presetClass="entr" presetSubtype="1" fill="hold" nodeType="afterEffect">
                                  <p:stCondLst>
                                    <p:cond delay="0"/>
                                  </p:stCondLst>
                                  <p:childTnLst>
                                    <p:set>
                                      <p:cBhvr>
                                        <p:cTn id="56" dur="1" fill="hold">
                                          <p:stCondLst>
                                            <p:cond delay="0"/>
                                          </p:stCondLst>
                                        </p:cTn>
                                        <p:tgtEl>
                                          <p:spTgt spid="7195"/>
                                        </p:tgtEl>
                                        <p:attrNameLst>
                                          <p:attrName>style.visibility</p:attrName>
                                        </p:attrNameLst>
                                      </p:cBhvr>
                                      <p:to>
                                        <p:strVal val="visible"/>
                                      </p:to>
                                    </p:set>
                                    <p:animEffect transition="in" filter="wheel(1)">
                                      <p:cBhvr>
                                        <p:cTn id="57" dur="2000"/>
                                        <p:tgtEl>
                                          <p:spTgt spid="7195"/>
                                        </p:tgtEl>
                                      </p:cBhvr>
                                    </p:animEffect>
                                  </p:childTnLst>
                                </p:cTn>
                              </p:par>
                              <p:par>
                                <p:cTn id="58" presetID="42" presetClass="entr" presetSubtype="0" fill="hold" nodeType="withEffect">
                                  <p:stCondLst>
                                    <p:cond delay="100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1000"/>
                                        <p:tgtEl>
                                          <p:spTgt spid="2"/>
                                        </p:tgtEl>
                                      </p:cBhvr>
                                    </p:animEffect>
                                    <p:anim calcmode="lin" valueType="num">
                                      <p:cBhvr>
                                        <p:cTn id="61" dur="1000" fill="hold"/>
                                        <p:tgtEl>
                                          <p:spTgt spid="2"/>
                                        </p:tgtEl>
                                        <p:attrNameLst>
                                          <p:attrName>ppt_x</p:attrName>
                                        </p:attrNameLst>
                                      </p:cBhvr>
                                      <p:tavLst>
                                        <p:tav tm="0">
                                          <p:val>
                                            <p:strVal val="#ppt_x"/>
                                          </p:val>
                                        </p:tav>
                                        <p:tav tm="100000">
                                          <p:val>
                                            <p:strVal val="#ppt_x"/>
                                          </p:val>
                                        </p:tav>
                                      </p:tavLst>
                                    </p:anim>
                                    <p:anim calcmode="lin" valueType="num">
                                      <p:cBhvr>
                                        <p:cTn id="62" dur="1000" fill="hold"/>
                                        <p:tgtEl>
                                          <p:spTgt spid="2"/>
                                        </p:tgtEl>
                                        <p:attrNameLst>
                                          <p:attrName>ppt_y</p:attrName>
                                        </p:attrNameLst>
                                      </p:cBhvr>
                                      <p:tavLst>
                                        <p:tav tm="0">
                                          <p:val>
                                            <p:strVal val="#ppt_y+.1"/>
                                          </p:val>
                                        </p:tav>
                                        <p:tav tm="100000">
                                          <p:val>
                                            <p:strVal val="#ppt_y"/>
                                          </p:val>
                                        </p:tav>
                                      </p:tavLst>
                                    </p:anim>
                                  </p:childTnLst>
                                </p:cTn>
                              </p:par>
                            </p:childTnLst>
                          </p:cTn>
                        </p:par>
                        <p:par>
                          <p:cTn id="63" fill="hold" nodeType="afterGroup">
                            <p:stCondLst>
                              <p:cond delay="4600"/>
                            </p:stCondLst>
                            <p:childTnLst>
                              <p:par>
                                <p:cTn id="64" presetID="21" presetClass="entr" presetSubtype="1" fill="hold" nodeType="afterEffect">
                                  <p:stCondLst>
                                    <p:cond delay="0"/>
                                  </p:stCondLst>
                                  <p:childTnLst>
                                    <p:set>
                                      <p:cBhvr>
                                        <p:cTn id="65" dur="1" fill="hold">
                                          <p:stCondLst>
                                            <p:cond delay="0"/>
                                          </p:stCondLst>
                                        </p:cTn>
                                        <p:tgtEl>
                                          <p:spTgt spid="7191"/>
                                        </p:tgtEl>
                                        <p:attrNameLst>
                                          <p:attrName>style.visibility</p:attrName>
                                        </p:attrNameLst>
                                      </p:cBhvr>
                                      <p:to>
                                        <p:strVal val="visible"/>
                                      </p:to>
                                    </p:set>
                                    <p:animEffect transition="in" filter="wheel(1)">
                                      <p:cBhvr>
                                        <p:cTn id="66" dur="2000"/>
                                        <p:tgtEl>
                                          <p:spTgt spid="7191"/>
                                        </p:tgtEl>
                                      </p:cBhvr>
                                    </p:animEffect>
                                  </p:childTnLst>
                                </p:cTn>
                              </p:par>
                              <p:par>
                                <p:cTn id="67" presetID="42" presetClass="entr" presetSubtype="0" fill="hold" nodeType="withEffect">
                                  <p:stCondLst>
                                    <p:cond delay="100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1000"/>
                                        <p:tgtEl>
                                          <p:spTgt spid="3"/>
                                        </p:tgtEl>
                                      </p:cBhvr>
                                    </p:animEffect>
                                    <p:anim calcmode="lin" valueType="num">
                                      <p:cBhvr>
                                        <p:cTn id="70" dur="1000" fill="hold"/>
                                        <p:tgtEl>
                                          <p:spTgt spid="3"/>
                                        </p:tgtEl>
                                        <p:attrNameLst>
                                          <p:attrName>ppt_x</p:attrName>
                                        </p:attrNameLst>
                                      </p:cBhvr>
                                      <p:tavLst>
                                        <p:tav tm="0">
                                          <p:val>
                                            <p:strVal val="#ppt_x"/>
                                          </p:val>
                                        </p:tav>
                                        <p:tav tm="100000">
                                          <p:val>
                                            <p:strVal val="#ppt_x"/>
                                          </p:val>
                                        </p:tav>
                                      </p:tavLst>
                                    </p:anim>
                                    <p:anim calcmode="lin" valueType="num">
                                      <p:cBhvr>
                                        <p:cTn id="71" dur="1000" fill="hold"/>
                                        <p:tgtEl>
                                          <p:spTgt spid="3"/>
                                        </p:tgtEl>
                                        <p:attrNameLst>
                                          <p:attrName>ppt_y</p:attrName>
                                        </p:attrNameLst>
                                      </p:cBhvr>
                                      <p:tavLst>
                                        <p:tav tm="0">
                                          <p:val>
                                            <p:strVal val="#ppt_y+.1"/>
                                          </p:val>
                                        </p:tav>
                                        <p:tav tm="100000">
                                          <p:val>
                                            <p:strVal val="#ppt_y"/>
                                          </p:val>
                                        </p:tav>
                                      </p:tavLst>
                                    </p:anim>
                                  </p:childTnLst>
                                </p:cTn>
                              </p:par>
                            </p:childTnLst>
                          </p:cTn>
                        </p:par>
                        <p:par>
                          <p:cTn id="72" fill="hold" nodeType="afterGroup">
                            <p:stCondLst>
                              <p:cond delay="6600"/>
                            </p:stCondLst>
                            <p:childTnLst>
                              <p:par>
                                <p:cTn id="73" presetID="21" presetClass="entr" presetSubtype="1" fill="hold" nodeType="afterEffect">
                                  <p:stCondLst>
                                    <p:cond delay="0"/>
                                  </p:stCondLst>
                                  <p:childTnLst>
                                    <p:set>
                                      <p:cBhvr>
                                        <p:cTn id="74" dur="1" fill="hold">
                                          <p:stCondLst>
                                            <p:cond delay="0"/>
                                          </p:stCondLst>
                                        </p:cTn>
                                        <p:tgtEl>
                                          <p:spTgt spid="7187"/>
                                        </p:tgtEl>
                                        <p:attrNameLst>
                                          <p:attrName>style.visibility</p:attrName>
                                        </p:attrNameLst>
                                      </p:cBhvr>
                                      <p:to>
                                        <p:strVal val="visible"/>
                                      </p:to>
                                    </p:set>
                                    <p:animEffect transition="in" filter="wheel(1)">
                                      <p:cBhvr>
                                        <p:cTn id="75" dur="2000"/>
                                        <p:tgtEl>
                                          <p:spTgt spid="7187"/>
                                        </p:tgtEl>
                                      </p:cBhvr>
                                    </p:animEffect>
                                  </p:childTnLst>
                                </p:cTn>
                              </p:par>
                              <p:par>
                                <p:cTn id="76" presetID="42" presetClass="entr" presetSubtype="0" fill="hold" nodeType="withEffect">
                                  <p:stCondLst>
                                    <p:cond delay="1000"/>
                                  </p:stCondLst>
                                  <p:childTnLst>
                                    <p:set>
                                      <p:cBhvr>
                                        <p:cTn id="77" dur="1" fill="hold">
                                          <p:stCondLst>
                                            <p:cond delay="0"/>
                                          </p:stCondLst>
                                        </p:cTn>
                                        <p:tgtEl>
                                          <p:spTgt spid="4"/>
                                        </p:tgtEl>
                                        <p:attrNameLst>
                                          <p:attrName>style.visibility</p:attrName>
                                        </p:attrNameLst>
                                      </p:cBhvr>
                                      <p:to>
                                        <p:strVal val="visible"/>
                                      </p:to>
                                    </p:set>
                                    <p:animEffect transition="in" filter="fade">
                                      <p:cBhvr>
                                        <p:cTn id="78" dur="1000"/>
                                        <p:tgtEl>
                                          <p:spTgt spid="4"/>
                                        </p:tgtEl>
                                      </p:cBhvr>
                                    </p:animEffect>
                                    <p:anim calcmode="lin" valueType="num">
                                      <p:cBhvr>
                                        <p:cTn id="79" dur="1000" fill="hold"/>
                                        <p:tgtEl>
                                          <p:spTgt spid="4"/>
                                        </p:tgtEl>
                                        <p:attrNameLst>
                                          <p:attrName>ppt_x</p:attrName>
                                        </p:attrNameLst>
                                      </p:cBhvr>
                                      <p:tavLst>
                                        <p:tav tm="0">
                                          <p:val>
                                            <p:strVal val="#ppt_x"/>
                                          </p:val>
                                        </p:tav>
                                        <p:tav tm="100000">
                                          <p:val>
                                            <p:strVal val="#ppt_x"/>
                                          </p:val>
                                        </p:tav>
                                      </p:tavLst>
                                    </p:anim>
                                    <p:anim calcmode="lin" valueType="num">
                                      <p:cBhvr>
                                        <p:cTn id="80" dur="1000" fill="hold"/>
                                        <p:tgtEl>
                                          <p:spTgt spid="4"/>
                                        </p:tgtEl>
                                        <p:attrNameLst>
                                          <p:attrName>ppt_y</p:attrName>
                                        </p:attrNameLst>
                                      </p:cBhvr>
                                      <p:tavLst>
                                        <p:tav tm="0">
                                          <p:val>
                                            <p:strVal val="#ppt_y+.1"/>
                                          </p:val>
                                        </p:tav>
                                        <p:tav tm="100000">
                                          <p:val>
                                            <p:strVal val="#ppt_y"/>
                                          </p:val>
                                        </p:tav>
                                      </p:tavLst>
                                    </p:anim>
                                  </p:childTnLst>
                                </p:cTn>
                              </p:par>
                            </p:childTnLst>
                          </p:cTn>
                        </p:par>
                        <p:par>
                          <p:cTn id="81" fill="hold" nodeType="afterGroup">
                            <p:stCondLst>
                              <p:cond delay="8600"/>
                            </p:stCondLst>
                            <p:childTnLst>
                              <p:par>
                                <p:cTn id="82" presetID="21" presetClass="entr" presetSubtype="1" fill="hold" nodeType="afterEffect">
                                  <p:stCondLst>
                                    <p:cond delay="0"/>
                                  </p:stCondLst>
                                  <p:childTnLst>
                                    <p:set>
                                      <p:cBhvr>
                                        <p:cTn id="83" dur="1" fill="hold">
                                          <p:stCondLst>
                                            <p:cond delay="0"/>
                                          </p:stCondLst>
                                        </p:cTn>
                                        <p:tgtEl>
                                          <p:spTgt spid="7183"/>
                                        </p:tgtEl>
                                        <p:attrNameLst>
                                          <p:attrName>style.visibility</p:attrName>
                                        </p:attrNameLst>
                                      </p:cBhvr>
                                      <p:to>
                                        <p:strVal val="visible"/>
                                      </p:to>
                                    </p:set>
                                    <p:animEffect transition="in" filter="wheel(1)">
                                      <p:cBhvr>
                                        <p:cTn id="84" dur="2000"/>
                                        <p:tgtEl>
                                          <p:spTgt spid="7183"/>
                                        </p:tgtEl>
                                      </p:cBhvr>
                                    </p:animEffect>
                                  </p:childTnLst>
                                </p:cTn>
                              </p:par>
                              <p:par>
                                <p:cTn id="85" presetID="42" presetClass="entr" presetSubtype="0" fill="hold" nodeType="withEffect">
                                  <p:stCondLst>
                                    <p:cond delay="1000"/>
                                  </p:stCondLst>
                                  <p:childTnLst>
                                    <p:set>
                                      <p:cBhvr>
                                        <p:cTn id="86" dur="1" fill="hold">
                                          <p:stCondLst>
                                            <p:cond delay="0"/>
                                          </p:stCondLst>
                                        </p:cTn>
                                        <p:tgtEl>
                                          <p:spTgt spid="5"/>
                                        </p:tgtEl>
                                        <p:attrNameLst>
                                          <p:attrName>style.visibility</p:attrName>
                                        </p:attrNameLst>
                                      </p:cBhvr>
                                      <p:to>
                                        <p:strVal val="visible"/>
                                      </p:to>
                                    </p:set>
                                    <p:animEffect transition="in" filter="fade">
                                      <p:cBhvr>
                                        <p:cTn id="87" dur="1000"/>
                                        <p:tgtEl>
                                          <p:spTgt spid="5"/>
                                        </p:tgtEl>
                                      </p:cBhvr>
                                    </p:animEffect>
                                    <p:anim calcmode="lin" valueType="num">
                                      <p:cBhvr>
                                        <p:cTn id="88" dur="1000" fill="hold"/>
                                        <p:tgtEl>
                                          <p:spTgt spid="5"/>
                                        </p:tgtEl>
                                        <p:attrNameLst>
                                          <p:attrName>ppt_x</p:attrName>
                                        </p:attrNameLst>
                                      </p:cBhvr>
                                      <p:tavLst>
                                        <p:tav tm="0">
                                          <p:val>
                                            <p:strVal val="#ppt_x"/>
                                          </p:val>
                                        </p:tav>
                                        <p:tav tm="100000">
                                          <p:val>
                                            <p:strVal val="#ppt_x"/>
                                          </p:val>
                                        </p:tav>
                                      </p:tavLst>
                                    </p:anim>
                                    <p:anim calcmode="lin" valueType="num">
                                      <p:cBhvr>
                                        <p:cTn id="89" dur="1000" fill="hold"/>
                                        <p:tgtEl>
                                          <p:spTgt spid="5"/>
                                        </p:tgtEl>
                                        <p:attrNameLst>
                                          <p:attrName>ppt_y</p:attrName>
                                        </p:attrNameLst>
                                      </p:cBhvr>
                                      <p:tavLst>
                                        <p:tav tm="0">
                                          <p:val>
                                            <p:strVal val="#ppt_y+.1"/>
                                          </p:val>
                                        </p:tav>
                                        <p:tav tm="100000">
                                          <p:val>
                                            <p:strVal val="#ppt_y"/>
                                          </p:val>
                                        </p:tav>
                                      </p:tavLst>
                                    </p:anim>
                                  </p:childTnLst>
                                </p:cTn>
                              </p:par>
                            </p:childTnLst>
                          </p:cTn>
                        </p:par>
                        <p:par>
                          <p:cTn id="90" fill="hold" nodeType="afterGroup">
                            <p:stCondLst>
                              <p:cond delay="10600"/>
                            </p:stCondLst>
                            <p:childTnLst>
                              <p:par>
                                <p:cTn id="91" presetID="10" presetClass="entr" presetSubtype="0" repeatCount="2000" fill="hold" nodeType="afterEffect">
                                  <p:stCondLst>
                                    <p:cond delay="0"/>
                                  </p:stCondLst>
                                  <p:childTnLst>
                                    <p:set>
                                      <p:cBhvr>
                                        <p:cTn id="92" dur="1" fill="hold">
                                          <p:stCondLst>
                                            <p:cond delay="0"/>
                                          </p:stCondLst>
                                        </p:cTn>
                                        <p:tgtEl>
                                          <p:spTgt spid="7195"/>
                                        </p:tgtEl>
                                        <p:attrNameLst>
                                          <p:attrName>style.visibility</p:attrName>
                                        </p:attrNameLst>
                                      </p:cBhvr>
                                      <p:to>
                                        <p:strVal val="visible"/>
                                      </p:to>
                                    </p:set>
                                    <p:animEffect transition="in" filter="fade">
                                      <p:cBhvr>
                                        <p:cTn id="93" dur="500"/>
                                        <p:tgtEl>
                                          <p:spTgt spid="7195"/>
                                        </p:tgtEl>
                                      </p:cBhvr>
                                    </p:animEffect>
                                  </p:childTnLst>
                                </p:cTn>
                              </p:par>
                              <p:par>
                                <p:cTn id="94" presetID="10" presetClass="entr" presetSubtype="0" repeatCount="2000" fill="hold" nodeType="withEffect">
                                  <p:stCondLst>
                                    <p:cond delay="0"/>
                                  </p:stCondLst>
                                  <p:childTnLst>
                                    <p:set>
                                      <p:cBhvr>
                                        <p:cTn id="95" dur="1" fill="hold">
                                          <p:stCondLst>
                                            <p:cond delay="0"/>
                                          </p:stCondLst>
                                        </p:cTn>
                                        <p:tgtEl>
                                          <p:spTgt spid="7191"/>
                                        </p:tgtEl>
                                        <p:attrNameLst>
                                          <p:attrName>style.visibility</p:attrName>
                                        </p:attrNameLst>
                                      </p:cBhvr>
                                      <p:to>
                                        <p:strVal val="visible"/>
                                      </p:to>
                                    </p:set>
                                    <p:animEffect transition="in" filter="fade">
                                      <p:cBhvr>
                                        <p:cTn id="96" dur="500"/>
                                        <p:tgtEl>
                                          <p:spTgt spid="7191"/>
                                        </p:tgtEl>
                                      </p:cBhvr>
                                    </p:animEffect>
                                  </p:childTnLst>
                                </p:cTn>
                              </p:par>
                              <p:par>
                                <p:cTn id="97" presetID="10" presetClass="entr" presetSubtype="0" repeatCount="2000" fill="hold" nodeType="withEffect">
                                  <p:stCondLst>
                                    <p:cond delay="0"/>
                                  </p:stCondLst>
                                  <p:childTnLst>
                                    <p:set>
                                      <p:cBhvr>
                                        <p:cTn id="98" dur="1" fill="hold">
                                          <p:stCondLst>
                                            <p:cond delay="0"/>
                                          </p:stCondLst>
                                        </p:cTn>
                                        <p:tgtEl>
                                          <p:spTgt spid="7187"/>
                                        </p:tgtEl>
                                        <p:attrNameLst>
                                          <p:attrName>style.visibility</p:attrName>
                                        </p:attrNameLst>
                                      </p:cBhvr>
                                      <p:to>
                                        <p:strVal val="visible"/>
                                      </p:to>
                                    </p:set>
                                    <p:animEffect transition="in" filter="fade">
                                      <p:cBhvr>
                                        <p:cTn id="99" dur="500"/>
                                        <p:tgtEl>
                                          <p:spTgt spid="7187"/>
                                        </p:tgtEl>
                                      </p:cBhvr>
                                    </p:animEffect>
                                  </p:childTnLst>
                                </p:cTn>
                              </p:par>
                              <p:par>
                                <p:cTn id="100" presetID="10" presetClass="entr" presetSubtype="0" repeatCount="2000" fill="hold" nodeType="withEffect">
                                  <p:stCondLst>
                                    <p:cond delay="0"/>
                                  </p:stCondLst>
                                  <p:childTnLst>
                                    <p:set>
                                      <p:cBhvr>
                                        <p:cTn id="101" dur="1" fill="hold">
                                          <p:stCondLst>
                                            <p:cond delay="0"/>
                                          </p:stCondLst>
                                        </p:cTn>
                                        <p:tgtEl>
                                          <p:spTgt spid="7183"/>
                                        </p:tgtEl>
                                        <p:attrNameLst>
                                          <p:attrName>style.visibility</p:attrName>
                                        </p:attrNameLst>
                                      </p:cBhvr>
                                      <p:to>
                                        <p:strVal val="visible"/>
                                      </p:to>
                                    </p:set>
                                    <p:animEffect transition="in" filter="fade">
                                      <p:cBhvr>
                                        <p:cTn id="102" dur="500"/>
                                        <p:tgtEl>
                                          <p:spTgt spid="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模板网-WWW.1PPT.COM">
  <a:themeElements>
    <a:clrScheme name="自定义 2">
      <a:dk1>
        <a:sysClr val="windowText" lastClr="000000"/>
      </a:dk1>
      <a:lt1>
        <a:sysClr val="window" lastClr="FFFFFF"/>
      </a:lt1>
      <a:dk2>
        <a:srgbClr val="1F497D"/>
      </a:dk2>
      <a:lt2>
        <a:srgbClr val="EEECE1"/>
      </a:lt2>
      <a:accent1>
        <a:srgbClr val="007DA4"/>
      </a:accent1>
      <a:accent2>
        <a:srgbClr val="00AFD2"/>
      </a:accent2>
      <a:accent3>
        <a:srgbClr val="76D1E0"/>
      </a:accent3>
      <a:accent4>
        <a:srgbClr val="E6E7E9"/>
      </a:accent4>
      <a:accent5>
        <a:srgbClr val="4BACC6"/>
      </a:accent5>
      <a:accent6>
        <a:srgbClr val="F79646"/>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1668</TotalTime>
  <Pages>0</Pages>
  <Words>1960</Words>
  <Characters>0</Characters>
  <Application>Microsoft Office PowerPoint</Application>
  <DocSecurity>0</DocSecurity>
  <PresentationFormat>全屏显示(16:10)</PresentationFormat>
  <Lines>0</Lines>
  <Paragraphs>103</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微软雅黑</vt:lpstr>
      <vt:lpstr>方正兰亭中黑_GBK</vt:lpstr>
      <vt:lpstr>方正正纤黑简体</vt:lpstr>
      <vt:lpstr>宋体</vt:lpstr>
      <vt:lpstr>Calibri</vt:lpstr>
      <vt:lpstr>Arial Black</vt:lpstr>
      <vt:lpstr>方正兰亭中粗黑_GBK</vt:lpstr>
      <vt:lpstr>方正兰亭黑_GBK</vt:lpstr>
      <vt:lpstr>Arial</vt:lpstr>
      <vt:lpstr>方正兰亭纤黑简体</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kingsoft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kingpub</dc:creator>
  <cp:lastModifiedBy>桂春帅</cp:lastModifiedBy>
  <cp:revision>156</cp:revision>
  <cp:lastPrinted>1899-12-30T00:00:00Z</cp:lastPrinted>
  <dcterms:created xsi:type="dcterms:W3CDTF">2010-06-08T02:33:18Z</dcterms:created>
  <dcterms:modified xsi:type="dcterms:W3CDTF">2017-01-03T11:38:17Z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