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81" r:id="rId2"/>
    <p:sldId id="305" r:id="rId3"/>
    <p:sldId id="336" r:id="rId4"/>
    <p:sldId id="298" r:id="rId5"/>
    <p:sldId id="307" r:id="rId6"/>
    <p:sldId id="337" r:id="rId7"/>
    <p:sldId id="315" r:id="rId8"/>
    <p:sldId id="338" r:id="rId9"/>
    <p:sldId id="339" r:id="rId10"/>
    <p:sldId id="340" r:id="rId11"/>
    <p:sldId id="341" r:id="rId12"/>
    <p:sldId id="304"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1053">
          <p15:clr>
            <a:srgbClr val="A4A3A4"/>
          </p15:clr>
        </p15:guide>
        <p15:guide id="3" pos="3844">
          <p15:clr>
            <a:srgbClr val="A4A3A4"/>
          </p15:clr>
        </p15:guide>
        <p15:guide id="4" pos="19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420"/>
    <a:srgbClr val="1D8AC1"/>
    <a:srgbClr val="1A7BAE"/>
    <a:srgbClr val="95BC49"/>
    <a:srgbClr val="FDA907"/>
    <a:srgbClr val="062A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38980" autoAdjust="0"/>
  </p:normalViewPr>
  <p:slideViewPr>
    <p:cSldViewPr>
      <p:cViewPr varScale="1">
        <p:scale>
          <a:sx n="98" d="100"/>
          <a:sy n="98" d="100"/>
        </p:scale>
        <p:origin x="648" y="84"/>
      </p:cViewPr>
      <p:guideLst>
        <p:guide orient="horz" pos="2159"/>
        <p:guide orient="horz" pos="1053"/>
        <p:guide pos="3844"/>
        <p:guide pos="191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4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pPr/>
              <a:t>2017/1/5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pPr/>
              <a:t>‹#›</a:t>
            </a:fld>
            <a:endParaRPr lang="zh-CN" altLang="en-US"/>
          </a:p>
        </p:txBody>
      </p:sp>
    </p:spTree>
    <p:extLst>
      <p:ext uri="{BB962C8B-B14F-4D97-AF65-F5344CB8AC3E}">
        <p14:creationId xmlns:p14="http://schemas.microsoft.com/office/powerpoint/2010/main" val="3702236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pPr/>
              <a:t>2017/1/5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pPr/>
              <a:t>‹#›</a:t>
            </a:fld>
            <a:endParaRPr lang="zh-CN" altLang="en-US"/>
          </a:p>
        </p:txBody>
      </p:sp>
    </p:spTree>
    <p:extLst>
      <p:ext uri="{BB962C8B-B14F-4D97-AF65-F5344CB8AC3E}">
        <p14:creationId xmlns:p14="http://schemas.microsoft.com/office/powerpoint/2010/main" val="410562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rot="5400000">
            <a:off x="1790966" y="425408"/>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BF342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7"/>
          <p:cNvSpPr/>
          <p:nvPr userDrawn="1"/>
        </p:nvSpPr>
        <p:spPr>
          <a:xfrm rot="5400000">
            <a:off x="2809827" y="584110"/>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FDA90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userDrawn="1"/>
        </p:nvSpPr>
        <p:spPr>
          <a:xfrm rot="5400000">
            <a:off x="5324309" y="425407"/>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1A7BA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3"/>
          <p:cNvSpPr/>
          <p:nvPr userDrawn="1"/>
        </p:nvSpPr>
        <p:spPr>
          <a:xfrm rot="5400000">
            <a:off x="3987408" y="584418"/>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95BC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弧形 5"/>
          <p:cNvSpPr/>
          <p:nvPr userDrawn="1"/>
        </p:nvSpPr>
        <p:spPr>
          <a:xfrm>
            <a:off x="2074528" y="-2513200"/>
            <a:ext cx="4994940" cy="499494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805845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270673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95BC49"/>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61893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FDA907"/>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FDA907"/>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964668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05727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grpSp>
        <p:nvGrpSpPr>
          <p:cNvPr id="2" name="组合 1"/>
          <p:cNvGrpSpPr/>
          <p:nvPr userDrawn="1"/>
        </p:nvGrpSpPr>
        <p:grpSpPr>
          <a:xfrm>
            <a:off x="161510" y="0"/>
            <a:ext cx="225739" cy="721610"/>
            <a:chOff x="161510" y="0"/>
            <a:chExt cx="225739" cy="721610"/>
          </a:xfrm>
        </p:grpSpPr>
        <p:sp>
          <p:nvSpPr>
            <p:cNvPr id="3" name="矩形 2"/>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225739" cy="180402"/>
            <a:chOff x="161510" y="0"/>
            <a:chExt cx="225739" cy="721610"/>
          </a:xfrm>
        </p:grpSpPr>
        <p:sp>
          <p:nvSpPr>
            <p:cNvPr id="8" name="矩形 7"/>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83713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27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Documents and Settings\yangweizhou\桌面\2.jpg"/>
          <p:cNvPicPr>
            <a:picLocks noChangeAspect="1" noChangeArrowheads="1"/>
          </p:cNvPicPr>
          <p:nvPr userDrawn="1"/>
        </p:nvPicPr>
        <p:blipFill rotWithShape="1">
          <a:blip r:embed="rId2" cstate="print"/>
          <a:srcRect b="20467"/>
          <a:stretch/>
        </p:blipFill>
        <p:spPr bwMode="auto">
          <a:xfrm>
            <a:off x="0" y="0"/>
            <a:ext cx="9144000" cy="5143500"/>
          </a:xfrm>
          <a:prstGeom prst="rect">
            <a:avLst/>
          </a:prstGeom>
          <a:noFill/>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5" r:id="rId5"/>
    <p:sldLayoutId id="2147483667" r:id="rId6"/>
    <p:sldLayoutId id="2147483653" r:id="rId7"/>
    <p:sldLayoutId id="2147483662" r:id="rId8"/>
    <p:sldLayoutId id="2147483654" r:id="rId9"/>
    <p:sldLayoutId id="2147483651" r:id="rId10"/>
    <p:sldLayoutId id="2147483655" r:id="rId11"/>
    <p:sldLayoutId id="2147483656" r:id="rId12"/>
    <p:sldLayoutId id="2147483657" r:id="rId13"/>
    <p:sldLayoutId id="2147483658" r:id="rId14"/>
    <p:sldLayoutId id="2147483659" r:id="rId15"/>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2000"/>
            <a:lum/>
          </a:blip>
          <a:srcRect/>
          <a:stretch>
            <a:fillRect t="-20000" b="-20000"/>
          </a:stretch>
        </a:blipFill>
        <a:effectLst/>
      </p:bgPr>
    </p:bg>
    <p:spTree>
      <p:nvGrpSpPr>
        <p:cNvPr id="1" name=""/>
        <p:cNvGrpSpPr/>
        <p:nvPr/>
      </p:nvGrpSpPr>
      <p:grpSpPr>
        <a:xfrm>
          <a:off x="0" y="0"/>
          <a:ext cx="0" cy="0"/>
          <a:chOff x="0" y="0"/>
          <a:chExt cx="0" cy="0"/>
        </a:xfrm>
      </p:grpSpPr>
      <p:sp>
        <p:nvSpPr>
          <p:cNvPr id="25" name="TextBox 24"/>
          <p:cNvSpPr txBox="1"/>
          <p:nvPr/>
        </p:nvSpPr>
        <p:spPr>
          <a:xfrm>
            <a:off x="1035115" y="2166705"/>
            <a:ext cx="7497325" cy="1323439"/>
          </a:xfrm>
          <a:prstGeom prst="rect">
            <a:avLst/>
          </a:prstGeom>
          <a:noFill/>
          <a:effectLst/>
        </p:spPr>
        <p:txBody>
          <a:bodyPr wrap="square" rtlCol="0">
            <a:spAutoFit/>
          </a:bodyPr>
          <a:lstStyle/>
          <a:p>
            <a:pPr algn="ctr">
              <a:lnSpc>
                <a:spcPct val="200000"/>
              </a:lnSpc>
            </a:pPr>
            <a:r>
              <a:rPr lang="zh-CN" altLang="en-US" sz="4000" b="1" dirty="0">
                <a:solidFill>
                  <a:srgbClr val="BF3420"/>
                </a:solidFill>
                <a:latin typeface="华康俪金黑W8(P)" panose="020B0800000000000000" pitchFamily="34" charset="-122"/>
                <a:ea typeface="华康俪金黑W8(P)" panose="020B0800000000000000" pitchFamily="34" charset="-122"/>
              </a:rPr>
              <a:t>基于</a:t>
            </a:r>
            <a:r>
              <a:rPr lang="en-US" altLang="zh-CN" sz="4000" b="1" dirty="0">
                <a:solidFill>
                  <a:srgbClr val="BF3420"/>
                </a:solidFill>
                <a:latin typeface="华康俪金黑W8(P)" panose="020B0800000000000000" pitchFamily="34" charset="-122"/>
                <a:ea typeface="华康俪金黑W8(P)" panose="020B0800000000000000" pitchFamily="34" charset="-122"/>
              </a:rPr>
              <a:t>MQTT</a:t>
            </a:r>
            <a:r>
              <a:rPr lang="zh-CN" altLang="en-US" sz="4000" b="1" dirty="0">
                <a:solidFill>
                  <a:srgbClr val="BF3420"/>
                </a:solidFill>
                <a:latin typeface="华康俪金黑W8(P)" panose="020B0800000000000000" pitchFamily="34" charset="-122"/>
                <a:ea typeface="华康俪金黑W8(P)" panose="020B0800000000000000" pitchFamily="34" charset="-122"/>
              </a:rPr>
              <a:t>的移动应用消息推</a:t>
            </a:r>
            <a:r>
              <a:rPr lang="zh-CN" altLang="en-US" sz="4000" b="1" dirty="0" smtClean="0">
                <a:solidFill>
                  <a:srgbClr val="BF3420"/>
                </a:solidFill>
                <a:latin typeface="华康俪金黑W8(P)" panose="020B0800000000000000" pitchFamily="34" charset="-122"/>
                <a:ea typeface="华康俪金黑W8(P)" panose="020B0800000000000000" pitchFamily="34" charset="-122"/>
              </a:rPr>
              <a:t>送</a:t>
            </a:r>
            <a:endParaRPr lang="zh-CN" altLang="en-US" sz="1600" b="1" dirty="0">
              <a:solidFill>
                <a:schemeClr val="accent2">
                  <a:lumMod val="75000"/>
                </a:schemeClr>
              </a:solidFill>
              <a:latin typeface="华康俪金黑W8(P)" panose="020B0800000000000000" pitchFamily="34" charset="-122"/>
              <a:ea typeface="华康俪金黑W8(P)" panose="020B0800000000000000" pitchFamily="34" charset="-122"/>
            </a:endParaRPr>
          </a:p>
        </p:txBody>
      </p:sp>
      <p:sp>
        <p:nvSpPr>
          <p:cNvPr id="26" name="矩形 25"/>
          <p:cNvSpPr/>
          <p:nvPr/>
        </p:nvSpPr>
        <p:spPr>
          <a:xfrm>
            <a:off x="3671899" y="4326945"/>
            <a:ext cx="5085566" cy="738664"/>
          </a:xfrm>
          <a:prstGeom prst="rect">
            <a:avLst/>
          </a:prstGeom>
        </p:spPr>
        <p:txBody>
          <a:bodyPr wrap="square">
            <a:spAutoFit/>
          </a:bodyPr>
          <a:lstStyle/>
          <a:p>
            <a:pPr algn="r">
              <a:lnSpc>
                <a:spcPct val="150000"/>
              </a:lnSpc>
            </a:pPr>
            <a:r>
              <a:rPr lang="zh-CN" altLang="en-US" sz="1400" b="1" dirty="0" smtClean="0">
                <a:solidFill>
                  <a:schemeClr val="bg2">
                    <a:lumMod val="10000"/>
                  </a:schemeClr>
                </a:solidFill>
                <a:latin typeface="华康俪金黑W8(P)" panose="020B0800000000000000" pitchFamily="34" charset="-122"/>
                <a:ea typeface="华康俪金黑W8(P)" panose="020B0800000000000000" pitchFamily="34" charset="-122"/>
              </a:rPr>
              <a:t>姓名：阮野</a:t>
            </a:r>
            <a:endParaRPr lang="en-US" altLang="zh-CN" sz="1400" b="1" dirty="0" smtClean="0">
              <a:solidFill>
                <a:schemeClr val="bg2">
                  <a:lumMod val="10000"/>
                </a:schemeClr>
              </a:solidFill>
              <a:latin typeface="华康俪金黑W8(P)" panose="020B0800000000000000" pitchFamily="34" charset="-122"/>
              <a:ea typeface="华康俪金黑W8(P)" panose="020B0800000000000000" pitchFamily="34" charset="-122"/>
            </a:endParaRPr>
          </a:p>
          <a:p>
            <a:pPr algn="r">
              <a:lnSpc>
                <a:spcPct val="150000"/>
              </a:lnSpc>
            </a:pPr>
            <a:r>
              <a:rPr lang="zh-CN" altLang="en-US" sz="1400" b="1" dirty="0">
                <a:solidFill>
                  <a:schemeClr val="bg2">
                    <a:lumMod val="10000"/>
                  </a:schemeClr>
                </a:solidFill>
                <a:latin typeface="华康俪金黑W8(P)" panose="020B0800000000000000" pitchFamily="34" charset="-122"/>
                <a:ea typeface="华康俪金黑W8(P)" panose="020B0800000000000000" pitchFamily="34" charset="-122"/>
              </a:rPr>
              <a:t>学</a:t>
            </a:r>
            <a:r>
              <a:rPr lang="zh-CN" altLang="en-US" sz="1400" b="1" dirty="0" smtClean="0">
                <a:solidFill>
                  <a:schemeClr val="bg2">
                    <a:lumMod val="10000"/>
                  </a:schemeClr>
                </a:solidFill>
                <a:latin typeface="华康俪金黑W8(P)" panose="020B0800000000000000" pitchFamily="34" charset="-122"/>
                <a:ea typeface="华康俪金黑W8(P)" panose="020B0800000000000000" pitchFamily="34" charset="-122"/>
              </a:rPr>
              <a:t>号：</a:t>
            </a:r>
            <a:r>
              <a:rPr lang="en-US" altLang="zh-CN" sz="1400" b="1" dirty="0" smtClean="0">
                <a:solidFill>
                  <a:schemeClr val="bg2">
                    <a:lumMod val="10000"/>
                  </a:schemeClr>
                </a:solidFill>
                <a:latin typeface="华康俪金黑W8(P)" panose="020B0800000000000000" pitchFamily="34" charset="-122"/>
                <a:ea typeface="华康俪金黑W8(P)" panose="020B0800000000000000" pitchFamily="34" charset="-122"/>
              </a:rPr>
              <a:t>21651044</a:t>
            </a:r>
            <a:endParaRPr lang="en-US" altLang="zh-CN" sz="1400" b="1" dirty="0" smtClean="0">
              <a:solidFill>
                <a:schemeClr val="bg2">
                  <a:lumMod val="10000"/>
                </a:schemeClr>
              </a:solidFill>
              <a:latin typeface="华康俪金黑W8(P)" panose="020B0800000000000000" pitchFamily="34" charset="-122"/>
              <a:ea typeface="华康俪金黑W8(P)" panose="020B0800000000000000" pitchFamily="34" charset="-122"/>
            </a:endParaRPr>
          </a:p>
        </p:txBody>
      </p:sp>
    </p:spTree>
    <p:extLst>
      <p:ext uri="{BB962C8B-B14F-4D97-AF65-F5344CB8AC3E}">
        <p14:creationId xmlns:p14="http://schemas.microsoft.com/office/powerpoint/2010/main" val="19177868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en-US" altLang="zh-CN" sz="2000" b="1" dirty="0" smtClean="0">
                <a:solidFill>
                  <a:schemeClr val="tx1">
                    <a:lumMod val="85000"/>
                    <a:lumOff val="15000"/>
                  </a:schemeClr>
                </a:solidFill>
                <a:ea typeface="+mj-ea"/>
              </a:rPr>
              <a:t>MQTT</a:t>
            </a:r>
            <a:r>
              <a:rPr lang="zh-CN" altLang="en-US" sz="2000" b="1" dirty="0" smtClean="0">
                <a:solidFill>
                  <a:schemeClr val="tx1">
                    <a:lumMod val="85000"/>
                    <a:lumOff val="15000"/>
                  </a:schemeClr>
                </a:solidFill>
                <a:latin typeface="Impact" pitchFamily="34" charset="0"/>
                <a:ea typeface="+mj-ea"/>
              </a:rPr>
              <a:t>协议</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56565" y="1401620"/>
            <a:ext cx="8058676" cy="3216099"/>
            <a:chOff x="611560" y="1027290"/>
            <a:chExt cx="8058676" cy="3590429"/>
          </a:xfrm>
        </p:grpSpPr>
        <p:sp>
          <p:nvSpPr>
            <p:cNvPr id="29" name="矩形 28"/>
            <p:cNvSpPr/>
            <p:nvPr/>
          </p:nvSpPr>
          <p:spPr>
            <a:xfrm>
              <a:off x="971600" y="1027290"/>
              <a:ext cx="7698636"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611560" y="1027290"/>
              <a:ext cx="360040" cy="3590429"/>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31640" y="1626645"/>
            <a:ext cx="6930770" cy="1938992"/>
          </a:xfrm>
          <a:prstGeom prst="rect">
            <a:avLst/>
          </a:prstGeom>
          <a:noFill/>
        </p:spPr>
        <p:txBody>
          <a:bodyPr wrap="square" rtlCol="0">
            <a:spAutoFit/>
          </a:bodyPr>
          <a:lstStyle/>
          <a:p>
            <a:pPr>
              <a:lnSpc>
                <a:spcPct val="250000"/>
              </a:lnSpc>
            </a:pPr>
            <a:r>
              <a:rPr lang="zh-CN" altLang="en-US" sz="1200" b="1" dirty="0" smtClean="0">
                <a:latin typeface="微软雅黑" panose="020B0503020204020204" pitchFamily="34" charset="-122"/>
                <a:ea typeface="微软雅黑" panose="020B0503020204020204" pitchFamily="34" charset="-122"/>
              </a:rPr>
              <a:t>   </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其他</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特性</a:t>
            </a:r>
            <a:endPar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保证</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服务质量</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连接中断</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通知</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信息广播机制。</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50095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en-US" altLang="zh-CN" sz="2000" b="1" dirty="0" smtClean="0">
                <a:solidFill>
                  <a:schemeClr val="tx1">
                    <a:lumMod val="85000"/>
                    <a:lumOff val="15000"/>
                  </a:schemeClr>
                </a:solidFill>
                <a:ea typeface="+mj-ea"/>
              </a:rPr>
              <a:t>MQTT</a:t>
            </a:r>
            <a:r>
              <a:rPr lang="zh-CN" altLang="en-US" sz="2000" b="1" dirty="0" smtClean="0">
                <a:solidFill>
                  <a:schemeClr val="tx1">
                    <a:lumMod val="85000"/>
                    <a:lumOff val="15000"/>
                  </a:schemeClr>
                </a:solidFill>
                <a:latin typeface="Impact" pitchFamily="34" charset="0"/>
                <a:ea typeface="+mj-ea"/>
              </a:rPr>
              <a:t>协议</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56565" y="1401620"/>
            <a:ext cx="8058676" cy="3216099"/>
            <a:chOff x="611560" y="1027290"/>
            <a:chExt cx="8058676" cy="3590429"/>
          </a:xfrm>
        </p:grpSpPr>
        <p:sp>
          <p:nvSpPr>
            <p:cNvPr id="29" name="矩形 28"/>
            <p:cNvSpPr/>
            <p:nvPr/>
          </p:nvSpPr>
          <p:spPr>
            <a:xfrm>
              <a:off x="971600" y="1027290"/>
              <a:ext cx="7698636"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611560" y="1027290"/>
              <a:ext cx="360040" cy="3590429"/>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31640" y="1626645"/>
            <a:ext cx="6930770" cy="1938992"/>
          </a:xfrm>
          <a:prstGeom prst="rect">
            <a:avLst/>
          </a:prstGeom>
          <a:noFill/>
        </p:spPr>
        <p:txBody>
          <a:bodyPr wrap="square" rtlCol="0">
            <a:spAutoFit/>
          </a:bodyPr>
          <a:lstStyle/>
          <a:p>
            <a:pPr>
              <a:lnSpc>
                <a:spcPct val="250000"/>
              </a:lnSpc>
            </a:pPr>
            <a:r>
              <a:rPr lang="zh-CN" altLang="en-US" sz="1200" b="1" dirty="0" smtClean="0">
                <a:latin typeface="微软雅黑" panose="020B0503020204020204" pitchFamily="34" charset="-122"/>
                <a:ea typeface="微软雅黑" panose="020B0503020204020204" pitchFamily="34" charset="-122"/>
              </a:rPr>
              <a:t>   </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其他问题</a:t>
            </a:r>
            <a:endPar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避免客户端越权</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订阅</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可扩展的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MQTT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服务。</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664250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t="-16000" b="-16000"/>
          </a:stretch>
        </a:blipFill>
        <a:effectLst/>
      </p:bgPr>
    </p:bg>
    <p:spTree>
      <p:nvGrpSpPr>
        <p:cNvPr id="1" name=""/>
        <p:cNvGrpSpPr/>
        <p:nvPr/>
      </p:nvGrpSpPr>
      <p:grpSpPr>
        <a:xfrm>
          <a:off x="0" y="0"/>
          <a:ext cx="0" cy="0"/>
          <a:chOff x="0" y="0"/>
          <a:chExt cx="0" cy="0"/>
        </a:xfrm>
      </p:grpSpPr>
      <p:grpSp>
        <p:nvGrpSpPr>
          <p:cNvPr id="19" name="组合 18"/>
          <p:cNvGrpSpPr/>
          <p:nvPr/>
        </p:nvGrpSpPr>
        <p:grpSpPr>
          <a:xfrm>
            <a:off x="2443344" y="2166705"/>
            <a:ext cx="4256964" cy="69124"/>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623999" y="1620241"/>
            <a:ext cx="5895655" cy="523220"/>
          </a:xfrm>
          <a:prstGeom prst="rect">
            <a:avLst/>
          </a:prstGeom>
          <a:noFill/>
          <a:effectLst/>
        </p:spPr>
        <p:txBody>
          <a:bodyPr wrap="square" rtlCol="0">
            <a:spAutoFit/>
          </a:bodyPr>
          <a:lstStyle/>
          <a:p>
            <a:pPr algn="ctr"/>
            <a:r>
              <a:rPr lang="en-US" altLang="zh-CN" sz="2800" dirty="0" smtClean="0">
                <a:solidFill>
                  <a:srgbClr val="FF0000"/>
                </a:solidFill>
              </a:rPr>
              <a:t>THANKS FOR</a:t>
            </a:r>
            <a:r>
              <a:rPr lang="zh-CN" altLang="en-US" sz="2800" dirty="0" smtClean="0">
                <a:solidFill>
                  <a:srgbClr val="FF0000"/>
                </a:solidFill>
              </a:rPr>
              <a:t> </a:t>
            </a:r>
            <a:r>
              <a:rPr lang="en-US" altLang="zh-CN" sz="2800" dirty="0" smtClean="0">
                <a:solidFill>
                  <a:srgbClr val="FF0000"/>
                </a:solidFill>
              </a:rPr>
              <a:t>YOUR WATCHING</a:t>
            </a:r>
          </a:p>
        </p:txBody>
      </p:sp>
    </p:spTree>
    <p:extLst>
      <p:ext uri="{BB962C8B-B14F-4D97-AF65-F5344CB8AC3E}">
        <p14:creationId xmlns:p14="http://schemas.microsoft.com/office/powerpoint/2010/main" val="304602243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zh-CN" altLang="en-US" sz="2000" b="1" dirty="0" smtClean="0">
                <a:solidFill>
                  <a:schemeClr val="tx1">
                    <a:lumMod val="85000"/>
                    <a:lumOff val="15000"/>
                  </a:schemeClr>
                </a:solidFill>
                <a:latin typeface="Impact" pitchFamily="34" charset="0"/>
                <a:ea typeface="+mj-ea"/>
              </a:rPr>
              <a:t>背景</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56565" y="1401620"/>
            <a:ext cx="8058676" cy="3216099"/>
            <a:chOff x="611560" y="1027290"/>
            <a:chExt cx="8058676" cy="3590429"/>
          </a:xfrm>
        </p:grpSpPr>
        <p:sp>
          <p:nvSpPr>
            <p:cNvPr id="29" name="矩形 28"/>
            <p:cNvSpPr/>
            <p:nvPr/>
          </p:nvSpPr>
          <p:spPr>
            <a:xfrm>
              <a:off x="971600" y="1027290"/>
              <a:ext cx="7698636"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611560" y="1027290"/>
              <a:ext cx="360040" cy="3590429"/>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31640" y="1758172"/>
            <a:ext cx="6930770" cy="2400657"/>
          </a:xfrm>
          <a:prstGeom prst="rect">
            <a:avLst/>
          </a:prstGeom>
          <a:noFill/>
        </p:spPr>
        <p:txBody>
          <a:bodyPr wrap="square" rtlCol="0">
            <a:spAutoFit/>
          </a:bodyPr>
          <a:lstStyle/>
          <a:p>
            <a:pPr>
              <a:lnSpc>
                <a:spcPct val="2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随着</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移动互联网和智能终端的普及，移动社交网络，如微信、新浪微博、人人网、</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Facebook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等迎来了爆炸式的发展，这对移动终端设备上信息的获取提出了较高要求，主要体现在移动性和时限性两个方面</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移动</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性，要求低功耗、低速率条件下的消息传输</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时限</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性，要求信息在规定时间内发送到移动终端设备上。</a:t>
            </a:r>
            <a:endParaRPr lang="zh-CN" altLang="en-US" dirty="0"/>
          </a:p>
        </p:txBody>
      </p:sp>
    </p:spTree>
    <p:extLst>
      <p:ext uri="{BB962C8B-B14F-4D97-AF65-F5344CB8AC3E}">
        <p14:creationId xmlns:p14="http://schemas.microsoft.com/office/powerpoint/2010/main" val="141198390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zh-CN" altLang="en-US" sz="2000" b="1" dirty="0" smtClean="0">
                <a:solidFill>
                  <a:schemeClr val="tx1">
                    <a:lumMod val="85000"/>
                    <a:lumOff val="15000"/>
                  </a:schemeClr>
                </a:solidFill>
                <a:latin typeface="Impact" pitchFamily="34" charset="0"/>
                <a:ea typeface="+mj-ea"/>
              </a:rPr>
              <a:t>背景</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56565" y="1401620"/>
            <a:ext cx="8058676" cy="3216099"/>
            <a:chOff x="611560" y="1027290"/>
            <a:chExt cx="8058676" cy="3590429"/>
          </a:xfrm>
        </p:grpSpPr>
        <p:sp>
          <p:nvSpPr>
            <p:cNvPr id="29" name="矩形 28"/>
            <p:cNvSpPr/>
            <p:nvPr/>
          </p:nvSpPr>
          <p:spPr>
            <a:xfrm>
              <a:off x="971600" y="1027290"/>
              <a:ext cx="7698636"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611560" y="1027290"/>
              <a:ext cx="360040" cy="3590429"/>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31640" y="1758172"/>
            <a:ext cx="6930770" cy="2103909"/>
          </a:xfrm>
          <a:prstGeom prst="rect">
            <a:avLst/>
          </a:prstGeom>
          <a:noFill/>
        </p:spPr>
        <p:txBody>
          <a:bodyPr wrap="square" rtlCol="0">
            <a:spAutoFit/>
          </a:bodyPr>
          <a:lstStyle/>
          <a:p>
            <a:pPr>
              <a:lnSpc>
                <a:spcPct val="300000"/>
              </a:lnSpc>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客户端</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拉取</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300000"/>
              </a:lnSpc>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服务器</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推送</a:t>
            </a:r>
            <a:endParaRPr lang="zh-CN" altLang="en-US" sz="2400" b="1" dirty="0"/>
          </a:p>
        </p:txBody>
      </p:sp>
    </p:spTree>
    <p:extLst>
      <p:ext uri="{BB962C8B-B14F-4D97-AF65-F5344CB8AC3E}">
        <p14:creationId xmlns:p14="http://schemas.microsoft.com/office/powerpoint/2010/main" val="340751940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b="1" dirty="0">
                <a:solidFill>
                  <a:schemeClr val="tx1">
                    <a:lumMod val="85000"/>
                    <a:lumOff val="15000"/>
                  </a:schemeClr>
                </a:solidFill>
                <a:latin typeface="Impact" pitchFamily="34" charset="0"/>
                <a:ea typeface="+mj-ea"/>
              </a:rPr>
              <a:t>背景</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853070" y="1026993"/>
            <a:ext cx="7409340" cy="959692"/>
          </a:xfrm>
          <a:prstGeom prst="roundRect">
            <a:avLst>
              <a:gd name="adj" fmla="val 900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76150" y="1026993"/>
            <a:ext cx="6306262" cy="959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826717" y="1086585"/>
            <a:ext cx="4104456" cy="307777"/>
          </a:xfrm>
          <a:prstGeom prst="rect">
            <a:avLst/>
          </a:prstGeom>
          <a:noFill/>
          <a:effectLst/>
        </p:spPr>
        <p:txBody>
          <a:bodyPr wrap="square" rtlCol="0">
            <a:spAutoFit/>
          </a:bodyPr>
          <a:lstStyle/>
          <a:p>
            <a:r>
              <a:rPr lang="zh-CN" altLang="en-US" sz="1400" b="1" dirty="0">
                <a:solidFill>
                  <a:schemeClr val="accent6">
                    <a:lumMod val="75000"/>
                  </a:schemeClr>
                </a:solidFill>
              </a:rPr>
              <a:t>及时性好</a:t>
            </a:r>
            <a:endParaRPr lang="zh-CN" altLang="en-US" sz="1400" b="1" dirty="0">
              <a:solidFill>
                <a:schemeClr val="accent6">
                  <a:lumMod val="75000"/>
                </a:schemeClr>
              </a:solidFill>
            </a:endParaRPr>
          </a:p>
        </p:txBody>
      </p:sp>
      <p:sp>
        <p:nvSpPr>
          <p:cNvPr id="33" name="矩形 32"/>
          <p:cNvSpPr/>
          <p:nvPr/>
        </p:nvSpPr>
        <p:spPr>
          <a:xfrm>
            <a:off x="1826717" y="1339193"/>
            <a:ext cx="6075675" cy="472694"/>
          </a:xfrm>
          <a:prstGeom prst="rect">
            <a:avLst/>
          </a:prstGeom>
        </p:spPr>
        <p:txBody>
          <a:bodyPr wrap="square">
            <a:spAutoFit/>
          </a:bodyPr>
          <a:lstStyle/>
          <a:p>
            <a:pPr>
              <a:lnSpc>
                <a:spcPct val="130000"/>
              </a:lnSpc>
              <a:spcBef>
                <a:spcPts val="600"/>
              </a:spcBef>
            </a:pPr>
            <a:r>
              <a:rPr lang="zh-CN" altLang="en-US" sz="1000" dirty="0">
                <a:solidFill>
                  <a:schemeClr val="tx1">
                    <a:lumMod val="65000"/>
                    <a:lumOff val="35000"/>
                  </a:schemeClr>
                </a:solidFill>
              </a:rPr>
              <a:t>因为信息是由服务器主动推送的，所以客户端可以在第一时间收到服务器发来的更新的消息或者是更新提醒，更能满足用户的需要。 </a:t>
            </a:r>
            <a:endParaRPr lang="zh-CN" altLang="en-US" sz="1000" dirty="0">
              <a:solidFill>
                <a:schemeClr val="tx1">
                  <a:lumMod val="65000"/>
                  <a:lumOff val="35000"/>
                </a:schemeClr>
              </a:solidFill>
            </a:endParaRPr>
          </a:p>
        </p:txBody>
      </p:sp>
      <p:pic>
        <p:nvPicPr>
          <p:cNvPr id="34" name="Picture 4" descr="C:\Documents and Settings\Administrator\桌面\图标\ico\verified-us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88085" y="1173181"/>
            <a:ext cx="667315" cy="667315"/>
          </a:xfrm>
          <a:prstGeom prst="rect">
            <a:avLst/>
          </a:prstGeom>
          <a:noFill/>
          <a:extLst>
            <a:ext uri="{909E8E84-426E-40DD-AFC4-6F175D3DCCD1}">
              <a14:hiddenFill xmlns:a14="http://schemas.microsoft.com/office/drawing/2010/main">
                <a:solidFill>
                  <a:srgbClr val="FFFFFF"/>
                </a:solidFill>
              </a14:hiddenFill>
            </a:ext>
          </a:extLst>
        </p:spPr>
      </p:pic>
      <p:sp>
        <p:nvSpPr>
          <p:cNvPr id="36" name="圆角矩形 35"/>
          <p:cNvSpPr/>
          <p:nvPr/>
        </p:nvSpPr>
        <p:spPr>
          <a:xfrm>
            <a:off x="853070" y="2152118"/>
            <a:ext cx="7409340" cy="959692"/>
          </a:xfrm>
          <a:prstGeom prst="roundRect">
            <a:avLst>
              <a:gd name="adj" fmla="val 9001"/>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76150" y="2152118"/>
            <a:ext cx="6306262" cy="959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826717" y="2166705"/>
            <a:ext cx="4104456" cy="307777"/>
          </a:xfrm>
          <a:prstGeom prst="rect">
            <a:avLst/>
          </a:prstGeom>
          <a:noFill/>
          <a:effectLst/>
        </p:spPr>
        <p:txBody>
          <a:bodyPr wrap="square" rtlCol="0">
            <a:spAutoFit/>
          </a:bodyPr>
          <a:lstStyle/>
          <a:p>
            <a:r>
              <a:rPr lang="zh-CN" altLang="en-US" sz="1400" b="1" dirty="0">
                <a:solidFill>
                  <a:srgbClr val="FDA907"/>
                </a:solidFill>
              </a:rPr>
              <a:t>效率高</a:t>
            </a:r>
            <a:endParaRPr lang="zh-CN" altLang="en-US" sz="1400" b="1" dirty="0">
              <a:solidFill>
                <a:srgbClr val="FDA907"/>
              </a:solidFill>
            </a:endParaRPr>
          </a:p>
        </p:txBody>
      </p:sp>
      <p:sp>
        <p:nvSpPr>
          <p:cNvPr id="40" name="矩形 39"/>
          <p:cNvSpPr/>
          <p:nvPr/>
        </p:nvSpPr>
        <p:spPr>
          <a:xfrm>
            <a:off x="1826717" y="2436735"/>
            <a:ext cx="6075675" cy="672748"/>
          </a:xfrm>
          <a:prstGeom prst="rect">
            <a:avLst/>
          </a:prstGeom>
        </p:spPr>
        <p:txBody>
          <a:bodyPr wrap="square">
            <a:spAutoFit/>
          </a:bodyPr>
          <a:lstStyle/>
          <a:p>
            <a:pPr>
              <a:lnSpc>
                <a:spcPct val="130000"/>
              </a:lnSpc>
              <a:spcBef>
                <a:spcPts val="600"/>
              </a:spcBef>
            </a:pPr>
            <a:r>
              <a:rPr lang="zh-CN" altLang="en-US" sz="1000" dirty="0">
                <a:solidFill>
                  <a:schemeClr val="tx1">
                    <a:lumMod val="65000"/>
                    <a:lumOff val="35000"/>
                  </a:schemeClr>
                </a:solidFill>
              </a:rPr>
              <a:t>相比拉取技术普遍采用短连接来说，推送技术一般采用长连接的方式，客户端在与服务器的通信期间一直保持这个长连接，而无需耗时间为后续数据建立新的连接，同时由于客户端不用发送查询请求，进一步减少了网络中的数据流量。 </a:t>
            </a:r>
            <a:endParaRPr lang="zh-CN" altLang="en-US" sz="1000" dirty="0">
              <a:solidFill>
                <a:schemeClr val="tx1">
                  <a:lumMod val="65000"/>
                  <a:lumOff val="35000"/>
                </a:schemeClr>
              </a:solidFill>
            </a:endParaRPr>
          </a:p>
        </p:txBody>
      </p:sp>
      <p:sp>
        <p:nvSpPr>
          <p:cNvPr id="42" name="圆角矩形 41"/>
          <p:cNvSpPr/>
          <p:nvPr/>
        </p:nvSpPr>
        <p:spPr>
          <a:xfrm>
            <a:off x="853070" y="3277243"/>
            <a:ext cx="7409340" cy="959692"/>
          </a:xfrm>
          <a:prstGeom prst="roundRect">
            <a:avLst>
              <a:gd name="adj" fmla="val 900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776150" y="3277243"/>
            <a:ext cx="6306262" cy="959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826717" y="3291830"/>
            <a:ext cx="6075675" cy="969496"/>
          </a:xfrm>
          <a:prstGeom prst="rect">
            <a:avLst/>
          </a:prstGeom>
        </p:spPr>
        <p:txBody>
          <a:bodyPr wrap="square">
            <a:spAutoFit/>
          </a:bodyPr>
          <a:lstStyle/>
          <a:p>
            <a:pPr>
              <a:lnSpc>
                <a:spcPct val="130000"/>
              </a:lnSpc>
              <a:spcBef>
                <a:spcPts val="600"/>
              </a:spcBef>
            </a:pPr>
            <a:r>
              <a:rPr lang="zh-CN" altLang="en-US" sz="1000" dirty="0">
                <a:solidFill>
                  <a:schemeClr val="tx1">
                    <a:lumMod val="65000"/>
                    <a:lumOff val="35000"/>
                  </a:schemeClr>
                </a:solidFill>
              </a:rPr>
              <a:t>由于具有以上的优点，在移动互联网中，消息推送技术必将成为未来发展和应用的主要技术</a:t>
            </a:r>
            <a:r>
              <a:rPr lang="zh-CN" altLang="en-US" sz="1000" dirty="0" smtClean="0">
                <a:solidFill>
                  <a:schemeClr val="tx1">
                    <a:lumMod val="65000"/>
                    <a:lumOff val="35000"/>
                  </a:schemeClr>
                </a:solidFill>
              </a:rPr>
              <a:t>。</a:t>
            </a:r>
            <a:endParaRPr lang="en-US" altLang="zh-CN" sz="1000" dirty="0" smtClean="0">
              <a:solidFill>
                <a:schemeClr val="tx1">
                  <a:lumMod val="65000"/>
                  <a:lumOff val="35000"/>
                </a:schemeClr>
              </a:solidFill>
            </a:endParaRPr>
          </a:p>
          <a:p>
            <a:pPr>
              <a:lnSpc>
                <a:spcPct val="130000"/>
              </a:lnSpc>
              <a:spcBef>
                <a:spcPts val="600"/>
              </a:spcBef>
            </a:pPr>
            <a:r>
              <a:rPr lang="zh-CN" altLang="en-US" sz="1000" dirty="0">
                <a:solidFill>
                  <a:schemeClr val="tx1">
                    <a:lumMod val="65000"/>
                    <a:lumOff val="35000"/>
                  </a:schemeClr>
                </a:solidFill>
              </a:rPr>
              <a:t>推送技术虽然在客户端上的效率更高，但它增加了服务器端的负担，对服务器的性能和效率提出了更高的要求。同时，系统还要面对不断增长的用户数量和各类信息和数据的处理，经过一段时间的运行后，往往会出现服务器负载过重，对用户请求的响应速度过慢的情况。</a:t>
            </a:r>
            <a:endParaRPr lang="zh-CN" altLang="en-US" sz="1000" dirty="0">
              <a:solidFill>
                <a:schemeClr val="tx1">
                  <a:lumMod val="65000"/>
                  <a:lumOff val="35000"/>
                </a:schemeClr>
              </a:solidFill>
            </a:endParaRPr>
          </a:p>
        </p:txBody>
      </p:sp>
      <p:pic>
        <p:nvPicPr>
          <p:cNvPr id="55" name="Picture 3" descr="C:\Documents and Settings\Administrator\桌面\图标\ico\cloud-queue.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95845" y="2298306"/>
            <a:ext cx="667315" cy="66731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Documents and Settings\Administrator\桌面\图标\ico\vpn-lock.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95844" y="3423431"/>
            <a:ext cx="667315" cy="66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7989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b="1" dirty="0" smtClean="0">
                <a:solidFill>
                  <a:schemeClr val="tx1">
                    <a:lumMod val="85000"/>
                    <a:lumOff val="15000"/>
                  </a:schemeClr>
                </a:solidFill>
                <a:latin typeface="Impact" pitchFamily="34" charset="0"/>
                <a:ea typeface="+mj-ea"/>
              </a:rPr>
              <a:t>发展现状</a:t>
            </a:r>
            <a:endParaRPr lang="zh-CN" altLang="en-US" sz="2000" b="1"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zh-CN" altLang="en-US" sz="1000" dirty="0" smtClean="0">
                <a:solidFill>
                  <a:schemeClr val="tx1">
                    <a:lumMod val="50000"/>
                    <a:lumOff val="50000"/>
                  </a:schemeClr>
                </a:solidFill>
              </a:rPr>
              <a:t> </a:t>
            </a:r>
            <a:endParaRPr lang="zh-CN" altLang="en-US" sz="10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11560" y="1401620"/>
            <a:ext cx="8280920" cy="3216099"/>
            <a:chOff x="611560" y="1027290"/>
            <a:chExt cx="8280920" cy="3590429"/>
          </a:xfrm>
        </p:grpSpPr>
        <p:sp>
          <p:nvSpPr>
            <p:cNvPr id="22" name="矩形 21"/>
            <p:cNvSpPr/>
            <p:nvPr/>
          </p:nvSpPr>
          <p:spPr>
            <a:xfrm>
              <a:off x="971600" y="1027290"/>
              <a:ext cx="7920880"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65000"/>
                      <a:lumOff val="35000"/>
                    </a:schemeClr>
                  </a:solidFill>
                </a:rPr>
                <a:t>移动推送技术是由国外兴起并发展起来的，因此运用该技术的内容和形式也是多种多样，并且在新兴的物联网、云服务等领域发挥越来越重要的作用。在推送协议的规范制定方面，经过多年的积累和发展，形成了主流的 </a:t>
              </a:r>
              <a:r>
                <a:rPr lang="en-US" altLang="zh-CN" sz="1400" dirty="0">
                  <a:solidFill>
                    <a:schemeClr val="tx1">
                      <a:lumMod val="65000"/>
                      <a:lumOff val="35000"/>
                    </a:schemeClr>
                  </a:solidFill>
                </a:rPr>
                <a:t>XMPP </a:t>
              </a:r>
              <a:r>
                <a:rPr lang="zh-CN" altLang="en-US" sz="1400" dirty="0">
                  <a:solidFill>
                    <a:schemeClr val="tx1">
                      <a:lumMod val="65000"/>
                      <a:lumOff val="35000"/>
                    </a:schemeClr>
                  </a:solidFill>
                </a:rPr>
                <a:t>协议和逐渐成熟的 </a:t>
              </a:r>
              <a:r>
                <a:rPr lang="en-US" altLang="zh-CN" sz="1400" dirty="0">
                  <a:solidFill>
                    <a:schemeClr val="tx1">
                      <a:lumMod val="65000"/>
                      <a:lumOff val="35000"/>
                    </a:schemeClr>
                  </a:solidFill>
                </a:rPr>
                <a:t>MQTT </a:t>
              </a:r>
              <a:r>
                <a:rPr lang="zh-CN" altLang="en-US" sz="1400" dirty="0">
                  <a:solidFill>
                    <a:schemeClr val="tx1">
                      <a:lumMod val="65000"/>
                      <a:lumOff val="35000"/>
                    </a:schemeClr>
                  </a:solidFill>
                </a:rPr>
                <a:t>协议两大</a:t>
              </a:r>
              <a:r>
                <a:rPr lang="zh-CN" altLang="en-US" sz="1400" dirty="0" smtClean="0">
                  <a:solidFill>
                    <a:schemeClr val="tx1">
                      <a:lumMod val="65000"/>
                      <a:lumOff val="35000"/>
                    </a:schemeClr>
                  </a:solidFill>
                </a:rPr>
                <a:t>类。</a:t>
              </a:r>
              <a:endParaRPr lang="en-US" altLang="zh-CN" sz="1400" dirty="0" smtClean="0">
                <a:solidFill>
                  <a:schemeClr val="tx1">
                    <a:lumMod val="65000"/>
                    <a:lumOff val="35000"/>
                  </a:schemeClr>
                </a:solidFill>
              </a:endParaRPr>
            </a:p>
            <a:p>
              <a:pPr algn="ctr">
                <a:lnSpc>
                  <a:spcPct val="150000"/>
                </a:lnSpc>
              </a:pPr>
              <a:r>
                <a:rPr lang="en-US" altLang="zh-CN" b="1" dirty="0" smtClean="0">
                  <a:solidFill>
                    <a:schemeClr val="tx1">
                      <a:lumMod val="65000"/>
                      <a:lumOff val="35000"/>
                    </a:schemeClr>
                  </a:solidFill>
                </a:rPr>
                <a:t>XMPP</a:t>
              </a:r>
              <a:r>
                <a:rPr lang="zh-CN" altLang="en-US" b="1" dirty="0">
                  <a:solidFill>
                    <a:schemeClr val="tx1">
                      <a:lumMod val="65000"/>
                      <a:lumOff val="35000"/>
                    </a:schemeClr>
                  </a:solidFill>
                </a:rPr>
                <a:t>（可扩展消息处理现场协议）</a:t>
              </a:r>
              <a:endParaRPr lang="en-US" altLang="zh-CN" b="1" dirty="0" smtClean="0">
                <a:solidFill>
                  <a:schemeClr val="tx1">
                    <a:lumMod val="65000"/>
                    <a:lumOff val="35000"/>
                  </a:schemeClr>
                </a:solidFill>
              </a:endParaRPr>
            </a:p>
            <a:p>
              <a:pPr algn="ctr">
                <a:lnSpc>
                  <a:spcPct val="150000"/>
                </a:lnSpc>
              </a:pPr>
              <a:r>
                <a:rPr lang="en-US" altLang="zh-CN" b="1" dirty="0" smtClean="0">
                  <a:solidFill>
                    <a:schemeClr val="tx1">
                      <a:lumMod val="65000"/>
                      <a:lumOff val="35000"/>
                    </a:schemeClr>
                  </a:solidFill>
                </a:rPr>
                <a:t>MQTT</a:t>
              </a:r>
              <a:r>
                <a:rPr lang="zh-CN" altLang="en-US" b="1" dirty="0" smtClean="0">
                  <a:solidFill>
                    <a:schemeClr val="tx1">
                      <a:lumMod val="65000"/>
                      <a:lumOff val="35000"/>
                    </a:schemeClr>
                  </a:solidFill>
                </a:rPr>
                <a:t>（消息</a:t>
              </a:r>
              <a:r>
                <a:rPr lang="zh-CN" altLang="en-US" b="1" dirty="0">
                  <a:solidFill>
                    <a:schemeClr val="tx1">
                      <a:lumMod val="65000"/>
                      <a:lumOff val="35000"/>
                    </a:schemeClr>
                  </a:solidFill>
                </a:rPr>
                <a:t>队列遥测传输）</a:t>
              </a:r>
              <a:endParaRPr lang="zh-CN" altLang="en-US" b="1" dirty="0">
                <a:solidFill>
                  <a:schemeClr val="tx1">
                    <a:lumMod val="65000"/>
                    <a:lumOff val="35000"/>
                  </a:schemeClr>
                </a:solidFill>
              </a:endParaRPr>
            </a:p>
          </p:txBody>
        </p:sp>
        <p:sp>
          <p:nvSpPr>
            <p:cNvPr id="23" name="矩形 22"/>
            <p:cNvSpPr/>
            <p:nvPr/>
          </p:nvSpPr>
          <p:spPr>
            <a:xfrm>
              <a:off x="611560" y="1027290"/>
              <a:ext cx="360040" cy="3590429"/>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377296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96475"/>
            <a:ext cx="3870455" cy="400110"/>
          </a:xfrm>
          <a:prstGeom prst="rect">
            <a:avLst/>
          </a:prstGeom>
          <a:noFill/>
        </p:spPr>
        <p:txBody>
          <a:bodyPr wrap="square" rtlCol="0">
            <a:spAutoFit/>
          </a:bodyPr>
          <a:lstStyle/>
          <a:p>
            <a:r>
              <a:rPr lang="zh-CN" altLang="en-US" sz="2000" b="1" dirty="0" smtClean="0">
                <a:solidFill>
                  <a:schemeClr val="tx1">
                    <a:lumMod val="85000"/>
                    <a:lumOff val="15000"/>
                  </a:schemeClr>
                </a:solidFill>
                <a:latin typeface="Impact" pitchFamily="34" charset="0"/>
                <a:ea typeface="+mj-ea"/>
              </a:rPr>
              <a:t>发展现状</a:t>
            </a:r>
            <a:endParaRPr lang="zh-CN" altLang="en-US" sz="2000" b="1" dirty="0">
              <a:solidFill>
                <a:schemeClr val="tx1">
                  <a:lumMod val="85000"/>
                  <a:lumOff val="15000"/>
                </a:schemeClr>
              </a:solidFill>
              <a:latin typeface="Impact" pitchFamily="34" charset="0"/>
              <a:ea typeface="+mj-ea"/>
            </a:endParaRPr>
          </a:p>
        </p:txBody>
      </p:sp>
      <p:sp>
        <p:nvSpPr>
          <p:cNvPr id="12" name="矩形 11"/>
          <p:cNvSpPr/>
          <p:nvPr/>
        </p:nvSpPr>
        <p:spPr>
          <a:xfrm>
            <a:off x="476520" y="430384"/>
            <a:ext cx="3870455" cy="246221"/>
          </a:xfrm>
          <a:prstGeom prst="rect">
            <a:avLst/>
          </a:prstGeom>
        </p:spPr>
        <p:txBody>
          <a:bodyPr wrap="square">
            <a:spAutoFit/>
          </a:bodyPr>
          <a:lstStyle/>
          <a:p>
            <a:r>
              <a:rPr lang="zh-CN" altLang="en-US" sz="1000" dirty="0" smtClean="0">
                <a:solidFill>
                  <a:schemeClr val="tx1">
                    <a:lumMod val="50000"/>
                    <a:lumOff val="50000"/>
                  </a:schemeClr>
                </a:solidFill>
              </a:rPr>
              <a:t> </a:t>
            </a:r>
            <a:endParaRPr lang="zh-CN" altLang="en-US" sz="1000" dirty="0">
              <a:solidFill>
                <a:schemeClr val="tx1">
                  <a:lumMod val="50000"/>
                  <a:lumOff val="50000"/>
                </a:schemeClr>
              </a:solidFill>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11560" y="1401620"/>
            <a:ext cx="8280920" cy="3216099"/>
            <a:chOff x="611560" y="1027290"/>
            <a:chExt cx="8280920" cy="3590429"/>
          </a:xfrm>
        </p:grpSpPr>
        <p:sp>
          <p:nvSpPr>
            <p:cNvPr id="22" name="矩形 21"/>
            <p:cNvSpPr/>
            <p:nvPr/>
          </p:nvSpPr>
          <p:spPr>
            <a:xfrm>
              <a:off x="971600" y="1027290"/>
              <a:ext cx="7920880"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b="1" dirty="0" smtClean="0">
                  <a:solidFill>
                    <a:schemeClr val="tx1">
                      <a:lumMod val="65000"/>
                      <a:lumOff val="35000"/>
                    </a:schemeClr>
                  </a:solidFill>
                </a:rPr>
                <a:t>XMPP</a:t>
              </a:r>
              <a:r>
                <a:rPr lang="zh-CN" altLang="en-US" b="1" dirty="0">
                  <a:solidFill>
                    <a:schemeClr val="tx1">
                      <a:lumMod val="65000"/>
                      <a:lumOff val="35000"/>
                    </a:schemeClr>
                  </a:solidFill>
                </a:rPr>
                <a:t>（可扩展消息处理现场协议）</a:t>
              </a:r>
              <a:endParaRPr lang="en-US" altLang="zh-CN" b="1" dirty="0" smtClean="0">
                <a:solidFill>
                  <a:schemeClr val="tx1">
                    <a:lumMod val="65000"/>
                    <a:lumOff val="35000"/>
                  </a:schemeClr>
                </a:solidFill>
              </a:endParaRPr>
            </a:p>
            <a:p>
              <a:pPr algn="ctr">
                <a:lnSpc>
                  <a:spcPct val="150000"/>
                </a:lnSpc>
              </a:pPr>
              <a:r>
                <a:rPr lang="en-US" altLang="zh-CN" b="1" dirty="0" smtClean="0">
                  <a:solidFill>
                    <a:schemeClr val="tx1">
                      <a:lumMod val="65000"/>
                      <a:lumOff val="35000"/>
                    </a:schemeClr>
                  </a:solidFill>
                </a:rPr>
                <a:t>MQTT</a:t>
              </a:r>
              <a:r>
                <a:rPr lang="zh-CN" altLang="en-US" b="1" dirty="0" smtClean="0">
                  <a:solidFill>
                    <a:schemeClr val="tx1">
                      <a:lumMod val="65000"/>
                      <a:lumOff val="35000"/>
                    </a:schemeClr>
                  </a:solidFill>
                </a:rPr>
                <a:t>（消息</a:t>
              </a:r>
              <a:r>
                <a:rPr lang="zh-CN" altLang="en-US" b="1" dirty="0">
                  <a:solidFill>
                    <a:schemeClr val="tx1">
                      <a:lumMod val="65000"/>
                      <a:lumOff val="35000"/>
                    </a:schemeClr>
                  </a:solidFill>
                </a:rPr>
                <a:t>队列遥测传输</a:t>
              </a:r>
              <a:r>
                <a:rPr lang="zh-CN" altLang="en-US" b="1" dirty="0" smtClean="0">
                  <a:solidFill>
                    <a:schemeClr val="tx1">
                      <a:lumMod val="65000"/>
                      <a:lumOff val="35000"/>
                    </a:schemeClr>
                  </a:solidFill>
                </a:rPr>
                <a:t>）</a:t>
              </a:r>
              <a:endParaRPr lang="en-US" altLang="zh-CN" b="1" dirty="0" smtClean="0">
                <a:solidFill>
                  <a:schemeClr val="tx1">
                    <a:lumMod val="65000"/>
                    <a:lumOff val="35000"/>
                  </a:schemeClr>
                </a:solidFill>
              </a:endParaRPr>
            </a:p>
            <a:p>
              <a:pPr algn="ctr">
                <a:lnSpc>
                  <a:spcPct val="150000"/>
                </a:lnSpc>
              </a:pPr>
              <a:r>
                <a:rPr lang="zh-CN" altLang="en-US" sz="1600" b="1" dirty="0" smtClean="0">
                  <a:solidFill>
                    <a:schemeClr val="tx1">
                      <a:lumMod val="65000"/>
                      <a:lumOff val="35000"/>
                    </a:schemeClr>
                  </a:solidFill>
                </a:rPr>
                <a:t>国内</a:t>
              </a:r>
              <a:endParaRPr lang="en-US" altLang="zh-CN" sz="1600" b="1" dirty="0" smtClean="0">
                <a:solidFill>
                  <a:schemeClr val="tx1">
                    <a:lumMod val="65000"/>
                    <a:lumOff val="35000"/>
                  </a:schemeClr>
                </a:solidFill>
              </a:endParaRPr>
            </a:p>
            <a:p>
              <a:pPr algn="ctr">
                <a:lnSpc>
                  <a:spcPct val="150000"/>
                </a:lnSpc>
              </a:pPr>
              <a:r>
                <a:rPr lang="zh-CN" altLang="en-US" sz="1600" b="1" dirty="0">
                  <a:solidFill>
                    <a:schemeClr val="tx1">
                      <a:lumMod val="65000"/>
                      <a:lumOff val="35000"/>
                    </a:schemeClr>
                  </a:solidFill>
                </a:rPr>
                <a:t>国外</a:t>
              </a:r>
              <a:endParaRPr lang="zh-CN" altLang="en-US" sz="1600" b="1" dirty="0">
                <a:solidFill>
                  <a:schemeClr val="tx1">
                    <a:lumMod val="65000"/>
                    <a:lumOff val="35000"/>
                  </a:schemeClr>
                </a:solidFill>
              </a:endParaRPr>
            </a:p>
          </p:txBody>
        </p:sp>
        <p:sp>
          <p:nvSpPr>
            <p:cNvPr id="23" name="矩形 22"/>
            <p:cNvSpPr/>
            <p:nvPr/>
          </p:nvSpPr>
          <p:spPr>
            <a:xfrm>
              <a:off x="611560" y="1027290"/>
              <a:ext cx="360040" cy="3590429"/>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7141845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en-US" altLang="zh-CN" sz="2000" b="1" dirty="0" smtClean="0">
                <a:solidFill>
                  <a:schemeClr val="tx1">
                    <a:lumMod val="85000"/>
                    <a:lumOff val="15000"/>
                  </a:schemeClr>
                </a:solidFill>
                <a:ea typeface="+mj-ea"/>
              </a:rPr>
              <a:t>MQTT</a:t>
            </a:r>
            <a:r>
              <a:rPr lang="zh-CN" altLang="en-US" sz="2000" b="1" dirty="0" smtClean="0">
                <a:solidFill>
                  <a:schemeClr val="tx1">
                    <a:lumMod val="85000"/>
                    <a:lumOff val="15000"/>
                  </a:schemeClr>
                </a:solidFill>
                <a:latin typeface="Impact" pitchFamily="34" charset="0"/>
                <a:ea typeface="+mj-ea"/>
              </a:rPr>
              <a:t>协议</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56565" y="1401620"/>
            <a:ext cx="8058676" cy="3216099"/>
            <a:chOff x="611560" y="1027290"/>
            <a:chExt cx="8058676" cy="3590429"/>
          </a:xfrm>
        </p:grpSpPr>
        <p:sp>
          <p:nvSpPr>
            <p:cNvPr id="29" name="矩形 28"/>
            <p:cNvSpPr/>
            <p:nvPr/>
          </p:nvSpPr>
          <p:spPr>
            <a:xfrm>
              <a:off x="971600" y="1027290"/>
              <a:ext cx="7698636"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611560" y="1027290"/>
              <a:ext cx="360040" cy="3590429"/>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31640" y="1626645"/>
            <a:ext cx="6930770" cy="1398524"/>
          </a:xfrm>
          <a:prstGeom prst="rect">
            <a:avLst/>
          </a:prstGeom>
          <a:noFill/>
        </p:spPr>
        <p:txBody>
          <a:bodyPr wrap="square" rtlCol="0">
            <a:spAutoFit/>
          </a:bodyPr>
          <a:lstStyle/>
          <a:p>
            <a:pPr>
              <a:lnSpc>
                <a:spcPct val="250000"/>
              </a:lnSpc>
            </a:pPr>
            <a:r>
              <a:rPr lang="zh-CN" altLang="en-US" sz="1200" dirty="0" smtClean="0">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消息</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队列遥测传输</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MQTT, Message Queuing Telemetry Transport)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协议是</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IBM</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公司提出的开放协议，最初的设想是应用于大量计算能力有限的传感器等微型设备，其工作的网络带宽低且不稳定，但又需要保证网络节点之间的可靠通讯</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858200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en-US" altLang="zh-CN" sz="2000" b="1" dirty="0" smtClean="0">
                <a:solidFill>
                  <a:schemeClr val="tx1">
                    <a:lumMod val="85000"/>
                    <a:lumOff val="15000"/>
                  </a:schemeClr>
                </a:solidFill>
                <a:ea typeface="+mj-ea"/>
              </a:rPr>
              <a:t>MQTT</a:t>
            </a:r>
            <a:r>
              <a:rPr lang="zh-CN" altLang="en-US" sz="2000" b="1" dirty="0" smtClean="0">
                <a:solidFill>
                  <a:schemeClr val="tx1">
                    <a:lumMod val="85000"/>
                    <a:lumOff val="15000"/>
                  </a:schemeClr>
                </a:solidFill>
                <a:latin typeface="Impact" pitchFamily="34" charset="0"/>
                <a:ea typeface="+mj-ea"/>
              </a:rPr>
              <a:t>协议</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56565" y="1401620"/>
            <a:ext cx="8058676" cy="3216099"/>
            <a:chOff x="611560" y="1027290"/>
            <a:chExt cx="8058676" cy="3590429"/>
          </a:xfrm>
        </p:grpSpPr>
        <p:sp>
          <p:nvSpPr>
            <p:cNvPr id="29" name="矩形 28"/>
            <p:cNvSpPr/>
            <p:nvPr/>
          </p:nvSpPr>
          <p:spPr>
            <a:xfrm>
              <a:off x="971600" y="1027290"/>
              <a:ext cx="7698636" cy="359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611560" y="1027290"/>
              <a:ext cx="360040" cy="3590429"/>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331640" y="1626645"/>
            <a:ext cx="6930770" cy="3245184"/>
          </a:xfrm>
          <a:prstGeom prst="rect">
            <a:avLst/>
          </a:prstGeom>
          <a:noFill/>
        </p:spPr>
        <p:txBody>
          <a:bodyPr wrap="square" rtlCol="0">
            <a:spAutoFit/>
          </a:bodyPr>
          <a:lstStyle/>
          <a:p>
            <a:pPr>
              <a:lnSpc>
                <a:spcPct val="250000"/>
              </a:lnSpc>
            </a:pPr>
            <a:r>
              <a:rPr lang="zh-CN" altLang="en-US" sz="1200" dirty="0" smtClean="0">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由于</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物联网传感器等设备的计算能力和电量都非常有限，因此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MQTT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设计理念从一开始就是简单，轻量，节省电力，这正好满足了移动应用的一个重要诉求。当前电池储能技术的发展远远不能满足智能手机的发展需要，使用智能手机用户最痛苦的事情就是手机耗电太快，手机的电量甚至不能支持完</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小时的工作时间。但如果要保证消息及时到达，手机就必须时刻保持与服务器的连接，并定期与其通讯，检查是否有新消息。</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MQTT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协议非常精简，额外的数据传输量非常小，可以在最大限度节省电力，同时也节省网络流量。这是选择</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MQTT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构建消息推送服务的最大原因。</a:t>
            </a:r>
          </a:p>
          <a:p>
            <a:pPr>
              <a:lnSpc>
                <a:spcPct val="250000"/>
              </a:lnSpc>
            </a:pP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05211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520" y="236425"/>
            <a:ext cx="3870455" cy="400110"/>
          </a:xfrm>
          <a:prstGeom prst="rect">
            <a:avLst/>
          </a:prstGeom>
          <a:noFill/>
        </p:spPr>
        <p:txBody>
          <a:bodyPr wrap="square" rtlCol="0">
            <a:spAutoFit/>
          </a:bodyPr>
          <a:lstStyle/>
          <a:p>
            <a:r>
              <a:rPr lang="en-US" altLang="zh-CN" sz="2000" b="1" dirty="0" smtClean="0">
                <a:solidFill>
                  <a:schemeClr val="tx1">
                    <a:lumMod val="85000"/>
                    <a:lumOff val="15000"/>
                  </a:schemeClr>
                </a:solidFill>
                <a:ea typeface="+mj-ea"/>
              </a:rPr>
              <a:t>MQTT</a:t>
            </a:r>
            <a:r>
              <a:rPr lang="zh-CN" altLang="en-US" sz="2000" b="1" dirty="0" smtClean="0">
                <a:solidFill>
                  <a:schemeClr val="tx1">
                    <a:lumMod val="85000"/>
                    <a:lumOff val="15000"/>
                  </a:schemeClr>
                </a:solidFill>
                <a:latin typeface="Impact" pitchFamily="34" charset="0"/>
                <a:ea typeface="+mj-ea"/>
              </a:rPr>
              <a:t>协议</a:t>
            </a:r>
            <a:endParaRPr lang="zh-CN" altLang="en-US" sz="2000" b="1" dirty="0">
              <a:solidFill>
                <a:schemeClr val="tx1">
                  <a:lumMod val="85000"/>
                  <a:lumOff val="15000"/>
                </a:schemeClr>
              </a:solidFill>
              <a:latin typeface="Impact" pitchFamily="34" charset="0"/>
              <a:ea typeface="+mj-ea"/>
            </a:endParaRPr>
          </a:p>
        </p:txBody>
      </p:sp>
      <p:cxnSp>
        <p:nvCxnSpPr>
          <p:cNvPr id="8" name="直接连接符 7"/>
          <p:cNvCxnSpPr/>
          <p:nvPr/>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2"/>
          <a:stretch>
            <a:fillRect/>
          </a:stretch>
        </p:blipFill>
        <p:spPr>
          <a:xfrm>
            <a:off x="251520" y="1491630"/>
            <a:ext cx="8740197" cy="1289037"/>
          </a:xfrm>
          <a:prstGeom prst="rect">
            <a:avLst/>
          </a:prstGeom>
        </p:spPr>
      </p:pic>
    </p:spTree>
    <p:extLst>
      <p:ext uri="{BB962C8B-B14F-4D97-AF65-F5344CB8AC3E}">
        <p14:creationId xmlns:p14="http://schemas.microsoft.com/office/powerpoint/2010/main" val="191418019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7B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691</Words>
  <Application>Microsoft Office PowerPoint</Application>
  <PresentationFormat>全屏显示(16:9)</PresentationFormat>
  <Paragraphs>44</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华康俪金黑W8(P)</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xuanmiao</cp:lastModifiedBy>
  <cp:revision>612</cp:revision>
  <dcterms:modified xsi:type="dcterms:W3CDTF">2017-01-05T04:12:10Z</dcterms:modified>
</cp:coreProperties>
</file>