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4" r:id="rId2"/>
    <p:sldId id="259" r:id="rId3"/>
    <p:sldId id="276" r:id="rId4"/>
    <p:sldId id="275" r:id="rId5"/>
    <p:sldId id="270" r:id="rId6"/>
    <p:sldId id="267" r:id="rId7"/>
    <p:sldId id="260" r:id="rId8"/>
    <p:sldId id="277" r:id="rId9"/>
    <p:sldId id="278" r:id="rId10"/>
    <p:sldId id="279" r:id="rId11"/>
    <p:sldId id="280" r:id="rId12"/>
    <p:sldId id="281" r:id="rId13"/>
    <p:sldId id="282" r:id="rId14"/>
    <p:sldId id="283" r:id="rId15"/>
    <p:sldId id="284" r:id="rId16"/>
    <p:sldId id="285" r:id="rId17"/>
    <p:sldId id="28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00"/>
    <p:restoredTop sz="90522" autoAdjust="0"/>
  </p:normalViewPr>
  <p:slideViewPr>
    <p:cSldViewPr snapToGrid="0" snapToObjects="1">
      <p:cViewPr varScale="1">
        <p:scale>
          <a:sx n="114" d="100"/>
          <a:sy n="114" d="100"/>
        </p:scale>
        <p:origin x="1032"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AE0B3-6DC1-9341-8FDD-2892248D80E7}" type="datetimeFigureOut">
              <a:t>17/1/3</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E0027-76AC-E741-86A5-BEB5DF9F8E08}" type="slidenum">
              <a:t>‹#›</a:t>
            </a:fld>
            <a:endParaRPr kumimoji="1" lang="zh-CN" altLang="en-US"/>
          </a:p>
        </p:txBody>
      </p:sp>
    </p:spTree>
    <p:extLst>
      <p:ext uri="{BB962C8B-B14F-4D97-AF65-F5344CB8AC3E}">
        <p14:creationId xmlns:p14="http://schemas.microsoft.com/office/powerpoint/2010/main" val="590295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9" name="图片 8" descr="business_landing_her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68858"/>
            <a:ext cx="9144000" cy="2759384"/>
          </a:xfrm>
          <a:prstGeom prst="rect">
            <a:avLst/>
          </a:prstGeom>
        </p:spPr>
      </p:pic>
      <p:sp>
        <p:nvSpPr>
          <p:cNvPr id="3" name="Subtitle 2"/>
          <p:cNvSpPr>
            <a:spLocks noGrp="1"/>
          </p:cNvSpPr>
          <p:nvPr>
            <p:ph type="subTitle" idx="1"/>
          </p:nvPr>
        </p:nvSpPr>
        <p:spPr>
          <a:xfrm>
            <a:off x="340746" y="5562599"/>
            <a:ext cx="8498454" cy="748553"/>
          </a:xfrm>
        </p:spPr>
        <p:txBody>
          <a:bodyPr>
            <a:normAutofit/>
          </a:bodyPr>
          <a:lstStyle>
            <a:lvl1pPr marL="0" indent="0" algn="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6" y="728009"/>
            <a:ext cx="3460658" cy="54156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照片和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pic>
        <p:nvPicPr>
          <p:cNvPr id="5" name="图片 4" descr="overview_it_cent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3726" y="1570254"/>
            <a:ext cx="3642811" cy="3717493"/>
          </a:xfrm>
          <a:prstGeom prst="rect">
            <a:avLst/>
          </a:prstGeom>
        </p:spPr>
      </p:pic>
    </p:spTree>
    <p:extLst>
      <p:ext uri="{BB962C8B-B14F-4D97-AF65-F5344CB8AC3E}">
        <p14:creationId xmlns:p14="http://schemas.microsoft.com/office/powerpoint/2010/main" val="250404320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277905" y="4424082"/>
            <a:ext cx="6419757" cy="83371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5" y="607358"/>
            <a:ext cx="6378389" cy="38091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277905" y="5257799"/>
            <a:ext cx="6419757" cy="885825"/>
          </a:xfrm>
        </p:spPr>
        <p:txBody>
          <a:bodyPr>
            <a:normAutofit/>
          </a:bodyPr>
          <a:lstStyle>
            <a:lvl1pPr marL="0" indent="0">
              <a:spcBef>
                <a:spcPts val="3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98474" y="1450976"/>
            <a:ext cx="8128599" cy="4675188"/>
          </a:xfrm>
        </p:spPr>
        <p:txBody>
          <a:bodyPr/>
          <a:lstStyle>
            <a:lvl1pPr>
              <a:defRPr>
                <a:latin typeface="Eurostile"/>
                <a:cs typeface="Eurostile"/>
              </a:defRPr>
            </a:lvl1pPr>
            <a:lvl2pPr>
              <a:defRPr>
                <a:latin typeface="Eurostile"/>
                <a:cs typeface="Eurostile"/>
              </a:defRPr>
            </a:lvl2pPr>
            <a:lvl3pPr>
              <a:defRPr>
                <a:latin typeface="Eurostile"/>
                <a:cs typeface="Eurostile"/>
              </a:defRPr>
            </a:lvl3pPr>
            <a:lvl4pPr>
              <a:defRPr>
                <a:latin typeface="Eurostile"/>
                <a:cs typeface="Eurostile"/>
              </a:defRPr>
            </a:lvl4pPr>
            <a:lvl5pPr>
              <a:defRPr>
                <a:latin typeface="Eurostile"/>
                <a:cs typeface="Eurostile"/>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7"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 name="标题 3"/>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184065911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可选)">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8128598" cy="995082"/>
          </a:xfrm>
        </p:spPr>
        <p:txBody>
          <a:bodyPr anchor="b" anchorCtr="0"/>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0" name="Text Placeholder 3"/>
          <p:cNvSpPr>
            <a:spLocks noGrp="1"/>
          </p:cNvSpPr>
          <p:nvPr>
            <p:ph type="body" sz="half" idx="2"/>
          </p:nvPr>
        </p:nvSpPr>
        <p:spPr>
          <a:xfrm>
            <a:off x="498517" y="1129553"/>
            <a:ext cx="8128555" cy="610057"/>
          </a:xfrm>
        </p:spPr>
        <p:txBody>
          <a:bodyPr vert="horz" lIns="91440" tIns="45720" rIns="91440" bIns="45720" rtlCol="0" anchor="ctr" anchorCtr="0">
            <a:noAutofit/>
          </a:bodyPr>
          <a:lstStyle>
            <a:lvl1pPr marL="0" indent="0">
              <a:buNone/>
              <a:defRPr kumimoji="0" sz="2400" b="0" i="0" u="none" strike="noStrike" kern="1200" cap="none" spc="0" normalizeH="0" baseline="0">
                <a:ln>
                  <a:noFill/>
                </a:ln>
                <a:solidFill>
                  <a:schemeClr val="accent3"/>
                </a:solidFill>
                <a:effectLst/>
                <a:uLnTx/>
                <a:uFillTx/>
                <a:latin typeface="Eurostile"/>
                <a:ea typeface="+mj-ea"/>
                <a:cs typeface="Eurostil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Content Placeholder 3"/>
          <p:cNvSpPr>
            <a:spLocks noGrp="1"/>
          </p:cNvSpPr>
          <p:nvPr>
            <p:ph sz="half" idx="2"/>
          </p:nvPr>
        </p:nvSpPr>
        <p:spPr>
          <a:xfrm>
            <a:off x="439987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4" name="Content Placeholder 3"/>
          <p:cNvSpPr>
            <a:spLocks noGrp="1"/>
          </p:cNvSpPr>
          <p:nvPr>
            <p:ph sz="half" idx="2"/>
          </p:nvPr>
        </p:nvSpPr>
        <p:spPr>
          <a:xfrm>
            <a:off x="497541"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6" name="Content Placeholder 5"/>
          <p:cNvSpPr>
            <a:spLocks noGrp="1"/>
          </p:cNvSpPr>
          <p:nvPr>
            <p:ph sz="quarter" idx="4"/>
          </p:nvPr>
        </p:nvSpPr>
        <p:spPr>
          <a:xfrm>
            <a:off x="4399878"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3" name="Text Placeholder 2"/>
          <p:cNvSpPr>
            <a:spLocks noGrp="1"/>
          </p:cNvSpPr>
          <p:nvPr>
            <p:ph type="body" idx="1"/>
          </p:nvPr>
        </p:nvSpPr>
        <p:spPr>
          <a:xfrm>
            <a:off x="497541" y="1739610"/>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5" name="Text Placeholder 4"/>
          <p:cNvSpPr>
            <a:spLocks noGrp="1"/>
          </p:cNvSpPr>
          <p:nvPr>
            <p:ph type="body" sz="quarter" idx="3"/>
          </p:nvPr>
        </p:nvSpPr>
        <p:spPr>
          <a:xfrm>
            <a:off x="4399878" y="1748118"/>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7" y="1739610"/>
            <a:ext cx="8128556" cy="221231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3" name="Content Placeholder 2"/>
          <p:cNvSpPr>
            <a:spLocks noGrp="1"/>
          </p:cNvSpPr>
          <p:nvPr>
            <p:ph sz="half" idx="14"/>
          </p:nvPr>
        </p:nvSpPr>
        <p:spPr>
          <a:xfrm>
            <a:off x="498517" y="3951923"/>
            <a:ext cx="8128556" cy="217900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5" name="Line 9"/>
          <p:cNvSpPr>
            <a:spLocks noChangeShapeType="1"/>
          </p:cNvSpPr>
          <p:nvPr userDrawn="1"/>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Line 9"/>
          <p:cNvSpPr>
            <a:spLocks noChangeShapeType="1"/>
          </p:cNvSpPr>
          <p:nvPr userDrawn="1"/>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282575" y="774478"/>
            <a:ext cx="3451225" cy="54987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zh-CN" altLang="en-US" dirty="0" smtClean="0"/>
              <a:t>单击此处编辑母版标题样式</a:t>
            </a:r>
            <a:endParaRPr dirty="0"/>
          </a:p>
        </p:txBody>
      </p:sp>
      <p:sp>
        <p:nvSpPr>
          <p:cNvPr id="3" name="Content Placeholder 2"/>
          <p:cNvSpPr>
            <a:spLocks noGrp="1"/>
          </p:cNvSpPr>
          <p:nvPr>
            <p:ph idx="1"/>
          </p:nvPr>
        </p:nvSpPr>
        <p:spPr>
          <a:xfrm>
            <a:off x="4168775" y="774478"/>
            <a:ext cx="4597399" cy="5498791"/>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Text Placeholder 3"/>
          <p:cNvSpPr>
            <a:spLocks noGrp="1"/>
          </p:cNvSpPr>
          <p:nvPr>
            <p:ph type="body" sz="half" idx="2"/>
          </p:nvPr>
        </p:nvSpPr>
        <p:spPr>
          <a:xfrm>
            <a:off x="381093" y="3733800"/>
            <a:ext cx="3255264" cy="2392363"/>
          </a:xfrm>
        </p:spPr>
        <p:txBody>
          <a:bodyPr>
            <a:normAutofit/>
          </a:bodyPr>
          <a:lstStyle>
            <a:lvl1pPr marL="0" indent="0">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623504"/>
            <a:ext cx="8128599" cy="1116106"/>
          </a:xfrm>
          <a:prstGeom prst="rect">
            <a:avLst/>
          </a:prstGeom>
        </p:spPr>
        <p:txBody>
          <a:bodyPr vert="horz" lIns="91440" tIns="45720" rIns="91440" bIns="45720" rtlCol="0" anchor="t"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498474" y="1739610"/>
            <a:ext cx="8128599" cy="438655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77" r:id="rId2"/>
    <p:sldLayoutId id="2147483663" r:id="rId3"/>
    <p:sldLayoutId id="2147483666" r:id="rId4"/>
    <p:sldLayoutId id="2147483667" r:id="rId5"/>
    <p:sldLayoutId id="2147483668" r:id="rId6"/>
    <p:sldLayoutId id="2147483671" r:id="rId7"/>
    <p:sldLayoutId id="2147483672" r:id="rId8"/>
    <p:sldLayoutId id="2147483673" r:id="rId9"/>
    <p:sldLayoutId id="2147483674" r:id="rId10"/>
    <p:sldLayoutId id="2147483676" r:id="rId11"/>
    <p:sldLayoutId id="2147483675" r:id="rId12"/>
  </p:sldLayoutIdLst>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id="1" dur="indefinite" restart="never" nodeType="tmRoot"/>
      </p:par>
    </p:tnLst>
  </p:timing>
  <p:txStyles>
    <p:titleStyle>
      <a:lvl1pPr algn="l" defTabSz="914400" rtl="0" eaLnBrk="1" latinLnBrk="0" hangingPunct="1">
        <a:spcBef>
          <a:spcPct val="0"/>
        </a:spcBef>
        <a:buNone/>
        <a:defRPr sz="3600" b="0" kern="1200">
          <a:solidFill>
            <a:schemeClr val="accent1"/>
          </a:solidFill>
          <a:latin typeface="Eurostile"/>
          <a:ea typeface="微软雅黑"/>
          <a:cs typeface="Eurostile"/>
        </a:defRPr>
      </a:lvl1pPr>
    </p:titleStyle>
    <p:bodyStyle>
      <a:lvl1pPr marL="228600" indent="-228600" algn="l" defTabSz="914400" rtl="0" eaLnBrk="1" latinLnBrk="0" hangingPunct="1">
        <a:spcBef>
          <a:spcPts val="800"/>
        </a:spcBef>
        <a:buClr>
          <a:schemeClr val="accent1"/>
        </a:buClr>
        <a:buSzPct val="75000"/>
        <a:buFont typeface="Wingdings" pitchFamily="2" charset="2"/>
        <a:buChar char="n"/>
        <a:defRPr sz="2000" kern="1200">
          <a:solidFill>
            <a:schemeClr val="tx1">
              <a:lumMod val="65000"/>
              <a:lumOff val="35000"/>
            </a:schemeClr>
          </a:solidFill>
          <a:latin typeface="Eurostile"/>
          <a:ea typeface="微软雅黑"/>
          <a:cs typeface="Eurostile"/>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微软雅黑"/>
          <a:cs typeface="Eurostile"/>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微软雅黑"/>
          <a:cs typeface="Eurostile"/>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微软雅黑"/>
          <a:cs typeface="Eurostile"/>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微软雅黑"/>
          <a:cs typeface="Eurostile"/>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Eurostile"/>
          <a:ea typeface="微软雅黑"/>
          <a:cs typeface="Eurostile"/>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Eurostile"/>
          <a:ea typeface="微软雅黑"/>
          <a:cs typeface="Eurostile"/>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323386"/>
            <a:ext cx="9144000" cy="523220"/>
          </a:xfrm>
          <a:prstGeom prst="rect">
            <a:avLst/>
          </a:prstGeom>
          <a:noFill/>
        </p:spPr>
        <p:txBody>
          <a:bodyPr wrap="square" rtlCol="0">
            <a:spAutoFit/>
          </a:bodyPr>
          <a:lstStyle/>
          <a:p>
            <a:pPr algn="ctr"/>
            <a:r>
              <a:rPr kumimoji="1" lang="en-US" altLang="zh-CN" sz="2800"/>
              <a:t>iOS</a:t>
            </a:r>
            <a:r>
              <a:rPr kumimoji="1" lang="zh-CN" altLang="en-US" sz="2800"/>
              <a:t>开源框架－</a:t>
            </a:r>
            <a:r>
              <a:rPr kumimoji="1" lang="en-US" altLang="zh-CN" sz="2800"/>
              <a:t>Masonry</a:t>
            </a:r>
            <a:r>
              <a:rPr kumimoji="1" lang="zh-CN" altLang="en-US" sz="2800"/>
              <a:t>读书报告</a:t>
            </a:r>
            <a:endParaRPr kumimoji="1" lang="zh-CN" altLang="en-US" sz="2800"/>
          </a:p>
        </p:txBody>
      </p:sp>
      <p:sp>
        <p:nvSpPr>
          <p:cNvPr id="5" name="文本框 4"/>
          <p:cNvSpPr txBox="1"/>
          <p:nvPr/>
        </p:nvSpPr>
        <p:spPr>
          <a:xfrm>
            <a:off x="6545766" y="5129561"/>
            <a:ext cx="2074127" cy="369332"/>
          </a:xfrm>
          <a:prstGeom prst="rect">
            <a:avLst/>
          </a:prstGeom>
          <a:noFill/>
        </p:spPr>
        <p:txBody>
          <a:bodyPr wrap="square" rtlCol="0">
            <a:spAutoFit/>
          </a:bodyPr>
          <a:lstStyle/>
          <a:p>
            <a:r>
              <a:rPr kumimoji="1" lang="zh-CN" altLang="en-US"/>
              <a:t>移游</a:t>
            </a:r>
            <a:r>
              <a:rPr kumimoji="1" lang="en-US" altLang="zh-CN"/>
              <a:t>1606</a:t>
            </a:r>
            <a:r>
              <a:rPr kumimoji="1" lang="zh-CN" altLang="en-US"/>
              <a:t> 戈宇泽</a:t>
            </a:r>
            <a:endParaRPr kumimoji="1" lang="zh-CN" altLang="en-US"/>
          </a:p>
        </p:txBody>
      </p:sp>
    </p:spTree>
    <p:extLst>
      <p:ext uri="{BB962C8B-B14F-4D97-AF65-F5344CB8AC3E}">
        <p14:creationId xmlns:p14="http://schemas.microsoft.com/office/powerpoint/2010/main" val="1694555235"/>
      </p:ext>
    </p:extLst>
  </p:cSld>
  <p:clrMapOvr>
    <a:masterClrMapping/>
  </p:clrMapOvr>
  <mc:AlternateContent xmlns:mc="http://schemas.openxmlformats.org/markup-compatibility/2006">
    <mc:Choice xmlns:p14="http://schemas.microsoft.com/office/powerpoint/2010/main" Requires="p14">
      <p:transition>
        <p14:prism/>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sz="2800"/>
              <a:t>MASViewConstraint</a:t>
            </a:r>
            <a:r>
              <a:rPr kumimoji="1" lang="zh-CN" altLang="en-US" sz="2800"/>
              <a:t>与</a:t>
            </a:r>
            <a:r>
              <a:rPr kumimoji="1" lang="en-US" altLang="zh-CN" sz="2800"/>
              <a:t>MASCompositeConstraint</a:t>
            </a:r>
          </a:p>
        </p:txBody>
      </p:sp>
      <p:sp>
        <p:nvSpPr>
          <p:cNvPr id="5" name="内容占位符 1"/>
          <p:cNvSpPr>
            <a:spLocks noGrp="1"/>
          </p:cNvSpPr>
          <p:nvPr>
            <p:ph idx="1"/>
          </p:nvPr>
        </p:nvSpPr>
        <p:spPr>
          <a:xfrm>
            <a:off x="498474" y="1450975"/>
            <a:ext cx="8128599" cy="4905219"/>
          </a:xfrm>
        </p:spPr>
        <p:txBody>
          <a:bodyPr>
            <a:normAutofit/>
          </a:bodyPr>
          <a:lstStyle/>
          <a:p>
            <a:r>
              <a:rPr lang="en-US" altLang="zh-CN"/>
              <a:t>MASViewConstraint</a:t>
            </a:r>
            <a:r>
              <a:rPr lang="zh-CN" altLang="en-US"/>
              <a:t>是承载支持</a:t>
            </a:r>
            <a:r>
              <a:rPr lang="en-US" altLang="zh-CN"/>
              <a:t>AutoLayout</a:t>
            </a:r>
            <a:r>
              <a:rPr lang="zh-CN" altLang="en-US"/>
              <a:t>的</a:t>
            </a:r>
            <a:r>
              <a:rPr lang="zh-CN" altLang="en-US"/>
              <a:t>真正对象，它包含了创建一个</a:t>
            </a:r>
            <a:r>
              <a:rPr lang="en-US" altLang="zh-CN"/>
              <a:t>NSLayoutConstraint</a:t>
            </a:r>
            <a:r>
              <a:rPr lang="zh-CN" altLang="en-US"/>
              <a:t>的必要属性，并且把它添加到对应的</a:t>
            </a:r>
            <a:r>
              <a:rPr lang="en-US" altLang="zh-CN"/>
              <a:t>view</a:t>
            </a:r>
            <a:r>
              <a:rPr lang="zh-CN" altLang="en-US"/>
              <a:t>上。我们可以看到</a:t>
            </a:r>
            <a:r>
              <a:rPr lang="en-US" altLang="zh-CN"/>
              <a:t>MASViewConstraint</a:t>
            </a:r>
            <a:r>
              <a:rPr lang="zh-CN" altLang="en-US"/>
              <a:t>的两个属性：</a:t>
            </a:r>
          </a:p>
          <a:p>
            <a:pPr marL="0" indent="0">
              <a:buNone/>
            </a:pPr>
            <a:endParaRPr lang="zh-CN" altLang="en-US"/>
          </a:p>
          <a:p>
            <a:endParaRPr lang="zh-CN" altLang="en-US"/>
          </a:p>
          <a:p>
            <a:endParaRPr lang="zh-CN" altLang="en-US"/>
          </a:p>
          <a:p>
            <a:pPr marL="0" indent="0">
              <a:buNone/>
            </a:pPr>
            <a:endParaRPr lang="zh-CN" altLang="en-US"/>
          </a:p>
          <a:p>
            <a:pPr marL="0" indent="0">
              <a:buNone/>
            </a:pPr>
            <a:endParaRPr lang="zh-CN" altLang="en-US"/>
          </a:p>
          <a:p>
            <a:r>
              <a:rPr lang="en-US" altLang="zh-CN"/>
              <a:t>firstViewAttribute</a:t>
            </a:r>
            <a:r>
              <a:rPr lang="zh-CN" altLang="en-US"/>
              <a:t>是当前要添加约束视图的约束属性，</a:t>
            </a:r>
            <a:r>
              <a:rPr lang="en-US" altLang="zh-CN"/>
              <a:t>secondViewAttribute</a:t>
            </a:r>
            <a:r>
              <a:rPr lang="zh-CN" altLang="en-US"/>
              <a:t>是相对于其他视图的约束属性。</a:t>
            </a:r>
          </a:p>
          <a:p>
            <a:r>
              <a:rPr kumimoji="1" lang="en-US" altLang="zh-CN"/>
              <a:t>MASCompositeConstraint</a:t>
            </a:r>
            <a:r>
              <a:rPr kumimoji="1" lang="zh-CN" altLang="en-US"/>
              <a:t>是</a:t>
            </a:r>
            <a:r>
              <a:rPr kumimoji="1" lang="en-US" altLang="zh-CN"/>
              <a:t>MASConstraint</a:t>
            </a:r>
            <a:r>
              <a:rPr kumimoji="1" lang="zh-CN" altLang="en-US"/>
              <a:t>的另一个子类，本质是一系列约束的集合。</a:t>
            </a:r>
            <a:endParaRPr kumimoji="1"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3" y="2481835"/>
            <a:ext cx="8128599" cy="1784327"/>
          </a:xfrm>
          <a:prstGeom prst="rect">
            <a:avLst/>
          </a:prstGeom>
        </p:spPr>
      </p:pic>
    </p:spTree>
    <p:extLst>
      <p:ext uri="{BB962C8B-B14F-4D97-AF65-F5344CB8AC3E}">
        <p14:creationId xmlns:p14="http://schemas.microsoft.com/office/powerpoint/2010/main" val="129339741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kumimoji="1" lang="en-US" altLang="zh-CN" sz="1600"/>
              <a:t>MASConstraintMaker</a:t>
            </a:r>
            <a:r>
              <a:rPr kumimoji="1" lang="zh-CN" altLang="en-US" sz="1600"/>
              <a:t>类是一个工厂类，负责创建</a:t>
            </a:r>
            <a:r>
              <a:rPr kumimoji="1" lang="en-US" altLang="zh-CN" sz="1600"/>
              <a:t>MASConstraint</a:t>
            </a:r>
            <a:r>
              <a:rPr kumimoji="1" lang="zh-CN" altLang="en-US" sz="1600"/>
              <a:t>类型的对象。</a:t>
            </a:r>
            <a:r>
              <a:rPr kumimoji="1" lang="zh-CN" altLang="en-US" sz="1600"/>
              <a:t>它的核心属性与方法如下：</a:t>
            </a:r>
            <a:endParaRPr kumimoji="1" lang="zh-CN" altLang="en-US" sz="1600"/>
          </a:p>
        </p:txBody>
      </p:sp>
      <p:sp>
        <p:nvSpPr>
          <p:cNvPr id="3" name="标题 2"/>
          <p:cNvSpPr>
            <a:spLocks noGrp="1"/>
          </p:cNvSpPr>
          <p:nvPr>
            <p:ph type="title"/>
          </p:nvPr>
        </p:nvSpPr>
        <p:spPr/>
        <p:txBody>
          <a:bodyPr/>
          <a:lstStyle/>
          <a:p>
            <a:r>
              <a:rPr kumimoji="1" lang="en-US" altLang="zh-CN"/>
              <a:t>MASConstraint</a:t>
            </a:r>
            <a:r>
              <a:rPr kumimoji="1" lang="en-US" altLang="zh-CN"/>
              <a:t>Maker</a:t>
            </a:r>
            <a:endParaRPr kumimoji="1"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4" y="1976067"/>
            <a:ext cx="8128599" cy="2403971"/>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49" y="4380038"/>
            <a:ext cx="8127224" cy="2477962"/>
          </a:xfrm>
          <a:prstGeom prst="rect">
            <a:avLst/>
          </a:prstGeom>
        </p:spPr>
      </p:pic>
    </p:spTree>
    <p:extLst>
      <p:ext uri="{BB962C8B-B14F-4D97-AF65-F5344CB8AC3E}">
        <p14:creationId xmlns:p14="http://schemas.microsoft.com/office/powerpoint/2010/main" val="135943814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8473" y="1332414"/>
            <a:ext cx="8128599" cy="4675188"/>
          </a:xfrm>
        </p:spPr>
        <p:txBody>
          <a:bodyPr/>
          <a:lstStyle/>
          <a:p>
            <a:r>
              <a:rPr kumimoji="1" lang="zh-CN" altLang="en-US"/>
              <a:t>通过一个约束添加语句来分析</a:t>
            </a:r>
            <a:r>
              <a:rPr kumimoji="1" lang="en-US" altLang="zh-CN"/>
              <a:t>Masonry</a:t>
            </a:r>
            <a:r>
              <a:rPr kumimoji="1" lang="zh-CN" altLang="en-US"/>
              <a:t>是如何工作的</a:t>
            </a:r>
          </a:p>
          <a:p>
            <a:pPr marL="0" indent="0">
              <a:buNone/>
            </a:pPr>
            <a:r>
              <a:rPr kumimoji="1" lang="zh-CN" altLang="en-US" sz="1600"/>
              <a:t>我们分析下面这句语句的执行过程：</a:t>
            </a:r>
          </a:p>
          <a:p>
            <a:pPr marL="228600" lvl="1" indent="0">
              <a:buNone/>
            </a:pPr>
            <a:r>
              <a:rPr lang="en-US" altLang="zh-CN" sz="1500">
                <a:solidFill>
                  <a:srgbClr val="000000"/>
                </a:solidFill>
                <a:latin typeface="Menlo-Regular"/>
              </a:rPr>
              <a:t>[view1 </a:t>
            </a:r>
            <a:r>
              <a:rPr lang="en-US" altLang="zh-CN" sz="1500">
                <a:solidFill>
                  <a:srgbClr val="AA0D91"/>
                </a:solidFill>
                <a:latin typeface="Menlo-Regular"/>
              </a:rPr>
              <a:t>mas_makeConstraints:</a:t>
            </a:r>
            <a:r>
              <a:rPr lang="en-US" altLang="zh-CN" sz="1500">
                <a:solidFill>
                  <a:srgbClr val="000000"/>
                </a:solidFill>
                <a:latin typeface="Menlo-Regular"/>
              </a:rPr>
              <a:t>^(MASConstraintMaker *make){</a:t>
            </a:r>
          </a:p>
          <a:p>
            <a:pPr marL="228600" lvl="1" indent="0">
              <a:buNone/>
            </a:pPr>
            <a:r>
              <a:rPr lang="en-US" altLang="zh-CN" sz="1200">
                <a:solidFill>
                  <a:srgbClr val="000000"/>
                </a:solidFill>
                <a:latin typeface="Menlo-Regular"/>
              </a:rPr>
              <a:t>	</a:t>
            </a:r>
            <a:r>
              <a:rPr lang="en-US" altLang="zh-CN" sz="1500">
                <a:solidFill>
                  <a:srgbClr val="000000"/>
                </a:solidFill>
                <a:latin typeface="Menlo-Regular"/>
              </a:rPr>
              <a:t>make.top.</a:t>
            </a:r>
            <a:r>
              <a:rPr lang="en-US" altLang="zh-CN" sz="1500">
                <a:solidFill>
                  <a:srgbClr val="AA0D91"/>
                </a:solidFill>
                <a:latin typeface="Menlo-Regular"/>
              </a:rPr>
              <a:t>equalTo</a:t>
            </a:r>
            <a:r>
              <a:rPr lang="en-US" altLang="zh-CN" sz="1500">
                <a:solidFill>
                  <a:srgbClr val="000000"/>
                </a:solidFill>
                <a:latin typeface="Menlo-Regular"/>
              </a:rPr>
              <a:t>(superview.mas_top);   </a:t>
            </a:r>
          </a:p>
          <a:p>
            <a:pPr marL="228600" lvl="1" indent="0">
              <a:buNone/>
            </a:pPr>
            <a:r>
              <a:rPr lang="en-US" altLang="zh-CN" sz="1500">
                <a:solidFill>
                  <a:srgbClr val="000000"/>
                </a:solidFill>
                <a:latin typeface="Menlo-Regular"/>
              </a:rPr>
              <a:t>}];</a:t>
            </a:r>
            <a:endParaRPr kumimoji="1" lang="zh-CN" altLang="en-US" sz="1600"/>
          </a:p>
          <a:p>
            <a:pPr marL="0" indent="0">
              <a:buNone/>
            </a:pPr>
            <a:r>
              <a:rPr kumimoji="1" lang="zh-CN" altLang="en-US" sz="1600"/>
              <a:t>	正如之前我们看到的，</a:t>
            </a:r>
            <a:r>
              <a:rPr kumimoji="1" lang="en-US" altLang="zh-CN" sz="1600"/>
              <a:t>UIView</a:t>
            </a:r>
            <a:r>
              <a:rPr kumimoji="1" lang="zh-CN" altLang="en-US" sz="1600"/>
              <a:t>的对象属于</a:t>
            </a:r>
            <a:r>
              <a:rPr kumimoji="1" lang="zh-CN" altLang="en-US" sz="1600"/>
              <a:t>是客户端</a:t>
            </a:r>
            <a:r>
              <a:rPr kumimoji="1" lang="zh-CN" altLang="en-US" sz="1600"/>
              <a:t>角色，</a:t>
            </a:r>
            <a:r>
              <a:rPr kumimoji="1" lang="zh-CN" altLang="en-US" sz="1600"/>
              <a:t>可以直接调用</a:t>
            </a:r>
            <a:r>
              <a:rPr kumimoji="1" lang="en-US" altLang="zh-CN" sz="1600"/>
              <a:t>mas_makeConstraints</a:t>
            </a:r>
            <a:r>
              <a:rPr kumimoji="1" lang="zh-CN" altLang="en-US" sz="1600"/>
              <a:t>方法来为相应的</a:t>
            </a:r>
            <a:r>
              <a:rPr kumimoji="1" lang="en-US" altLang="zh-CN" sz="1600"/>
              <a:t>View</a:t>
            </a:r>
            <a:r>
              <a:rPr kumimoji="1" lang="zh-CN" altLang="en-US" sz="1600"/>
              <a:t>对象添加约束。因为</a:t>
            </a:r>
            <a:r>
              <a:rPr kumimoji="1" lang="en-US" altLang="zh-CN" sz="1600"/>
              <a:t>mas_makeConstraints</a:t>
            </a:r>
            <a:r>
              <a:rPr kumimoji="1" lang="zh-CN" altLang="en-US" sz="1600"/>
              <a:t>方法位于</a:t>
            </a:r>
            <a:r>
              <a:rPr kumimoji="1" lang="en-US" altLang="zh-CN" sz="1600"/>
              <a:t>UIView</a:t>
            </a:r>
            <a:r>
              <a:rPr kumimoji="1" lang="zh-CN" altLang="en-US" sz="1600"/>
              <a:t>的</a:t>
            </a:r>
            <a:r>
              <a:rPr kumimoji="1" lang="en-US" altLang="zh-CN" sz="1600"/>
              <a:t>View+MASAdditions</a:t>
            </a:r>
            <a:r>
              <a:rPr kumimoji="1" lang="zh-CN" altLang="en-US" sz="1600"/>
              <a:t>这个分类中。这里</a:t>
            </a:r>
            <a:r>
              <a:rPr kumimoji="1" lang="en-US" altLang="zh-CN" sz="1600"/>
              <a:t>view1</a:t>
            </a:r>
            <a:r>
              <a:rPr kumimoji="1" lang="zh-CN" altLang="en-US" sz="1600"/>
              <a:t>调用</a:t>
            </a:r>
            <a:r>
              <a:rPr kumimoji="1" lang="en-US" altLang="zh-CN" sz="1600"/>
              <a:t>mas_makeConstraints</a:t>
            </a:r>
            <a:r>
              <a:rPr kumimoji="1" lang="zh-CN" altLang="en-US" sz="1600"/>
              <a:t>方法，传给用户一个携带工厂类对象参数的</a:t>
            </a:r>
            <a:r>
              <a:rPr kumimoji="1" lang="en-US" altLang="zh-CN" sz="1600"/>
              <a:t>block</a:t>
            </a:r>
            <a:r>
              <a:rPr kumimoji="1" lang="zh-CN" altLang="en-US" sz="1600"/>
              <a:t>，来设置具体的约束。约束内容为</a:t>
            </a:r>
            <a:r>
              <a:rPr kumimoji="1" lang="en-US" altLang="zh-CN" sz="1600"/>
              <a:t>view1</a:t>
            </a:r>
            <a:r>
              <a:rPr kumimoji="1" lang="zh-CN" altLang="en-US" sz="1600"/>
              <a:t>的顶部与其</a:t>
            </a:r>
            <a:r>
              <a:rPr kumimoji="1" lang="en-US" altLang="zh-CN" sz="1600"/>
              <a:t>superView</a:t>
            </a:r>
            <a:r>
              <a:rPr kumimoji="1" lang="zh-CN" altLang="en-US" sz="1600"/>
              <a:t>的顶部持平。</a:t>
            </a:r>
          </a:p>
          <a:p>
            <a:pPr marL="0" indent="0">
              <a:buNone/>
            </a:pPr>
            <a:r>
              <a:rPr kumimoji="1" lang="zh-CN" altLang="en-US" sz="1600"/>
              <a:t>	首先我们来到</a:t>
            </a:r>
            <a:r>
              <a:rPr kumimoji="1" lang="en-US" altLang="zh-CN" sz="1600"/>
              <a:t>mas_makeConstraints</a:t>
            </a:r>
            <a:r>
              <a:rPr kumimoji="1" lang="zh-CN" altLang="en-US" sz="1600"/>
              <a:t>方法，设置</a:t>
            </a:r>
            <a:r>
              <a:rPr kumimoji="1" lang="en-US" altLang="zh-CN" sz="1600"/>
              <a:t>view</a:t>
            </a:r>
            <a:r>
              <a:rPr kumimoji="1" lang="zh-CN" altLang="en-US" sz="1600"/>
              <a:t>的</a:t>
            </a:r>
            <a:r>
              <a:rPr kumimoji="1" lang="en-US" altLang="zh-CN" sz="1600"/>
              <a:t>translateAutoresizingMaskIntoConstraints</a:t>
            </a:r>
            <a:r>
              <a:rPr kumimoji="1" lang="zh-CN" altLang="en-US" sz="1600"/>
              <a:t>为</a:t>
            </a:r>
            <a:r>
              <a:rPr kumimoji="1" lang="en-US" altLang="zh-CN" sz="1600"/>
              <a:t>NO</a:t>
            </a:r>
            <a:r>
              <a:rPr kumimoji="1" lang="zh-CN" altLang="en-US" sz="1600"/>
              <a:t>，然后创建一个工厂类对象，然后调用</a:t>
            </a:r>
            <a:r>
              <a:rPr kumimoji="1" lang="en-US" altLang="zh-CN" sz="1600"/>
              <a:t>block</a:t>
            </a:r>
            <a:r>
              <a:rPr kumimoji="1" lang="zh-CN" altLang="en-US" sz="1600"/>
              <a:t>来接收用户对约束的设置，这里所有用户对</a:t>
            </a:r>
            <a:r>
              <a:rPr kumimoji="1" lang="en-US" altLang="zh-CN" sz="1600"/>
              <a:t>view</a:t>
            </a:r>
            <a:r>
              <a:rPr kumimoji="1" lang="zh-CN" altLang="en-US" sz="1600"/>
              <a:t>设置的约束都会被存放在工厂类对象的一个私有约束对象数组里，直到收集完所有约束，最后调用</a:t>
            </a:r>
            <a:r>
              <a:rPr kumimoji="1" lang="en-US" altLang="zh-CN" sz="1600"/>
              <a:t>install</a:t>
            </a:r>
            <a:r>
              <a:rPr kumimoji="1" lang="zh-CN" altLang="en-US" sz="1600"/>
              <a:t>方法来将数组里的约束安装到</a:t>
            </a:r>
            <a:r>
              <a:rPr kumimoji="1" lang="en-US" altLang="zh-CN" sz="1600"/>
              <a:t>view</a:t>
            </a:r>
            <a:r>
              <a:rPr kumimoji="1" lang="zh-CN" altLang="en-US" sz="1600"/>
              <a:t>上去。</a:t>
            </a:r>
            <a:endParaRPr kumimoji="1" lang="zh-CN" altLang="en-US" sz="1600"/>
          </a:p>
        </p:txBody>
      </p:sp>
      <p:sp>
        <p:nvSpPr>
          <p:cNvPr id="3" name="标题 2"/>
          <p:cNvSpPr>
            <a:spLocks noGrp="1"/>
          </p:cNvSpPr>
          <p:nvPr>
            <p:ph type="title"/>
          </p:nvPr>
        </p:nvSpPr>
        <p:spPr/>
        <p:txBody>
          <a:bodyPr/>
          <a:lstStyle/>
          <a:p>
            <a:r>
              <a:rPr kumimoji="1" lang="zh-CN" altLang="en-US"/>
              <a:t>一个约束添加过程</a:t>
            </a:r>
            <a:endParaRPr kumimoji="1" lang="en-US" altLang="zh-CN"/>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7" y="5600406"/>
            <a:ext cx="9144000" cy="1257594"/>
          </a:xfrm>
          <a:prstGeom prst="rect">
            <a:avLst/>
          </a:prstGeom>
        </p:spPr>
      </p:pic>
    </p:spTree>
    <p:extLst>
      <p:ext uri="{BB962C8B-B14F-4D97-AF65-F5344CB8AC3E}">
        <p14:creationId xmlns:p14="http://schemas.microsoft.com/office/powerpoint/2010/main" val="39642066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43473"/>
            <a:ext cx="8128000" cy="570561"/>
          </a:xfrm>
        </p:spPr>
      </p:pic>
      <p:sp>
        <p:nvSpPr>
          <p:cNvPr id="3" name="标题 2"/>
          <p:cNvSpPr>
            <a:spLocks noGrp="1"/>
          </p:cNvSpPr>
          <p:nvPr>
            <p:ph type="title"/>
          </p:nvPr>
        </p:nvSpPr>
        <p:spPr/>
        <p:txBody>
          <a:bodyPr/>
          <a:lstStyle/>
          <a:p>
            <a:r>
              <a:rPr kumimoji="1" lang="zh-CN" altLang="en-US"/>
              <a:t>一个约束添加过程（</a:t>
            </a:r>
            <a:r>
              <a:rPr kumimoji="1" lang="zh-CN" altLang="en-US"/>
              <a:t>续</a:t>
            </a:r>
            <a:r>
              <a:rPr kumimoji="1" lang="zh-CN" altLang="en-US"/>
              <a:t>）</a:t>
            </a:r>
            <a:endParaRPr kumimoji="1"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80929"/>
            <a:ext cx="9144000" cy="190202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7" y="1893249"/>
            <a:ext cx="9144000" cy="687680"/>
          </a:xfrm>
          <a:prstGeom prst="rect">
            <a:avLst/>
          </a:prstGeom>
        </p:spPr>
      </p:pic>
      <p:sp>
        <p:nvSpPr>
          <p:cNvPr id="7" name="内容占位符 1"/>
          <p:cNvSpPr txBox="1">
            <a:spLocks/>
          </p:cNvSpPr>
          <p:nvPr/>
        </p:nvSpPr>
        <p:spPr>
          <a:xfrm>
            <a:off x="498474" y="4482952"/>
            <a:ext cx="7976092" cy="1636232"/>
          </a:xfrm>
          <a:prstGeom prst="rect">
            <a:avLst/>
          </a:prstGeom>
        </p:spPr>
        <p:txBody>
          <a:bodyPr vert="horz" lIns="91440" tIns="45720" rIns="91440" bIns="45720" rtlCol="0">
            <a:normAutofit/>
          </a:bodyPr>
          <a:lstStyle>
            <a:lvl1pPr marL="228600" indent="-228600" algn="l" defTabSz="914400" rtl="0" eaLnBrk="1" latinLnBrk="0" hangingPunct="1">
              <a:spcBef>
                <a:spcPts val="800"/>
              </a:spcBef>
              <a:buClr>
                <a:schemeClr val="accent1"/>
              </a:buClr>
              <a:buSzPct val="75000"/>
              <a:buFont typeface="Wingdings" pitchFamily="2" charset="2"/>
              <a:buChar char="n"/>
              <a:defRPr sz="2000" kern="1200">
                <a:solidFill>
                  <a:schemeClr val="tx1">
                    <a:lumMod val="65000"/>
                    <a:lumOff val="35000"/>
                  </a:schemeClr>
                </a:solidFill>
                <a:latin typeface="Eurostile"/>
                <a:ea typeface="微软雅黑"/>
                <a:cs typeface="Eurostile"/>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微软雅黑"/>
                <a:cs typeface="Eurostile"/>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微软雅黑"/>
                <a:cs typeface="Eurostile"/>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微软雅黑"/>
                <a:cs typeface="Eurostile"/>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微软雅黑"/>
                <a:cs typeface="Eurostile"/>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Eurostile"/>
                <a:ea typeface="微软雅黑"/>
                <a:cs typeface="Eurostile"/>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Eurostile"/>
                <a:ea typeface="微软雅黑"/>
                <a:cs typeface="Eurostile"/>
              </a:defRPr>
            </a:lvl9pPr>
          </a:lstStyle>
          <a:p>
            <a:pPr marL="0" indent="0">
              <a:buNone/>
            </a:pPr>
            <a:r>
              <a:rPr kumimoji="1" lang="zh-CN" altLang="en-US" sz="1600"/>
              <a:t>当执行完</a:t>
            </a:r>
            <a:r>
              <a:rPr kumimoji="1" lang="en-US" altLang="zh-CN" sz="1600"/>
              <a:t>make.top</a:t>
            </a:r>
            <a:r>
              <a:rPr kumimoji="1" lang="zh-CN" altLang="en-US" sz="1600"/>
              <a:t>的时候，返回的是</a:t>
            </a:r>
            <a:r>
              <a:rPr kumimoji="1" lang="en-US" altLang="zh-CN" sz="1600"/>
              <a:t>MASConstraint</a:t>
            </a:r>
            <a:r>
              <a:rPr kumimoji="1" lang="zh-CN" altLang="en-US" sz="1600"/>
              <a:t>对象，所以为了继续调用</a:t>
            </a:r>
            <a:r>
              <a:rPr kumimoji="1" lang="en-US" altLang="zh-CN" sz="1600"/>
              <a:t>constraint: addConstraintWithLayoutAttribute:</a:t>
            </a:r>
            <a:r>
              <a:rPr kumimoji="1" lang="zh-CN" altLang="en-US" sz="1600"/>
              <a:t>方法，我们必须设置工厂对象为约束对象的代理对象。接下来会调用</a:t>
            </a:r>
            <a:r>
              <a:rPr kumimoji="1" lang="en-US" altLang="zh-CN" sz="1600"/>
              <a:t>MASConstraint</a:t>
            </a:r>
            <a:r>
              <a:rPr kumimoji="1" lang="zh-CN" altLang="en-US" sz="1600"/>
              <a:t>对象的</a:t>
            </a:r>
            <a:r>
              <a:rPr kumimoji="1" lang="en-US" altLang="zh-CN" sz="1600"/>
              <a:t>equalTo()</a:t>
            </a:r>
            <a:r>
              <a:rPr kumimoji="1" lang="zh-CN" altLang="en-US" sz="1600"/>
              <a:t>，它其实是一个</a:t>
            </a:r>
            <a:r>
              <a:rPr kumimoji="1" lang="en-US" altLang="zh-CN" sz="1600"/>
              <a:t>block</a:t>
            </a:r>
            <a:r>
              <a:rPr kumimoji="1" lang="zh-CN" altLang="en-US" sz="1600"/>
              <a:t>调用：</a:t>
            </a:r>
            <a:endParaRPr kumimoji="1" lang="zh-CN" altLang="en-US" sz="1600"/>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7" y="5301068"/>
            <a:ext cx="9144000" cy="1168400"/>
          </a:xfrm>
          <a:prstGeom prst="rect">
            <a:avLst/>
          </a:prstGeom>
        </p:spPr>
      </p:pic>
    </p:spTree>
    <p:extLst>
      <p:ext uri="{BB962C8B-B14F-4D97-AF65-F5344CB8AC3E}">
        <p14:creationId xmlns:p14="http://schemas.microsoft.com/office/powerpoint/2010/main" val="1147877275"/>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8474" y="1450976"/>
            <a:ext cx="8128599" cy="5407024"/>
          </a:xfrm>
        </p:spPr>
        <p:txBody>
          <a:bodyPr>
            <a:normAutofit/>
          </a:bodyPr>
          <a:lstStyle/>
          <a:p>
            <a:pPr marL="0" indent="0">
              <a:buNone/>
            </a:pPr>
            <a:r>
              <a:rPr kumimoji="1" lang="zh-CN" altLang="en-US" sz="1600"/>
              <a:t>我们为 </a:t>
            </a:r>
            <a:r>
              <a:rPr kumimoji="1" lang="en-US" altLang="zh-CN" sz="1600"/>
              <a:t>equalTo </a:t>
            </a:r>
            <a:r>
              <a:rPr kumimoji="1" lang="zh-CN" altLang="en-US" sz="1600"/>
              <a:t>提供了参数 </a:t>
            </a:r>
            <a:r>
              <a:rPr kumimoji="1" lang="en-US" altLang="zh-CN" sz="1600"/>
              <a:t>attribute </a:t>
            </a:r>
            <a:r>
              <a:rPr kumimoji="1" lang="zh-CN" altLang="en-US" sz="1600"/>
              <a:t>和布局关系 </a:t>
            </a:r>
            <a:r>
              <a:rPr kumimoji="1" lang="en-US" altLang="zh-CN" sz="1600"/>
              <a:t>NSLayoutRelationEqual, </a:t>
            </a:r>
            <a:r>
              <a:rPr kumimoji="1" lang="zh-CN" altLang="en-US" sz="1600"/>
              <a:t>这两个参数传递到 </a:t>
            </a:r>
            <a:r>
              <a:rPr kumimoji="1" lang="en-US" altLang="zh-CN" sz="1600"/>
              <a:t>equalToWithRelation </a:t>
            </a:r>
            <a:r>
              <a:rPr kumimoji="1" lang="zh-CN" altLang="en-US" sz="1600"/>
              <a:t>中</a:t>
            </a:r>
            <a:r>
              <a:rPr kumimoji="1" lang="en-US" altLang="zh-CN" sz="1600"/>
              <a:t>, </a:t>
            </a:r>
            <a:r>
              <a:rPr kumimoji="1" lang="zh-CN" altLang="en-US" sz="1600"/>
              <a:t>设置 </a:t>
            </a:r>
            <a:r>
              <a:rPr kumimoji="1" lang="en-US" altLang="zh-CN" sz="1600"/>
              <a:t>constraint </a:t>
            </a:r>
            <a:r>
              <a:rPr kumimoji="1" lang="zh-CN" altLang="en-US" sz="1600"/>
              <a:t>的布局关系和 </a:t>
            </a:r>
            <a:r>
              <a:rPr kumimoji="1" lang="en-US" altLang="zh-CN" sz="1600"/>
              <a:t>secondViewAttribute </a:t>
            </a:r>
            <a:r>
              <a:rPr kumimoji="1" lang="zh-CN" altLang="en-US" sz="1600"/>
              <a:t>属性。</a:t>
            </a:r>
            <a:r>
              <a:rPr kumimoji="1" lang="zh-CN" altLang="en-US" sz="1600"/>
              <a:t>而在</a:t>
            </a:r>
            <a:r>
              <a:rPr kumimoji="1" lang="en-US" altLang="zh-CN" sz="1600"/>
              <a:t>setSecondViewAttribute: </a:t>
            </a:r>
            <a:r>
              <a:rPr kumimoji="1" lang="zh-CN" altLang="en-US" sz="1600"/>
              <a:t>方法中，它会根据传入的值的种类赋值：</a:t>
            </a:r>
          </a:p>
          <a:p>
            <a:pPr marL="0" indent="0">
              <a:buNone/>
            </a:pPr>
            <a:r>
              <a:rPr kumimoji="1" lang="zh-CN" altLang="en-US" sz="1600"/>
              <a:t>第一种传入</a:t>
            </a:r>
            <a:r>
              <a:rPr kumimoji="1" lang="en-US" altLang="zh-CN" sz="1600"/>
              <a:t>NSValue</a:t>
            </a:r>
            <a:r>
              <a:rPr kumimoji="1" lang="zh-CN" altLang="en-US" sz="1600"/>
              <a:t>，如</a:t>
            </a:r>
            <a:r>
              <a:rPr kumimoji="1" lang="en-US" altLang="zh-CN" sz="1600"/>
              <a:t>make.top.equalTo(@100);</a:t>
            </a:r>
            <a:endParaRPr kumimoji="1" lang="zh-CN" altLang="en-US" sz="1600"/>
          </a:p>
          <a:p>
            <a:pPr marL="0" indent="0">
              <a:buNone/>
            </a:pPr>
            <a:r>
              <a:rPr kumimoji="1" lang="zh-CN" altLang="en-US" sz="1600"/>
              <a:t>第</a:t>
            </a:r>
            <a:r>
              <a:rPr kumimoji="1" lang="zh-CN" altLang="en-US" sz="1600"/>
              <a:t>二</a:t>
            </a:r>
            <a:r>
              <a:rPr kumimoji="1" lang="zh-CN" altLang="en-US" sz="1600"/>
              <a:t>种传入</a:t>
            </a:r>
            <a:r>
              <a:rPr kumimoji="1" lang="zh-CN" altLang="en-US" sz="1600"/>
              <a:t>一个</a:t>
            </a:r>
            <a:r>
              <a:rPr kumimoji="1" lang="en-US" altLang="zh-CN" sz="1600"/>
              <a:t>view</a:t>
            </a:r>
            <a:r>
              <a:rPr kumimoji="1" lang="zh-CN" altLang="en-US" sz="1600"/>
              <a:t>，如</a:t>
            </a:r>
            <a:r>
              <a:rPr kumimoji="1" lang="en-US" altLang="zh-CN" sz="1600"/>
              <a:t>make.top.equalTo(view);</a:t>
            </a:r>
            <a:endParaRPr kumimoji="1" lang="zh-CN" altLang="en-US" sz="1600"/>
          </a:p>
          <a:p>
            <a:pPr marL="0" indent="0">
              <a:buNone/>
            </a:pPr>
            <a:r>
              <a:rPr kumimoji="1" lang="zh-CN" altLang="en-US" sz="1600"/>
              <a:t>第</a:t>
            </a:r>
            <a:r>
              <a:rPr kumimoji="1" lang="zh-CN" altLang="en-US" sz="1600"/>
              <a:t>三</a:t>
            </a:r>
            <a:r>
              <a:rPr kumimoji="1" lang="zh-CN" altLang="en-US" sz="1600"/>
              <a:t>种传入</a:t>
            </a:r>
            <a:r>
              <a:rPr kumimoji="1" lang="zh-CN" altLang="en-US" sz="1600"/>
              <a:t>一个</a:t>
            </a:r>
            <a:r>
              <a:rPr kumimoji="1" lang="en-US" altLang="zh-CN" sz="1600"/>
              <a:t>view</a:t>
            </a:r>
            <a:r>
              <a:rPr kumimoji="1" lang="zh-CN" altLang="en-US" sz="1600"/>
              <a:t>的</a:t>
            </a:r>
            <a:r>
              <a:rPr lang="en-US" altLang="zh-CN" sz="1600"/>
              <a:t>MASViewAttribute</a:t>
            </a:r>
            <a:r>
              <a:rPr lang="zh-CN" altLang="en-US" sz="1600"/>
              <a:t>属性，如</a:t>
            </a:r>
            <a:r>
              <a:rPr lang="en-US" altLang="zh-CN" sz="1600"/>
              <a:t>make.top.equalTo(view.mas_top);</a:t>
            </a:r>
            <a:endParaRPr lang="zh-CN" altLang="en-US" sz="1600"/>
          </a:p>
          <a:p>
            <a:pPr marL="0" indent="0">
              <a:buNone/>
            </a:pPr>
            <a:endParaRPr kumimoji="1" lang="zh-CN" altLang="en-US" sz="1600"/>
          </a:p>
          <a:p>
            <a:pPr marL="0" indent="0">
              <a:buNone/>
            </a:pPr>
            <a:endParaRPr kumimoji="1" lang="zh-CN" altLang="en-US" sz="1600"/>
          </a:p>
          <a:p>
            <a:pPr marL="0" indent="0">
              <a:buNone/>
            </a:pPr>
            <a:endParaRPr kumimoji="1" lang="zh-CN" altLang="en-US" sz="1600"/>
          </a:p>
          <a:p>
            <a:pPr marL="0" indent="0">
              <a:buNone/>
            </a:pPr>
            <a:endParaRPr kumimoji="1" lang="zh-CN" altLang="en-US" sz="1600"/>
          </a:p>
          <a:p>
            <a:pPr marL="0" indent="0">
              <a:buNone/>
            </a:pPr>
            <a:endParaRPr kumimoji="1" lang="zh-CN" altLang="en-US" sz="1600"/>
          </a:p>
          <a:p>
            <a:pPr marL="0" indent="0">
              <a:buNone/>
            </a:pPr>
            <a:endParaRPr kumimoji="1" lang="zh-CN" altLang="en-US" sz="1600"/>
          </a:p>
          <a:p>
            <a:pPr marL="0" indent="0">
              <a:buNone/>
            </a:pPr>
            <a:endParaRPr kumimoji="1" lang="zh-CN" altLang="en-US" sz="1600"/>
          </a:p>
          <a:p>
            <a:pPr marL="0" indent="0">
              <a:buNone/>
            </a:pPr>
            <a:endParaRPr kumimoji="1" lang="zh-CN" altLang="en-US" sz="1600"/>
          </a:p>
          <a:p>
            <a:pPr marL="0" indent="0">
              <a:buNone/>
            </a:pPr>
            <a:endParaRPr kumimoji="1" lang="zh-CN" altLang="en-US" sz="1600"/>
          </a:p>
          <a:p>
            <a:pPr marL="0" indent="0">
              <a:buNone/>
            </a:pPr>
            <a:r>
              <a:rPr kumimoji="1" lang="zh-CN" altLang="en-US" sz="1600"/>
              <a:t>至此，这个约束的添加就完成了。</a:t>
            </a:r>
            <a:endParaRPr kumimoji="1" lang="zh-CN" altLang="en-US" sz="1600"/>
          </a:p>
          <a:p>
            <a:pPr marL="0" indent="0">
              <a:buNone/>
            </a:pPr>
            <a:endParaRPr kumimoji="1" lang="zh-CN" altLang="en-US" sz="1800"/>
          </a:p>
          <a:p>
            <a:pPr marL="0" indent="0">
              <a:buNone/>
            </a:pPr>
            <a:endParaRPr kumimoji="1" lang="zh-CN" altLang="en-US" sz="1800"/>
          </a:p>
        </p:txBody>
      </p:sp>
      <p:sp>
        <p:nvSpPr>
          <p:cNvPr id="3" name="标题 2"/>
          <p:cNvSpPr>
            <a:spLocks noGrp="1"/>
          </p:cNvSpPr>
          <p:nvPr>
            <p:ph type="title"/>
          </p:nvPr>
        </p:nvSpPr>
        <p:spPr/>
        <p:txBody>
          <a:bodyPr/>
          <a:lstStyle/>
          <a:p>
            <a:r>
              <a:rPr kumimoji="1" lang="zh-CN" altLang="en-US"/>
              <a:t>一个约束添加过程（续）</a:t>
            </a:r>
            <a:endParaRPr kumimoji="1" lang="en-US" altLang="zh-CN"/>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67668"/>
            <a:ext cx="9144000" cy="2836930"/>
          </a:xfrm>
          <a:prstGeom prst="rect">
            <a:avLst/>
          </a:prstGeom>
        </p:spPr>
      </p:pic>
    </p:spTree>
    <p:extLst>
      <p:ext uri="{BB962C8B-B14F-4D97-AF65-F5344CB8AC3E}">
        <p14:creationId xmlns:p14="http://schemas.microsoft.com/office/powerpoint/2010/main" val="76798122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0" indent="0">
              <a:buNone/>
            </a:pPr>
            <a:r>
              <a:rPr kumimoji="1" lang="zh-CN" altLang="en-US"/>
              <a:t>上面我们已经看到，通过</a:t>
            </a:r>
            <a:r>
              <a:rPr kumimoji="1" lang="en-US" altLang="zh-CN"/>
              <a:t>Masonry</a:t>
            </a:r>
            <a:r>
              <a:rPr kumimoji="1" lang="zh-CN" altLang="en-US"/>
              <a:t>框架，可以轻松为</a:t>
            </a:r>
            <a:r>
              <a:rPr kumimoji="1" lang="en-US" altLang="zh-CN"/>
              <a:t>view</a:t>
            </a:r>
            <a:r>
              <a:rPr kumimoji="1" lang="zh-CN" altLang="en-US"/>
              <a:t>添加约束，比如：</a:t>
            </a:r>
            <a:r>
              <a:rPr kumimoji="1" lang="en-US" altLang="zh-CN"/>
              <a:t>make.top.equalTo(superView.mas_top);</a:t>
            </a:r>
          </a:p>
          <a:p>
            <a:pPr marL="0" indent="0">
              <a:buNone/>
            </a:pPr>
            <a:r>
              <a:rPr kumimoji="1" lang="zh-CN" altLang="en-US"/>
              <a:t>这比原来的</a:t>
            </a:r>
            <a:r>
              <a:rPr kumimoji="1" lang="en-US" altLang="zh-CN"/>
              <a:t>NSLayoutConstraint</a:t>
            </a:r>
            <a:r>
              <a:rPr kumimoji="1" lang="zh-CN" altLang="en-US"/>
              <a:t>方便不少，那么它是怎么实现的呢？</a:t>
            </a:r>
          </a:p>
          <a:p>
            <a:pPr marL="0" indent="0">
              <a:buNone/>
            </a:pPr>
            <a:r>
              <a:rPr kumimoji="1" lang="zh-CN" altLang="en-US"/>
              <a:t>事实上，这种使用大量点语法</a:t>
            </a:r>
            <a:r>
              <a:rPr kumimoji="1" lang="zh-CN" altLang="en-US"/>
              <a:t>连接函数调用的</a:t>
            </a:r>
            <a:r>
              <a:rPr kumimoji="1" lang="zh-CN" altLang="en-US"/>
              <a:t>方式称为链式编程。在</a:t>
            </a:r>
            <a:r>
              <a:rPr kumimoji="1" lang="en-US" altLang="zh-CN"/>
              <a:t>C</a:t>
            </a:r>
            <a:r>
              <a:rPr kumimoji="1" lang="zh-CN" altLang="en-US"/>
              <a:t>语言中，要想访问分配在栈上的结构体获取成员变量的方式，将也会使用点语法的形式。在</a:t>
            </a:r>
            <a:r>
              <a:rPr kumimoji="1" lang="en-US" altLang="zh-CN"/>
              <a:t>Objective-C</a:t>
            </a:r>
            <a:r>
              <a:rPr kumimoji="1" lang="zh-CN" altLang="en-US"/>
              <a:t>中，编译器会把点语法转换为对存取方法的调用，即使用点语法的效果和直接调用</a:t>
            </a:r>
            <a:r>
              <a:rPr kumimoji="1" lang="en-US" altLang="zh-CN"/>
              <a:t>setter</a:t>
            </a:r>
            <a:r>
              <a:rPr kumimoji="1" lang="zh-CN" altLang="en-US"/>
              <a:t>方法和</a:t>
            </a:r>
            <a:r>
              <a:rPr kumimoji="1" lang="en-US" altLang="zh-CN"/>
              <a:t>getter</a:t>
            </a:r>
            <a:r>
              <a:rPr kumimoji="1" lang="zh-CN" altLang="en-US"/>
              <a:t>方法的效果相同。事实上，只要一个方法没有参数，那么它就会被编译器识别为</a:t>
            </a:r>
            <a:r>
              <a:rPr kumimoji="1" lang="en-US" altLang="zh-CN"/>
              <a:t>getter</a:t>
            </a:r>
            <a:r>
              <a:rPr kumimoji="1" lang="zh-CN" altLang="en-US"/>
              <a:t>方法，这也解释了为什么我们在用点语法调用没有没有返回值且没有参数的方法</a:t>
            </a:r>
            <a:r>
              <a:rPr kumimoji="1" lang="zh-CN" altLang="en-US"/>
              <a:t>或者没有使用有返回值的无参方法的返回值的时候</a:t>
            </a:r>
            <a:r>
              <a:rPr kumimoji="1" lang="zh-CN" altLang="en-US"/>
              <a:t>能看到这样的警告：</a:t>
            </a:r>
          </a:p>
          <a:p>
            <a:pPr marL="0" indent="0">
              <a:buNone/>
            </a:pPr>
            <a:r>
              <a:rPr kumimoji="1" lang="en-US" altLang="zh-CN"/>
              <a:t>Property access result unused – getters should not be used for side effects.</a:t>
            </a:r>
          </a:p>
          <a:p>
            <a:pPr marL="0" indent="0">
              <a:buNone/>
            </a:pPr>
            <a:r>
              <a:rPr kumimoji="1" lang="zh-CN" altLang="en-US"/>
              <a:t>警告的原因就是我们没有使用</a:t>
            </a:r>
            <a:r>
              <a:rPr kumimoji="1" lang="en-US" altLang="zh-CN"/>
              <a:t>getter</a:t>
            </a:r>
            <a:r>
              <a:rPr kumimoji="1" lang="zh-CN" altLang="en-US"/>
              <a:t>方法的返回结果。</a:t>
            </a:r>
          </a:p>
        </p:txBody>
      </p:sp>
      <p:sp>
        <p:nvSpPr>
          <p:cNvPr id="3" name="标题 2"/>
          <p:cNvSpPr>
            <a:spLocks noGrp="1"/>
          </p:cNvSpPr>
          <p:nvPr>
            <p:ph type="title"/>
          </p:nvPr>
        </p:nvSpPr>
        <p:spPr/>
        <p:txBody>
          <a:bodyPr/>
          <a:lstStyle/>
          <a:p>
            <a:r>
              <a:rPr kumimoji="1" lang="zh-CN" altLang="en-US"/>
              <a:t>链式语法</a:t>
            </a:r>
            <a:endParaRPr kumimoji="1" lang="en-US" altLang="zh-CN"/>
          </a:p>
        </p:txBody>
      </p:sp>
    </p:spTree>
    <p:extLst>
      <p:ext uri="{BB962C8B-B14F-4D97-AF65-F5344CB8AC3E}">
        <p14:creationId xmlns:p14="http://schemas.microsoft.com/office/powerpoint/2010/main" val="1875584726"/>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a:t>	但是如果一个无参数的方法的返回值是一个</a:t>
            </a:r>
            <a:r>
              <a:rPr kumimoji="1" lang="en-US" altLang="zh-CN"/>
              <a:t>block</a:t>
            </a:r>
            <a:r>
              <a:rPr kumimoji="1" lang="zh-CN" altLang="en-US"/>
              <a:t>，那么</a:t>
            </a:r>
            <a:r>
              <a:rPr kumimoji="1" lang="en-US" altLang="zh-CN"/>
              <a:t>object.</a:t>
            </a:r>
            <a:r>
              <a:rPr kumimoji="1" lang="en-US" altLang="zh-CN"/>
              <a:t>getter</a:t>
            </a:r>
            <a:r>
              <a:rPr kumimoji="1" lang="en-US" altLang="zh-CN"/>
              <a:t>();</a:t>
            </a:r>
            <a:r>
              <a:rPr kumimoji="1" lang="zh-CN" altLang="en-US"/>
              <a:t>这个语句除了括号的部分会被当做</a:t>
            </a:r>
            <a:r>
              <a:rPr kumimoji="1" lang="en-US" altLang="zh-CN"/>
              <a:t>getter</a:t>
            </a:r>
            <a:r>
              <a:rPr kumimoji="1" lang="zh-CN" altLang="en-US"/>
              <a:t>方法，从而得到一个</a:t>
            </a:r>
            <a:r>
              <a:rPr kumimoji="1" lang="en-US" altLang="zh-CN"/>
              <a:t>block</a:t>
            </a:r>
            <a:r>
              <a:rPr kumimoji="1" lang="zh-CN" altLang="en-US"/>
              <a:t>，此时加上一对圆括号就会转化成对</a:t>
            </a:r>
            <a:r>
              <a:rPr kumimoji="1" lang="en-US" altLang="zh-CN"/>
              <a:t>block</a:t>
            </a:r>
            <a:r>
              <a:rPr kumimoji="1" lang="zh-CN" altLang="en-US"/>
              <a:t>的调用，</a:t>
            </a:r>
            <a:r>
              <a:rPr kumimoji="1" lang="zh-CN" altLang="en-US"/>
              <a:t>这时</a:t>
            </a:r>
            <a:r>
              <a:rPr kumimoji="1" lang="zh-CN" altLang="en-US"/>
              <a:t>如果</a:t>
            </a:r>
            <a:r>
              <a:rPr kumimoji="1" lang="en-US" altLang="zh-CN"/>
              <a:t>block</a:t>
            </a:r>
            <a:r>
              <a:rPr kumimoji="1" lang="zh-CN" altLang="en-US"/>
              <a:t>的返回值是对象本身的类型的话，那么整个语句就又返回了对象本身，此时可以继续使用点语法来调用方法。比如我们可以使用这样的语句：</a:t>
            </a:r>
          </a:p>
          <a:p>
            <a:pPr marL="0" indent="0">
              <a:buNone/>
            </a:pPr>
            <a:r>
              <a:rPr kumimoji="1" lang="en-US" altLang="zh-CN"/>
              <a:t>object.method1().method2()…..methodN(); </a:t>
            </a:r>
            <a:endParaRPr kumimoji="1" lang="zh-CN" altLang="en-US"/>
          </a:p>
          <a:p>
            <a:pPr marL="0" indent="0">
              <a:buNone/>
            </a:pPr>
            <a:r>
              <a:rPr kumimoji="1" lang="zh-CN" altLang="en-US"/>
              <a:t>当然，如果需要像</a:t>
            </a:r>
            <a:r>
              <a:rPr kumimoji="1" lang="en-US" altLang="zh-CN"/>
              <a:t>masonry</a:t>
            </a:r>
            <a:r>
              <a:rPr kumimoji="1" lang="zh-CN" altLang="en-US"/>
              <a:t>中那样在一个链语句中，每次返回值可能是不同对象或者说一个返回的对象需要调用另一个对象的方法的时候，还需要设置代理。</a:t>
            </a:r>
          </a:p>
          <a:p>
            <a:pPr marL="0" indent="0">
              <a:buNone/>
            </a:pPr>
            <a:r>
              <a:rPr kumimoji="1" lang="zh-CN" altLang="en-US"/>
              <a:t>	以上就是关于</a:t>
            </a:r>
            <a:r>
              <a:rPr kumimoji="1" lang="en-US" altLang="zh-CN"/>
              <a:t>Masonry</a:t>
            </a:r>
            <a:r>
              <a:rPr kumimoji="1" lang="zh-CN" altLang="en-US"/>
              <a:t>框架和链式编程的一些介绍。</a:t>
            </a:r>
            <a:endParaRPr kumimoji="1" lang="en-US" altLang="zh-CN"/>
          </a:p>
        </p:txBody>
      </p:sp>
      <p:sp>
        <p:nvSpPr>
          <p:cNvPr id="3" name="标题 2"/>
          <p:cNvSpPr>
            <a:spLocks noGrp="1"/>
          </p:cNvSpPr>
          <p:nvPr>
            <p:ph type="title"/>
          </p:nvPr>
        </p:nvSpPr>
        <p:spPr/>
        <p:txBody>
          <a:bodyPr/>
          <a:lstStyle/>
          <a:p>
            <a:r>
              <a:rPr kumimoji="1" lang="zh-CN" altLang="en-US"/>
              <a:t>链式语法（续）</a:t>
            </a:r>
            <a:endParaRPr kumimoji="1" lang="en-US" altLang="zh-CN"/>
          </a:p>
        </p:txBody>
      </p:sp>
    </p:spTree>
    <p:extLst>
      <p:ext uri="{BB962C8B-B14F-4D97-AF65-F5344CB8AC3E}">
        <p14:creationId xmlns:p14="http://schemas.microsoft.com/office/powerpoint/2010/main" val="2011914029"/>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967334"/>
            <a:ext cx="9144000" cy="1200329"/>
          </a:xfrm>
          <a:prstGeom prst="rect">
            <a:avLst/>
          </a:prstGeom>
          <a:noFill/>
        </p:spPr>
        <p:txBody>
          <a:bodyPr wrap="square" lIns="91440" tIns="45720" rIns="91440" bIns="45720">
            <a:spAutoFit/>
          </a:bodyPr>
          <a:lstStyle/>
          <a:p>
            <a:pPr algn="ctr"/>
            <a:r>
              <a:rPr lang="zh-CN" altLang="en-US" sz="72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谢谢！</a:t>
            </a:r>
            <a:endParaRPr lang="zh-CN" altLang="en-US" sz="72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143654326"/>
      </p:ext>
    </p:extLst>
  </p:cSld>
  <p:clrMapOvr>
    <a:masterClrMapping/>
  </p:clrMapOvr>
  <mc:AlternateContent xmlns:mc="http://schemas.openxmlformats.org/markup-compatibility/2006">
    <mc:Choice xmlns:p14="http://schemas.microsoft.com/office/powerpoint/2010/main" Requires="p14">
      <p:transition>
        <p14:prism/>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4" y="623504"/>
            <a:ext cx="8128599" cy="827471"/>
          </a:xfrm>
        </p:spPr>
        <p:txBody>
          <a:bodyPr/>
          <a:lstStyle/>
          <a:p>
            <a:r>
              <a:rPr kumimoji="1" lang="en-US" altLang="zh-CN"/>
              <a:t>A</a:t>
            </a:r>
            <a:r>
              <a:rPr kumimoji="1" lang="en-US" altLang="zh-CN"/>
              <a:t>utoLayout</a:t>
            </a:r>
            <a:r>
              <a:rPr kumimoji="1" lang="zh-CN" altLang="en-US"/>
              <a:t>简介</a:t>
            </a:r>
            <a:endParaRPr kumimoji="1" lang="zh-CN" altLang="en-US"/>
          </a:p>
        </p:txBody>
      </p:sp>
      <p:sp>
        <p:nvSpPr>
          <p:cNvPr id="5" name="内容占位符 2"/>
          <p:cNvSpPr>
            <a:spLocks noGrp="1"/>
          </p:cNvSpPr>
          <p:nvPr>
            <p:ph idx="1"/>
          </p:nvPr>
        </p:nvSpPr>
        <p:spPr>
          <a:xfrm>
            <a:off x="498474" y="1450976"/>
            <a:ext cx="8128599" cy="4675188"/>
          </a:xfrm>
        </p:spPr>
        <p:txBody>
          <a:bodyPr/>
          <a:lstStyle/>
          <a:p>
            <a:r>
              <a:rPr kumimoji="1" lang="en-US" altLang="zh-CN"/>
              <a:t>AutoLayout</a:t>
            </a:r>
          </a:p>
          <a:p>
            <a:pPr marL="571500" lvl="1" indent="-342900">
              <a:buFont typeface="+mj-lt"/>
              <a:buAutoNum type="arabicParenBoth"/>
            </a:pPr>
            <a:r>
              <a:rPr kumimoji="1" lang="zh-CN" altLang="en-US"/>
              <a:t>一个</a:t>
            </a:r>
            <a:r>
              <a:rPr kumimoji="1" lang="en-US" altLang="zh-CN"/>
              <a:t>AutoLayout</a:t>
            </a:r>
            <a:r>
              <a:rPr kumimoji="1" lang="zh-CN" altLang="en-US"/>
              <a:t>是一种“自动布局”技术，专门用来布局</a:t>
            </a:r>
            <a:r>
              <a:rPr kumimoji="1" lang="en-US" altLang="zh-CN"/>
              <a:t>UI</a:t>
            </a:r>
            <a:r>
              <a:rPr kumimoji="1" lang="zh-CN" altLang="en-US"/>
              <a:t>界面的</a:t>
            </a:r>
            <a:endParaRPr kumimoji="1" lang="en-US" altLang="zh-CN"/>
          </a:p>
          <a:p>
            <a:pPr marL="571500" lvl="1" indent="-342900">
              <a:buFont typeface="+mj-lt"/>
              <a:buAutoNum type="arabicParenBoth"/>
            </a:pPr>
            <a:r>
              <a:rPr kumimoji="1" lang="zh-CN" altLang="en-US"/>
              <a:t>在一</a:t>
            </a:r>
            <a:r>
              <a:rPr kumimoji="1" lang="zh-CN" altLang="en-US"/>
              <a:t>个</a:t>
            </a:r>
            <a:r>
              <a:rPr kumimoji="1" lang="en-US" altLang="zh-CN"/>
              <a:t>view</a:t>
            </a:r>
            <a:r>
              <a:rPr kumimoji="1" lang="zh-CN" altLang="en-US"/>
              <a:t>体系中，</a:t>
            </a:r>
            <a:r>
              <a:rPr kumimoji="1" lang="zh-CN" altLang="en-US"/>
              <a:t>它可以根据每个</a:t>
            </a:r>
            <a:r>
              <a:rPr kumimoji="1" lang="en-US" altLang="zh-CN"/>
              <a:t>view</a:t>
            </a:r>
            <a:r>
              <a:rPr kumimoji="1" lang="zh-CN" altLang="en-US"/>
              <a:t>身上添加的约束来</a:t>
            </a:r>
            <a:r>
              <a:rPr kumimoji="1" lang="zh-CN" altLang="en-US"/>
              <a:t>动态地计算</a:t>
            </a:r>
            <a:r>
              <a:rPr kumimoji="1" lang="zh-CN" altLang="en-US"/>
              <a:t>它</a:t>
            </a:r>
            <a:r>
              <a:rPr kumimoji="1" lang="zh-CN" altLang="en-US"/>
              <a:t>的</a:t>
            </a:r>
            <a:r>
              <a:rPr kumimoji="1" lang="zh-CN" altLang="en-US"/>
              <a:t>大小</a:t>
            </a:r>
            <a:r>
              <a:rPr kumimoji="1" lang="zh-CN" altLang="en-US"/>
              <a:t>和位置。</a:t>
            </a:r>
          </a:p>
          <a:p>
            <a:r>
              <a:rPr lang="zh-CN" altLang="en-US" sz="1800"/>
              <a:t>代码实现</a:t>
            </a:r>
            <a:r>
              <a:rPr lang="en-US" altLang="zh-CN" sz="1800"/>
              <a:t>Autolayout</a:t>
            </a:r>
            <a:r>
              <a:rPr lang="zh-CN" altLang="en-US" sz="1800"/>
              <a:t>的步骤</a:t>
            </a:r>
            <a:endParaRPr lang="en-US" altLang="zh-CN" sz="1800"/>
          </a:p>
          <a:p>
            <a:pPr>
              <a:buFont typeface="Wingdings" charset="2"/>
              <a:buChar char="p"/>
            </a:pPr>
            <a:r>
              <a:rPr lang="zh-CN" altLang="en-US" sz="1800"/>
              <a:t>利用</a:t>
            </a:r>
            <a:r>
              <a:rPr lang="en-US" altLang="zh-CN" sz="1800">
                <a:solidFill>
                  <a:srgbClr val="5C2699"/>
                </a:solidFill>
                <a:latin typeface="Menlo-Regular"/>
              </a:rPr>
              <a:t>NSLayoutConstraint</a:t>
            </a:r>
            <a:r>
              <a:rPr lang="zh-CN" altLang="en-US" sz="1800"/>
              <a:t>类创建具体的约束对象</a:t>
            </a:r>
            <a:endParaRPr lang="en-US" altLang="zh-CN" sz="1800"/>
          </a:p>
          <a:p>
            <a:pPr>
              <a:buFont typeface="Wingdings" charset="2"/>
              <a:buChar char="p"/>
            </a:pPr>
            <a:r>
              <a:rPr lang="zh-CN" altLang="en-US" sz="1800"/>
              <a:t>添加约束对象到相应的</a:t>
            </a:r>
            <a:r>
              <a:rPr lang="en-US" altLang="zh-CN" sz="1800"/>
              <a:t>view</a:t>
            </a:r>
            <a:r>
              <a:rPr lang="zh-CN" altLang="en-US" sz="1800"/>
              <a:t>上</a:t>
            </a:r>
          </a:p>
          <a:p>
            <a:r>
              <a:rPr kumimoji="1" lang="zh-CN" altLang="en-US"/>
              <a:t>约束</a:t>
            </a:r>
          </a:p>
          <a:p>
            <a:pPr>
              <a:buFont typeface="Wingdings" charset="2"/>
              <a:buChar char="p"/>
            </a:pPr>
            <a:r>
              <a:rPr lang="zh-CN" altLang="en-US" sz="1800"/>
              <a:t>布局本质是一系列线性等式，每个约束代表其中的一个等式</a:t>
            </a:r>
          </a:p>
          <a:p>
            <a:pPr>
              <a:buFont typeface="Wingdings" charset="2"/>
              <a:buChar char="p"/>
            </a:pPr>
            <a:r>
              <a:rPr lang="zh-CN" altLang="en-US" sz="1800"/>
              <a:t>核心公式：</a:t>
            </a:r>
          </a:p>
          <a:p>
            <a:pPr marL="0" indent="0">
              <a:buNone/>
            </a:pPr>
            <a:r>
              <a:rPr lang="zh-CN" altLang="en-US" sz="1800"/>
              <a:t>	</a:t>
            </a:r>
            <a:r>
              <a:rPr lang="en-US" altLang="zh-CN" sz="1800"/>
              <a:t>Item1.Attribute1 =(relationship) Multiplier x Item2.Attribute2 + Constant</a:t>
            </a:r>
            <a:endParaRPr lang="zh-CN" altLang="en-US" sz="1800"/>
          </a:p>
        </p:txBody>
      </p:sp>
    </p:spTree>
    <p:extLst>
      <p:ext uri="{BB962C8B-B14F-4D97-AF65-F5344CB8AC3E}">
        <p14:creationId xmlns:p14="http://schemas.microsoft.com/office/powerpoint/2010/main" val="237792512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4" y="623504"/>
            <a:ext cx="8128599" cy="827471"/>
          </a:xfrm>
        </p:spPr>
        <p:txBody>
          <a:bodyPr/>
          <a:lstStyle/>
          <a:p>
            <a:r>
              <a:rPr kumimoji="1" lang="en-US" altLang="zh-CN"/>
              <a:t>A</a:t>
            </a:r>
            <a:r>
              <a:rPr kumimoji="1" lang="en-US" altLang="zh-CN"/>
              <a:t>utoLayout</a:t>
            </a:r>
            <a:r>
              <a:rPr kumimoji="1" lang="zh-CN" altLang="en-US"/>
              <a:t>示例</a:t>
            </a:r>
            <a:endParaRPr kumimoji="1" lang="zh-CN" altLang="en-US"/>
          </a:p>
        </p:txBody>
      </p:sp>
      <p:sp>
        <p:nvSpPr>
          <p:cNvPr id="5" name="内容占位符 2"/>
          <p:cNvSpPr>
            <a:spLocks noGrp="1"/>
          </p:cNvSpPr>
          <p:nvPr>
            <p:ph idx="1"/>
          </p:nvPr>
        </p:nvSpPr>
        <p:spPr>
          <a:xfrm>
            <a:off x="498474" y="1450976"/>
            <a:ext cx="8128599" cy="4675188"/>
          </a:xfrm>
        </p:spPr>
        <p:txBody>
          <a:bodyPr/>
          <a:lstStyle/>
          <a:p>
            <a:r>
              <a:rPr kumimoji="1" lang="zh-CN" altLang="en-US"/>
              <a:t>示例</a:t>
            </a:r>
          </a:p>
          <a:p>
            <a:pPr marL="0" indent="0">
              <a:buNone/>
            </a:pPr>
            <a:r>
              <a:rPr kumimoji="1" lang="zh-CN" altLang="en-US"/>
              <a:t>下面的约束规定红色</a:t>
            </a:r>
            <a:r>
              <a:rPr kumimoji="1" lang="en-US" altLang="zh-CN"/>
              <a:t>view</a:t>
            </a:r>
            <a:r>
              <a:rPr kumimoji="1" lang="zh-CN" altLang="en-US"/>
              <a:t>的左边距必须在蓝色</a:t>
            </a:r>
            <a:r>
              <a:rPr kumimoji="1" lang="en-US" altLang="zh-CN"/>
              <a:t>view</a:t>
            </a:r>
            <a:r>
              <a:rPr kumimoji="1" lang="zh-CN" altLang="en-US"/>
              <a:t>的右边距右边</a:t>
            </a:r>
            <a:r>
              <a:rPr kumimoji="1" lang="en-US" altLang="zh-CN"/>
              <a:t>8</a:t>
            </a:r>
            <a:r>
              <a:rPr kumimoji="1" lang="zh-CN" altLang="en-US"/>
              <a:t>个点</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173" y="2830553"/>
            <a:ext cx="7061200" cy="3048000"/>
          </a:xfrm>
          <a:prstGeom prst="rect">
            <a:avLst/>
          </a:prstGeom>
        </p:spPr>
      </p:pic>
    </p:spTree>
    <p:extLst>
      <p:ext uri="{BB962C8B-B14F-4D97-AF65-F5344CB8AC3E}">
        <p14:creationId xmlns:p14="http://schemas.microsoft.com/office/powerpoint/2010/main" val="15098770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98474" y="623504"/>
            <a:ext cx="8128599" cy="827471"/>
          </a:xfrm>
        </p:spPr>
        <p:txBody>
          <a:bodyPr/>
          <a:lstStyle/>
          <a:p>
            <a:r>
              <a:rPr kumimoji="1" lang="en-US" altLang="en-US" dirty="0"/>
              <a:t>NSLayoutConstraint</a:t>
            </a:r>
            <a:r>
              <a:rPr kumimoji="1" lang="zh-CN" altLang="en-US" dirty="0"/>
              <a:t>使用示例</a:t>
            </a:r>
            <a:endParaRPr kumimoji="1"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668" y="1275683"/>
            <a:ext cx="6191405" cy="5504258"/>
          </a:xfrm>
          <a:prstGeom prst="rect">
            <a:avLst/>
          </a:prstGeom>
        </p:spPr>
      </p:pic>
    </p:spTree>
    <p:extLst>
      <p:ext uri="{BB962C8B-B14F-4D97-AF65-F5344CB8AC3E}">
        <p14:creationId xmlns:p14="http://schemas.microsoft.com/office/powerpoint/2010/main" val="878849868"/>
      </p:ext>
    </p:extLst>
  </p:cSld>
  <p:clrMapOvr>
    <a:masterClrMapping/>
  </p:clrMapOvr>
  <mc:AlternateContent xmlns:mc="http://schemas.openxmlformats.org/markup-compatibility/2006">
    <mc:Choice xmlns:p14="http://schemas.microsoft.com/office/powerpoint/2010/main" Requires="p14">
      <p:transition>
        <p14:prism/>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4" y="623504"/>
            <a:ext cx="8128599" cy="827471"/>
          </a:xfrm>
        </p:spPr>
        <p:txBody>
          <a:bodyPr/>
          <a:lstStyle/>
          <a:p>
            <a:r>
              <a:rPr kumimoji="1" lang="en-US" altLang="zh-CN"/>
              <a:t>Masonry</a:t>
            </a:r>
            <a:r>
              <a:rPr kumimoji="1" lang="zh-CN" altLang="en-US"/>
              <a:t>框架简介</a:t>
            </a:r>
            <a:endParaRPr kumimoji="1" lang="zh-CN" altLang="en-US"/>
          </a:p>
        </p:txBody>
      </p:sp>
      <p:sp>
        <p:nvSpPr>
          <p:cNvPr id="3" name="内容占位符 2"/>
          <p:cNvSpPr>
            <a:spLocks noGrp="1"/>
          </p:cNvSpPr>
          <p:nvPr>
            <p:ph idx="1"/>
          </p:nvPr>
        </p:nvSpPr>
        <p:spPr/>
        <p:txBody>
          <a:bodyPr/>
          <a:lstStyle/>
          <a:p>
            <a:r>
              <a:rPr kumimoji="1" lang="en-US" altLang="zh-CN"/>
              <a:t>Masonry</a:t>
            </a:r>
            <a:r>
              <a:rPr kumimoji="1" lang="zh-CN" altLang="en-US"/>
              <a:t>简介</a:t>
            </a:r>
            <a:endParaRPr kumimoji="1" lang="en-US" altLang="zh-CN"/>
          </a:p>
          <a:p>
            <a:pPr marL="571500" lvl="1" indent="-342900">
              <a:buFont typeface="+mj-lt"/>
              <a:buAutoNum type="arabicParenBoth"/>
            </a:pPr>
            <a:r>
              <a:rPr lang="zh-CN" altLang="en-US"/>
              <a:t>在之前的示例中我们看到</a:t>
            </a:r>
            <a:r>
              <a:rPr lang="en-US" altLang="zh-CN"/>
              <a:t>AutoLayout</a:t>
            </a:r>
            <a:r>
              <a:rPr lang="zh-CN" altLang="en-US"/>
              <a:t>使用繁琐，代码冗长，可读性差。</a:t>
            </a:r>
            <a:endParaRPr kumimoji="1" lang="zh-CN" altLang="en-US"/>
          </a:p>
          <a:p>
            <a:pPr marL="571500" lvl="1" indent="-342900">
              <a:buFont typeface="+mj-lt"/>
              <a:buAutoNum type="arabicParenBoth"/>
            </a:pPr>
            <a:r>
              <a:rPr kumimoji="1" lang="zh-CN" altLang="en-US"/>
              <a:t>一个轻量级的布局框架，同时支持</a:t>
            </a:r>
            <a:r>
              <a:rPr kumimoji="1" lang="en-US" altLang="zh-CN"/>
              <a:t>iOS</a:t>
            </a:r>
            <a:r>
              <a:rPr kumimoji="1" lang="zh-CN" altLang="en-US"/>
              <a:t>和</a:t>
            </a:r>
            <a:r>
              <a:rPr kumimoji="1" lang="en-US" altLang="zh-CN"/>
              <a:t>Max</a:t>
            </a:r>
            <a:r>
              <a:rPr kumimoji="1" lang="zh-CN" altLang="en-US"/>
              <a:t> </a:t>
            </a:r>
            <a:r>
              <a:rPr kumimoji="1" lang="en-US" altLang="zh-CN"/>
              <a:t>OS</a:t>
            </a:r>
            <a:r>
              <a:rPr kumimoji="1" lang="zh-CN" altLang="en-US"/>
              <a:t> </a:t>
            </a:r>
            <a:r>
              <a:rPr kumimoji="1" lang="en-US" altLang="zh-CN"/>
              <a:t>X</a:t>
            </a:r>
            <a:endParaRPr kumimoji="1" lang="zh-CN" altLang="en-US"/>
          </a:p>
          <a:p>
            <a:pPr marL="571500" lvl="1" indent="-342900">
              <a:buFont typeface="+mj-lt"/>
              <a:buAutoNum type="arabicParenBoth"/>
            </a:pPr>
            <a:r>
              <a:rPr kumimoji="1" lang="zh-CN" altLang="en-US"/>
              <a:t>对</a:t>
            </a:r>
            <a:r>
              <a:rPr lang="en-US" altLang="zh-CN"/>
              <a:t>AutoLayout</a:t>
            </a:r>
            <a:r>
              <a:rPr lang="zh-CN" altLang="en-US"/>
              <a:t> </a:t>
            </a:r>
            <a:r>
              <a:rPr lang="zh-CN" altLang="en-US"/>
              <a:t>进行了封装，提供更简洁的链式语法来描述</a:t>
            </a:r>
            <a:r>
              <a:rPr lang="en-US" altLang="zh-CN"/>
              <a:t>NSLayoutConstraints</a:t>
            </a:r>
            <a:endParaRPr kumimoji="1" lang="zh-CN" altLang="en-US"/>
          </a:p>
          <a:p>
            <a:pPr marL="228600" lvl="1" indent="0">
              <a:buNone/>
            </a:pPr>
            <a:endParaRPr kumimoji="1" lang="en-US" altLang="zh-CN"/>
          </a:p>
          <a:p>
            <a:r>
              <a:rPr kumimoji="1" lang="zh-CN" altLang="en-US"/>
              <a:t>简</a:t>
            </a:r>
            <a:r>
              <a:rPr kumimoji="1" lang="zh-CN" altLang="en-US"/>
              <a:t>单示例</a:t>
            </a:r>
          </a:p>
          <a:p>
            <a:pPr marL="228600" lvl="1" indent="0">
              <a:buNone/>
            </a:pPr>
            <a:r>
              <a:rPr lang="en-US" altLang="zh-CN" sz="1500">
                <a:solidFill>
                  <a:srgbClr val="000000"/>
                </a:solidFill>
                <a:latin typeface="Menlo-Regular"/>
              </a:rPr>
              <a:t>[view1 </a:t>
            </a:r>
            <a:r>
              <a:rPr lang="en-US" altLang="zh-CN" sz="1500">
                <a:solidFill>
                  <a:srgbClr val="AA0D91"/>
                </a:solidFill>
                <a:latin typeface="Menlo-Regular"/>
              </a:rPr>
              <a:t>mas_makeConstraints:</a:t>
            </a:r>
            <a:r>
              <a:rPr lang="en-US" altLang="zh-CN" sz="1500">
                <a:solidFill>
                  <a:srgbClr val="000000"/>
                </a:solidFill>
                <a:latin typeface="Menlo-Regular"/>
              </a:rPr>
              <a:t>^(MASConstraintMaker *make){</a:t>
            </a:r>
          </a:p>
          <a:p>
            <a:pPr marL="228600" lvl="1" indent="0">
              <a:buNone/>
            </a:pPr>
            <a:r>
              <a:rPr lang="en-US" altLang="zh-CN" sz="1200">
                <a:solidFill>
                  <a:srgbClr val="000000"/>
                </a:solidFill>
                <a:latin typeface="Menlo-Regular"/>
              </a:rPr>
              <a:t>	make.top.</a:t>
            </a:r>
            <a:r>
              <a:rPr lang="en-US" altLang="zh-CN" sz="1200">
                <a:solidFill>
                  <a:srgbClr val="AA0D91"/>
                </a:solidFill>
                <a:latin typeface="Menlo-Regular"/>
              </a:rPr>
              <a:t>equalTo</a:t>
            </a:r>
            <a:r>
              <a:rPr lang="en-US" altLang="zh-CN" sz="1200">
                <a:solidFill>
                  <a:srgbClr val="000000"/>
                </a:solidFill>
                <a:latin typeface="Menlo-Regular"/>
              </a:rPr>
              <a:t>(superview.mas_top).with.</a:t>
            </a:r>
            <a:r>
              <a:rPr lang="en-US" altLang="zh-CN" sz="1200">
                <a:solidFill>
                  <a:srgbClr val="AA0D91"/>
                </a:solidFill>
                <a:latin typeface="Menlo-Regular"/>
              </a:rPr>
              <a:t>offset</a:t>
            </a:r>
            <a:r>
              <a:rPr lang="en-US" altLang="zh-CN" sz="1200">
                <a:solidFill>
                  <a:srgbClr val="000000"/>
                </a:solidFill>
                <a:latin typeface="Menlo-Regular"/>
              </a:rPr>
              <a:t>(padding.top);   </a:t>
            </a:r>
          </a:p>
          <a:p>
            <a:pPr marL="228600" lvl="1" indent="0">
              <a:buNone/>
            </a:pPr>
            <a:r>
              <a:rPr lang="en-US" altLang="zh-CN" sz="1200">
                <a:solidFill>
                  <a:srgbClr val="000000"/>
                </a:solidFill>
                <a:latin typeface="Menlo-Regular"/>
              </a:rPr>
              <a:t>	make.left.</a:t>
            </a:r>
            <a:r>
              <a:rPr lang="en-US" altLang="zh-CN" sz="1200">
                <a:solidFill>
                  <a:srgbClr val="AA0D91"/>
                </a:solidFill>
                <a:latin typeface="Menlo-Regular"/>
              </a:rPr>
              <a:t>equalTo</a:t>
            </a:r>
            <a:r>
              <a:rPr lang="en-US" altLang="zh-CN" sz="1200">
                <a:solidFill>
                  <a:srgbClr val="000000"/>
                </a:solidFill>
                <a:latin typeface="Menlo-Regular"/>
              </a:rPr>
              <a:t>(superview.mas_left).with.</a:t>
            </a:r>
            <a:r>
              <a:rPr lang="en-US" altLang="zh-CN" sz="1200">
                <a:solidFill>
                  <a:srgbClr val="AA0D91"/>
                </a:solidFill>
                <a:latin typeface="Menlo-Regular"/>
              </a:rPr>
              <a:t>offset</a:t>
            </a:r>
            <a:r>
              <a:rPr lang="en-US" altLang="zh-CN" sz="1200">
                <a:solidFill>
                  <a:srgbClr val="000000"/>
                </a:solidFill>
                <a:latin typeface="Menlo-Regular"/>
              </a:rPr>
              <a:t>(padding.left); 	make.bottom.</a:t>
            </a:r>
            <a:r>
              <a:rPr lang="en-US" altLang="zh-CN" sz="1200">
                <a:solidFill>
                  <a:srgbClr val="AA0D91"/>
                </a:solidFill>
                <a:latin typeface="Menlo-Regular"/>
              </a:rPr>
              <a:t>equalTo</a:t>
            </a:r>
            <a:r>
              <a:rPr lang="en-US" altLang="zh-CN" sz="1200">
                <a:solidFill>
                  <a:srgbClr val="000000"/>
                </a:solidFill>
                <a:latin typeface="Menlo-Regular"/>
              </a:rPr>
              <a:t>(superview.mas_bottom).with.</a:t>
            </a:r>
            <a:r>
              <a:rPr lang="en-US" altLang="zh-CN" sz="1200">
                <a:solidFill>
                  <a:srgbClr val="AA0D91"/>
                </a:solidFill>
                <a:latin typeface="Menlo-Regular"/>
              </a:rPr>
              <a:t>offset</a:t>
            </a:r>
            <a:r>
              <a:rPr lang="en-US" altLang="zh-CN" sz="1200">
                <a:solidFill>
                  <a:srgbClr val="000000"/>
                </a:solidFill>
                <a:latin typeface="Menlo-Regular"/>
              </a:rPr>
              <a:t>(-padding.bottom);    	make.right.</a:t>
            </a:r>
            <a:r>
              <a:rPr lang="en-US" altLang="zh-CN" sz="1200">
                <a:solidFill>
                  <a:srgbClr val="AA0D91"/>
                </a:solidFill>
                <a:latin typeface="Menlo-Regular"/>
              </a:rPr>
              <a:t>equalTo</a:t>
            </a:r>
            <a:r>
              <a:rPr lang="en-US" altLang="zh-CN" sz="1200">
                <a:solidFill>
                  <a:srgbClr val="000000"/>
                </a:solidFill>
                <a:latin typeface="Menlo-Regular"/>
              </a:rPr>
              <a:t>(superview.mas_right).with.</a:t>
            </a:r>
            <a:r>
              <a:rPr lang="en-US" altLang="zh-CN" sz="1200">
                <a:solidFill>
                  <a:srgbClr val="AA0D91"/>
                </a:solidFill>
                <a:latin typeface="Menlo-Regular"/>
              </a:rPr>
              <a:t>offset</a:t>
            </a:r>
            <a:r>
              <a:rPr lang="en-US" altLang="zh-CN" sz="1200">
                <a:solidFill>
                  <a:srgbClr val="000000"/>
                </a:solidFill>
                <a:latin typeface="Menlo-Regular"/>
              </a:rPr>
              <a:t>(-padding.right);</a:t>
            </a:r>
          </a:p>
          <a:p>
            <a:pPr marL="228600" lvl="1" indent="0">
              <a:buNone/>
            </a:pPr>
            <a:r>
              <a:rPr lang="en-US" altLang="zh-CN" sz="1500">
                <a:solidFill>
                  <a:srgbClr val="000000"/>
                </a:solidFill>
                <a:latin typeface="Menlo-Regular"/>
              </a:rPr>
              <a:t>}];</a:t>
            </a:r>
          </a:p>
          <a:p>
            <a:pPr marL="0" indent="0">
              <a:buNone/>
            </a:pPr>
            <a:endParaRPr kumimoji="1" lang="en-US" altLang="zh-CN"/>
          </a:p>
        </p:txBody>
      </p:sp>
    </p:spTree>
    <p:extLst>
      <p:ext uri="{BB962C8B-B14F-4D97-AF65-F5344CB8AC3E}">
        <p14:creationId xmlns:p14="http://schemas.microsoft.com/office/powerpoint/2010/main" val="163975956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4" y="623504"/>
            <a:ext cx="8128599" cy="827471"/>
          </a:xfrm>
        </p:spPr>
        <p:txBody>
          <a:bodyPr/>
          <a:lstStyle/>
          <a:p>
            <a:r>
              <a:rPr kumimoji="1" lang="en-US" altLang="zh-CN"/>
              <a:t>Masonry</a:t>
            </a:r>
            <a:r>
              <a:rPr kumimoji="1" lang="zh-CN" altLang="en-US"/>
              <a:t>框架</a:t>
            </a:r>
            <a:endParaRPr kumimoji="1"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7" y="1450975"/>
            <a:ext cx="9144000" cy="4901339"/>
          </a:xfrm>
          <a:prstGeom prst="rect">
            <a:avLst/>
          </a:prstGeom>
        </p:spPr>
      </p:pic>
    </p:spTree>
    <p:extLst>
      <p:ext uri="{BB962C8B-B14F-4D97-AF65-F5344CB8AC3E}">
        <p14:creationId xmlns:p14="http://schemas.microsoft.com/office/powerpoint/2010/main" val="191835795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4" y="623504"/>
            <a:ext cx="8128599" cy="827471"/>
          </a:xfrm>
        </p:spPr>
        <p:txBody>
          <a:bodyPr/>
          <a:lstStyle/>
          <a:p>
            <a:r>
              <a:rPr kumimoji="1" lang="en-US" altLang="zh-CN"/>
              <a:t>Masonry</a:t>
            </a:r>
            <a:r>
              <a:rPr kumimoji="1" lang="zh-CN" altLang="en-US"/>
              <a:t>框架</a:t>
            </a:r>
            <a:r>
              <a:rPr kumimoji="1" lang="zh-CN" altLang="en-US"/>
              <a:t>解析</a:t>
            </a:r>
            <a:endParaRPr kumimoji="1" lang="zh-CN" altLang="en-US"/>
          </a:p>
        </p:txBody>
      </p:sp>
      <p:sp>
        <p:nvSpPr>
          <p:cNvPr id="3" name="内容占位符 2"/>
          <p:cNvSpPr>
            <a:spLocks noGrp="1"/>
          </p:cNvSpPr>
          <p:nvPr>
            <p:ph idx="1"/>
          </p:nvPr>
        </p:nvSpPr>
        <p:spPr/>
        <p:txBody>
          <a:bodyPr/>
          <a:lstStyle/>
          <a:p>
            <a:r>
              <a:rPr kumimoji="1" lang="en-US" altLang="zh-CN" sz="1800">
                <a:solidFill>
                  <a:schemeClr val="tx1"/>
                </a:solidFill>
              </a:rPr>
              <a:t>Masonry</a:t>
            </a:r>
            <a:r>
              <a:rPr kumimoji="1" lang="zh-CN" altLang="en-US" sz="1800">
                <a:solidFill>
                  <a:schemeClr val="tx1"/>
                </a:solidFill>
              </a:rPr>
              <a:t>构架</a:t>
            </a:r>
            <a:endParaRPr kumimoji="1" lang="zh-CN" altLang="en-US" sz="1800">
              <a:solidFill>
                <a:schemeClr val="tx1"/>
              </a:solidFill>
            </a:endParaRPr>
          </a:p>
          <a:p>
            <a:pPr marL="0" indent="0">
              <a:buNone/>
            </a:pPr>
            <a:r>
              <a:rPr lang="en-US" altLang="zh-CN" sz="1600">
                <a:solidFill>
                  <a:srgbClr val="FF0000"/>
                </a:solidFill>
                <a:latin typeface="Menlo-Regular"/>
              </a:rPr>
              <a:t>Masonry</a:t>
            </a:r>
            <a:r>
              <a:rPr lang="zh-CN" altLang="en-US" sz="1600">
                <a:solidFill>
                  <a:srgbClr val="FF0000"/>
                </a:solidFill>
                <a:latin typeface="Menlo-Regular"/>
              </a:rPr>
              <a:t>框架使用了设计模式中的一种经典模式</a:t>
            </a:r>
            <a:r>
              <a:rPr lang="en-US" altLang="zh-CN" sz="1600">
                <a:solidFill>
                  <a:srgbClr val="FF0000"/>
                </a:solidFill>
                <a:latin typeface="Menlo-Regular"/>
              </a:rPr>
              <a:t>——</a:t>
            </a:r>
            <a:r>
              <a:rPr lang="zh-CN" altLang="en-US" sz="1600">
                <a:solidFill>
                  <a:srgbClr val="FF0000"/>
                </a:solidFill>
                <a:latin typeface="Menlo-Regular"/>
              </a:rPr>
              <a:t>工厂模式。</a:t>
            </a:r>
          </a:p>
          <a:p>
            <a:pPr marL="0" indent="0">
              <a:buNone/>
            </a:pPr>
            <a:endParaRPr lang="zh-CN" altLang="en-US" sz="1600">
              <a:solidFill>
                <a:srgbClr val="FF0000"/>
              </a:solidFill>
              <a:latin typeface="Menlo-Regular"/>
            </a:endParaRPr>
          </a:p>
          <a:p>
            <a:pPr marL="0" indent="0">
              <a:buNone/>
            </a:pPr>
            <a:r>
              <a:rPr kumimoji="1" lang="zh-CN" altLang="en-US" sz="1800"/>
              <a:t>工厂模式中有几个重要角色类：工厂类、抽象产品类、具体产品类、客户类。在</a:t>
            </a:r>
            <a:r>
              <a:rPr kumimoji="1" lang="en-US" altLang="zh-CN" sz="1800"/>
              <a:t>Masonry</a:t>
            </a:r>
            <a:r>
              <a:rPr kumimoji="1" lang="zh-CN" altLang="en-US" sz="1800"/>
              <a:t>中分别对应如下几个类：</a:t>
            </a:r>
          </a:p>
          <a:p>
            <a:pPr marL="0" indent="0">
              <a:buNone/>
            </a:pPr>
            <a:r>
              <a:rPr kumimoji="1" lang="zh-CN" altLang="en-US" sz="1800"/>
              <a:t>抽象产品类</a:t>
            </a:r>
            <a:r>
              <a:rPr kumimoji="1" lang="en-US" altLang="zh-CN" sz="1800"/>
              <a:t>——</a:t>
            </a:r>
            <a:r>
              <a:rPr lang="en-US" altLang="zh-CN" sz="1800"/>
              <a:t>MASConstraint</a:t>
            </a:r>
            <a:endParaRPr lang="zh-CN" altLang="en-US" sz="1800"/>
          </a:p>
          <a:p>
            <a:pPr marL="0" indent="0">
              <a:buNone/>
            </a:pPr>
            <a:r>
              <a:rPr kumimoji="1" lang="zh-CN" altLang="en-US" sz="1800"/>
              <a:t>具体产品类</a:t>
            </a:r>
            <a:r>
              <a:rPr kumimoji="1" lang="en-US" altLang="zh-CN" sz="1800"/>
              <a:t>——</a:t>
            </a:r>
            <a:r>
              <a:rPr lang="en-US" altLang="zh-CN" sz="1800"/>
              <a:t>MASViewConstraint</a:t>
            </a:r>
            <a:r>
              <a:rPr lang="zh-CN" altLang="en-US" sz="1800"/>
              <a:t>、</a:t>
            </a:r>
            <a:r>
              <a:rPr lang="en-US" altLang="zh-CN" sz="1800"/>
              <a:t>MASCompositeConstraint</a:t>
            </a:r>
            <a:endParaRPr lang="zh-CN" altLang="en-US" sz="1800"/>
          </a:p>
          <a:p>
            <a:pPr marL="0" indent="0">
              <a:buNone/>
            </a:pPr>
            <a:r>
              <a:rPr kumimoji="1" lang="zh-CN" altLang="en-US" sz="1800"/>
              <a:t>工厂类</a:t>
            </a:r>
            <a:r>
              <a:rPr kumimoji="1" lang="en-US" altLang="zh-CN" sz="1800"/>
              <a:t>——</a:t>
            </a:r>
            <a:r>
              <a:rPr lang="en-US" altLang="zh-CN" sz="1800"/>
              <a:t>MASConstraintMaker</a:t>
            </a:r>
            <a:r>
              <a:rPr lang="zh-CN" altLang="zh-CN" sz="1800"/>
              <a:t> </a:t>
            </a:r>
            <a:endParaRPr lang="zh-CN" altLang="en-US" sz="1800"/>
          </a:p>
          <a:p>
            <a:pPr marL="0" indent="0">
              <a:buNone/>
            </a:pPr>
            <a:r>
              <a:rPr lang="zh-CN" altLang="en-US" sz="1800"/>
              <a:t>客户类</a:t>
            </a:r>
            <a:r>
              <a:rPr kumimoji="1" lang="en-US" altLang="zh-CN" sz="1800"/>
              <a:t>—— </a:t>
            </a:r>
            <a:r>
              <a:rPr lang="en-US" altLang="zh-CN" sz="1800"/>
              <a:t>View+MASAdditions</a:t>
            </a:r>
            <a:r>
              <a:rPr lang="zh-CN" altLang="en-US" sz="1800"/>
              <a:t>（</a:t>
            </a:r>
            <a:r>
              <a:rPr lang="en-US" altLang="zh-CN" sz="1800"/>
              <a:t>UIView</a:t>
            </a:r>
            <a:r>
              <a:rPr lang="zh-CN" altLang="en-US" sz="1800"/>
              <a:t>）（</a:t>
            </a:r>
            <a:r>
              <a:rPr lang="zh-CN" altLang="en-US" sz="1800"/>
              <a:t>负责调用工厂类产生实例，并调用实例方法进行相应工作）</a:t>
            </a:r>
            <a:endParaRPr lang="zh-CN" altLang="en-US" sz="1800"/>
          </a:p>
          <a:p>
            <a:pPr marL="0" indent="0">
              <a:buNone/>
            </a:pPr>
            <a:r>
              <a:rPr lang="zh-CN" altLang="en-US" sz="1800">
                <a:effectLst/>
              </a:rPr>
              <a:t>还有其他一些重要的依赖类：</a:t>
            </a:r>
            <a:r>
              <a:rPr lang="en-US" altLang="zh-CN" sz="1800"/>
              <a:t>MASViewAttribute</a:t>
            </a:r>
            <a:r>
              <a:rPr lang="zh-CN" altLang="en-US" sz="1800"/>
              <a:t>等</a:t>
            </a:r>
            <a:r>
              <a:rPr lang="zh-CN" altLang="zh-CN" sz="1800">
                <a:effectLst/>
              </a:rPr>
              <a:t>  </a:t>
            </a:r>
            <a:endParaRPr lang="zh-CN" altLang="en-US" sz="1800">
              <a:effectLst/>
            </a:endParaRPr>
          </a:p>
          <a:p>
            <a:pPr marL="0" indent="0">
              <a:buNone/>
            </a:pPr>
            <a:r>
              <a:rPr lang="zh-CN" altLang="zh-CN" sz="1800">
                <a:effectLst/>
              </a:rPr>
              <a:t> </a:t>
            </a:r>
            <a:endParaRPr kumimoji="1" lang="zh-CN" altLang="en-US" sz="1800"/>
          </a:p>
        </p:txBody>
      </p:sp>
    </p:spTree>
    <p:extLst>
      <p:ext uri="{BB962C8B-B14F-4D97-AF65-F5344CB8AC3E}">
        <p14:creationId xmlns:p14="http://schemas.microsoft.com/office/powerpoint/2010/main" val="297110503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8473" y="1328312"/>
            <a:ext cx="8128599" cy="4675188"/>
          </a:xfrm>
        </p:spPr>
        <p:txBody>
          <a:bodyPr>
            <a:normAutofit/>
          </a:bodyPr>
          <a:lstStyle/>
          <a:p>
            <a:r>
              <a:rPr lang="en-US" altLang="zh-CN" sz="1800"/>
              <a:t>MASViewAttribute</a:t>
            </a:r>
            <a:r>
              <a:rPr lang="zh-CN" altLang="en-US" sz="1800"/>
              <a:t>类</a:t>
            </a:r>
            <a:r>
              <a:rPr lang="zh-CN" altLang="en-US" sz="1800"/>
              <a:t>是一个依赖类，它</a:t>
            </a:r>
            <a:r>
              <a:rPr lang="zh-CN" altLang="en-US" sz="1800"/>
              <a:t>的结构比较简单，主要包括三个属性，三个方法。从类名中我们就能看出，这个类是对</a:t>
            </a:r>
            <a:r>
              <a:rPr lang="en-US" altLang="zh-CN" sz="1800"/>
              <a:t>UIView</a:t>
            </a:r>
            <a:r>
              <a:rPr lang="zh-CN" altLang="en-US" sz="1800"/>
              <a:t>和</a:t>
            </a:r>
            <a:r>
              <a:rPr lang="en-US" altLang="zh-CN" sz="1800"/>
              <a:t>NSLayoutAttribute</a:t>
            </a:r>
            <a:r>
              <a:rPr lang="zh-CN" altLang="en-US" sz="1800"/>
              <a:t>的封装。使用等式来表示就是</a:t>
            </a:r>
            <a:r>
              <a:rPr lang="en-US" altLang="zh-CN" sz="1800"/>
              <a:t>MASViewAttribute = UIView + NSLayoutAttribute + item</a:t>
            </a:r>
            <a:r>
              <a:rPr lang="zh-CN" altLang="en-US" sz="1800"/>
              <a:t>。在</a:t>
            </a:r>
            <a:r>
              <a:rPr lang="en-US" altLang="zh-CN" sz="1800"/>
              <a:t>MASViewAttribute</a:t>
            </a:r>
            <a:r>
              <a:rPr lang="zh-CN" altLang="en-US" sz="1800"/>
              <a:t>类中的</a:t>
            </a:r>
            <a:r>
              <a:rPr lang="en-US" altLang="zh-CN" sz="1800"/>
              <a:t>view</a:t>
            </a:r>
            <a:r>
              <a:rPr lang="zh-CN" altLang="en-US" sz="1800"/>
              <a:t>属性表示所约束的对象，而</a:t>
            </a:r>
            <a:r>
              <a:rPr lang="en-US" altLang="zh-CN" sz="1800"/>
              <a:t>item</a:t>
            </a:r>
            <a:r>
              <a:rPr lang="zh-CN" altLang="en-US" sz="1800"/>
              <a:t>就是该对象上可以被约束的部分。此处的</a:t>
            </a:r>
            <a:r>
              <a:rPr lang="en-US" altLang="zh-CN" sz="1800"/>
              <a:t>item</a:t>
            </a:r>
            <a:r>
              <a:rPr lang="zh-CN" altLang="en-US" sz="1800"/>
              <a:t>属性</a:t>
            </a:r>
            <a:r>
              <a:rPr lang="zh-CN" altLang="en-US" sz="1800"/>
              <a:t>之</a:t>
            </a:r>
            <a:r>
              <a:rPr lang="zh-CN" altLang="en-US" sz="1800"/>
              <a:t>后要作为</a:t>
            </a:r>
            <a:r>
              <a:rPr lang="en-US" altLang="zh-CN" sz="1800"/>
              <a:t>NSLayoutConstriant</a:t>
            </a:r>
            <a:r>
              <a:rPr lang="zh-CN" altLang="en-US" sz="1800"/>
              <a:t>构造器中的</a:t>
            </a:r>
            <a:r>
              <a:rPr lang="en-US" altLang="zh-CN" sz="1800"/>
              <a:t>constraintWithItem</a:t>
            </a:r>
            <a:r>
              <a:rPr lang="zh-CN" altLang="en-US" sz="1800"/>
              <a:t>与</a:t>
            </a:r>
            <a:r>
              <a:rPr lang="en-US" altLang="zh-CN" sz="1800"/>
              <a:t>toItem</a:t>
            </a:r>
            <a:r>
              <a:rPr lang="zh-CN" altLang="en-US" sz="1800"/>
              <a:t>的参数。当然对于</a:t>
            </a:r>
            <a:r>
              <a:rPr lang="en-US" altLang="zh-CN" sz="1800"/>
              <a:t>UIView</a:t>
            </a:r>
            <a:r>
              <a:rPr lang="zh-CN" altLang="en-US" sz="1800"/>
              <a:t>来说该</a:t>
            </a:r>
            <a:r>
              <a:rPr lang="en-US" altLang="zh-CN" sz="1800"/>
              <a:t>item</a:t>
            </a:r>
            <a:r>
              <a:rPr lang="zh-CN" altLang="en-US" sz="1800"/>
              <a:t>就是</a:t>
            </a:r>
            <a:r>
              <a:rPr lang="en-US" altLang="zh-CN" sz="1800"/>
              <a:t>UIView</a:t>
            </a:r>
            <a:r>
              <a:rPr lang="zh-CN" altLang="en-US" sz="1800"/>
              <a:t>本身。而对于</a:t>
            </a:r>
            <a:r>
              <a:rPr lang="en-US" altLang="zh-CN" sz="1800"/>
              <a:t>UIViewController</a:t>
            </a:r>
            <a:r>
              <a:rPr lang="zh-CN" altLang="en-US" sz="1800"/>
              <a:t>，该出</a:t>
            </a:r>
            <a:r>
              <a:rPr lang="en-US" altLang="zh-CN" sz="1800"/>
              <a:t>Item</a:t>
            </a:r>
            <a:r>
              <a:rPr lang="zh-CN" altLang="en-US" sz="1800"/>
              <a:t>就</a:t>
            </a:r>
            <a:r>
              <a:rPr lang="en-US" altLang="zh-CN" sz="1800"/>
              <a:t>topLayoutGuide</a:t>
            </a:r>
            <a:r>
              <a:rPr lang="zh-CN" altLang="en-US" sz="1800"/>
              <a:t>，</a:t>
            </a:r>
            <a:r>
              <a:rPr lang="en-US" altLang="zh-CN" sz="1800"/>
              <a:t>bottomLayoutGuide</a:t>
            </a:r>
            <a:r>
              <a:rPr lang="zh-CN" altLang="en-US" sz="1800"/>
              <a:t>。该类中除了两个构造器外还有一个</a:t>
            </a:r>
            <a:r>
              <a:rPr lang="en-US" altLang="zh-CN" sz="1800"/>
              <a:t>isSizeAttribute</a:t>
            </a:r>
            <a:r>
              <a:rPr lang="zh-CN" altLang="en-US" sz="1800"/>
              <a:t>方法，该方法用来判断</a:t>
            </a:r>
            <a:r>
              <a:rPr lang="en-US" altLang="zh-CN" sz="1800"/>
              <a:t>MASViewAttribute</a:t>
            </a:r>
            <a:r>
              <a:rPr lang="zh-CN" altLang="en-US" sz="1800"/>
              <a:t>类中的</a:t>
            </a:r>
            <a:r>
              <a:rPr lang="en-US" altLang="zh-CN" sz="1800"/>
              <a:t>layoutAttribute</a:t>
            </a:r>
            <a:r>
              <a:rPr lang="zh-CN" altLang="en-US" sz="1800"/>
              <a:t>属性是否是</a:t>
            </a:r>
            <a:r>
              <a:rPr lang="en-US" altLang="zh-CN" sz="1800"/>
              <a:t>NSLayoutAttributeWidth</a:t>
            </a:r>
            <a:r>
              <a:rPr lang="zh-CN" altLang="en-US" sz="1800"/>
              <a:t>或者</a:t>
            </a:r>
            <a:r>
              <a:rPr lang="en-US" altLang="zh-CN" sz="1800"/>
              <a:t>NSLayoutAttributeHeight</a:t>
            </a:r>
            <a:r>
              <a:rPr lang="zh-CN" altLang="en-US" sz="1800"/>
              <a:t>，如果是</a:t>
            </a:r>
            <a:r>
              <a:rPr lang="en-US" altLang="zh-CN" sz="1800"/>
              <a:t>Width</a:t>
            </a:r>
            <a:r>
              <a:rPr lang="zh-CN" altLang="en-US" sz="1800"/>
              <a:t>或者</a:t>
            </a:r>
            <a:r>
              <a:rPr lang="en-US" altLang="zh-CN" sz="1800"/>
              <a:t>Height</a:t>
            </a:r>
            <a:r>
              <a:rPr lang="zh-CN" altLang="en-US" sz="1800"/>
              <a:t>的话，那么约束就添加到当前</a:t>
            </a:r>
            <a:r>
              <a:rPr lang="en-US" altLang="zh-CN" sz="1800"/>
              <a:t>View</a:t>
            </a:r>
            <a:r>
              <a:rPr lang="zh-CN" altLang="en-US" sz="1800"/>
              <a:t>上，而不是添加在父视图上。</a:t>
            </a:r>
            <a:endParaRPr kumimoji="1" lang="zh-CN" altLang="en-US" sz="1800"/>
          </a:p>
        </p:txBody>
      </p:sp>
      <p:sp>
        <p:nvSpPr>
          <p:cNvPr id="3" name="标题 2"/>
          <p:cNvSpPr>
            <a:spLocks noGrp="1"/>
          </p:cNvSpPr>
          <p:nvPr>
            <p:ph type="title"/>
          </p:nvPr>
        </p:nvSpPr>
        <p:spPr/>
        <p:txBody>
          <a:bodyPr/>
          <a:lstStyle/>
          <a:p>
            <a:r>
              <a:rPr kumimoji="1" lang="en-US" altLang="zh-CN"/>
              <a:t>MASViewAttribute</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22" y="4585009"/>
            <a:ext cx="8318500" cy="1524000"/>
          </a:xfrm>
          <a:prstGeom prst="rect">
            <a:avLst/>
          </a:prstGeom>
        </p:spPr>
      </p:pic>
    </p:spTree>
    <p:extLst>
      <p:ext uri="{BB962C8B-B14F-4D97-AF65-F5344CB8AC3E}">
        <p14:creationId xmlns:p14="http://schemas.microsoft.com/office/powerpoint/2010/main" val="223846975"/>
      </p:ext>
    </p:extLst>
  </p:cSld>
  <p:clrMapOvr>
    <a:masterClrMapping/>
  </p:clrMapOvr>
  <mc:AlternateContent xmlns:mc="http://schemas.openxmlformats.org/markup-compatibility/2006">
    <mc:Choice xmlns:p14="http://schemas.microsoft.com/office/powerpoint/2010/main" Requires="p14">
      <p:transition>
        <p14:prism/>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a:t>MASConstraint</a:t>
            </a:r>
          </a:p>
        </p:txBody>
      </p:sp>
      <p:sp>
        <p:nvSpPr>
          <p:cNvPr id="8" name="内容占位符 1"/>
          <p:cNvSpPr>
            <a:spLocks noGrp="1"/>
          </p:cNvSpPr>
          <p:nvPr>
            <p:ph idx="1"/>
          </p:nvPr>
        </p:nvSpPr>
        <p:spPr>
          <a:xfrm>
            <a:off x="498473" y="1490250"/>
            <a:ext cx="8128599" cy="4905219"/>
          </a:xfrm>
        </p:spPr>
        <p:txBody>
          <a:bodyPr>
            <a:normAutofit/>
          </a:bodyPr>
          <a:lstStyle/>
          <a:p>
            <a:r>
              <a:rPr lang="en-US" altLang="zh-CN" sz="1600"/>
              <a:t>MASConstraint</a:t>
            </a:r>
            <a:r>
              <a:rPr lang="zh-CN" altLang="en-US" sz="1600"/>
              <a:t>是抽象产品类，也就是说它是个抽象类，它不能被实例化。</a:t>
            </a:r>
            <a:r>
              <a:rPr lang="zh-CN" altLang="en-US" sz="1600"/>
              <a:t>在其中定义了一些核心属性：</a:t>
            </a:r>
            <a:endParaRPr lang="zh-CN" altLang="en-US" sz="1600"/>
          </a:p>
          <a:p>
            <a:endParaRPr lang="zh-CN" altLang="en-US"/>
          </a:p>
        </p:txBody>
      </p:sp>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r="3039"/>
          <a:stretch/>
        </p:blipFill>
        <p:spPr>
          <a:xfrm>
            <a:off x="134071" y="4995747"/>
            <a:ext cx="8853812" cy="1752600"/>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r="2999" b="2790"/>
          <a:stretch/>
        </p:blipFill>
        <p:spPr>
          <a:xfrm>
            <a:off x="134071" y="2069842"/>
            <a:ext cx="8857402" cy="2925905"/>
          </a:xfrm>
          <a:prstGeom prst="rect">
            <a:avLst/>
          </a:prstGeom>
        </p:spPr>
      </p:pic>
    </p:spTree>
    <p:extLst>
      <p:ext uri="{BB962C8B-B14F-4D97-AF65-F5344CB8AC3E}">
        <p14:creationId xmlns:p14="http://schemas.microsoft.com/office/powerpoint/2010/main" val="168684899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id="1" dur="indefinite" restart="never" nodeType="tmRoot"/>
      </p:par>
    </p:tnLst>
  </p:timing>
</p:sld>
</file>

<file path=ppt/theme/theme1.xml><?xml version="1.0" encoding="utf-8"?>
<a:theme xmlns:a="http://schemas.openxmlformats.org/drawingml/2006/main" name="框架PPT2014">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优势">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框架PPT2014.potx</Template>
  <TotalTime>2303</TotalTime>
  <Words>1011</Words>
  <Application>Microsoft Macintosh PowerPoint</Application>
  <PresentationFormat>全屏显示(4:3)</PresentationFormat>
  <Paragraphs>92</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Calibri</vt:lpstr>
      <vt:lpstr>Eurostile</vt:lpstr>
      <vt:lpstr>Menlo-Regular</vt:lpstr>
      <vt:lpstr>Rockwell</vt:lpstr>
      <vt:lpstr>Wingdings</vt:lpstr>
      <vt:lpstr>宋体</vt:lpstr>
      <vt:lpstr>微软雅黑</vt:lpstr>
      <vt:lpstr>框架PPT2014</vt:lpstr>
      <vt:lpstr>PowerPoint 演示文稿</vt:lpstr>
      <vt:lpstr>AutoLayout简介</vt:lpstr>
      <vt:lpstr>AutoLayout示例</vt:lpstr>
      <vt:lpstr>NSLayoutConstraint使用示例</vt:lpstr>
      <vt:lpstr>Masonry框架简介</vt:lpstr>
      <vt:lpstr>Masonry框架</vt:lpstr>
      <vt:lpstr>Masonry框架解析</vt:lpstr>
      <vt:lpstr>MASViewAttribute</vt:lpstr>
      <vt:lpstr>MASConstraint</vt:lpstr>
      <vt:lpstr>MASViewConstraint与MASCompositeConstraint</vt:lpstr>
      <vt:lpstr>MASConstraintMaker</vt:lpstr>
      <vt:lpstr>一个约束添加过程</vt:lpstr>
      <vt:lpstr>一个约束添加过程（续）</vt:lpstr>
      <vt:lpstr>一个约束添加过程（续）</vt:lpstr>
      <vt:lpstr>链式语法</vt:lpstr>
      <vt:lpstr>链式语法（续）</vt:lpstr>
      <vt:lpstr>PowerPoint 演示文稿</vt:lpstr>
    </vt:vector>
  </TitlesOfParts>
  <Company>joyios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凡 刘</dc:creator>
  <cp:lastModifiedBy>Microsoft Office 用户</cp:lastModifiedBy>
  <cp:revision>289</cp:revision>
  <dcterms:created xsi:type="dcterms:W3CDTF">2014-04-20T02:34:42Z</dcterms:created>
  <dcterms:modified xsi:type="dcterms:W3CDTF">2017-01-03T15:32:04Z</dcterms:modified>
</cp:coreProperties>
</file>