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74" r:id="rId3"/>
    <p:sldId id="265" r:id="rId4"/>
    <p:sldId id="293" r:id="rId5"/>
    <p:sldId id="306" r:id="rId6"/>
    <p:sldId id="307" r:id="rId7"/>
    <p:sldId id="294" r:id="rId8"/>
    <p:sldId id="305" r:id="rId10"/>
    <p:sldId id="309" r:id="rId11"/>
    <p:sldId id="298" r:id="rId12"/>
  </p:sldIdLst>
  <p:sldSz cx="12192000" cy="6858000"/>
  <p:notesSz cx="6858000" cy="9144000"/>
  <p:embeddedFontLst>
    <p:embeddedFont>
      <p:font typeface="微软雅黑" pitchFamily="34" charset="-1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91515"/>
    <a:srgbClr val="FD1616"/>
    <a:srgbClr val="D00F0F"/>
    <a:srgbClr val="A60A0A"/>
    <a:srgbClr val="FA1515"/>
    <a:srgbClr val="FC1515"/>
    <a:srgbClr val="C60E0E"/>
    <a:srgbClr val="C50E0E"/>
    <a:srgbClr val="FB1515"/>
    <a:srgbClr val="F0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14" y="-222"/>
      </p:cViewPr>
      <p:guideLst>
        <p:guide orient="horz" pos="2161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F9AAB-0F72-421A-8D36-9D389E9FE5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F46BB-4122-4690-955F-3C987D1682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每个在线客户的客户端,在 skynetserver 上都对应有一个 socket 与其连</a:t>
            </a:r>
            <a:endParaRPr lang="zh-CN" altLang="en-US"/>
          </a:p>
          <a:p>
            <a:r>
              <a:rPr lang="zh-CN" altLang="en-US"/>
              <a:t>接。一个 socket 在 skynet 内部对应一个 Lua 虚拟机和一个”客户特定消息队列</a:t>
            </a:r>
            <a:endParaRPr lang="zh-CN" altLang="en-US"/>
          </a:p>
          <a:p>
            <a:r>
              <a:rPr lang="zh-CN" altLang="en-US"/>
              <a:t>“(perclientmq)。当客户特定消息队列中有消息时,该队列就会挂载到全局队列</a:t>
            </a:r>
            <a:endParaRPr lang="zh-CN" altLang="en-US"/>
          </a:p>
          <a:p>
            <a:r>
              <a:rPr lang="zh-CN" altLang="en-US"/>
              <a:t>(globalmessagequeue)上,供工作线程(workerthreads)进行调度处理。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6C8F46BB-4122-4690-955F-3C987D1682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</a:schemeClr>
            </a:gs>
            <a:gs pos="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9A9A1-FA24-4A2A-BFAA-724D54F857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92DDE-681C-48CB-9337-0E7B425B1F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23"/>
          <p:cNvSpPr/>
          <p:nvPr/>
        </p:nvSpPr>
        <p:spPr bwMode="auto">
          <a:xfrm>
            <a:off x="7234497" y="3256697"/>
            <a:ext cx="1062339" cy="715967"/>
          </a:xfrm>
          <a:custGeom>
            <a:avLst/>
            <a:gdLst>
              <a:gd name="T0" fmla="*/ 0 w 549"/>
              <a:gd name="T1" fmla="*/ 107 h 370"/>
              <a:gd name="T2" fmla="*/ 495 w 549"/>
              <a:gd name="T3" fmla="*/ 0 h 370"/>
              <a:gd name="T4" fmla="*/ 443 w 549"/>
              <a:gd name="T5" fmla="*/ 148 h 370"/>
              <a:gd name="T6" fmla="*/ 549 w 549"/>
              <a:gd name="T7" fmla="*/ 262 h 370"/>
              <a:gd name="T8" fmla="*/ 54 w 549"/>
              <a:gd name="T9" fmla="*/ 370 h 370"/>
              <a:gd name="T10" fmla="*/ 0 w 549"/>
              <a:gd name="T11" fmla="*/ 10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9" h="370">
                <a:moveTo>
                  <a:pt x="0" y="107"/>
                </a:moveTo>
                <a:lnTo>
                  <a:pt x="495" y="0"/>
                </a:lnTo>
                <a:lnTo>
                  <a:pt x="443" y="148"/>
                </a:lnTo>
                <a:lnTo>
                  <a:pt x="549" y="262"/>
                </a:lnTo>
                <a:lnTo>
                  <a:pt x="54" y="370"/>
                </a:lnTo>
                <a:lnTo>
                  <a:pt x="0" y="107"/>
                </a:lnTo>
                <a:close/>
              </a:path>
            </a:pathLst>
          </a:custGeom>
          <a:gradFill flip="none" rotWithShape="1">
            <a:gsLst>
              <a:gs pos="0">
                <a:srgbClr val="F02525">
                  <a:shade val="30000"/>
                  <a:satMod val="115000"/>
                </a:srgbClr>
              </a:gs>
              <a:gs pos="50000">
                <a:srgbClr val="F02525">
                  <a:shade val="67500"/>
                  <a:satMod val="115000"/>
                </a:srgbClr>
              </a:gs>
              <a:gs pos="100000">
                <a:srgbClr val="F02525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24"/>
          <p:cNvSpPr/>
          <p:nvPr/>
        </p:nvSpPr>
        <p:spPr bwMode="auto">
          <a:xfrm>
            <a:off x="7228691" y="3430849"/>
            <a:ext cx="615344" cy="348308"/>
          </a:xfrm>
          <a:custGeom>
            <a:avLst/>
            <a:gdLst>
              <a:gd name="T0" fmla="*/ 318 w 318"/>
              <a:gd name="T1" fmla="*/ 0 h 180"/>
              <a:gd name="T2" fmla="*/ 0 w 318"/>
              <a:gd name="T3" fmla="*/ 17 h 180"/>
              <a:gd name="T4" fmla="*/ 31 w 318"/>
              <a:gd name="T5" fmla="*/ 180 h 180"/>
              <a:gd name="T6" fmla="*/ 318 w 318"/>
              <a:gd name="T7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8" h="180">
                <a:moveTo>
                  <a:pt x="318" y="0"/>
                </a:moveTo>
                <a:lnTo>
                  <a:pt x="0" y="17"/>
                </a:lnTo>
                <a:lnTo>
                  <a:pt x="31" y="180"/>
                </a:lnTo>
                <a:lnTo>
                  <a:pt x="318" y="0"/>
                </a:lnTo>
                <a:close/>
              </a:path>
            </a:pathLst>
          </a:custGeom>
          <a:solidFill>
            <a:srgbClr val="A60A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21"/>
          <p:cNvSpPr/>
          <p:nvPr/>
        </p:nvSpPr>
        <p:spPr bwMode="auto">
          <a:xfrm>
            <a:off x="3886869" y="3256697"/>
            <a:ext cx="1062339" cy="715967"/>
          </a:xfrm>
          <a:custGeom>
            <a:avLst/>
            <a:gdLst>
              <a:gd name="T0" fmla="*/ 549 w 549"/>
              <a:gd name="T1" fmla="*/ 107 h 370"/>
              <a:gd name="T2" fmla="*/ 54 w 549"/>
              <a:gd name="T3" fmla="*/ 0 h 370"/>
              <a:gd name="T4" fmla="*/ 104 w 549"/>
              <a:gd name="T5" fmla="*/ 148 h 370"/>
              <a:gd name="T6" fmla="*/ 0 w 549"/>
              <a:gd name="T7" fmla="*/ 262 h 370"/>
              <a:gd name="T8" fmla="*/ 495 w 549"/>
              <a:gd name="T9" fmla="*/ 370 h 370"/>
              <a:gd name="T10" fmla="*/ 549 w 549"/>
              <a:gd name="T11" fmla="*/ 10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9" h="370">
                <a:moveTo>
                  <a:pt x="549" y="107"/>
                </a:moveTo>
                <a:lnTo>
                  <a:pt x="54" y="0"/>
                </a:lnTo>
                <a:lnTo>
                  <a:pt x="104" y="148"/>
                </a:lnTo>
                <a:lnTo>
                  <a:pt x="0" y="262"/>
                </a:lnTo>
                <a:lnTo>
                  <a:pt x="495" y="370"/>
                </a:lnTo>
                <a:lnTo>
                  <a:pt x="549" y="107"/>
                </a:lnTo>
                <a:close/>
              </a:path>
            </a:pathLst>
          </a:custGeom>
          <a:gradFill flip="none" rotWithShape="1">
            <a:gsLst>
              <a:gs pos="0">
                <a:srgbClr val="F02525">
                  <a:shade val="30000"/>
                  <a:satMod val="115000"/>
                </a:srgbClr>
              </a:gs>
              <a:gs pos="50000">
                <a:srgbClr val="F02525">
                  <a:shade val="67500"/>
                  <a:satMod val="115000"/>
                </a:srgbClr>
              </a:gs>
              <a:gs pos="100000">
                <a:srgbClr val="F02525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22"/>
          <p:cNvSpPr/>
          <p:nvPr/>
        </p:nvSpPr>
        <p:spPr bwMode="auto">
          <a:xfrm>
            <a:off x="4339669" y="3430849"/>
            <a:ext cx="609539" cy="348308"/>
          </a:xfrm>
          <a:custGeom>
            <a:avLst/>
            <a:gdLst>
              <a:gd name="T0" fmla="*/ 0 w 315"/>
              <a:gd name="T1" fmla="*/ 0 h 180"/>
              <a:gd name="T2" fmla="*/ 315 w 315"/>
              <a:gd name="T3" fmla="*/ 17 h 180"/>
              <a:gd name="T4" fmla="*/ 287 w 315"/>
              <a:gd name="T5" fmla="*/ 180 h 180"/>
              <a:gd name="T6" fmla="*/ 0 w 315"/>
              <a:gd name="T7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5" h="180">
                <a:moveTo>
                  <a:pt x="0" y="0"/>
                </a:moveTo>
                <a:lnTo>
                  <a:pt x="315" y="17"/>
                </a:lnTo>
                <a:lnTo>
                  <a:pt x="287" y="180"/>
                </a:lnTo>
                <a:lnTo>
                  <a:pt x="0" y="0"/>
                </a:lnTo>
                <a:close/>
              </a:path>
            </a:pathLst>
          </a:custGeom>
          <a:solidFill>
            <a:srgbClr val="A60A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488795" y="1452954"/>
            <a:ext cx="3206117" cy="3206117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571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utoShape 19"/>
          <p:cNvSpPr>
            <a:spLocks noChangeAspect="1" noChangeArrowheads="1" noTextEdit="1"/>
          </p:cNvSpPr>
          <p:nvPr/>
        </p:nvSpPr>
        <p:spPr bwMode="auto">
          <a:xfrm>
            <a:off x="3890739" y="3260565"/>
            <a:ext cx="4402227" cy="115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25"/>
          <p:cNvSpPr/>
          <p:nvPr/>
        </p:nvSpPr>
        <p:spPr bwMode="auto">
          <a:xfrm>
            <a:off x="4335799" y="3430849"/>
            <a:ext cx="3502431" cy="1097170"/>
          </a:xfrm>
          <a:custGeom>
            <a:avLst/>
            <a:gdLst>
              <a:gd name="T0" fmla="*/ 764 w 764"/>
              <a:gd name="T1" fmla="*/ 0 h 237"/>
              <a:gd name="T2" fmla="*/ 0 w 764"/>
              <a:gd name="T3" fmla="*/ 0 h 237"/>
              <a:gd name="T4" fmla="*/ 0 w 764"/>
              <a:gd name="T5" fmla="*/ 140 h 237"/>
              <a:gd name="T6" fmla="*/ 764 w 764"/>
              <a:gd name="T7" fmla="*/ 140 h 237"/>
              <a:gd name="T8" fmla="*/ 764 w 764"/>
              <a:gd name="T9" fmla="*/ 0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4" h="237">
                <a:moveTo>
                  <a:pt x="764" y="0"/>
                </a:moveTo>
                <a:cubicBezTo>
                  <a:pt x="511" y="97"/>
                  <a:pt x="254" y="97"/>
                  <a:pt x="0" y="0"/>
                </a:cubicBezTo>
                <a:cubicBezTo>
                  <a:pt x="0" y="47"/>
                  <a:pt x="0" y="93"/>
                  <a:pt x="0" y="140"/>
                </a:cubicBezTo>
                <a:cubicBezTo>
                  <a:pt x="254" y="237"/>
                  <a:pt x="511" y="237"/>
                  <a:pt x="764" y="140"/>
                </a:cubicBezTo>
                <a:cubicBezTo>
                  <a:pt x="764" y="93"/>
                  <a:pt x="764" y="47"/>
                  <a:pt x="764" y="0"/>
                </a:cubicBezTo>
                <a:close/>
              </a:path>
            </a:pathLst>
          </a:custGeom>
          <a:solidFill>
            <a:srgbClr val="F91515"/>
          </a:solidFill>
          <a:ln>
            <a:noFill/>
          </a:ln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 flipH="1">
            <a:off x="5050155" y="2241550"/>
            <a:ext cx="2677795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4000" dirty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skynet</a:t>
            </a:r>
            <a:endParaRPr lang="x-none" altLang="zh-CN" sz="40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  <a:p>
            <a:r>
              <a:rPr lang="x-none" altLang="zh-CN" sz="4000" dirty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框架研究</a:t>
            </a:r>
            <a:endParaRPr lang="x-none" altLang="zh-CN" sz="40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 flipH="1">
            <a:off x="7276465" y="5191760"/>
            <a:ext cx="4685030" cy="1101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200" dirty="0">
                <a:latin typeface="Stencil Std" panose="04020904080802020404" pitchFamily="82" charset="0"/>
              </a:rPr>
              <a:t>学号：21651064</a:t>
            </a:r>
            <a:endParaRPr lang="x-none" altLang="zh-CN" sz="3200" dirty="0">
              <a:latin typeface="Stencil Std" panose="04020904080802020404" pitchFamily="82" charset="0"/>
            </a:endParaRPr>
          </a:p>
          <a:p>
            <a:pPr algn="ctr"/>
            <a:r>
              <a:rPr lang="x-none" altLang="zh-CN" sz="3200" dirty="0">
                <a:latin typeface="Stencil Std" panose="04020904080802020404" pitchFamily="82" charset="0"/>
              </a:rPr>
              <a:t>姓名：      杨修一</a:t>
            </a:r>
            <a:endParaRPr lang="x-none" altLang="zh-CN" sz="3200" dirty="0">
              <a:latin typeface="Stencil Std" panose="04020904080802020404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2" grpId="0" animBg="1"/>
      <p:bldP spid="33" grpId="0" animBg="1"/>
      <p:bldP spid="38" grpId="0" animBg="1"/>
      <p:bldP spid="20" grpId="0"/>
      <p:bldP spid="37" grpId="0" animBg="1"/>
      <p:bldP spid="39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800" dirty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目录</a:t>
            </a:r>
            <a:endParaRPr lang="x-none" altLang="zh-CN" sz="28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178820" y="2312897"/>
            <a:ext cx="1684099" cy="1458177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6307939" y="2312897"/>
            <a:ext cx="1684099" cy="1458177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4178820" y="4078944"/>
            <a:ext cx="1684099" cy="1458177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6313056" y="4078943"/>
            <a:ext cx="1684099" cy="1458177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Group 104"/>
          <p:cNvGrpSpPr>
            <a:grpSpLocks noChangeAspect="1"/>
          </p:cNvGrpSpPr>
          <p:nvPr/>
        </p:nvGrpSpPr>
        <p:grpSpPr bwMode="auto">
          <a:xfrm>
            <a:off x="4688252" y="3554676"/>
            <a:ext cx="2789237" cy="731837"/>
            <a:chOff x="5157" y="339"/>
            <a:chExt cx="1757" cy="461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AutoShape 103"/>
            <p:cNvSpPr>
              <a:spLocks noChangeAspect="1" noChangeArrowheads="1" noTextEdit="1"/>
            </p:cNvSpPr>
            <p:nvPr/>
          </p:nvSpPr>
          <p:spPr bwMode="auto">
            <a:xfrm>
              <a:off x="5157" y="339"/>
              <a:ext cx="1757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05"/>
            <p:cNvSpPr/>
            <p:nvPr/>
          </p:nvSpPr>
          <p:spPr bwMode="auto">
            <a:xfrm>
              <a:off x="6556" y="524"/>
              <a:ext cx="358" cy="276"/>
            </a:xfrm>
            <a:custGeom>
              <a:avLst/>
              <a:gdLst>
                <a:gd name="T0" fmla="*/ 0 w 151"/>
                <a:gd name="T1" fmla="*/ 98 h 115"/>
                <a:gd name="T2" fmla="*/ 151 w 151"/>
                <a:gd name="T3" fmla="*/ 98 h 115"/>
                <a:gd name="T4" fmla="*/ 127 w 151"/>
                <a:gd name="T5" fmla="*/ 52 h 115"/>
                <a:gd name="T6" fmla="*/ 151 w 151"/>
                <a:gd name="T7" fmla="*/ 17 h 115"/>
                <a:gd name="T8" fmla="*/ 0 w 151"/>
                <a:gd name="T9" fmla="*/ 17 h 115"/>
                <a:gd name="T10" fmla="*/ 0 w 151"/>
                <a:gd name="T11" fmla="*/ 9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15">
                  <a:moveTo>
                    <a:pt x="0" y="98"/>
                  </a:moveTo>
                  <a:cubicBezTo>
                    <a:pt x="53" y="115"/>
                    <a:pt x="99" y="81"/>
                    <a:pt x="151" y="98"/>
                  </a:cubicBezTo>
                  <a:cubicBezTo>
                    <a:pt x="142" y="78"/>
                    <a:pt x="137" y="69"/>
                    <a:pt x="127" y="52"/>
                  </a:cubicBezTo>
                  <a:cubicBezTo>
                    <a:pt x="137" y="36"/>
                    <a:pt x="142" y="29"/>
                    <a:pt x="151" y="17"/>
                  </a:cubicBezTo>
                  <a:cubicBezTo>
                    <a:pt x="99" y="0"/>
                    <a:pt x="53" y="34"/>
                    <a:pt x="0" y="17"/>
                  </a:cubicBezTo>
                  <a:cubicBezTo>
                    <a:pt x="0" y="50"/>
                    <a:pt x="0" y="66"/>
                    <a:pt x="0" y="9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00F0F">
                    <a:shade val="30000"/>
                    <a:satMod val="115000"/>
                  </a:srgbClr>
                </a:gs>
                <a:gs pos="50000">
                  <a:srgbClr val="D00F0F">
                    <a:shade val="67500"/>
                    <a:satMod val="115000"/>
                  </a:srgbClr>
                </a:gs>
                <a:gs pos="100000">
                  <a:srgbClr val="D00F0F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06"/>
            <p:cNvSpPr/>
            <p:nvPr/>
          </p:nvSpPr>
          <p:spPr bwMode="auto">
            <a:xfrm>
              <a:off x="6556" y="495"/>
              <a:ext cx="211" cy="264"/>
            </a:xfrm>
            <a:custGeom>
              <a:avLst/>
              <a:gdLst>
                <a:gd name="T0" fmla="*/ 89 w 89"/>
                <a:gd name="T1" fmla="*/ 83 h 110"/>
                <a:gd name="T2" fmla="*/ 38 w 89"/>
                <a:gd name="T3" fmla="*/ 92 h 110"/>
                <a:gd name="T4" fmla="*/ 0 w 89"/>
                <a:gd name="T5" fmla="*/ 110 h 110"/>
                <a:gd name="T6" fmla="*/ 0 w 89"/>
                <a:gd name="T7" fmla="*/ 0 h 110"/>
                <a:gd name="T8" fmla="*/ 89 w 89"/>
                <a:gd name="T9" fmla="*/ 8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10">
                  <a:moveTo>
                    <a:pt x="89" y="83"/>
                  </a:moveTo>
                  <a:cubicBezTo>
                    <a:pt x="89" y="83"/>
                    <a:pt x="58" y="85"/>
                    <a:pt x="38" y="92"/>
                  </a:cubicBezTo>
                  <a:cubicBezTo>
                    <a:pt x="17" y="100"/>
                    <a:pt x="0" y="110"/>
                    <a:pt x="0" y="1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9" y="83"/>
                  </a:lnTo>
                  <a:close/>
                </a:path>
              </a:pathLst>
            </a:custGeom>
            <a:solidFill>
              <a:srgbClr val="8D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07"/>
            <p:cNvSpPr/>
            <p:nvPr/>
          </p:nvSpPr>
          <p:spPr bwMode="auto">
            <a:xfrm>
              <a:off x="5157" y="322"/>
              <a:ext cx="358" cy="284"/>
            </a:xfrm>
            <a:custGeom>
              <a:avLst/>
              <a:gdLst>
                <a:gd name="T0" fmla="*/ 151 w 151"/>
                <a:gd name="T1" fmla="*/ 100 h 118"/>
                <a:gd name="T2" fmla="*/ 0 w 151"/>
                <a:gd name="T3" fmla="*/ 100 h 118"/>
                <a:gd name="T4" fmla="*/ 24 w 151"/>
                <a:gd name="T5" fmla="*/ 66 h 118"/>
                <a:gd name="T6" fmla="*/ 0 w 151"/>
                <a:gd name="T7" fmla="*/ 19 h 118"/>
                <a:gd name="T8" fmla="*/ 151 w 151"/>
                <a:gd name="T9" fmla="*/ 19 h 118"/>
                <a:gd name="T10" fmla="*/ 151 w 151"/>
                <a:gd name="T11" fmla="*/ 10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18">
                  <a:moveTo>
                    <a:pt x="151" y="100"/>
                  </a:moveTo>
                  <a:cubicBezTo>
                    <a:pt x="98" y="81"/>
                    <a:pt x="53" y="118"/>
                    <a:pt x="0" y="100"/>
                  </a:cubicBezTo>
                  <a:cubicBezTo>
                    <a:pt x="10" y="88"/>
                    <a:pt x="15" y="81"/>
                    <a:pt x="24" y="66"/>
                  </a:cubicBezTo>
                  <a:cubicBezTo>
                    <a:pt x="15" y="49"/>
                    <a:pt x="10" y="40"/>
                    <a:pt x="0" y="19"/>
                  </a:cubicBezTo>
                  <a:cubicBezTo>
                    <a:pt x="53" y="37"/>
                    <a:pt x="98" y="0"/>
                    <a:pt x="151" y="19"/>
                  </a:cubicBezTo>
                  <a:cubicBezTo>
                    <a:pt x="151" y="51"/>
                    <a:pt x="151" y="67"/>
                    <a:pt x="151" y="1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D00F0F">
                    <a:shade val="30000"/>
                    <a:satMod val="115000"/>
                  </a:srgbClr>
                </a:gs>
                <a:gs pos="50000">
                  <a:srgbClr val="D00F0F">
                    <a:shade val="67500"/>
                    <a:satMod val="115000"/>
                  </a:srgbClr>
                </a:gs>
                <a:gs pos="100000">
                  <a:srgbClr val="D00F0F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08"/>
            <p:cNvSpPr/>
            <p:nvPr/>
          </p:nvSpPr>
          <p:spPr bwMode="auto">
            <a:xfrm>
              <a:off x="5304" y="368"/>
              <a:ext cx="211" cy="276"/>
            </a:xfrm>
            <a:custGeom>
              <a:avLst/>
              <a:gdLst>
                <a:gd name="T0" fmla="*/ 0 w 89"/>
                <a:gd name="T1" fmla="*/ 31 h 115"/>
                <a:gd name="T2" fmla="*/ 89 w 89"/>
                <a:gd name="T3" fmla="*/ 115 h 115"/>
                <a:gd name="T4" fmla="*/ 89 w 89"/>
                <a:gd name="T5" fmla="*/ 0 h 115"/>
                <a:gd name="T6" fmla="*/ 48 w 89"/>
                <a:gd name="T7" fmla="*/ 21 h 115"/>
                <a:gd name="T8" fmla="*/ 0 w 89"/>
                <a:gd name="T9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15">
                  <a:moveTo>
                    <a:pt x="0" y="31"/>
                  </a:moveTo>
                  <a:cubicBezTo>
                    <a:pt x="89" y="115"/>
                    <a:pt x="89" y="115"/>
                    <a:pt x="89" y="115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63" y="15"/>
                    <a:pt x="48" y="21"/>
                  </a:cubicBezTo>
                  <a:cubicBezTo>
                    <a:pt x="32" y="27"/>
                    <a:pt x="0" y="31"/>
                    <a:pt x="0" y="31"/>
                  </a:cubicBezTo>
                  <a:close/>
                </a:path>
              </a:pathLst>
            </a:custGeom>
            <a:solidFill>
              <a:srgbClr val="8D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09"/>
            <p:cNvSpPr/>
            <p:nvPr/>
          </p:nvSpPr>
          <p:spPr bwMode="auto">
            <a:xfrm>
              <a:off x="5306" y="75"/>
              <a:ext cx="1461" cy="987"/>
            </a:xfrm>
            <a:custGeom>
              <a:avLst/>
              <a:gdLst>
                <a:gd name="T0" fmla="*/ 0 w 616"/>
                <a:gd name="T1" fmla="*/ 154 h 411"/>
                <a:gd name="T2" fmla="*/ 616 w 616"/>
                <a:gd name="T3" fmla="*/ 154 h 411"/>
                <a:gd name="T4" fmla="*/ 616 w 616"/>
                <a:gd name="T5" fmla="*/ 258 h 411"/>
                <a:gd name="T6" fmla="*/ 0 w 616"/>
                <a:gd name="T7" fmla="*/ 258 h 411"/>
                <a:gd name="T8" fmla="*/ 0 w 616"/>
                <a:gd name="T9" fmla="*/ 154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6" h="411">
                  <a:moveTo>
                    <a:pt x="0" y="154"/>
                  </a:moveTo>
                  <a:cubicBezTo>
                    <a:pt x="215" y="307"/>
                    <a:pt x="400" y="0"/>
                    <a:pt x="616" y="154"/>
                  </a:cubicBezTo>
                  <a:cubicBezTo>
                    <a:pt x="616" y="195"/>
                    <a:pt x="616" y="216"/>
                    <a:pt x="616" y="258"/>
                  </a:cubicBezTo>
                  <a:cubicBezTo>
                    <a:pt x="400" y="104"/>
                    <a:pt x="215" y="411"/>
                    <a:pt x="0" y="258"/>
                  </a:cubicBezTo>
                  <a:cubicBezTo>
                    <a:pt x="0" y="216"/>
                    <a:pt x="0" y="195"/>
                    <a:pt x="0" y="154"/>
                  </a:cubicBezTo>
                  <a:close/>
                </a:path>
              </a:pathLst>
            </a:custGeom>
            <a:solidFill>
              <a:srgbClr val="FD16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70" name="图片 6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2146" y="2624022"/>
            <a:ext cx="915207" cy="880451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54039" y="4419661"/>
            <a:ext cx="852731" cy="810620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2147" y="4508492"/>
            <a:ext cx="824421" cy="803810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50401" y="2612128"/>
            <a:ext cx="856369" cy="92692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496954" y="2508588"/>
            <a:ext cx="2623353" cy="1008454"/>
            <a:chOff x="1404879" y="2201881"/>
            <a:chExt cx="2623353" cy="1008454"/>
          </a:xfrm>
        </p:grpSpPr>
        <p:sp>
          <p:nvSpPr>
            <p:cNvPr id="74" name="文本框 73"/>
            <p:cNvSpPr txBox="1"/>
            <p:nvPr/>
          </p:nvSpPr>
          <p:spPr>
            <a:xfrm flipH="1">
              <a:off x="1404879" y="2201881"/>
              <a:ext cx="2623353" cy="100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x-none" altLang="zh-CN" sz="4000" dirty="0">
                  <a:latin typeface="微软雅黑" pitchFamily="34" charset="-122"/>
                  <a:ea typeface="微软雅黑" pitchFamily="34" charset="-122"/>
                </a:rPr>
                <a:t>简介</a:t>
              </a:r>
              <a:endParaRPr lang="x-none" altLang="zh-CN" sz="40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392828" y="2287005"/>
              <a:ext cx="0" cy="923330"/>
            </a:xfrm>
            <a:prstGeom prst="line">
              <a:avLst/>
            </a:prstGeom>
            <a:ln>
              <a:solidFill>
                <a:srgbClr val="FD16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1175869" y="4326757"/>
            <a:ext cx="2623353" cy="1737360"/>
            <a:chOff x="1175009" y="2523826"/>
            <a:chExt cx="2623353" cy="1737360"/>
          </a:xfrm>
        </p:grpSpPr>
        <p:sp>
          <p:nvSpPr>
            <p:cNvPr id="83" name="文本框 82"/>
            <p:cNvSpPr txBox="1"/>
            <p:nvPr/>
          </p:nvSpPr>
          <p:spPr>
            <a:xfrm flipH="1">
              <a:off x="1175009" y="2523826"/>
              <a:ext cx="2623353" cy="173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x-none" altLang="zh-CN" sz="3600" dirty="0" smtClean="0">
                  <a:latin typeface="微软雅黑" pitchFamily="34" charset="-122"/>
                  <a:ea typeface="微软雅黑" pitchFamily="34" charset="-122"/>
                  <a:sym typeface="+mn-ea"/>
                </a:rPr>
                <a:t>主要模块</a:t>
              </a:r>
              <a:endParaRPr lang="x-none" altLang="zh-CN" sz="3600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endParaRPr lang="x-none" altLang="zh-CN" sz="3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3499508" y="2624190"/>
              <a:ext cx="0" cy="923330"/>
            </a:xfrm>
            <a:prstGeom prst="line">
              <a:avLst/>
            </a:prstGeom>
            <a:ln>
              <a:solidFill>
                <a:srgbClr val="FD16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8730336" y="2554943"/>
            <a:ext cx="2851885" cy="992579"/>
            <a:chOff x="824445" y="2554941"/>
            <a:chExt cx="2851885" cy="992579"/>
          </a:xfrm>
        </p:grpSpPr>
        <p:sp>
          <p:nvSpPr>
            <p:cNvPr id="87" name="文本框 86"/>
            <p:cNvSpPr txBox="1"/>
            <p:nvPr/>
          </p:nvSpPr>
          <p:spPr>
            <a:xfrm flipH="1">
              <a:off x="1052977" y="2554941"/>
              <a:ext cx="2623353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x-none" altLang="zh-CN" sz="3600" dirty="0" smtClean="0">
                  <a:latin typeface="微软雅黑" pitchFamily="34" charset="-122"/>
                  <a:ea typeface="微软雅黑" pitchFamily="34" charset="-122"/>
                </a:rPr>
                <a:t>基本原理</a:t>
              </a:r>
              <a:endParaRPr lang="x-none" altLang="zh-CN" sz="3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>
            <a:xfrm>
              <a:off x="824445" y="2624190"/>
              <a:ext cx="0" cy="923330"/>
            </a:xfrm>
            <a:prstGeom prst="line">
              <a:avLst/>
            </a:prstGeom>
            <a:ln>
              <a:solidFill>
                <a:srgbClr val="FD16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8730336" y="4288622"/>
            <a:ext cx="2837280" cy="946859"/>
            <a:chOff x="748245" y="2600661"/>
            <a:chExt cx="2837280" cy="946859"/>
          </a:xfrm>
        </p:grpSpPr>
        <p:sp>
          <p:nvSpPr>
            <p:cNvPr id="91" name="文本框 90"/>
            <p:cNvSpPr txBox="1"/>
            <p:nvPr/>
          </p:nvSpPr>
          <p:spPr>
            <a:xfrm flipH="1">
              <a:off x="962172" y="2600661"/>
              <a:ext cx="2623353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x-none" altLang="zh-CN" sz="3600" dirty="0" smtClean="0">
                  <a:latin typeface="微软雅黑" pitchFamily="34" charset="-122"/>
                  <a:ea typeface="微软雅黑" pitchFamily="34" charset="-122"/>
                  <a:sym typeface="+mn-ea"/>
                </a:rPr>
                <a:t>运行机制</a:t>
              </a:r>
              <a:endParaRPr lang="x-none" altLang="zh-CN" sz="360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748245" y="2624190"/>
              <a:ext cx="0" cy="923330"/>
            </a:xfrm>
            <a:prstGeom prst="line">
              <a:avLst/>
            </a:prstGeom>
            <a:ln>
              <a:solidFill>
                <a:srgbClr val="FD16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行业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模板：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www.1ppt.com/hangye/ 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节日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模板：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www.1ppt.com/sucai/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www.1ppt.com/tubiao/      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优秀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教程： 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www.1ppt.com/powerpoint/      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Word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教程： 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教程：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www.1ppt.com/excel/  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www.1ppt.com/kejian/ 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www.1ppt.com/shiti/  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zh-CN" altLang="en-US" sz="100" dirty="0">
                <a:solidFill>
                  <a:schemeClr val="bg1">
                    <a:lumMod val="85000"/>
                  </a:schemeClr>
                </a:solidFill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85000"/>
                  </a:schemeClr>
                </a:solidFill>
              </a:rPr>
              <a:t>      PPT</a:t>
            </a:r>
            <a:r>
              <a:rPr lang="zh-CN" altLang="en-US" sz="100" dirty="0" smtClean="0">
                <a:solidFill>
                  <a:schemeClr val="bg1">
                    <a:lumMod val="85000"/>
                  </a:schemeClr>
                </a:solidFill>
              </a:rPr>
              <a:t>论坛：</a:t>
            </a:r>
            <a:r>
              <a:rPr lang="en-US" altLang="zh-CN" sz="100" dirty="0" smtClean="0">
                <a:solidFill>
                  <a:schemeClr val="bg1">
                    <a:lumMod val="85000"/>
                  </a:schemeClr>
                </a:solidFill>
              </a:rPr>
              <a:t>www.1ppt.cn</a:t>
            </a:r>
            <a:endParaRPr lang="en-US" altLang="zh-CN" sz="100" dirty="0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en-US" altLang="zh-CN" sz="100" dirty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zh-CN" altLang="en-US" sz="1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1" grpId="0" animBg="1"/>
      <p:bldP spid="42" grpId="0" animBg="1"/>
      <p:bldP spid="43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800" dirty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简介</a:t>
            </a:r>
            <a:endParaRPr lang="x-none" altLang="zh-CN" sz="28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rot="19957823">
            <a:off x="9986337" y="916672"/>
            <a:ext cx="946297" cy="802875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Freeform 69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0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1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2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3"/>
            <p:cNvSpPr/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4"/>
            <p:cNvSpPr/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5"/>
            <p:cNvSpPr/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1318512" y="1354706"/>
            <a:ext cx="2265664" cy="2265664"/>
          </a:xfrm>
          <a:prstGeom prst="ellipse">
            <a:avLst/>
          </a:prstGeom>
          <a:noFill/>
          <a:ln>
            <a:solidFill>
              <a:srgbClr val="F2242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808264" y="1341259"/>
            <a:ext cx="7734231" cy="226566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flipH="1">
            <a:off x="2070154" y="1962007"/>
            <a:ext cx="600839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6600" dirty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1</a:t>
            </a:r>
            <a:endParaRPr lang="x-none" altLang="zh-CN" sz="66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3391742" y="1945617"/>
            <a:ext cx="6868544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kynet 是一个为网络游戏服务器设计的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轻量框架。基于 Actor 模式,通用性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很强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,所以可以把它开发用于其它领域。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 rot="19957823">
            <a:off x="9986337" y="3689857"/>
            <a:ext cx="946297" cy="802875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Freeform 69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0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1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2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3"/>
            <p:cNvSpPr/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4"/>
            <p:cNvSpPr/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5"/>
            <p:cNvSpPr/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1318512" y="4127892"/>
            <a:ext cx="2265664" cy="2265664"/>
          </a:xfrm>
          <a:prstGeom prst="ellipse">
            <a:avLst/>
          </a:prstGeom>
          <a:noFill/>
          <a:ln>
            <a:solidFill>
              <a:srgbClr val="F2242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808264" y="4114445"/>
            <a:ext cx="7734231" cy="226566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 flipH="1">
            <a:off x="2067408" y="4733400"/>
            <a:ext cx="647979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6600" dirty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2</a:t>
            </a:r>
            <a:endParaRPr lang="x-none" altLang="zh-CN" sz="66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3238072" y="4335898"/>
            <a:ext cx="6868544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skynet 的功能只有管理好服务(加载与调度)和服务之间的调用(请求与响应)。skynet 大部分都要在 Lua 脚本下开发,只有需要考虑性能的模块才用 C 语言开发成 Lua 库,提供给 Lua 调用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x-none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9" grpId="0" animBg="1"/>
      <p:bldP spid="11" grpId="0"/>
      <p:bldP spid="20" grpId="0"/>
      <p:bldP spid="24" grpId="0" animBg="1"/>
      <p:bldP spid="26" grpId="0" animBg="1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800" dirty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主要模块</a:t>
            </a:r>
            <a:endParaRPr lang="x-none" altLang="zh-CN" sz="28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rot="19957823">
            <a:off x="9986337" y="916672"/>
            <a:ext cx="946297" cy="802875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Freeform 69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0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1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2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3"/>
            <p:cNvSpPr/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4"/>
            <p:cNvSpPr/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5"/>
            <p:cNvSpPr/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1318512" y="1354706"/>
            <a:ext cx="2265664" cy="2265664"/>
          </a:xfrm>
          <a:prstGeom prst="ellipse">
            <a:avLst/>
          </a:prstGeom>
          <a:noFill/>
          <a:ln>
            <a:solidFill>
              <a:srgbClr val="F2242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808264" y="1341259"/>
            <a:ext cx="7734231" cy="226566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flipH="1">
            <a:off x="2070154" y="1977247"/>
            <a:ext cx="600839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6600" dirty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1</a:t>
            </a:r>
            <a:endParaRPr lang="x-none" altLang="zh-CN" sz="66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3284427" y="1423647"/>
            <a:ext cx="6868544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aster.so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主服务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回应名字的查询和在更新名字后,同步到其他节点。其他节点在启动时会把自己的 harbor 注册到 master 服务中。这样透过 master 服务就能把各个节点都连在一起,相互沟通了。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 rot="19957823">
            <a:off x="9986337" y="3689857"/>
            <a:ext cx="946297" cy="802875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Freeform 69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0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1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2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3"/>
            <p:cNvSpPr/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4"/>
            <p:cNvSpPr/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5"/>
            <p:cNvSpPr/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1318512" y="4127892"/>
            <a:ext cx="2265664" cy="2265664"/>
          </a:xfrm>
          <a:prstGeom prst="ellipse">
            <a:avLst/>
          </a:prstGeom>
          <a:noFill/>
          <a:ln>
            <a:solidFill>
              <a:srgbClr val="F2242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808264" y="4114445"/>
            <a:ext cx="7734231" cy="226566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 flipH="1">
            <a:off x="2067408" y="4748640"/>
            <a:ext cx="647979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6600" dirty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2</a:t>
            </a:r>
            <a:endParaRPr lang="x-none" altLang="zh-CN" sz="66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3330147" y="4351138"/>
            <a:ext cx="6868544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harbor.so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节点服务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每个 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kynet 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都是一个节点,限制只有 1 到 255 个节点(保留 0 给系统内部使用),服务 Id 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32bit 的,所以 skynet 的本地服务只能用低 24 位来表示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16M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个服务模块。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bldLvl="0" animBg="1"/>
      <p:bldP spid="9" grpId="0" bldLvl="0" animBg="1"/>
      <p:bldP spid="11" grpId="0"/>
      <p:bldP spid="20" grpId="0"/>
      <p:bldP spid="24" grpId="0" bldLvl="0" animBg="1"/>
      <p:bldP spid="26" grpId="0" bldLvl="0" animBg="1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800" dirty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主要模块</a:t>
            </a:r>
            <a:endParaRPr lang="x-none" altLang="zh-CN" sz="28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rot="19957823">
            <a:off x="9986337" y="916672"/>
            <a:ext cx="946297" cy="802875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Freeform 69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0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1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2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3"/>
            <p:cNvSpPr/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4"/>
            <p:cNvSpPr/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5"/>
            <p:cNvSpPr/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1318512" y="1354706"/>
            <a:ext cx="2265664" cy="2265664"/>
          </a:xfrm>
          <a:prstGeom prst="ellipse">
            <a:avLst/>
          </a:prstGeom>
          <a:noFill/>
          <a:ln>
            <a:solidFill>
              <a:srgbClr val="F2242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808264" y="1341259"/>
            <a:ext cx="7734231" cy="226566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flipH="1">
            <a:off x="2070154" y="1901047"/>
            <a:ext cx="600839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6600" dirty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3</a:t>
            </a:r>
            <a:endParaRPr lang="x-none" altLang="zh-CN" sz="66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3268552" y="1470002"/>
            <a:ext cx="6868544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ate.so 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网关服务</a:t>
            </a:r>
            <a:endParaRPr lang="x-none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监听一个 TCP 端口,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接收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连入的 TCP 连接,并把连接上获得的数据转发到 skynet 内部。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ate 可以用来消除外部数据包和 skynet 内部消息包的不一致性。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 rot="19957823">
            <a:off x="9986337" y="3689857"/>
            <a:ext cx="946297" cy="802875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Freeform 69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0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1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2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3"/>
            <p:cNvSpPr/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4"/>
            <p:cNvSpPr/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5"/>
            <p:cNvSpPr/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1318512" y="4127892"/>
            <a:ext cx="2265664" cy="2265664"/>
          </a:xfrm>
          <a:prstGeom prst="ellipse">
            <a:avLst/>
          </a:prstGeom>
          <a:noFill/>
          <a:ln>
            <a:solidFill>
              <a:srgbClr val="F2242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808264" y="4114445"/>
            <a:ext cx="7734231" cy="226566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 flipH="1">
            <a:off x="2006448" y="4657200"/>
            <a:ext cx="647979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6600" dirty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4</a:t>
            </a:r>
            <a:endParaRPr lang="x-none" altLang="zh-CN" sz="66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3330147" y="4351138"/>
            <a:ext cx="6868544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snLua.so 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ua 服务</a:t>
            </a:r>
            <a:endParaRPr lang="x-none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用于加载 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L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ua 写的 skynet 服务模块,而不仅仅限制于 C 语言才能写服务模块。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也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可以选用Python写服务模块。</a:t>
            </a:r>
            <a:endParaRPr lang="x-none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bldLvl="0" animBg="1"/>
      <p:bldP spid="9" grpId="0" bldLvl="0" animBg="1"/>
      <p:bldP spid="11" grpId="0"/>
      <p:bldP spid="20" grpId="0"/>
      <p:bldP spid="24" grpId="0" bldLvl="0" animBg="1"/>
      <p:bldP spid="26" grpId="0" bldLvl="0" animBg="1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AutoShape 67"/>
          <p:cNvSpPr>
            <a:spLocks noChangeAspect="1" noChangeArrowheads="1" noTextEdit="1"/>
          </p:cNvSpPr>
          <p:nvPr/>
        </p:nvSpPr>
        <p:spPr bwMode="auto">
          <a:xfrm>
            <a:off x="5972152" y="735174"/>
            <a:ext cx="4151312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 descr="skyne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960" y="100965"/>
            <a:ext cx="9250045" cy="65633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800" dirty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基本原理</a:t>
            </a:r>
            <a:endParaRPr lang="x-none" altLang="zh-CN" sz="28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554210" y="4435475"/>
            <a:ext cx="1242695" cy="567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/>
              <a:t>monitor</a:t>
            </a:r>
            <a:endParaRPr lang="x-none" altLang="zh-CN"/>
          </a:p>
        </p:txBody>
      </p:sp>
      <p:sp>
        <p:nvSpPr>
          <p:cNvPr id="14" name="圆角右箭头 13"/>
          <p:cNvSpPr/>
          <p:nvPr/>
        </p:nvSpPr>
        <p:spPr>
          <a:xfrm>
            <a:off x="8618220" y="4664075"/>
            <a:ext cx="858520" cy="67500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 flipH="1">
            <a:off x="8473977" y="3624153"/>
            <a:ext cx="119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Stencil Std" panose="04020904080802020404" pitchFamily="82" charset="0"/>
              </a:rPr>
              <a:t>03</a:t>
            </a:r>
            <a:endParaRPr lang="zh-CN" altLang="en-US" sz="6000" dirty="0">
              <a:latin typeface="Stencil Std" panose="04020904080802020404" pitchFamily="82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 flipH="1">
            <a:off x="5719389" y="2945422"/>
            <a:ext cx="119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Stencil Std" panose="04020904080802020404" pitchFamily="82" charset="0"/>
              </a:rPr>
              <a:t>02</a:t>
            </a:r>
            <a:endParaRPr lang="zh-CN" altLang="en-US" sz="6000" dirty="0">
              <a:latin typeface="Stencil Std" panose="04020904080802020404" pitchFamily="82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 flipH="1">
            <a:off x="2112555" y="3634338"/>
            <a:ext cx="1194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latin typeface="Stencil Std" panose="04020904080802020404" pitchFamily="82" charset="0"/>
              </a:rPr>
              <a:t>01</a:t>
            </a:r>
            <a:endParaRPr lang="zh-CN" altLang="en-US" sz="6000" dirty="0">
              <a:latin typeface="Stencil Std" panose="04020904080802020404" pitchFamily="82" charset="0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x-none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800" dirty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运行机制</a:t>
            </a:r>
            <a:endParaRPr lang="x-none" altLang="zh-CN" sz="28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AutoShape 67"/>
          <p:cNvSpPr>
            <a:spLocks noChangeAspect="1" noChangeArrowheads="1" noTextEdit="1"/>
          </p:cNvSpPr>
          <p:nvPr/>
        </p:nvSpPr>
        <p:spPr bwMode="auto">
          <a:xfrm>
            <a:off x="5972152" y="735174"/>
            <a:ext cx="4151312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331595" y="958215"/>
            <a:ext cx="2840990" cy="5357495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557655" y="1166495"/>
            <a:ext cx="2424430" cy="4969510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37003" y="5377386"/>
            <a:ext cx="1222080" cy="1222080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 flipH="1">
            <a:off x="1676567" y="1162596"/>
            <a:ext cx="2313913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每个lua vm表示一个任务对应，每个任务完全独立，可以交给任意一个OS线程处理；任务不会共享lua vm内存空间，隔离性非常好，一个任务的问题不会影响其他任务的执行。</a:t>
            </a:r>
            <a:endParaRPr lang="x-none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8530590" y="957580"/>
            <a:ext cx="2840990" cy="5280660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8818245" y="1212850"/>
            <a:ext cx="2424430" cy="4830445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829998" y="5454221"/>
            <a:ext cx="1222080" cy="1222080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 flipH="1">
            <a:off x="8921302" y="1316266"/>
            <a:ext cx="2313913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+mn-ea"/>
              </a:rPr>
              <a:t>特定消息队列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每个任务特定消息队列都是针对一个在线客户，对应有一个socket和一个lua vm。这个队列有多个并发生产者，但只有一个并发消费者。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939030" y="982980"/>
            <a:ext cx="2840990" cy="5297170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5118100" y="1192530"/>
            <a:ext cx="2424430" cy="4937125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069861" y="5509854"/>
            <a:ext cx="1222080" cy="1222080"/>
          </a:xfrm>
          <a:prstGeom prst="ellipse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 flipH="1">
            <a:off x="5298325" y="1218864"/>
            <a:ext cx="2313913" cy="420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全局消息队列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skynet 中有一个”全局消息队列“。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所有工作线程使用了一个公共的全局队列。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是一个循环队列。每个消息的出队入队一般都需要加全局锁。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904240" y="5604510"/>
            <a:ext cx="5359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4400" dirty="0">
                <a:solidFill>
                  <a:srgbClr val="F91515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1</a:t>
            </a:r>
            <a:endParaRPr lang="x-none" altLang="zh-CN" sz="4400" dirty="0">
              <a:solidFill>
                <a:srgbClr val="F91515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8209280" y="5701030"/>
            <a:ext cx="5359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400" dirty="0">
                <a:solidFill>
                  <a:srgbClr val="F91515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3</a:t>
            </a:r>
            <a:endParaRPr lang="x-none" altLang="zh-CN" sz="4400" dirty="0">
              <a:solidFill>
                <a:srgbClr val="F91515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4445635" y="5735955"/>
            <a:ext cx="5359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400" dirty="0">
                <a:solidFill>
                  <a:srgbClr val="F91515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2</a:t>
            </a:r>
            <a:endParaRPr lang="x-none" altLang="zh-CN" sz="4400" dirty="0">
              <a:solidFill>
                <a:srgbClr val="F91515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2" grpId="0"/>
      <p:bldP spid="31" grpId="0"/>
      <p:bldP spid="6" grpId="0"/>
      <p:bldP spid="7" grpId="0"/>
      <p:bldP spid="9" grpId="0" bldLvl="0" animBg="1"/>
      <p:bldP spid="11" grpId="0" bldLvl="0" animBg="1"/>
      <p:bldP spid="10" grpId="0" bldLvl="0" animBg="1"/>
      <p:bldP spid="12" grpId="0"/>
      <p:bldP spid="16" grpId="0" bldLvl="0" animBg="1"/>
      <p:bldP spid="17" grpId="0" bldLvl="0" animBg="1"/>
      <p:bldP spid="18" grpId="0" bldLvl="0" animBg="1"/>
      <p:bldP spid="19" grpId="0"/>
      <p:bldP spid="22" grpId="0" bldLvl="0" animBg="1"/>
      <p:bldP spid="23" grpId="0" bldLvl="0" animBg="1"/>
      <p:bldP spid="24" grpId="0" bldLvl="0" animBg="1"/>
      <p:bldP spid="26" grpId="0"/>
      <p:bldP spid="28" grpId="0"/>
      <p:bldP spid="8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47134" y="-2177902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 flipH="1">
            <a:off x="486434" y="200035"/>
            <a:ext cx="596119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x-none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318512" y="171011"/>
            <a:ext cx="2265664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800" dirty="0">
                <a:latin typeface="汉仪综艺体简" panose="02010609000101010101" pitchFamily="49" charset="-122"/>
                <a:ea typeface="汉仪综艺体简" panose="02010609000101010101" pitchFamily="49" charset="-122"/>
              </a:rPr>
              <a:t>运行机制</a:t>
            </a:r>
            <a:endParaRPr lang="x-none" altLang="zh-CN" sz="2800" dirty="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 rot="19957823">
            <a:off x="9986337" y="916672"/>
            <a:ext cx="946297" cy="802875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Freeform 69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0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1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2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3"/>
            <p:cNvSpPr/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74"/>
            <p:cNvSpPr/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75"/>
            <p:cNvSpPr/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椭圆 9"/>
          <p:cNvSpPr/>
          <p:nvPr/>
        </p:nvSpPr>
        <p:spPr>
          <a:xfrm>
            <a:off x="1318512" y="1354706"/>
            <a:ext cx="2265664" cy="2265664"/>
          </a:xfrm>
          <a:prstGeom prst="ellipse">
            <a:avLst/>
          </a:prstGeom>
          <a:noFill/>
          <a:ln>
            <a:solidFill>
              <a:srgbClr val="F2242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808264" y="1341259"/>
            <a:ext cx="7734231" cy="226566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 flipH="1">
            <a:off x="3207592" y="1455397"/>
            <a:ext cx="6868544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latin typeface="微软雅黑" pitchFamily="34" charset="-122"/>
                <a:ea typeface="微软雅黑" pitchFamily="34" charset="-122"/>
              </a:rPr>
              <a:t>集群间通讯</a:t>
            </a:r>
            <a:endParaRPr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虽然设计上围绕单进程多线程模块进行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核心层为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多进程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做了许多配合</a:t>
            </a: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：handle的高位用来提供给集群间通讯。加入harbor服务，master服务。</a:t>
            </a:r>
            <a:endParaRPr lang="x-none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 rot="19957823">
            <a:off x="9986337" y="3689857"/>
            <a:ext cx="946297" cy="802875"/>
            <a:chOff x="5968977" y="738349"/>
            <a:chExt cx="1762125" cy="1235075"/>
          </a:xfrm>
          <a:effectLst>
            <a:outerShdw blurRad="127000" dist="1016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Freeform 69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0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999 w 999"/>
                <a:gd name="T1" fmla="*/ 301 h 778"/>
                <a:gd name="T2" fmla="*/ 502 w 999"/>
                <a:gd name="T3" fmla="*/ 554 h 778"/>
                <a:gd name="T4" fmla="*/ 0 w 999"/>
                <a:gd name="T5" fmla="*/ 778 h 778"/>
                <a:gd name="T6" fmla="*/ 0 w 999"/>
                <a:gd name="T7" fmla="*/ 435 h 778"/>
                <a:gd name="T8" fmla="*/ 355 w 999"/>
                <a:gd name="T9" fmla="*/ 253 h 778"/>
                <a:gd name="T10" fmla="*/ 852 w 999"/>
                <a:gd name="T11" fmla="*/ 0 h 778"/>
                <a:gd name="T12" fmla="*/ 814 w 999"/>
                <a:gd name="T13" fmla="*/ 206 h 778"/>
                <a:gd name="T14" fmla="*/ 999 w 999"/>
                <a:gd name="T15" fmla="*/ 301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9" h="778">
                  <a:moveTo>
                    <a:pt x="999" y="301"/>
                  </a:moveTo>
                  <a:lnTo>
                    <a:pt x="502" y="554"/>
                  </a:lnTo>
                  <a:lnTo>
                    <a:pt x="0" y="778"/>
                  </a:lnTo>
                  <a:lnTo>
                    <a:pt x="0" y="435"/>
                  </a:lnTo>
                  <a:lnTo>
                    <a:pt x="355" y="253"/>
                  </a:lnTo>
                  <a:lnTo>
                    <a:pt x="852" y="0"/>
                  </a:lnTo>
                  <a:lnTo>
                    <a:pt x="814" y="206"/>
                  </a:lnTo>
                  <a:lnTo>
                    <a:pt x="999" y="3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1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D1919">
                    <a:shade val="30000"/>
                    <a:satMod val="115000"/>
                  </a:srgbClr>
                </a:gs>
                <a:gs pos="50000">
                  <a:srgbClr val="8D1919">
                    <a:shade val="67500"/>
                    <a:satMod val="115000"/>
                  </a:srgbClr>
                </a:gs>
                <a:gs pos="100000">
                  <a:srgbClr val="8D1919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2"/>
            <p:cNvSpPr/>
            <p:nvPr/>
          </p:nvSpPr>
          <p:spPr bwMode="auto">
            <a:xfrm>
              <a:off x="5968977" y="738349"/>
              <a:ext cx="1585912" cy="1235075"/>
            </a:xfrm>
            <a:custGeom>
              <a:avLst/>
              <a:gdLst>
                <a:gd name="T0" fmla="*/ 852 w 999"/>
                <a:gd name="T1" fmla="*/ 0 h 778"/>
                <a:gd name="T2" fmla="*/ 355 w 999"/>
                <a:gd name="T3" fmla="*/ 253 h 778"/>
                <a:gd name="T4" fmla="*/ 0 w 999"/>
                <a:gd name="T5" fmla="*/ 435 h 778"/>
                <a:gd name="T6" fmla="*/ 0 w 999"/>
                <a:gd name="T7" fmla="*/ 778 h 778"/>
                <a:gd name="T8" fmla="*/ 502 w 999"/>
                <a:gd name="T9" fmla="*/ 554 h 778"/>
                <a:gd name="T10" fmla="*/ 999 w 999"/>
                <a:gd name="T11" fmla="*/ 301 h 778"/>
                <a:gd name="T12" fmla="*/ 999 w 999"/>
                <a:gd name="T13" fmla="*/ 301 h 778"/>
                <a:gd name="T14" fmla="*/ 814 w 999"/>
                <a:gd name="T15" fmla="*/ 206 h 778"/>
                <a:gd name="T16" fmla="*/ 852 w 999"/>
                <a:gd name="T17" fmla="*/ 0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9" h="778">
                  <a:moveTo>
                    <a:pt x="852" y="0"/>
                  </a:moveTo>
                  <a:lnTo>
                    <a:pt x="355" y="253"/>
                  </a:lnTo>
                  <a:lnTo>
                    <a:pt x="0" y="435"/>
                  </a:lnTo>
                  <a:lnTo>
                    <a:pt x="0" y="778"/>
                  </a:lnTo>
                  <a:lnTo>
                    <a:pt x="502" y="554"/>
                  </a:lnTo>
                  <a:lnTo>
                    <a:pt x="999" y="301"/>
                  </a:lnTo>
                  <a:lnTo>
                    <a:pt x="999" y="301"/>
                  </a:lnTo>
                  <a:lnTo>
                    <a:pt x="814" y="206"/>
                  </a:lnTo>
                  <a:lnTo>
                    <a:pt x="8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3"/>
            <p:cNvSpPr/>
            <p:nvPr/>
          </p:nvSpPr>
          <p:spPr bwMode="auto">
            <a:xfrm>
              <a:off x="5968977" y="1428912"/>
              <a:ext cx="1762125" cy="541338"/>
            </a:xfrm>
            <a:custGeom>
              <a:avLst/>
              <a:gdLst>
                <a:gd name="T0" fmla="*/ 1110 w 1110"/>
                <a:gd name="T1" fmla="*/ 341 h 341"/>
                <a:gd name="T2" fmla="*/ 556 w 1110"/>
                <a:gd name="T3" fmla="*/ 341 h 341"/>
                <a:gd name="T4" fmla="*/ 0 w 1110"/>
                <a:gd name="T5" fmla="*/ 341 h 341"/>
                <a:gd name="T6" fmla="*/ 0 w 1110"/>
                <a:gd name="T7" fmla="*/ 169 h 341"/>
                <a:gd name="T8" fmla="*/ 0 w 1110"/>
                <a:gd name="T9" fmla="*/ 0 h 341"/>
                <a:gd name="T10" fmla="*/ 556 w 1110"/>
                <a:gd name="T11" fmla="*/ 0 h 341"/>
                <a:gd name="T12" fmla="*/ 1110 w 1110"/>
                <a:gd name="T13" fmla="*/ 0 h 341"/>
                <a:gd name="T14" fmla="*/ 990 w 1110"/>
                <a:gd name="T15" fmla="*/ 169 h 341"/>
                <a:gd name="T16" fmla="*/ 1110 w 1110"/>
                <a:gd name="T17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0" h="341">
                  <a:moveTo>
                    <a:pt x="1110" y="341"/>
                  </a:moveTo>
                  <a:lnTo>
                    <a:pt x="556" y="341"/>
                  </a:ln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1110" y="0"/>
                  </a:lnTo>
                  <a:lnTo>
                    <a:pt x="990" y="169"/>
                  </a:lnTo>
                  <a:lnTo>
                    <a:pt x="1110" y="341"/>
                  </a:lnTo>
                  <a:close/>
                </a:path>
              </a:pathLst>
            </a:custGeom>
            <a:solidFill>
              <a:srgbClr val="FA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74"/>
            <p:cNvSpPr/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  <a:gd name="T10" fmla="*/ 556 w 556"/>
                <a:gd name="T11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341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5"/>
            <p:cNvSpPr/>
            <p:nvPr/>
          </p:nvSpPr>
          <p:spPr bwMode="auto">
            <a:xfrm>
              <a:off x="5968977" y="1428912"/>
              <a:ext cx="882650" cy="541338"/>
            </a:xfrm>
            <a:custGeom>
              <a:avLst/>
              <a:gdLst>
                <a:gd name="T0" fmla="*/ 556 w 556"/>
                <a:gd name="T1" fmla="*/ 341 h 341"/>
                <a:gd name="T2" fmla="*/ 0 w 556"/>
                <a:gd name="T3" fmla="*/ 341 h 341"/>
                <a:gd name="T4" fmla="*/ 0 w 556"/>
                <a:gd name="T5" fmla="*/ 169 h 341"/>
                <a:gd name="T6" fmla="*/ 0 w 556"/>
                <a:gd name="T7" fmla="*/ 0 h 341"/>
                <a:gd name="T8" fmla="*/ 556 w 556"/>
                <a:gd name="T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341">
                  <a:moveTo>
                    <a:pt x="556" y="341"/>
                  </a:moveTo>
                  <a:lnTo>
                    <a:pt x="0" y="34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5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1318512" y="4127892"/>
            <a:ext cx="2265664" cy="2265664"/>
          </a:xfrm>
          <a:prstGeom prst="ellipse">
            <a:avLst/>
          </a:prstGeom>
          <a:noFill/>
          <a:ln>
            <a:solidFill>
              <a:srgbClr val="F2242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808264" y="4114445"/>
            <a:ext cx="7734231" cy="2265664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 flipH="1">
            <a:off x="3192352" y="4289543"/>
            <a:ext cx="6868544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组播</a:t>
            </a:r>
            <a:endParaRPr lang="x-none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x-none" altLang="zh-CN" sz="2000" dirty="0">
                <a:latin typeface="微软雅黑" pitchFamily="34" charset="-122"/>
                <a:ea typeface="微软雅黑" pitchFamily="34" charset="-122"/>
              </a:rPr>
              <a:t>对于游戏服务,组播服务是一个重要的优化，skynet 会识别消息的 type 是否为 PTYPE_MULTICAST ,然后有不同的生命期管理策略,并把组播包交给组播服务处理。</a:t>
            </a:r>
            <a:endParaRPr lang="x-none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2055495" y="2169160"/>
            <a:ext cx="5359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400" dirty="0">
                <a:solidFill>
                  <a:srgbClr val="F91515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4</a:t>
            </a:r>
            <a:endParaRPr lang="x-none" altLang="zh-CN" sz="4400" dirty="0">
              <a:solidFill>
                <a:srgbClr val="F91515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 flipH="1">
            <a:off x="2059940" y="4903470"/>
            <a:ext cx="535940" cy="762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4400" dirty="0">
                <a:solidFill>
                  <a:srgbClr val="F91515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5</a:t>
            </a:r>
            <a:endParaRPr lang="x-none" altLang="zh-CN" sz="4400" dirty="0">
              <a:solidFill>
                <a:srgbClr val="F91515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039745" y="1565275"/>
            <a:ext cx="7193915" cy="1902460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074670" y="4306570"/>
            <a:ext cx="7193915" cy="1902460"/>
          </a:xfrm>
          <a:prstGeom prst="roundRect">
            <a:avLst/>
          </a:prstGeom>
          <a:noFill/>
          <a:ln>
            <a:solidFill>
              <a:srgbClr val="FC151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bldLvl="0" animBg="1"/>
      <p:bldP spid="9" grpId="0" bldLvl="0" animBg="1"/>
      <p:bldP spid="20" grpId="0"/>
      <p:bldP spid="24" grpId="0" bldLvl="0" animBg="1"/>
      <p:bldP spid="26" grpId="0" bldLvl="0" animBg="1"/>
      <p:bldP spid="28" grpId="0"/>
      <p:bldP spid="8" grpId="0"/>
      <p:bldP spid="21" grpId="0"/>
      <p:bldP spid="25" grpId="0" bldLvl="0" animBg="1"/>
      <p:bldP spid="3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 flipH="1">
            <a:off x="4807335" y="3353768"/>
            <a:ext cx="256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Stencil Std" panose="04020904080802020404" pitchFamily="82" charset="0"/>
              </a:rPr>
              <a:t>THANKS</a:t>
            </a:r>
            <a:endParaRPr lang="zh-CN" altLang="en-US" sz="3200" dirty="0">
              <a:latin typeface="Stencil Std" panose="04020904080802020404" pitchFamily="82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 flipH="1">
            <a:off x="4678719" y="3894401"/>
            <a:ext cx="282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rgbClr val="F02525"/>
                </a:solidFill>
                <a:latin typeface="微软雅黑" pitchFamily="34" charset="-122"/>
                <a:ea typeface="微软雅黑" pitchFamily="34" charset="-122"/>
              </a:rPr>
              <a:t>Thank you for your attention!</a:t>
            </a:r>
            <a:endParaRPr lang="zh-CN" altLang="en-US" sz="1400" dirty="0">
              <a:solidFill>
                <a:srgbClr val="F02525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6" t="20226" r="2428" b="21797"/>
          <a:stretch>
            <a:fillRect/>
          </a:stretch>
        </p:blipFill>
        <p:spPr>
          <a:xfrm rot="16200000">
            <a:off x="5972763" y="671852"/>
            <a:ext cx="260144" cy="4283147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6" t="20226" r="2428" b="21797"/>
          <a:stretch>
            <a:fillRect/>
          </a:stretch>
        </p:blipFill>
        <p:spPr>
          <a:xfrm rot="5400000" flipV="1">
            <a:off x="5972763" y="2470170"/>
            <a:ext cx="260144" cy="4283147"/>
          </a:xfrm>
          <a:prstGeom prst="rect">
            <a:avLst/>
          </a:prstGeom>
        </p:spPr>
      </p:pic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5673878" y="-2424647"/>
            <a:ext cx="845692" cy="3199616"/>
            <a:chOff x="381" y="478"/>
            <a:chExt cx="531" cy="2009"/>
          </a:xfrm>
          <a:effectLst>
            <a:outerShdw blurRad="889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1" y="480"/>
              <a:ext cx="531" cy="2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"/>
            <p:cNvSpPr/>
            <p:nvPr/>
          </p:nvSpPr>
          <p:spPr bwMode="auto">
            <a:xfrm>
              <a:off x="383" y="478"/>
              <a:ext cx="529" cy="2009"/>
            </a:xfrm>
            <a:custGeom>
              <a:avLst/>
              <a:gdLst>
                <a:gd name="T0" fmla="*/ 529 w 529"/>
                <a:gd name="T1" fmla="*/ 2009 h 2009"/>
                <a:gd name="T2" fmla="*/ 261 w 529"/>
                <a:gd name="T3" fmla="*/ 1879 h 2009"/>
                <a:gd name="T4" fmla="*/ 0 w 529"/>
                <a:gd name="T5" fmla="*/ 2009 h 2009"/>
                <a:gd name="T6" fmla="*/ 0 w 529"/>
                <a:gd name="T7" fmla="*/ 0 h 2009"/>
                <a:gd name="T8" fmla="*/ 529 w 529"/>
                <a:gd name="T9" fmla="*/ 0 h 2009"/>
                <a:gd name="T10" fmla="*/ 529 w 529"/>
                <a:gd name="T11" fmla="*/ 2009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9" h="2009">
                  <a:moveTo>
                    <a:pt x="529" y="2009"/>
                  </a:moveTo>
                  <a:lnTo>
                    <a:pt x="261" y="1879"/>
                  </a:lnTo>
                  <a:lnTo>
                    <a:pt x="0" y="2009"/>
                  </a:lnTo>
                  <a:lnTo>
                    <a:pt x="0" y="0"/>
                  </a:lnTo>
                  <a:lnTo>
                    <a:pt x="529" y="0"/>
                  </a:lnTo>
                  <a:lnTo>
                    <a:pt x="529" y="2009"/>
                  </a:lnTo>
                  <a:close/>
                </a:path>
              </a:pathLst>
            </a:custGeom>
            <a:solidFill>
              <a:srgbClr val="F0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426" y="537"/>
              <a:ext cx="443" cy="1877"/>
            </a:xfrm>
            <a:custGeom>
              <a:avLst/>
              <a:gdLst>
                <a:gd name="T0" fmla="*/ 443 w 443"/>
                <a:gd name="T1" fmla="*/ 1877 h 1877"/>
                <a:gd name="T2" fmla="*/ 218 w 443"/>
                <a:gd name="T3" fmla="*/ 1756 h 1877"/>
                <a:gd name="T4" fmla="*/ 0 w 443"/>
                <a:gd name="T5" fmla="*/ 1877 h 1877"/>
                <a:gd name="T6" fmla="*/ 0 w 443"/>
                <a:gd name="T7" fmla="*/ 0 h 1877"/>
                <a:gd name="T8" fmla="*/ 443 w 443"/>
                <a:gd name="T9" fmla="*/ 0 h 1877"/>
                <a:gd name="T10" fmla="*/ 443 w 443"/>
                <a:gd name="T11" fmla="*/ 1877 h 1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" h="1877">
                  <a:moveTo>
                    <a:pt x="443" y="1877"/>
                  </a:moveTo>
                  <a:lnTo>
                    <a:pt x="218" y="1756"/>
                  </a:lnTo>
                  <a:lnTo>
                    <a:pt x="0" y="1877"/>
                  </a:lnTo>
                  <a:lnTo>
                    <a:pt x="0" y="0"/>
                  </a:lnTo>
                  <a:lnTo>
                    <a:pt x="443" y="0"/>
                  </a:lnTo>
                  <a:lnTo>
                    <a:pt x="443" y="1877"/>
                  </a:ln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theme/theme1.xml><?xml version="1.0" encoding="utf-8"?>
<a:theme xmlns:a="http://schemas.openxmlformats.org/drawingml/2006/main" name="第一PPT：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1612</Words>
  <Application>Kingsoft Office WPP</Application>
  <PresentationFormat>自定义</PresentationFormat>
  <Paragraphs>118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 </vt:lpstr>
      <vt:lpstr>宋体 </vt:lpstr>
      <vt:lpstr>微软雅黑</vt:lpstr>
      <vt:lpstr>第一PPT：www.1ppt.com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第一PPT模板网-WWW.1PPT.COM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dc:description>第一PPT模板网-WWW.1PPT.COM</dc:description>
  <cp:lastModifiedBy>aleafall</cp:lastModifiedBy>
  <cp:revision>689</cp:revision>
  <dcterms:created xsi:type="dcterms:W3CDTF">2017-01-03T11:27:52Z</dcterms:created>
  <dcterms:modified xsi:type="dcterms:W3CDTF">2017-01-03T11:27:52Z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