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712"/>
  </p:normalViewPr>
  <p:slideViewPr>
    <p:cSldViewPr snapToGrid="0" snapToObjects="1">
      <p:cViewPr varScale="1">
        <p:scale>
          <a:sx n="105" d="100"/>
          <a:sy n="105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AFEDB-09D1-EA4D-8086-4C3DEB9A7A36}" type="datetimeFigureOut">
              <a:rPr kumimoji="1" lang="zh-CN" altLang="en-US" smtClean="0"/>
              <a:t>2017/1/3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09A6B-FC9E-C94E-94A9-6804CE579F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028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+mj-ea"/>
                <a:cs typeface="STSong" charset="-122"/>
              </a:rPr>
              <a:t>iOS</a:t>
            </a:r>
            <a:r>
              <a:rPr kumimoji="1" lang="zh-CN" altLang="en-US" dirty="0" smtClean="0">
                <a:latin typeface="+mj-ea"/>
                <a:cs typeface="STSong" charset="-122"/>
              </a:rPr>
              <a:t>内存管理</a:t>
            </a:r>
            <a:endParaRPr kumimoji="1" lang="zh-CN" altLang="en-US" dirty="0">
              <a:latin typeface="+mj-ea"/>
              <a:cs typeface="STSong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>
                <a:latin typeface="+mn-ea"/>
              </a:rPr>
              <a:t>移游</a:t>
            </a:r>
            <a:r>
              <a:rPr kumimoji="1" lang="en-US" altLang="zh-CN" sz="2400" dirty="0" smtClean="0">
                <a:latin typeface="+mn-ea"/>
              </a:rPr>
              <a:t>2</a:t>
            </a:r>
            <a:r>
              <a:rPr kumimoji="1" lang="zh-CN" altLang="en-US" sz="2400" dirty="0" smtClean="0">
                <a:latin typeface="+mn-ea"/>
              </a:rPr>
              <a:t>班 刘凯敏</a:t>
            </a:r>
            <a:endParaRPr kumimoji="1"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283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902208"/>
            <a:ext cx="9601200" cy="4949952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dirty="0" smtClean="0">
                <a:latin typeface="+mn-ea"/>
              </a:rPr>
              <a:t>1</a:t>
            </a:r>
            <a:r>
              <a:rPr kumimoji="1" lang="en-US" altLang="zh-CN" sz="3200" dirty="0">
                <a:latin typeface="+mn-ea"/>
              </a:rPr>
              <a:t>.</a:t>
            </a:r>
            <a:r>
              <a:rPr kumimoji="1" lang="zh-CN" altLang="en-US" sz="3200" dirty="0" smtClean="0">
                <a:latin typeface="+mn-ea"/>
              </a:rPr>
              <a:t>自己生成的对象自己持有</a:t>
            </a:r>
            <a:endParaRPr kumimoji="1" lang="en-US" altLang="zh-CN" sz="3200" dirty="0" smtClean="0">
              <a:latin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>
                <a:latin typeface="+mn-ea"/>
              </a:rPr>
              <a:t>	</a:t>
            </a:r>
            <a:r>
              <a:rPr kumimoji="1" lang="zh-CN" altLang="en-US" sz="2400" dirty="0" smtClean="0">
                <a:latin typeface="+mn-ea"/>
              </a:rPr>
              <a:t>使用以下名称开头的方法名意味着自己生成的对象只有自己持有：</a:t>
            </a:r>
            <a:endParaRPr kumimoji="1" lang="en-US" altLang="zh-CN" sz="2400" dirty="0" smtClean="0">
              <a:latin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Ø"/>
            </a:pPr>
            <a:r>
              <a:rPr kumimoji="1" lang="en-US" altLang="zh-CN" sz="2400" dirty="0">
                <a:latin typeface="+mn-ea"/>
              </a:rPr>
              <a:t>	</a:t>
            </a:r>
            <a:r>
              <a:rPr kumimoji="1" lang="en-US" altLang="zh-CN" sz="2400" dirty="0" err="1" smtClean="0">
                <a:latin typeface="+mn-ea"/>
              </a:rPr>
              <a:t>alloc</a:t>
            </a:r>
            <a:endParaRPr kumimoji="1" lang="en-US" altLang="zh-CN" sz="2400" dirty="0" smtClean="0">
              <a:latin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Ø"/>
            </a:pPr>
            <a:r>
              <a:rPr kumimoji="1" lang="en-US" altLang="zh-CN" sz="2400" dirty="0">
                <a:latin typeface="+mn-ea"/>
              </a:rPr>
              <a:t>	</a:t>
            </a:r>
            <a:r>
              <a:rPr kumimoji="1" lang="en-US" altLang="zh-CN" sz="2400" dirty="0" smtClean="0">
                <a:latin typeface="+mn-ea"/>
              </a:rPr>
              <a:t>new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Ø"/>
            </a:pPr>
            <a:r>
              <a:rPr kumimoji="1" lang="en-US" altLang="zh-CN" sz="2400" dirty="0">
                <a:latin typeface="+mn-ea"/>
              </a:rPr>
              <a:t>	</a:t>
            </a:r>
            <a:r>
              <a:rPr kumimoji="1" lang="en-US" altLang="zh-CN" sz="2400" dirty="0" smtClean="0">
                <a:latin typeface="+mn-ea"/>
              </a:rPr>
              <a:t>copy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Ø"/>
            </a:pPr>
            <a:r>
              <a:rPr kumimoji="1" lang="en-US" altLang="zh-CN" sz="2400" dirty="0">
                <a:latin typeface="+mn-ea"/>
              </a:rPr>
              <a:t>	</a:t>
            </a:r>
            <a:r>
              <a:rPr kumimoji="1" lang="en-US" altLang="zh-CN" sz="2400" dirty="0" err="1" smtClean="0">
                <a:latin typeface="+mn-ea"/>
              </a:rPr>
              <a:t>mutableCopy</a:t>
            </a:r>
            <a:endParaRPr kumimoji="1" lang="en-US" altLang="zh-CN" sz="2400" dirty="0" smtClean="0"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3200" dirty="0" smtClean="0">
                <a:latin typeface="+mn-ea"/>
              </a:rPr>
              <a:t>2.</a:t>
            </a:r>
            <a:r>
              <a:rPr kumimoji="1" lang="zh-CN" altLang="en-US" sz="3200" dirty="0" smtClean="0">
                <a:latin typeface="+mn-ea"/>
              </a:rPr>
              <a:t>非自己生成的对象，自己也能持有</a:t>
            </a:r>
            <a:endParaRPr kumimoji="1" lang="en-US" altLang="zh-CN" sz="3200" dirty="0" smtClean="0"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2400" dirty="0">
                <a:latin typeface="+mn-ea"/>
              </a:rPr>
              <a:t>	</a:t>
            </a:r>
            <a:r>
              <a:rPr kumimoji="1" lang="zh-CN" altLang="en-US" sz="2400" dirty="0" smtClean="0">
                <a:latin typeface="+mn-ea"/>
              </a:rPr>
              <a:t>非自己生成的对象即用</a:t>
            </a:r>
            <a:r>
              <a:rPr kumimoji="1" lang="en-US" altLang="zh-CN" sz="2400" dirty="0" err="1" smtClean="0">
                <a:latin typeface="+mn-ea"/>
              </a:rPr>
              <a:t>alloc</a:t>
            </a:r>
            <a:r>
              <a:rPr kumimoji="1" lang="en-US" altLang="zh-CN" sz="2400" dirty="0" smtClean="0">
                <a:latin typeface="+mn-ea"/>
              </a:rPr>
              <a:t>/new/copy/</a:t>
            </a:r>
            <a:r>
              <a:rPr kumimoji="1" lang="en-US" altLang="zh-CN" sz="2400" dirty="0" err="1" smtClean="0">
                <a:latin typeface="+mn-ea"/>
              </a:rPr>
              <a:t>mutableCopy</a:t>
            </a:r>
            <a:r>
              <a:rPr kumimoji="1" lang="zh-CN" altLang="en-US" sz="2400" dirty="0" smtClean="0">
                <a:latin typeface="+mn-ea"/>
              </a:rPr>
              <a:t>以外的方法取得的对象。</a:t>
            </a:r>
            <a:endParaRPr kumimoji="1" lang="en-US" altLang="zh-CN" sz="2400" dirty="0" smtClean="0"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2400" dirty="0">
                <a:latin typeface="+mn-ea"/>
              </a:rPr>
              <a:t>	</a:t>
            </a:r>
            <a:r>
              <a:rPr kumimoji="1" lang="en-US" altLang="zh-CN" sz="2400" dirty="0" smtClean="0">
                <a:latin typeface="+mn-ea"/>
              </a:rPr>
              <a:t>id</a:t>
            </a:r>
            <a:r>
              <a:rPr kumimoji="1" lang="zh-CN" altLang="en-US" sz="2400" dirty="0" smtClean="0">
                <a:latin typeface="+mn-ea"/>
              </a:rPr>
              <a:t> </a:t>
            </a:r>
            <a:r>
              <a:rPr kumimoji="1" lang="en-US" altLang="zh-CN" sz="2400" dirty="0" err="1" smtClean="0">
                <a:latin typeface="+mn-ea"/>
              </a:rPr>
              <a:t>obj</a:t>
            </a:r>
            <a:r>
              <a:rPr kumimoji="1" lang="zh-CN" altLang="en-US" sz="2400" dirty="0" smtClean="0">
                <a:latin typeface="+mn-ea"/>
              </a:rPr>
              <a:t> </a:t>
            </a:r>
            <a:r>
              <a:rPr kumimoji="1" lang="en-US" altLang="zh-CN" sz="2400" dirty="0" smtClean="0">
                <a:latin typeface="+mn-ea"/>
              </a:rPr>
              <a:t>=</a:t>
            </a:r>
            <a:r>
              <a:rPr kumimoji="1" lang="zh-CN" altLang="en-US" sz="2400" dirty="0" smtClean="0">
                <a:latin typeface="+mn-ea"/>
              </a:rPr>
              <a:t> </a:t>
            </a:r>
            <a:r>
              <a:rPr kumimoji="1" lang="en-US" altLang="zh-CN" sz="2400" dirty="0" smtClean="0">
                <a:latin typeface="+mn-ea"/>
              </a:rPr>
              <a:t>[</a:t>
            </a:r>
            <a:r>
              <a:rPr kumimoji="1" lang="en-US" altLang="zh-CN" sz="2400" dirty="0" err="1" smtClean="0">
                <a:latin typeface="+mn-ea"/>
              </a:rPr>
              <a:t>NSMutableArray</a:t>
            </a:r>
            <a:r>
              <a:rPr kumimoji="1" lang="zh-CN" altLang="en-US" sz="2400" dirty="0" smtClean="0">
                <a:latin typeface="+mn-ea"/>
              </a:rPr>
              <a:t> </a:t>
            </a:r>
            <a:r>
              <a:rPr kumimoji="1" lang="en-US" altLang="zh-CN" sz="2400" dirty="0" smtClean="0">
                <a:latin typeface="+mn-ea"/>
              </a:rPr>
              <a:t>array];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2400" dirty="0">
                <a:latin typeface="+mn-ea"/>
              </a:rPr>
              <a:t>	</a:t>
            </a:r>
            <a:r>
              <a:rPr kumimoji="1" lang="en-US" altLang="zh-CN" sz="2400" dirty="0" smtClean="0">
                <a:latin typeface="+mn-ea"/>
              </a:rPr>
              <a:t>[</a:t>
            </a:r>
            <a:r>
              <a:rPr kumimoji="1" lang="en-US" altLang="zh-CN" sz="2400" dirty="0" err="1" smtClean="0">
                <a:latin typeface="+mn-ea"/>
              </a:rPr>
              <a:t>obj</a:t>
            </a:r>
            <a:r>
              <a:rPr kumimoji="1" lang="zh-CN" altLang="en-US" sz="2400" dirty="0" smtClean="0">
                <a:latin typeface="+mn-ea"/>
              </a:rPr>
              <a:t> </a:t>
            </a:r>
            <a:r>
              <a:rPr kumimoji="1" lang="en-US" altLang="zh-CN" sz="2400" dirty="0" smtClean="0">
                <a:latin typeface="+mn-ea"/>
              </a:rPr>
              <a:t>retain];</a:t>
            </a:r>
            <a:endParaRPr kumimoji="1" lang="en-US" altLang="zh-CN" sz="2400" dirty="0"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2400" dirty="0" smtClean="0">
                <a:latin typeface="+mn-ea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8364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04544"/>
            <a:ext cx="9601200" cy="40843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dirty="0" smtClean="0">
                <a:latin typeface="+mn-ea"/>
              </a:rPr>
              <a:t>3.</a:t>
            </a:r>
            <a:r>
              <a:rPr kumimoji="1" lang="zh-CN" altLang="en-US" sz="3200" dirty="0" smtClean="0">
                <a:latin typeface="+mn-ea"/>
              </a:rPr>
              <a:t>不再需要自己持有的对象时释放</a:t>
            </a:r>
            <a:endParaRPr kumimoji="1" lang="en-US" altLang="zh-CN" sz="3200" dirty="0" smtClean="0">
              <a:latin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>
                <a:latin typeface="+mn-ea"/>
              </a:rPr>
              <a:t>	</a:t>
            </a:r>
            <a:r>
              <a:rPr kumimoji="1" lang="zh-CN" altLang="en-US" sz="2400" dirty="0" smtClean="0">
                <a:latin typeface="+mn-ea"/>
              </a:rPr>
              <a:t>自己持有的对象，一旦不再需要，持有者有义务释放该对象。释放使用</a:t>
            </a:r>
            <a:r>
              <a:rPr kumimoji="1" lang="en-US" altLang="zh-CN" sz="2400" dirty="0" smtClean="0">
                <a:latin typeface="+mn-ea"/>
              </a:rPr>
              <a:t>release</a:t>
            </a:r>
            <a:r>
              <a:rPr kumimoji="1" lang="zh-CN" altLang="en-US" sz="2400" dirty="0" smtClean="0">
                <a:latin typeface="+mn-ea"/>
              </a:rPr>
              <a:t>方法。</a:t>
            </a:r>
            <a:endParaRPr kumimoji="1" lang="en-US" altLang="zh-CN" sz="2400" dirty="0" smtClean="0">
              <a:latin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dirty="0" smtClean="0">
              <a:latin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dirty="0" smtClean="0">
                <a:latin typeface="+mn-ea"/>
              </a:rPr>
              <a:t>4.</a:t>
            </a:r>
            <a:r>
              <a:rPr kumimoji="1" lang="zh-CN" altLang="en-US" sz="3200" dirty="0" smtClean="0">
                <a:latin typeface="+mn-ea"/>
              </a:rPr>
              <a:t>无法释放非自己持有的对象</a:t>
            </a:r>
            <a:endParaRPr kumimoji="1" lang="en-US" altLang="zh-CN" sz="3200" dirty="0" smtClean="0">
              <a:latin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>
                <a:latin typeface="+mn-ea"/>
              </a:rPr>
              <a:t>	</a:t>
            </a:r>
            <a:r>
              <a:rPr kumimoji="1" lang="zh-CN" altLang="en-US" sz="2400" dirty="0" smtClean="0">
                <a:latin typeface="+mn-ea"/>
              </a:rPr>
              <a:t>对于用</a:t>
            </a:r>
            <a:r>
              <a:rPr kumimoji="1" lang="en-US" altLang="zh-CN" sz="2400" dirty="0" err="1" smtClean="0">
                <a:latin typeface="+mn-ea"/>
              </a:rPr>
              <a:t>alloc</a:t>
            </a:r>
            <a:r>
              <a:rPr kumimoji="1" lang="en-US" altLang="zh-CN" sz="2400" dirty="0" smtClean="0">
                <a:latin typeface="+mn-ea"/>
              </a:rPr>
              <a:t>/new/copy/</a:t>
            </a:r>
            <a:r>
              <a:rPr kumimoji="1" lang="en-US" altLang="zh-CN" sz="2400" dirty="0" err="1" smtClean="0">
                <a:latin typeface="+mn-ea"/>
              </a:rPr>
              <a:t>mutableCopy</a:t>
            </a:r>
            <a:r>
              <a:rPr kumimoji="1" lang="zh-CN" altLang="en-US" sz="2400" dirty="0" smtClean="0">
                <a:latin typeface="+mn-ea"/>
              </a:rPr>
              <a:t>方法生成并持有的对象，或是用</a:t>
            </a:r>
            <a:r>
              <a:rPr kumimoji="1" lang="en-US" altLang="zh-CN" sz="2400" dirty="0" smtClean="0">
                <a:latin typeface="+mn-ea"/>
              </a:rPr>
              <a:t>retain</a:t>
            </a:r>
            <a:r>
              <a:rPr kumimoji="1" lang="zh-CN" altLang="en-US" sz="2400" dirty="0" smtClean="0">
                <a:latin typeface="+mn-ea"/>
              </a:rPr>
              <a:t>方法持有的对象，由于持有者是自己，所以在不需要该对象时需要将其释放。而由此以外所得到的对象绝对不能释放，不然会造成程序崩溃。</a:t>
            </a:r>
            <a:endParaRPr kumimoji="1"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5777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自动释放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	</a:t>
            </a:r>
            <a:r>
              <a:rPr kumimoji="1" lang="zh-CN" altLang="en-US" sz="2400" dirty="0" smtClean="0"/>
              <a:t>说到</a:t>
            </a:r>
            <a:r>
              <a:rPr kumimoji="1" lang="en-US" altLang="zh-CN" sz="2400" dirty="0" smtClean="0"/>
              <a:t>Objective-C</a:t>
            </a:r>
            <a:r>
              <a:rPr kumimoji="1" lang="zh-CN" altLang="en-US" sz="2400" dirty="0" smtClean="0"/>
              <a:t>内存管理，就不能不提</a:t>
            </a:r>
            <a:r>
              <a:rPr kumimoji="1" lang="en-US" altLang="zh-CN" sz="2400" dirty="0" err="1" smtClean="0"/>
              <a:t>autorelease</a:t>
            </a:r>
            <a:r>
              <a:rPr kumimoji="1" lang="zh-CN" altLang="en-US" sz="2400" dirty="0" smtClean="0"/>
              <a:t>。</a:t>
            </a:r>
            <a:endParaRPr kumimoji="1" lang="en-US" altLang="zh-CN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/>
              <a:t>	</a:t>
            </a:r>
            <a:r>
              <a:rPr kumimoji="1" lang="en-US" altLang="zh-CN" sz="2400" dirty="0" err="1" smtClean="0"/>
              <a:t>autorelease</a:t>
            </a:r>
            <a:r>
              <a:rPr kumimoji="1" lang="zh-CN" altLang="en-US" sz="2400" dirty="0" smtClean="0"/>
              <a:t>的具体使用方法如下：</a:t>
            </a:r>
            <a:endParaRPr kumimoji="1" lang="en-US" altLang="zh-CN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Ø"/>
            </a:pPr>
            <a:r>
              <a:rPr kumimoji="1" lang="en-US" altLang="zh-CN" sz="2400" dirty="0"/>
              <a:t>	</a:t>
            </a:r>
            <a:r>
              <a:rPr kumimoji="1" lang="zh-CN" altLang="en-US" sz="2400" dirty="0" smtClean="0"/>
              <a:t>生成并持有</a:t>
            </a:r>
            <a:r>
              <a:rPr kumimoji="1" lang="en-US" altLang="zh-CN" sz="2400" dirty="0" err="1" smtClean="0"/>
              <a:t>NSAutoreleasePool</a:t>
            </a:r>
            <a:r>
              <a:rPr kumimoji="1" lang="zh-CN" altLang="en-US" sz="2400" dirty="0" smtClean="0"/>
              <a:t>对象</a:t>
            </a:r>
            <a:endParaRPr kumimoji="1"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Ø"/>
            </a:pPr>
            <a:r>
              <a:rPr kumimoji="1" lang="en-US" altLang="zh-CN" sz="2400" dirty="0"/>
              <a:t>	</a:t>
            </a:r>
            <a:r>
              <a:rPr kumimoji="1" lang="zh-CN" altLang="en-US" sz="2400" dirty="0" smtClean="0"/>
              <a:t>调用已分配对象的</a:t>
            </a:r>
            <a:r>
              <a:rPr kumimoji="1" lang="en-US" altLang="zh-CN" sz="2400" dirty="0" err="1" smtClean="0"/>
              <a:t>autorelease</a:t>
            </a:r>
            <a:r>
              <a:rPr kumimoji="1" lang="zh-CN" altLang="en-US" sz="2400" dirty="0" smtClean="0"/>
              <a:t>实例方法</a:t>
            </a:r>
            <a:endParaRPr kumimoji="1"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Ø"/>
            </a:pPr>
            <a:r>
              <a:rPr kumimoji="1" lang="en-US" altLang="zh-CN" sz="2400" dirty="0"/>
              <a:t>	</a:t>
            </a:r>
            <a:r>
              <a:rPr kumimoji="1" lang="zh-CN" altLang="en-US" sz="2400" dirty="0" smtClean="0"/>
              <a:t>废弃</a:t>
            </a:r>
            <a:r>
              <a:rPr kumimoji="1" lang="en-US" altLang="zh-CN" sz="2400" dirty="0" err="1" smtClean="0"/>
              <a:t>NSAutoreleasePool</a:t>
            </a:r>
            <a:r>
              <a:rPr kumimoji="1" lang="zh-CN" altLang="en-US" sz="2400" dirty="0" smtClean="0"/>
              <a:t>对象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87904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379" y="743712"/>
            <a:ext cx="7905242" cy="3717004"/>
          </a:xfrm>
        </p:spPr>
      </p:pic>
      <p:sp>
        <p:nvSpPr>
          <p:cNvPr id="6" name="文本框 5"/>
          <p:cNvSpPr txBox="1"/>
          <p:nvPr/>
        </p:nvSpPr>
        <p:spPr>
          <a:xfrm>
            <a:off x="1249680" y="4901184"/>
            <a:ext cx="9692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dirty="0" smtClean="0"/>
              <a:t>	</a:t>
            </a:r>
            <a:r>
              <a:rPr kumimoji="1" lang="en-US" altLang="zh-CN" sz="2400" dirty="0" err="1" smtClean="0"/>
              <a:t>NSAutoreleasePool</a:t>
            </a:r>
            <a:r>
              <a:rPr kumimoji="1" lang="zh-CN" altLang="en-US" sz="2400" dirty="0" smtClean="0"/>
              <a:t>对象的生存周期相当于</a:t>
            </a:r>
            <a:r>
              <a:rPr kumimoji="1" lang="en-US" altLang="zh-CN" sz="2400" dirty="0" smtClean="0"/>
              <a:t>C</a:t>
            </a:r>
            <a:r>
              <a:rPr kumimoji="1" lang="zh-CN" altLang="en-US" sz="2400" dirty="0" smtClean="0"/>
              <a:t>语言变量的作用域，所有掉用过</a:t>
            </a:r>
            <a:r>
              <a:rPr kumimoji="1" lang="en-US" altLang="zh-CN" sz="2400" dirty="0" err="1" smtClean="0"/>
              <a:t>autorelease</a:t>
            </a:r>
            <a:r>
              <a:rPr kumimoji="1" lang="zh-CN" altLang="en-US" sz="2400" dirty="0" smtClean="0"/>
              <a:t>实例方法的对象，在飞起</a:t>
            </a:r>
            <a:r>
              <a:rPr kumimoji="1" lang="en-US" altLang="zh-CN" sz="2400" dirty="0" err="1" smtClean="0"/>
              <a:t>NSAutoreleasePool</a:t>
            </a:r>
            <a:r>
              <a:rPr kumimoji="1" lang="zh-CN" altLang="en-US" sz="2400" dirty="0" smtClean="0"/>
              <a:t>对象时，都将调用</a:t>
            </a:r>
            <a:r>
              <a:rPr kumimoji="1" lang="en-US" altLang="zh-CN" sz="2400" dirty="0" smtClean="0"/>
              <a:t>release</a:t>
            </a:r>
            <a:r>
              <a:rPr kumimoji="1" lang="zh-CN" altLang="en-US" sz="2400" dirty="0" smtClean="0"/>
              <a:t>方法。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2740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j-ea"/>
              </a:rPr>
              <a:t>自动引用计数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4164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dirty="0" smtClean="0"/>
              <a:t>	</a:t>
            </a:r>
            <a:r>
              <a:rPr lang="zh-CN" altLang="zh-CN" sz="2400" dirty="0">
                <a:latin typeface="+mn-ea"/>
              </a:rPr>
              <a:t>自动引用计数（</a:t>
            </a:r>
            <a:r>
              <a:rPr lang="en-US" altLang="zh-CN" sz="2400" dirty="0">
                <a:latin typeface="+mn-ea"/>
              </a:rPr>
              <a:t>ARC</a:t>
            </a:r>
            <a:r>
              <a:rPr lang="zh-CN" altLang="zh-CN" sz="2400" dirty="0">
                <a:latin typeface="+mn-ea"/>
              </a:rPr>
              <a:t>）可以避免手动引用计数可能引入的一些潜在的陷阱，自动引用计数同样是基于引用计数的，只不过由系统来负责管理对象的引用计数，系统可以判断何时需要保持对象，何时需要自动释放对象。开发者不需要担心方法内创建的对象，编译器会管理好对象的内存，通过生成正确的代码去释放或保存返回的对象</a:t>
            </a:r>
            <a:r>
              <a:rPr lang="zh-CN" altLang="zh-CN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latin typeface="+mn-ea"/>
              </a:rPr>
              <a:t>	</a:t>
            </a:r>
            <a:r>
              <a:rPr lang="zh-CN" altLang="zh-CN" sz="2400" dirty="0">
                <a:latin typeface="+mn-ea"/>
              </a:rPr>
              <a:t>如果在最新的</a:t>
            </a:r>
            <a:r>
              <a:rPr lang="en-US" altLang="zh-CN" sz="2400" dirty="0" err="1">
                <a:latin typeface="+mn-ea"/>
              </a:rPr>
              <a:t>Xcode</a:t>
            </a:r>
            <a:r>
              <a:rPr lang="zh-CN" altLang="zh-CN" sz="2400" dirty="0">
                <a:latin typeface="+mn-ea"/>
              </a:rPr>
              <a:t>中创建</a:t>
            </a:r>
            <a:r>
              <a:rPr lang="en-US" altLang="zh-CN" sz="2400" dirty="0">
                <a:latin typeface="+mn-ea"/>
              </a:rPr>
              <a:t>iOS</a:t>
            </a:r>
            <a:r>
              <a:rPr lang="zh-CN" altLang="zh-CN" sz="2400" dirty="0">
                <a:latin typeface="+mn-ea"/>
              </a:rPr>
              <a:t>项目，则默认已经启用了</a:t>
            </a:r>
            <a:r>
              <a:rPr lang="en-US" altLang="zh-CN" sz="2400" dirty="0">
                <a:latin typeface="+mn-ea"/>
              </a:rPr>
              <a:t>ARC</a:t>
            </a:r>
            <a:r>
              <a:rPr lang="zh-CN" altLang="zh-CN" sz="2400" dirty="0">
                <a:latin typeface="+mn-ea"/>
              </a:rPr>
              <a:t>机制。当然也可以关闭项目的</a:t>
            </a:r>
            <a:r>
              <a:rPr lang="en-US" altLang="zh-CN" sz="2400" dirty="0">
                <a:latin typeface="+mn-ea"/>
              </a:rPr>
              <a:t>ARC</a:t>
            </a:r>
            <a:r>
              <a:rPr lang="zh-CN" altLang="zh-CN" sz="2400" dirty="0">
                <a:latin typeface="+mn-ea"/>
              </a:rPr>
              <a:t>机制，或者项目需要单独对某个项目启用手动引用计数，也就是关闭</a:t>
            </a:r>
            <a:r>
              <a:rPr lang="en-US" altLang="zh-CN" sz="2400" dirty="0">
                <a:latin typeface="+mn-ea"/>
              </a:rPr>
              <a:t>ARC</a:t>
            </a:r>
            <a:r>
              <a:rPr lang="zh-CN" altLang="zh-CN" sz="2400" dirty="0">
                <a:latin typeface="+mn-ea"/>
              </a:rPr>
              <a:t>机制，则可以单独关闭某个文件的</a:t>
            </a:r>
            <a:r>
              <a:rPr lang="en-US" altLang="zh-CN" sz="2400" dirty="0">
                <a:latin typeface="+mn-ea"/>
              </a:rPr>
              <a:t>ARC</a:t>
            </a:r>
            <a:r>
              <a:rPr lang="zh-CN" altLang="zh-CN" sz="2400" dirty="0">
                <a:latin typeface="+mn-ea"/>
              </a:rPr>
              <a:t>机制。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17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920240"/>
            <a:ext cx="9601200" cy="435864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>
                <a:latin typeface="+mn-ea"/>
              </a:rPr>
              <a:t>要</a:t>
            </a:r>
            <a:r>
              <a:rPr lang="zh-CN" altLang="en-US" sz="2400" dirty="0">
                <a:latin typeface="+mn-ea"/>
              </a:rPr>
              <a:t>想掌握</a:t>
            </a:r>
            <a:r>
              <a:rPr lang="en-US" altLang="zh-CN" sz="2400" dirty="0">
                <a:latin typeface="+mn-ea"/>
              </a:rPr>
              <a:t>iOS</a:t>
            </a:r>
            <a:r>
              <a:rPr lang="zh-CN" altLang="en-US" sz="2400" dirty="0">
                <a:latin typeface="+mn-ea"/>
              </a:rPr>
              <a:t>的内存管理，首先要深入理解引用计数</a:t>
            </a:r>
            <a:r>
              <a:rPr lang="en-US" altLang="zh-CN" sz="2400" dirty="0">
                <a:latin typeface="+mn-ea"/>
              </a:rPr>
              <a:t>(Reference Count)</a:t>
            </a:r>
            <a:r>
              <a:rPr lang="zh-CN" altLang="en-US" sz="2400" dirty="0">
                <a:latin typeface="+mn-ea"/>
              </a:rPr>
              <a:t>这个概念以及内存管理的规则，</a:t>
            </a:r>
            <a:r>
              <a:rPr lang="en-US" altLang="zh-CN" sz="2400" dirty="0">
                <a:latin typeface="+mn-ea"/>
              </a:rPr>
              <a:t>Objective-C</a:t>
            </a:r>
            <a:r>
              <a:rPr lang="zh-CN" altLang="en-US" sz="2400" dirty="0">
                <a:latin typeface="+mn-ea"/>
              </a:rPr>
              <a:t>的内存管理采用引用计数来控制对象的回收，当一个对象的应用计数为</a:t>
            </a:r>
            <a:r>
              <a:rPr lang="en-US" altLang="zh-CN" sz="2400" dirty="0">
                <a:latin typeface="+mn-ea"/>
              </a:rPr>
              <a:t>0</a:t>
            </a:r>
            <a:r>
              <a:rPr lang="zh-CN" altLang="en-US" sz="2400" dirty="0">
                <a:latin typeface="+mn-ea"/>
              </a:rPr>
              <a:t>时，系统就会调用该对象的</a:t>
            </a:r>
            <a:r>
              <a:rPr lang="en-US" altLang="zh-CN" sz="2400" dirty="0" err="1">
                <a:latin typeface="+mn-ea"/>
              </a:rPr>
              <a:t>dealloc</a:t>
            </a:r>
            <a:r>
              <a:rPr lang="zh-CN" altLang="en-US" sz="2400" dirty="0">
                <a:latin typeface="+mn-ea"/>
              </a:rPr>
              <a:t>方法来回收它。在没引入</a:t>
            </a:r>
            <a:r>
              <a:rPr lang="en-US" altLang="zh-CN" sz="2400" dirty="0" smtClean="0">
                <a:latin typeface="+mn-ea"/>
              </a:rPr>
              <a:t>ARC</a:t>
            </a:r>
            <a:r>
              <a:rPr lang="zh-CN" altLang="en-US" sz="2400" dirty="0">
                <a:latin typeface="+mn-ea"/>
              </a:rPr>
              <a:t> （自动引用计数）机制</a:t>
            </a:r>
            <a:r>
              <a:rPr lang="zh-CN" altLang="en-US" sz="2400" dirty="0" smtClean="0">
                <a:latin typeface="+mn-ea"/>
              </a:rPr>
              <a:t>之前</a:t>
            </a:r>
            <a:r>
              <a:rPr lang="zh-CN" altLang="en-US" sz="2400" dirty="0">
                <a:latin typeface="+mn-ea"/>
              </a:rPr>
              <a:t>，为了管理对象的引用计数，早起开发者可能需要手动管理对象的引用计数，通过</a:t>
            </a:r>
            <a:r>
              <a:rPr lang="en-US" altLang="zh-CN" sz="2400" dirty="0">
                <a:latin typeface="+mn-ea"/>
              </a:rPr>
              <a:t>retain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release</a:t>
            </a:r>
            <a:r>
              <a:rPr lang="zh-CN" altLang="en-US" sz="2400" dirty="0">
                <a:latin typeface="+mn-ea"/>
              </a:rPr>
              <a:t>方法来手动管理内存；引入</a:t>
            </a:r>
            <a:r>
              <a:rPr lang="en-US" altLang="zh-CN" sz="2400" dirty="0">
                <a:latin typeface="+mn-ea"/>
              </a:rPr>
              <a:t>ARC</a:t>
            </a:r>
            <a:r>
              <a:rPr lang="zh-CN" altLang="en-US" sz="2400" dirty="0">
                <a:latin typeface="+mn-ea"/>
              </a:rPr>
              <a:t>（自动引用计数）机制之后</a:t>
            </a:r>
            <a:r>
              <a:rPr lang="zh-CN" altLang="en-US" sz="2400" dirty="0" smtClean="0">
                <a:latin typeface="+mn-ea"/>
              </a:rPr>
              <a:t>，我们</a:t>
            </a:r>
            <a:r>
              <a:rPr lang="zh-CN" altLang="en-US" sz="2400" dirty="0">
                <a:latin typeface="+mn-ea"/>
              </a:rPr>
              <a:t>可以借助编译器来帮忙自动调用</a:t>
            </a:r>
            <a:r>
              <a:rPr lang="en-US" altLang="zh-CN" sz="2400" dirty="0">
                <a:latin typeface="+mn-ea"/>
              </a:rPr>
              <a:t>retain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release</a:t>
            </a:r>
            <a:r>
              <a:rPr lang="zh-CN" altLang="en-US" sz="2400" dirty="0">
                <a:latin typeface="+mn-ea"/>
              </a:rPr>
              <a:t>方法来简化内存管理和减低出错的可能性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latin typeface="+mn-ea"/>
              </a:rPr>
              <a:t>	</a:t>
            </a:r>
            <a:r>
              <a:rPr lang="zh-CN" altLang="zh-CN" sz="2400" dirty="0">
                <a:latin typeface="+mn-ea"/>
              </a:rPr>
              <a:t>总而言之，引入</a:t>
            </a:r>
            <a:r>
              <a:rPr lang="en-US" altLang="zh-CN" sz="2400" dirty="0">
                <a:latin typeface="+mn-ea"/>
              </a:rPr>
              <a:t>ARC</a:t>
            </a:r>
            <a:r>
              <a:rPr lang="zh-CN" altLang="zh-CN" sz="2400" dirty="0">
                <a:latin typeface="+mn-ea"/>
              </a:rPr>
              <a:t>（自动引用计数）机制之后，</a:t>
            </a:r>
            <a:r>
              <a:rPr lang="en-US" altLang="zh-CN" sz="2400" dirty="0">
                <a:latin typeface="+mn-ea"/>
              </a:rPr>
              <a:t>Objective-C</a:t>
            </a:r>
            <a:r>
              <a:rPr lang="zh-CN" altLang="zh-CN" sz="2400" dirty="0">
                <a:latin typeface="+mn-ea"/>
              </a:rPr>
              <a:t>对象的引用计数已经变得非常简单，</a:t>
            </a:r>
            <a:r>
              <a:rPr lang="en-US" altLang="zh-CN" sz="2400" dirty="0">
                <a:latin typeface="+mn-ea"/>
              </a:rPr>
              <a:t>ARC</a:t>
            </a:r>
            <a:r>
              <a:rPr lang="zh-CN" altLang="zh-CN" sz="2400" dirty="0">
                <a:latin typeface="+mn-ea"/>
              </a:rPr>
              <a:t>大大简化了</a:t>
            </a:r>
            <a:r>
              <a:rPr lang="en-US" altLang="zh-CN" sz="2400" dirty="0">
                <a:latin typeface="+mn-ea"/>
              </a:rPr>
              <a:t>Objective-C</a:t>
            </a:r>
            <a:r>
              <a:rPr lang="zh-CN" altLang="zh-CN" sz="2400" dirty="0">
                <a:latin typeface="+mn-ea"/>
              </a:rPr>
              <a:t>的内存管理。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5003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j-ea"/>
                <a:cs typeface="STSong" charset="-122"/>
              </a:rPr>
              <a:t>谢谢！</a:t>
            </a:r>
            <a:endParaRPr kumimoji="1" lang="zh-CN" altLang="en-US" dirty="0">
              <a:latin typeface="+mj-ea"/>
              <a:cs typeface="STSong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501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j-ea"/>
              </a:rPr>
              <a:t>重要性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83152"/>
          </a:xfrm>
        </p:spPr>
        <p:txBody>
          <a:bodyPr>
            <a:normAutofit fontScale="925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	</a:t>
            </a:r>
            <a:r>
              <a:rPr kumimoji="1" lang="en-US" altLang="zh-CN" sz="2600" dirty="0" smtClean="0">
                <a:latin typeface="+mn-ea"/>
              </a:rPr>
              <a:t>iPhone</a:t>
            </a:r>
            <a:r>
              <a:rPr kumimoji="1" lang="zh-CN" altLang="en-US" sz="2600" dirty="0" smtClean="0">
                <a:latin typeface="+mn-ea"/>
              </a:rPr>
              <a:t>从第一代到现在的</a:t>
            </a:r>
            <a:r>
              <a:rPr kumimoji="1" lang="en-US" altLang="zh-CN" sz="2600" dirty="0" smtClean="0">
                <a:latin typeface="+mn-ea"/>
              </a:rPr>
              <a:t>7P</a:t>
            </a:r>
            <a:r>
              <a:rPr kumimoji="1" lang="zh-CN" altLang="en-US" sz="2600" dirty="0" smtClean="0">
                <a:latin typeface="+mn-ea"/>
              </a:rPr>
              <a:t>，运行内存最多也就是</a:t>
            </a:r>
            <a:r>
              <a:rPr kumimoji="1" lang="en-US" altLang="zh-CN" sz="2600" dirty="0" smtClean="0">
                <a:latin typeface="+mn-ea"/>
              </a:rPr>
              <a:t>3GB</a:t>
            </a:r>
            <a:r>
              <a:rPr kumimoji="1" lang="zh-CN" altLang="en-US" sz="2600" dirty="0" smtClean="0">
                <a:latin typeface="+mn-ea"/>
              </a:rPr>
              <a:t>，基本与同时期的</a:t>
            </a:r>
            <a:r>
              <a:rPr kumimoji="1" lang="en-US" altLang="zh-CN" sz="2600" dirty="0" smtClean="0">
                <a:latin typeface="+mn-ea"/>
              </a:rPr>
              <a:t>Android</a:t>
            </a:r>
            <a:r>
              <a:rPr kumimoji="1" lang="zh-CN" altLang="en-US" sz="2600" dirty="0" smtClean="0">
                <a:latin typeface="+mn-ea"/>
              </a:rPr>
              <a:t>手机相比，至少少一倍。</a:t>
            </a:r>
            <a:endParaRPr kumimoji="1" lang="en-US" altLang="zh-CN" sz="2600" dirty="0" smtClean="0">
              <a:latin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600" dirty="0">
                <a:latin typeface="+mn-ea"/>
              </a:rPr>
              <a:t>	</a:t>
            </a:r>
            <a:r>
              <a:rPr kumimoji="1" lang="zh-CN" altLang="en-US" sz="2600" dirty="0" smtClean="0">
                <a:latin typeface="+mn-ea"/>
              </a:rPr>
              <a:t>并且有一半以上的内存用于屏幕缓存和其它系统进程，所以用来运行应用程序的内存就变得更少了，基本上不允许开发的软件存在内存泄漏。</a:t>
            </a:r>
            <a:endParaRPr kumimoji="1" lang="en-US" altLang="zh-CN" sz="2600" dirty="0" smtClean="0">
              <a:latin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600" dirty="0">
                <a:latin typeface="+mn-ea"/>
              </a:rPr>
              <a:t>	</a:t>
            </a:r>
            <a:r>
              <a:rPr kumimoji="1" lang="zh-CN" altLang="en-US" sz="2600" dirty="0" smtClean="0">
                <a:latin typeface="+mn-ea"/>
              </a:rPr>
              <a:t>由于</a:t>
            </a:r>
            <a:r>
              <a:rPr kumimoji="1" lang="en-US" altLang="zh-CN" sz="2600" dirty="0" smtClean="0">
                <a:latin typeface="+mn-ea"/>
              </a:rPr>
              <a:t>iOS</a:t>
            </a:r>
            <a:r>
              <a:rPr kumimoji="1" lang="zh-CN" altLang="en-US" sz="2600" dirty="0" smtClean="0">
                <a:latin typeface="+mn-ea"/>
              </a:rPr>
              <a:t>开发的历史不是很久，很多开发者，包括有一两年</a:t>
            </a:r>
            <a:r>
              <a:rPr kumimoji="1" lang="en-US" altLang="zh-CN" sz="2600" dirty="0" smtClean="0">
                <a:latin typeface="+mn-ea"/>
              </a:rPr>
              <a:t>iOS</a:t>
            </a:r>
            <a:r>
              <a:rPr kumimoji="1" lang="zh-CN" altLang="en-US" sz="2600" dirty="0" smtClean="0">
                <a:latin typeface="+mn-ea"/>
              </a:rPr>
              <a:t>开发经验的开发者，常因内存</a:t>
            </a:r>
            <a:r>
              <a:rPr kumimoji="1" lang="zh-CN" altLang="en-US" sz="2600" dirty="0" smtClean="0">
                <a:latin typeface="+mn-ea"/>
              </a:rPr>
              <a:t>泄漏而导致</a:t>
            </a:r>
            <a:r>
              <a:rPr kumimoji="1" lang="zh-CN" altLang="en-US" sz="2600" dirty="0" smtClean="0">
                <a:latin typeface="+mn-ea"/>
              </a:rPr>
              <a:t>软件出现难于检测和修改的</a:t>
            </a:r>
            <a:r>
              <a:rPr kumimoji="1" lang="en-US" altLang="zh-CN" sz="2600" dirty="0" smtClean="0">
                <a:latin typeface="+mn-ea"/>
              </a:rPr>
              <a:t>bug</a:t>
            </a:r>
            <a:r>
              <a:rPr kumimoji="1" lang="zh-CN" altLang="en-US" sz="2600" dirty="0" smtClean="0">
                <a:latin typeface="+mn-ea"/>
              </a:rPr>
              <a:t>。</a:t>
            </a:r>
            <a:endParaRPr kumimoji="1" lang="en-US" altLang="zh-CN" sz="2600" dirty="0" smtClean="0">
              <a:latin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600" dirty="0">
                <a:latin typeface="+mn-ea"/>
              </a:rPr>
              <a:t>	</a:t>
            </a:r>
            <a:r>
              <a:rPr kumimoji="1" lang="zh-CN" altLang="en-US" sz="2600" dirty="0" smtClean="0">
                <a:latin typeface="+mn-ea"/>
              </a:rPr>
              <a:t>内存管理在</a:t>
            </a:r>
            <a:r>
              <a:rPr kumimoji="1" lang="en-US" altLang="zh-CN" sz="2600" dirty="0" smtClean="0">
                <a:latin typeface="+mn-ea"/>
              </a:rPr>
              <a:t>iOS</a:t>
            </a:r>
            <a:r>
              <a:rPr kumimoji="1" lang="zh-CN" altLang="en-US" sz="2600" dirty="0" smtClean="0">
                <a:latin typeface="+mn-ea"/>
              </a:rPr>
              <a:t>开发中占据着极为重要的位置，甚至是决定软件质量的首要因素，所以了解</a:t>
            </a:r>
            <a:r>
              <a:rPr kumimoji="1" lang="en-US" altLang="zh-CN" sz="2600" dirty="0" smtClean="0">
                <a:latin typeface="+mn-ea"/>
              </a:rPr>
              <a:t>iOS</a:t>
            </a:r>
            <a:r>
              <a:rPr kumimoji="1" lang="zh-CN" altLang="en-US" sz="2600" dirty="0" smtClean="0">
                <a:latin typeface="+mn-ea"/>
              </a:rPr>
              <a:t>开发中的内存管理机制是十分必要的。</a:t>
            </a:r>
            <a:endParaRPr kumimoji="1" lang="en-US" altLang="zh-CN" sz="2600" dirty="0" smtClean="0">
              <a:latin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>
                <a:latin typeface="+mn-ea"/>
              </a:rPr>
              <a:t>	</a:t>
            </a:r>
            <a:endParaRPr kumimoji="1"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961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49224"/>
            <a:ext cx="9601200" cy="704088"/>
          </a:xfrm>
        </p:spPr>
        <p:txBody>
          <a:bodyPr/>
          <a:lstStyle/>
          <a:p>
            <a:r>
              <a:rPr kumimoji="1" lang="zh-CN" altLang="en-US" dirty="0" smtClean="0">
                <a:latin typeface="+mj-ea"/>
              </a:rPr>
              <a:t>概述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	</a:t>
            </a:r>
            <a:r>
              <a:rPr kumimoji="1" lang="en-US" altLang="zh-CN" sz="2400" dirty="0" smtClean="0">
                <a:latin typeface="+mn-ea"/>
              </a:rPr>
              <a:t>iOS</a:t>
            </a:r>
            <a:r>
              <a:rPr kumimoji="1" lang="zh-CN" altLang="en-US" sz="2400" dirty="0" smtClean="0">
                <a:latin typeface="+mn-ea"/>
              </a:rPr>
              <a:t>系统不支持自动垃圾回收，目前只支持手动引用计数（</a:t>
            </a:r>
            <a:r>
              <a:rPr kumimoji="1" lang="en-US" altLang="zh-CN" sz="2400" dirty="0" smtClean="0">
                <a:latin typeface="+mn-ea"/>
              </a:rPr>
              <a:t>MRC</a:t>
            </a:r>
            <a:r>
              <a:rPr kumimoji="1" lang="zh-CN" altLang="en-US" sz="2400" dirty="0" smtClean="0">
                <a:latin typeface="+mn-ea"/>
              </a:rPr>
              <a:t>）和自动引用计数（</a:t>
            </a:r>
            <a:r>
              <a:rPr kumimoji="1" lang="en-US" altLang="zh-CN" sz="2400" dirty="0" smtClean="0">
                <a:latin typeface="+mn-ea"/>
              </a:rPr>
              <a:t>ARC</a:t>
            </a:r>
            <a:r>
              <a:rPr kumimoji="1" lang="zh-CN" altLang="en-US" sz="2400" dirty="0" smtClean="0">
                <a:latin typeface="+mn-ea"/>
              </a:rPr>
              <a:t>）两种机制。</a:t>
            </a:r>
            <a:endParaRPr kumimoji="1" lang="en-US" altLang="zh-CN" sz="2400" dirty="0" smtClean="0">
              <a:latin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>
                <a:latin typeface="+mn-ea"/>
              </a:rPr>
              <a:t>	</a:t>
            </a:r>
            <a:r>
              <a:rPr kumimoji="1" lang="zh-CN" altLang="en-US" sz="2400" dirty="0" smtClean="0">
                <a:latin typeface="+mn-ea"/>
              </a:rPr>
              <a:t>在</a:t>
            </a:r>
            <a:r>
              <a:rPr kumimoji="1" lang="en-US" altLang="zh-CN" sz="2400" dirty="0" smtClean="0">
                <a:latin typeface="+mn-ea"/>
              </a:rPr>
              <a:t>Xcode4.2</a:t>
            </a:r>
            <a:r>
              <a:rPr kumimoji="1" lang="zh-CN" altLang="en-US" sz="2400" dirty="0" smtClean="0">
                <a:latin typeface="+mn-ea"/>
              </a:rPr>
              <a:t>之前，</a:t>
            </a:r>
            <a:r>
              <a:rPr kumimoji="1" lang="en-US" altLang="zh-CN" sz="2400" dirty="0" smtClean="0">
                <a:latin typeface="+mn-ea"/>
              </a:rPr>
              <a:t>OC</a:t>
            </a:r>
            <a:r>
              <a:rPr kumimoji="1" lang="zh-CN" altLang="en-US" sz="2400" dirty="0" smtClean="0">
                <a:latin typeface="+mn-ea"/>
              </a:rPr>
              <a:t>的内存回收必须在程序中通过</a:t>
            </a:r>
            <a:r>
              <a:rPr kumimoji="1" lang="en-US" altLang="zh-CN" sz="2400" dirty="0" smtClean="0">
                <a:latin typeface="+mn-ea"/>
              </a:rPr>
              <a:t>retain</a:t>
            </a:r>
            <a:r>
              <a:rPr kumimoji="1" lang="zh-CN" altLang="en-US" sz="2400" dirty="0" smtClean="0">
                <a:latin typeface="+mn-ea"/>
              </a:rPr>
              <a:t>、</a:t>
            </a:r>
            <a:r>
              <a:rPr kumimoji="1" lang="en-US" altLang="zh-CN" sz="2400" dirty="0" smtClean="0">
                <a:latin typeface="+mn-ea"/>
              </a:rPr>
              <a:t>release</a:t>
            </a:r>
            <a:r>
              <a:rPr kumimoji="1" lang="zh-CN" altLang="en-US" sz="2400" dirty="0" smtClean="0">
                <a:latin typeface="+mn-ea"/>
              </a:rPr>
              <a:t>、</a:t>
            </a:r>
            <a:r>
              <a:rPr kumimoji="1" lang="en-US" altLang="zh-CN" sz="2400" dirty="0" err="1" smtClean="0">
                <a:latin typeface="+mn-ea"/>
              </a:rPr>
              <a:t>autorelease</a:t>
            </a:r>
            <a:r>
              <a:rPr kumimoji="1" lang="zh-CN" altLang="en-US" sz="2400" dirty="0" smtClean="0">
                <a:latin typeface="+mn-ea"/>
              </a:rPr>
              <a:t>方法去手动管理对象的引用计数，这样才能使程序正常回收内存。稍有不慎，程序就可能会造成内存泄漏或者让对象过早释放，从而引起系统崩溃。</a:t>
            </a:r>
            <a:endParaRPr kumimoji="1" lang="en-US" altLang="zh-CN" sz="2400" dirty="0" smtClean="0">
              <a:latin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>
                <a:latin typeface="+mn-ea"/>
              </a:rPr>
              <a:t>	</a:t>
            </a:r>
            <a:r>
              <a:rPr kumimoji="1" lang="en-US" altLang="zh-CN" sz="2400" dirty="0" smtClean="0">
                <a:latin typeface="+mn-ea"/>
              </a:rPr>
              <a:t>Xcode4.2</a:t>
            </a:r>
            <a:r>
              <a:rPr kumimoji="1" lang="zh-CN" altLang="en-US" sz="2400" dirty="0" smtClean="0">
                <a:latin typeface="+mn-ea"/>
              </a:rPr>
              <a:t>之后引入了自动引用计数（</a:t>
            </a:r>
            <a:r>
              <a:rPr kumimoji="1" lang="en-US" altLang="zh-CN" sz="2400" dirty="0" smtClean="0">
                <a:latin typeface="+mn-ea"/>
              </a:rPr>
              <a:t>Automatic</a:t>
            </a:r>
            <a:r>
              <a:rPr kumimoji="1" lang="zh-CN" altLang="en-US" sz="2400" dirty="0" smtClean="0">
                <a:latin typeface="+mn-ea"/>
              </a:rPr>
              <a:t> </a:t>
            </a:r>
            <a:r>
              <a:rPr kumimoji="1" lang="en-US" altLang="zh-CN" sz="2400" dirty="0" smtClean="0">
                <a:latin typeface="+mn-ea"/>
              </a:rPr>
              <a:t>Reference</a:t>
            </a:r>
            <a:r>
              <a:rPr kumimoji="1" lang="zh-CN" altLang="en-US" sz="2400" dirty="0" smtClean="0">
                <a:latin typeface="+mn-ea"/>
              </a:rPr>
              <a:t> </a:t>
            </a:r>
            <a:r>
              <a:rPr kumimoji="1" lang="en-US" altLang="zh-CN" sz="2400" dirty="0" smtClean="0">
                <a:latin typeface="+mn-ea"/>
              </a:rPr>
              <a:t>Counting</a:t>
            </a:r>
            <a:r>
              <a:rPr kumimoji="1" lang="zh-CN" altLang="en-US" sz="2400" dirty="0" smtClean="0">
                <a:latin typeface="+mn-ea"/>
              </a:rPr>
              <a:t>，</a:t>
            </a:r>
            <a:r>
              <a:rPr kumimoji="1" lang="en-US" altLang="zh-CN" sz="2400" dirty="0" smtClean="0">
                <a:latin typeface="+mn-ea"/>
              </a:rPr>
              <a:t>ARC</a:t>
            </a:r>
            <a:r>
              <a:rPr kumimoji="1" lang="zh-CN" altLang="en-US" sz="2400" dirty="0" smtClean="0">
                <a:latin typeface="+mn-ea"/>
              </a:rPr>
              <a:t>）。通过启用</a:t>
            </a:r>
            <a:r>
              <a:rPr kumimoji="1" lang="en-US" altLang="zh-CN" sz="2400" dirty="0" smtClean="0">
                <a:latin typeface="+mn-ea"/>
              </a:rPr>
              <a:t>ARC</a:t>
            </a:r>
            <a:r>
              <a:rPr kumimoji="1" lang="zh-CN" altLang="en-US" sz="2400" dirty="0" smtClean="0">
                <a:latin typeface="+mn-ea"/>
              </a:rPr>
              <a:t>特性，程序员不再需要重点关注内存回收相关的内容。</a:t>
            </a:r>
            <a:endParaRPr kumimoji="1"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313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j-ea"/>
              </a:rPr>
              <a:t>内存管理的对象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	</a:t>
            </a:r>
            <a:r>
              <a:rPr kumimoji="1" lang="zh-CN" altLang="en-US" sz="2400" dirty="0" smtClean="0">
                <a:latin typeface="+mn-ea"/>
              </a:rPr>
              <a:t>在</a:t>
            </a:r>
            <a:r>
              <a:rPr kumimoji="1" lang="en-US" altLang="zh-CN" sz="2400" dirty="0" smtClean="0">
                <a:latin typeface="+mn-ea"/>
              </a:rPr>
              <a:t>iOS</a:t>
            </a:r>
            <a:r>
              <a:rPr kumimoji="1" lang="zh-CN" altLang="en-US" sz="2400" dirty="0" smtClean="0">
                <a:latin typeface="+mn-ea"/>
              </a:rPr>
              <a:t>开发中，内存的对象主要有两类，一类是值类型，比如</a:t>
            </a:r>
            <a:r>
              <a:rPr kumimoji="1" lang="en-US" altLang="zh-CN" sz="2400" dirty="0" err="1" smtClean="0">
                <a:latin typeface="+mn-ea"/>
              </a:rPr>
              <a:t>int</a:t>
            </a:r>
            <a:r>
              <a:rPr kumimoji="1" lang="zh-CN" altLang="en-US" sz="2400" dirty="0" smtClean="0">
                <a:latin typeface="+mn-ea"/>
              </a:rPr>
              <a:t>、</a:t>
            </a:r>
            <a:r>
              <a:rPr kumimoji="1" lang="en-US" altLang="zh-CN" sz="2400" dirty="0" smtClean="0">
                <a:latin typeface="+mn-ea"/>
              </a:rPr>
              <a:t>float</a:t>
            </a:r>
            <a:r>
              <a:rPr kumimoji="1" lang="zh-CN" altLang="en-US" sz="2400" dirty="0" smtClean="0">
                <a:latin typeface="+mn-ea"/>
              </a:rPr>
              <a:t>等基本数据类型；另一类是引用类型，也就是继承自</a:t>
            </a:r>
            <a:r>
              <a:rPr kumimoji="1" lang="en-US" altLang="zh-CN" sz="2400" dirty="0" err="1" smtClean="0">
                <a:latin typeface="+mn-ea"/>
              </a:rPr>
              <a:t>NSObject</a:t>
            </a:r>
            <a:r>
              <a:rPr kumimoji="1" lang="zh-CN" altLang="en-US" sz="2400" dirty="0" smtClean="0">
                <a:latin typeface="+mn-ea"/>
              </a:rPr>
              <a:t>类的所有的</a:t>
            </a:r>
            <a:r>
              <a:rPr kumimoji="1" lang="en-US" altLang="zh-CN" sz="2400" dirty="0" smtClean="0">
                <a:latin typeface="+mn-ea"/>
              </a:rPr>
              <a:t>Objective-C</a:t>
            </a:r>
            <a:r>
              <a:rPr kumimoji="1" lang="zh-CN" altLang="en-US" sz="2400" dirty="0" smtClean="0">
                <a:latin typeface="+mn-ea"/>
              </a:rPr>
              <a:t>对象。</a:t>
            </a:r>
            <a:endParaRPr kumimoji="1" lang="en-US" altLang="zh-CN" sz="2400" dirty="0" smtClean="0">
              <a:latin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>
                <a:latin typeface="+mn-ea"/>
              </a:rPr>
              <a:t>	</a:t>
            </a:r>
            <a:r>
              <a:rPr kumimoji="1" lang="zh-CN" altLang="en-US" sz="2400" dirty="0" smtClean="0">
                <a:latin typeface="+mn-ea"/>
              </a:rPr>
              <a:t>前一种值类型保存在栈中，依次紧密排列，在内存中占有一块连续的内存空间，遵循先进后出的原则，不需要管理。</a:t>
            </a:r>
            <a:endParaRPr kumimoji="1" lang="en-US" altLang="zh-CN" sz="2400" dirty="0" smtClean="0">
              <a:latin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>
                <a:latin typeface="+mn-ea"/>
              </a:rPr>
              <a:t>	</a:t>
            </a:r>
            <a:r>
              <a:rPr kumimoji="1" lang="zh-CN" altLang="en-US" sz="2400" dirty="0" smtClean="0">
                <a:latin typeface="+mn-ea"/>
              </a:rPr>
              <a:t>后一种引用类型会被放到堆中，当给对象分配内存空间时，会随机的从内存中开辟空间，对象与对象之间可能会留有不确定大小的空白空间，因此会产生很多内存碎片，需要系统管理。</a:t>
            </a:r>
            <a:endParaRPr kumimoji="1"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077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j-ea"/>
              </a:rPr>
              <a:t>引用计数机制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	</a:t>
            </a:r>
            <a:r>
              <a:rPr kumimoji="1" lang="en-US" altLang="zh-CN" sz="2400" dirty="0" smtClean="0">
                <a:latin typeface="+mn-ea"/>
              </a:rPr>
              <a:t>OC</a:t>
            </a:r>
            <a:r>
              <a:rPr kumimoji="1" lang="zh-CN" altLang="en-US" sz="2400" dirty="0" smtClean="0">
                <a:latin typeface="+mn-ea"/>
              </a:rPr>
              <a:t>采用了一种被称为引用计数（</a:t>
            </a:r>
            <a:r>
              <a:rPr kumimoji="1" lang="en-US" altLang="zh-CN" sz="2400" dirty="0" smtClean="0">
                <a:latin typeface="+mn-ea"/>
              </a:rPr>
              <a:t>Reference</a:t>
            </a:r>
            <a:r>
              <a:rPr kumimoji="1" lang="zh-CN" altLang="en-US" sz="2400" dirty="0" smtClean="0">
                <a:latin typeface="+mn-ea"/>
              </a:rPr>
              <a:t> </a:t>
            </a:r>
            <a:r>
              <a:rPr kumimoji="1" lang="en-US" altLang="zh-CN" sz="2400" dirty="0" smtClean="0">
                <a:latin typeface="+mn-ea"/>
              </a:rPr>
              <a:t>Counting</a:t>
            </a:r>
            <a:r>
              <a:rPr kumimoji="1" lang="zh-CN" altLang="en-US" sz="2400" dirty="0" smtClean="0">
                <a:latin typeface="+mn-ea"/>
              </a:rPr>
              <a:t>）的机制来跟踪对象的状态：每个对象都有一个与之关联的整数，这个整数被称为引用计数。</a:t>
            </a:r>
            <a:endParaRPr kumimoji="1" lang="en-US" altLang="zh-CN" sz="2400" dirty="0" smtClean="0">
              <a:latin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>
                <a:latin typeface="+mn-ea"/>
              </a:rPr>
              <a:t>	</a:t>
            </a:r>
            <a:r>
              <a:rPr kumimoji="1" lang="zh-CN" altLang="en-US" sz="2400" dirty="0" smtClean="0">
                <a:latin typeface="+mn-ea"/>
              </a:rPr>
              <a:t>在正常情况下，当一段代码需要使用某个对象时，应将该对象的引用计数加</a:t>
            </a:r>
            <a:r>
              <a:rPr kumimoji="1" lang="en-US" altLang="zh-CN" sz="2400" dirty="0" smtClean="0">
                <a:latin typeface="+mn-ea"/>
              </a:rPr>
              <a:t>1</a:t>
            </a:r>
            <a:r>
              <a:rPr kumimoji="1" lang="zh-CN" altLang="en-US" sz="2400" dirty="0" smtClean="0">
                <a:latin typeface="+mn-ea"/>
              </a:rPr>
              <a:t>；当这段代码不再需要该对象时，应将该对象的引用计数减</a:t>
            </a:r>
            <a:r>
              <a:rPr kumimoji="1" lang="en-US" altLang="zh-CN" sz="2400" dirty="0" smtClean="0">
                <a:latin typeface="+mn-ea"/>
              </a:rPr>
              <a:t>1</a:t>
            </a:r>
            <a:r>
              <a:rPr kumimoji="1" lang="zh-CN" altLang="en-US" sz="2400" dirty="0" smtClean="0">
                <a:latin typeface="+mn-ea"/>
              </a:rPr>
              <a:t>。当对象的引用计数为</a:t>
            </a:r>
            <a:r>
              <a:rPr kumimoji="1" lang="en-US" altLang="zh-CN" sz="2400" dirty="0" smtClean="0">
                <a:latin typeface="+mn-ea"/>
              </a:rPr>
              <a:t>0</a:t>
            </a:r>
            <a:r>
              <a:rPr kumimoji="1" lang="zh-CN" altLang="en-US" sz="2400" dirty="0" smtClean="0">
                <a:latin typeface="+mn-ea"/>
              </a:rPr>
              <a:t>时，表明没有任何程序需要该对象，程序就会自动回收该对象所占用的内存。</a:t>
            </a:r>
            <a:r>
              <a:rPr kumimoji="1" lang="en-US" altLang="zh-CN" sz="2400" dirty="0" smtClean="0"/>
              <a:t>	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384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8472"/>
          </a:xfrm>
        </p:spPr>
        <p:txBody>
          <a:bodyPr/>
          <a:lstStyle/>
          <a:p>
            <a:r>
              <a:rPr kumimoji="1" lang="zh-CN" altLang="en-US" smtClean="0"/>
              <a:t>一个例子</a:t>
            </a:r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326481"/>
            <a:ext cx="7010400" cy="2628900"/>
          </a:xfrm>
        </p:spPr>
      </p:pic>
    </p:spTree>
    <p:extLst>
      <p:ext uri="{BB962C8B-B14F-4D97-AF65-F5344CB8AC3E}">
        <p14:creationId xmlns:p14="http://schemas.microsoft.com/office/powerpoint/2010/main" val="128655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42" y="924576"/>
            <a:ext cx="5600700" cy="3327400"/>
          </a:xfrm>
        </p:spPr>
      </p:pic>
      <p:sp>
        <p:nvSpPr>
          <p:cNvPr id="7" name="文本框 6"/>
          <p:cNvSpPr txBox="1"/>
          <p:nvPr/>
        </p:nvSpPr>
        <p:spPr>
          <a:xfrm>
            <a:off x="2215896" y="4876800"/>
            <a:ext cx="793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最早下班的人如果关了灯，剩下的人就会像上图那样都处于黑暗之中。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219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747" y="816864"/>
            <a:ext cx="7146905" cy="5169408"/>
          </a:xfrm>
        </p:spPr>
      </p:pic>
    </p:spTree>
    <p:extLst>
      <p:ext uri="{BB962C8B-B14F-4D97-AF65-F5344CB8AC3E}">
        <p14:creationId xmlns:p14="http://schemas.microsoft.com/office/powerpoint/2010/main" val="121301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724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内存管理的思考方式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264"/>
            <a:ext cx="9601200" cy="486460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	</a:t>
            </a:r>
            <a:r>
              <a:rPr kumimoji="1" lang="zh-CN" altLang="en-US" sz="2400" dirty="0" smtClean="0"/>
              <a:t>看到“引用计数”这个名称，我们便会不由自主地联想到“某处有某物多少多少”而将注意力放到计数上。但其实，更加直观、正确的思考方式是：</a:t>
            </a:r>
            <a:endParaRPr kumimoji="1" lang="en-US" altLang="zh-CN" sz="24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kumimoji="1" lang="en-US" altLang="zh-CN" sz="2400" dirty="0"/>
              <a:t>	</a:t>
            </a:r>
            <a:r>
              <a:rPr kumimoji="1" lang="zh-CN" altLang="en-US" sz="2400" dirty="0" smtClean="0"/>
              <a:t>自己生成的对象，自己持有。</a:t>
            </a:r>
            <a:endParaRPr kumimoji="1" lang="en-US" altLang="zh-CN" sz="24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kumimoji="1" lang="en-US" altLang="zh-CN" sz="2400" dirty="0"/>
              <a:t>	</a:t>
            </a:r>
            <a:r>
              <a:rPr kumimoji="1" lang="zh-CN" altLang="en-US" sz="2400" dirty="0" smtClean="0"/>
              <a:t>非自己生成的对象，自己也能持有。</a:t>
            </a:r>
            <a:endParaRPr kumimoji="1" lang="en-US" altLang="zh-CN" sz="24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kumimoji="1" lang="en-US" altLang="zh-CN" sz="2400" dirty="0"/>
              <a:t>	</a:t>
            </a:r>
            <a:r>
              <a:rPr kumimoji="1" lang="zh-CN" altLang="en-US" sz="2400" dirty="0" smtClean="0"/>
              <a:t>不再需要自己持有的对象时释放。</a:t>
            </a:r>
            <a:endParaRPr kumimoji="1" lang="en-US" altLang="zh-CN" sz="24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kumimoji="1" lang="en-US" altLang="zh-CN" sz="2400" dirty="0"/>
              <a:t>	</a:t>
            </a:r>
            <a:r>
              <a:rPr kumimoji="1" lang="zh-CN" altLang="en-US" sz="2400" dirty="0" smtClean="0"/>
              <a:t>非自己持有的对象无法释放。</a:t>
            </a:r>
            <a:endParaRPr kumimoji="1" lang="en-US" altLang="zh-CN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4618998"/>
            <a:ext cx="6210300" cy="1612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69208" y="6229219"/>
            <a:ext cx="520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对象操作与</a:t>
            </a:r>
            <a:r>
              <a:rPr kumimoji="1" lang="en-US" altLang="zh-CN" dirty="0" smtClean="0"/>
              <a:t>Objective-C</a:t>
            </a:r>
            <a:r>
              <a:rPr kumimoji="1" lang="zh-CN" altLang="en-US" dirty="0" smtClean="0"/>
              <a:t>方法的对应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8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502</TotalTime>
  <Words>79</Words>
  <Application>Microsoft Macintosh PowerPoint</Application>
  <PresentationFormat>宽屏</PresentationFormat>
  <Paragraphs>60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DengXian</vt:lpstr>
      <vt:lpstr>Franklin Gothic Book</vt:lpstr>
      <vt:lpstr>STSong</vt:lpstr>
      <vt:lpstr>Wingdings</vt:lpstr>
      <vt:lpstr>华文楷体</vt:lpstr>
      <vt:lpstr>TF10001025</vt:lpstr>
      <vt:lpstr>iOS内存管理</vt:lpstr>
      <vt:lpstr>重要性</vt:lpstr>
      <vt:lpstr>概述</vt:lpstr>
      <vt:lpstr>内存管理的对象</vt:lpstr>
      <vt:lpstr>引用计数机制</vt:lpstr>
      <vt:lpstr>一个例子</vt:lpstr>
      <vt:lpstr>PowerPoint 演示文稿</vt:lpstr>
      <vt:lpstr>PowerPoint 演示文稿</vt:lpstr>
      <vt:lpstr>内存管理的思考方式</vt:lpstr>
      <vt:lpstr>PowerPoint 演示文稿</vt:lpstr>
      <vt:lpstr>PowerPoint 演示文稿</vt:lpstr>
      <vt:lpstr>自动释放</vt:lpstr>
      <vt:lpstr>PowerPoint 演示文稿</vt:lpstr>
      <vt:lpstr>自动引用计数</vt:lpstr>
      <vt:lpstr>总结</vt:lpstr>
      <vt:lpstr>谢谢！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iOS内存管理</dc:title>
  <dc:creator>Microsoft Office 用户</dc:creator>
  <cp:lastModifiedBy>Microsoft Office 用户</cp:lastModifiedBy>
  <cp:revision>41</cp:revision>
  <dcterms:created xsi:type="dcterms:W3CDTF">2017-01-02T07:04:43Z</dcterms:created>
  <dcterms:modified xsi:type="dcterms:W3CDTF">2017-01-03T14:35:32Z</dcterms:modified>
</cp:coreProperties>
</file>