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9"/>
  </p:normalViewPr>
  <p:slideViewPr>
    <p:cSldViewPr snapToGrid="0" snapToObjects="1">
      <p:cViewPr varScale="1">
        <p:scale>
          <a:sx n="77" d="100"/>
          <a:sy n="77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736745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6086451"/>
            <a:ext cx="7200900" cy="52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21651099 修玉同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596900" y="571500"/>
            <a:ext cx="11811001" cy="5232400"/>
            <a:chOff x="0" y="-1983787"/>
            <a:chExt cx="11811000" cy="5232400"/>
          </a:xfrm>
        </p:grpSpPr>
        <p:pic>
          <p:nvPicPr>
            <p:cNvPr id="45" name="logo.png"/>
            <p:cNvPicPr/>
            <p:nvPr/>
          </p:nvPicPr>
          <p:blipFill>
            <a:blip r:embed="rId2">
              <a:extLst/>
            </a:blip>
            <a:srcRect l="5802" r="5802"/>
            <a:stretch>
              <a:fillRect/>
            </a:stretch>
          </p:blipFill>
          <p:spPr>
            <a:xfrm>
              <a:off x="0" y="0"/>
              <a:ext cx="11811000" cy="12394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4" name="Picture 43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983788"/>
              <a:ext cx="11811000" cy="5232401"/>
            </a:xfrm>
            <a:prstGeom prst="rect">
              <a:avLst/>
            </a:prstGeom>
            <a:effectLst/>
          </p:spPr>
        </p:pic>
      </p:grp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spcBef>
                <a:spcPts val="1500"/>
              </a:spcBef>
              <a:defRPr sz="679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90">
                <a:solidFill>
                  <a:srgbClr val="D93E2B"/>
                </a:solidFill>
              </a:rPr>
              <a:t>iOS响应式编程与函数式编程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基于ReactiveCocoa实现函数式与响应式编程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多个异步任务的管理</a:t>
            </a:r>
          </a:p>
        </p:txBody>
      </p:sp>
      <p:sp>
        <p:nvSpPr>
          <p:cNvPr id="85" name="Shape 85"/>
          <p:cNvSpPr/>
          <p:nvPr/>
        </p:nvSpPr>
        <p:spPr>
          <a:xfrm>
            <a:off x="514349" y="2184400"/>
            <a:ext cx="11976101" cy="38481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- (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*)fetchAvatar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fetchAvatarSignal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=  [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createSignal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:^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RACDisposable</a:t>
            </a:r>
            <a:r>
              <a:rPr>
                <a:latin typeface="Menlo"/>
                <a:ea typeface="Menlo"/>
                <a:cs typeface="Menlo"/>
                <a:sym typeface="Menlo"/>
              </a:rPr>
              <a:t> *(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RACSubscriber</a:t>
            </a:r>
            <a:r>
              <a:rPr>
                <a:latin typeface="Menlo"/>
                <a:ea typeface="Menlo"/>
                <a:cs typeface="Menlo"/>
                <a:sym typeface="Menlo"/>
              </a:rPr>
              <a:t>&gt; subscriber)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dispatch_async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dispatch_get_global_queue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>
                <a:latin typeface="Menlo"/>
                <a:ea typeface="Menlo"/>
                <a:cs typeface="Menlo"/>
                <a:sym typeface="Menlo"/>
              </a:rPr>
              <a:t>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dispatch_after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dispatch_time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DISPATCH_TIME_NOW</a:t>
            </a:r>
            <a:r>
              <a:rPr>
                <a:latin typeface="Menlo"/>
                <a:ea typeface="Menlo"/>
                <a:cs typeface="Menlo"/>
                <a:sym typeface="Menlo"/>
              </a:rPr>
              <a:t>, (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int64_t</a:t>
            </a:r>
            <a:r>
              <a:rPr>
                <a:latin typeface="Menlo"/>
                <a:ea typeface="Menlo"/>
                <a:cs typeface="Menlo"/>
                <a:sym typeface="Menlo"/>
              </a:rPr>
              <a:t>)(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0.8f</a:t>
            </a:r>
            <a:r>
              <a:rPr>
                <a:latin typeface="Menlo"/>
                <a:ea typeface="Menlo"/>
                <a:cs typeface="Menlo"/>
                <a:sym typeface="Menlo"/>
              </a:rPr>
              <a:t> * </a:t>
            </a:r>
            <a:r>
              <a:rPr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NSEC_PER_SEC</a:t>
            </a:r>
            <a:r>
              <a:rPr>
                <a:latin typeface="Menlo"/>
                <a:ea typeface="Menlo"/>
                <a:cs typeface="Menlo"/>
                <a:sym typeface="Menlo"/>
              </a:rPr>
              <a:t>)),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dispatch_get_main_queue</a:t>
            </a:r>
            <a:r>
              <a:rPr>
                <a:latin typeface="Menlo"/>
                <a:ea typeface="Menlo"/>
                <a:cs typeface="Menlo"/>
                <a:sym typeface="Menlo"/>
              </a:rPr>
              <a:t>(),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    [subscriber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sendNext</a:t>
            </a:r>
            <a:r>
              <a:rPr>
                <a:latin typeface="Menlo"/>
                <a:ea typeface="Menlo"/>
                <a:cs typeface="Menlo"/>
                <a:sym typeface="Menlo"/>
              </a:rPr>
              <a:t>:</a:t>
            </a:r>
            <a:r>
              <a: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@"avatar fetch finished"</a:t>
            </a:r>
            <a:r>
              <a:rPr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    [subscriber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sendCompleted</a:t>
            </a:r>
            <a:r>
              <a:rPr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}];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fetchAvatarSignal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86" name="Shape 86"/>
          <p:cNvSpPr/>
          <p:nvPr/>
        </p:nvSpPr>
        <p:spPr>
          <a:xfrm>
            <a:off x="514349" y="6203949"/>
            <a:ext cx="11976101" cy="25146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- 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>
                <a:latin typeface="Menlo"/>
                <a:ea typeface="Menlo"/>
                <a:cs typeface="Menlo"/>
                <a:sym typeface="Menlo"/>
              </a:rPr>
              <a:t>)multiAsync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[[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merge</a:t>
            </a:r>
            <a:r>
              <a:rPr>
                <a:latin typeface="Menlo"/>
                <a:ea typeface="Menlo"/>
                <a:cs typeface="Menlo"/>
                <a:sym typeface="Menlo"/>
              </a:rPr>
              <a:t>: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@[</a:t>
            </a:r>
            <a:r>
              <a:rPr>
                <a:latin typeface="Menlo"/>
                <a:ea typeface="Menlo"/>
                <a:cs typeface="Menlo"/>
                <a:sym typeface="Menlo"/>
              </a:rPr>
              <a:t>[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fetchAvatar</a:t>
            </a:r>
            <a:r>
              <a:rPr>
                <a:latin typeface="Menlo"/>
                <a:ea typeface="Menlo"/>
                <a:cs typeface="Menlo"/>
                <a:sym typeface="Menlo"/>
              </a:rPr>
              <a:t>], [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fetchInfos</a:t>
            </a:r>
            <a:r>
              <a:rPr>
                <a:latin typeface="Menlo"/>
                <a:ea typeface="Menlo"/>
                <a:cs typeface="Menlo"/>
                <a:sym typeface="Menlo"/>
              </a:rPr>
              <a:t>]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subscribeCompleted</a:t>
            </a:r>
            <a:r>
              <a:rPr>
                <a:latin typeface="Menlo"/>
                <a:ea typeface="Menlo"/>
                <a:cs typeface="Menlo"/>
                <a:sym typeface="Menlo"/>
              </a:rPr>
              <a:t>:^{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fetchAvatarSignal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=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fetchInfosSignal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=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NSLog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@"avatar and infos finished"</a:t>
            </a:r>
            <a:r>
              <a:rPr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}];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508000" y="787400"/>
            <a:ext cx="11988800" cy="1219200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链式处理</a:t>
            </a:r>
          </a:p>
        </p:txBody>
      </p:sp>
      <p:sp>
        <p:nvSpPr>
          <p:cNvPr id="89" name="Shape 89"/>
          <p:cNvSpPr/>
          <p:nvPr/>
        </p:nvSpPr>
        <p:spPr>
          <a:xfrm>
            <a:off x="514349" y="2339787"/>
            <a:ext cx="11976101" cy="2514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@interface</a:t>
            </a:r>
            <a:r>
              <a:rPr>
                <a:latin typeface="Menlo"/>
                <a:ea typeface="Menlo"/>
                <a:cs typeface="Menlo"/>
                <a:sym typeface="Menlo"/>
              </a:rPr>
              <a:t> User : 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NSObject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endParaRPr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@property</a:t>
            </a:r>
            <a:r>
              <a:rPr>
                <a:latin typeface="Menlo"/>
                <a:ea typeface="Menlo"/>
                <a:cs typeface="Menlo"/>
                <a:sym typeface="Menlo"/>
              </a:rPr>
              <a:t> 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nonatomic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copy</a:t>
            </a:r>
            <a:r>
              <a:rPr>
                <a:latin typeface="Menlo"/>
                <a:ea typeface="Menlo"/>
                <a:cs typeface="Menlo"/>
                <a:sym typeface="Menlo"/>
              </a:rPr>
              <a:t>) 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Menlo"/>
                <a:ea typeface="Menlo"/>
                <a:cs typeface="Menlo"/>
                <a:sym typeface="Menlo"/>
              </a:rPr>
              <a:t> *username;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@property</a:t>
            </a:r>
            <a:r>
              <a:rPr>
                <a:latin typeface="Menlo"/>
                <a:ea typeface="Menlo"/>
                <a:cs typeface="Menlo"/>
                <a:sym typeface="Menlo"/>
              </a:rPr>
              <a:t> 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nonatomic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copy</a:t>
            </a:r>
            <a:r>
              <a:rPr>
                <a:latin typeface="Menlo"/>
                <a:ea typeface="Menlo"/>
                <a:cs typeface="Menlo"/>
                <a:sym typeface="Menlo"/>
              </a:rPr>
              <a:t>) 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Menlo"/>
                <a:ea typeface="Menlo"/>
                <a:cs typeface="Menlo"/>
                <a:sym typeface="Menlo"/>
              </a:rPr>
              <a:t> *password;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@property</a:t>
            </a:r>
            <a:r>
              <a:rPr>
                <a:latin typeface="Menlo"/>
                <a:ea typeface="Menlo"/>
                <a:cs typeface="Menlo"/>
                <a:sym typeface="Menlo"/>
              </a:rPr>
              <a:t> 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nonatomic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copy</a:t>
            </a:r>
            <a:r>
              <a:rPr>
                <a:latin typeface="Menlo"/>
                <a:ea typeface="Menlo"/>
                <a:cs typeface="Menlo"/>
                <a:sym typeface="Menlo"/>
              </a:rPr>
              <a:t>) 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Menlo"/>
                <a:ea typeface="Menlo"/>
                <a:cs typeface="Menlo"/>
                <a:sym typeface="Menlo"/>
              </a:rPr>
              <a:t> *nickname;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@property</a:t>
            </a:r>
            <a:r>
              <a:rPr>
                <a:latin typeface="Menlo"/>
                <a:ea typeface="Menlo"/>
                <a:cs typeface="Menlo"/>
                <a:sym typeface="Menlo"/>
              </a:rPr>
              <a:t> 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nonatomic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copy</a:t>
            </a:r>
            <a:r>
              <a:rPr>
                <a:latin typeface="Menlo"/>
                <a:ea typeface="Menlo"/>
                <a:cs typeface="Menlo"/>
                <a:sym typeface="Menlo"/>
              </a:rPr>
              <a:t>) 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>
                <a:latin typeface="Menlo"/>
                <a:ea typeface="Menlo"/>
                <a:cs typeface="Menlo"/>
                <a:sym typeface="Menlo"/>
              </a:rPr>
              <a:t> *avatarURL;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@property</a:t>
            </a:r>
            <a:r>
              <a:rPr>
                <a:latin typeface="Menlo"/>
                <a:ea typeface="Menlo"/>
                <a:cs typeface="Menlo"/>
                <a:sym typeface="Menlo"/>
              </a:rPr>
              <a:t> 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nonatomic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assign</a:t>
            </a:r>
            <a:r>
              <a:rPr>
                <a:latin typeface="Menlo"/>
                <a:ea typeface="Menlo"/>
                <a:cs typeface="Menlo"/>
                <a:sym typeface="Menlo"/>
              </a:rPr>
              <a:t>)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>
                <a:latin typeface="Menlo"/>
                <a:ea typeface="Menlo"/>
                <a:cs typeface="Menlo"/>
                <a:sym typeface="Menlo"/>
              </a:rPr>
              <a:t> isSignIn;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endParaRPr>
              <a:latin typeface="Menlo"/>
              <a:ea typeface="Menlo"/>
              <a:cs typeface="Menlo"/>
              <a:sym typeface="Menlo"/>
            </a:endParaRPr>
          </a:p>
          <a:p>
            <a:pPr lvl="0" algn="just" defTabSz="45720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@end</a:t>
            </a:r>
          </a:p>
        </p:txBody>
      </p:sp>
      <p:sp>
        <p:nvSpPr>
          <p:cNvPr id="90" name="Shape 90"/>
          <p:cNvSpPr/>
          <p:nvPr/>
        </p:nvSpPr>
        <p:spPr>
          <a:xfrm>
            <a:off x="514349" y="5037268"/>
            <a:ext cx="11976101" cy="4165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- (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*)signInWithUser:(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>
                <a:latin typeface="Menlo"/>
                <a:ea typeface="Menlo"/>
                <a:cs typeface="Menlo"/>
                <a:sym typeface="Menlo"/>
              </a:rPr>
              <a:t> *)user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signInSignal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= [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createSignal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:^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RACDisposable</a:t>
            </a:r>
            <a:r>
              <a:rPr>
                <a:latin typeface="Menlo"/>
                <a:ea typeface="Menlo"/>
                <a:cs typeface="Menlo"/>
                <a:sym typeface="Menlo"/>
              </a:rPr>
              <a:t> *(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RACSubscriber</a:t>
            </a:r>
            <a:r>
              <a:rPr>
                <a:latin typeface="Menlo"/>
                <a:ea typeface="Menlo"/>
                <a:cs typeface="Menlo"/>
                <a:sym typeface="Menlo"/>
              </a:rPr>
              <a:t>&gt; subscriber)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// </a:t>
            </a:r>
            <a:r>
              <a:rPr>
                <a:solidFill>
                  <a:srgbClr val="008400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模拟登录成功</a:t>
            </a:r>
            <a:endParaRPr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dispatch_async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dispatch_get_global_queue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>
                <a:latin typeface="Menlo"/>
                <a:ea typeface="Menlo"/>
                <a:cs typeface="Menlo"/>
                <a:sym typeface="Menlo"/>
              </a:rPr>
              <a:t>, 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>
                <a:latin typeface="Menlo"/>
                <a:ea typeface="Menlo"/>
                <a:cs typeface="Menlo"/>
                <a:sym typeface="Menlo"/>
              </a:rPr>
              <a:t>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dispatch_after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dispatch_time</a:t>
            </a:r>
            <a:r>
              <a:rPr>
                <a:latin typeface="Menlo"/>
                <a:ea typeface="Menlo"/>
                <a:cs typeface="Menlo"/>
                <a:sym typeface="Menlo"/>
              </a:rPr>
              <a:t>(</a:t>
            </a:r>
            <a:r>
              <a:rPr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DISPATCH_TIME_NOW</a:t>
            </a:r>
            <a:r>
              <a:rPr>
                <a:latin typeface="Menlo"/>
                <a:ea typeface="Menlo"/>
                <a:cs typeface="Menlo"/>
                <a:sym typeface="Menlo"/>
              </a:rPr>
              <a:t>, (</a:t>
            </a:r>
            <a:r>
              <a:rPr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int64_t</a:t>
            </a:r>
            <a:r>
              <a:rPr>
                <a:latin typeface="Menlo"/>
                <a:ea typeface="Menlo"/>
                <a:cs typeface="Menlo"/>
                <a:sym typeface="Menlo"/>
              </a:rPr>
              <a:t>)(</a:t>
            </a:r>
            <a:r>
              <a:rPr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0.2f</a:t>
            </a:r>
            <a:r>
              <a:rPr>
                <a:latin typeface="Menlo"/>
                <a:ea typeface="Menlo"/>
                <a:cs typeface="Menlo"/>
                <a:sym typeface="Menlo"/>
              </a:rPr>
              <a:t> * </a:t>
            </a:r>
            <a:r>
              <a:rPr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NSEC_PER_SEC</a:t>
            </a:r>
            <a:r>
              <a:rPr>
                <a:latin typeface="Menlo"/>
                <a:ea typeface="Menlo"/>
                <a:cs typeface="Menlo"/>
                <a:sym typeface="Menlo"/>
              </a:rPr>
              <a:t>)), </a:t>
            </a:r>
            <a:r>
              <a:rPr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dispatch_get_main_queue</a:t>
            </a:r>
            <a:r>
              <a:rPr>
                <a:latin typeface="Menlo"/>
                <a:ea typeface="Menlo"/>
                <a:cs typeface="Menlo"/>
                <a:sym typeface="Menlo"/>
              </a:rPr>
              <a:t>(),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    user.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isSignIn</a:t>
            </a:r>
            <a:r>
              <a:rPr>
                <a:latin typeface="Menlo"/>
                <a:ea typeface="Menlo"/>
                <a:cs typeface="Menlo"/>
                <a:sym typeface="Menlo"/>
              </a:rPr>
              <a:t> =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YES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    [subscriber </a:t>
            </a:r>
            <a:r>
              <a: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sendNext</a:t>
            </a:r>
            <a:r>
              <a:rPr>
                <a:latin typeface="Menlo"/>
                <a:ea typeface="Menlo"/>
                <a:cs typeface="Menlo"/>
                <a:sym typeface="Menlo"/>
              </a:rPr>
              <a:t>:user];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}];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>
                <a:latin typeface="Menlo"/>
                <a:ea typeface="Menlo"/>
                <a:cs typeface="Menlo"/>
                <a:sym typeface="Menlo"/>
              </a:rPr>
              <a:t>.</a:t>
            </a:r>
            <a:r>
              <a:rPr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signInSignal</a:t>
            </a:r>
            <a:r>
              <a:rPr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链式处理</a:t>
            </a:r>
          </a:p>
        </p:txBody>
      </p:sp>
      <p:sp>
        <p:nvSpPr>
          <p:cNvPr id="93" name="Shape 93"/>
          <p:cNvSpPr/>
          <p:nvPr/>
        </p:nvSpPr>
        <p:spPr>
          <a:xfrm>
            <a:off x="508000" y="2248495"/>
            <a:ext cx="11976101" cy="775596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- (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)chainedProcess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*user = [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new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user.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username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@"xxx"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user.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password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@"xxx"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@</a:t>
            </a:r>
            <a:r>
              <a:rPr lang="en-US"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weakify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[[[[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signInWithUser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:user]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flattenMap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RACStream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*(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*user)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user.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nickname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@"nickname"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[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createSignal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RACDisposable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*(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RACSubscriber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&gt; subscriber)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dispatch_async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dispatch_get_global_queue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dispatch_after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dispatch_time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DISPATCH_TIME_NOW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, (</a:t>
            </a:r>
            <a:r>
              <a:rPr lang="en-US" sz="1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int64_t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)(</a:t>
            </a:r>
            <a:r>
              <a:rPr lang="en-US"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0.3f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 </a:t>
            </a:r>
            <a:r>
              <a:rPr lang="en-US"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NSEC_PER_SEC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)),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dispatch_get_main_queue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        [subscriber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sendNext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:user];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}];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}]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flattenMap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RACStream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*(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*user)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user.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avatarURL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@"avatarURL"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[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RACSignal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createSignal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RACDisposable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*(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RACSubscriber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&gt; subscriber)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dispatch_async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dispatch_get_global_queue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dispatch_after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dispatch_time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DISPATCH_TIME_NOW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, (</a:t>
            </a:r>
            <a:r>
              <a:rPr lang="en-US" sz="1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int64_t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)(</a:t>
            </a:r>
            <a:r>
              <a:rPr lang="en-US" sz="1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0.2f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 </a:t>
            </a:r>
            <a:r>
              <a:rPr lang="en-US"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NSEC_PER_SEC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)),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dispatch_get_main_queue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(), ^{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    [subscriber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sendNext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:user];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    [subscriber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sendCompleted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});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}];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}] </a:t>
            </a:r>
            <a:r>
              <a:rPr lang="en-US" sz="1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subscribeNext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:^(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*user)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NSLog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@"%@"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, user);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@</a:t>
            </a:r>
            <a:r>
              <a:rPr lang="en-US" sz="1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strongify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signInSignal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lang="en-US" sz="1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    }];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40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endParaRPr sz="1400"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70000" y="3987800"/>
            <a:ext cx="10464800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414141"/>
                </a:solidFill>
              </a:rPr>
              <a:t>谢谢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Swift VS Objective-C</a:t>
            </a:r>
          </a:p>
        </p:txBody>
      </p:sp>
      <p:sp>
        <p:nvSpPr>
          <p:cNvPr id="51" name="Shape 51"/>
          <p:cNvSpPr/>
          <p:nvPr/>
        </p:nvSpPr>
        <p:spPr>
          <a:xfrm>
            <a:off x="527744" y="2552700"/>
            <a:ext cx="349111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Swift带来了什么？</a:t>
            </a:r>
          </a:p>
        </p:txBody>
      </p:sp>
      <p:sp>
        <p:nvSpPr>
          <p:cNvPr id="52" name="Shape 52"/>
          <p:cNvSpPr/>
          <p:nvPr/>
        </p:nvSpPr>
        <p:spPr>
          <a:xfrm>
            <a:off x="576485" y="3238500"/>
            <a:ext cx="10804427" cy="26035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numbers = [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evens = 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numbers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filter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{ (v: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 -&gt;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v %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==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odds = 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evens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map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{ (v: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 -&gt;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v +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53" name="Shape 53"/>
          <p:cNvSpPr/>
          <p:nvPr/>
        </p:nvSpPr>
        <p:spPr>
          <a:xfrm>
            <a:off x="576485" y="6134100"/>
            <a:ext cx="10804427" cy="26035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extension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func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isEven() -&gt;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%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==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}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isEven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()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isEven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Swift VS Objective-C</a:t>
            </a:r>
          </a:p>
        </p:txBody>
      </p:sp>
      <p:sp>
        <p:nvSpPr>
          <p:cNvPr id="56" name="Shape 56"/>
          <p:cNvSpPr/>
          <p:nvPr/>
        </p:nvSpPr>
        <p:spPr>
          <a:xfrm>
            <a:off x="730944" y="2552700"/>
            <a:ext cx="308471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Swift缺少什么？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36600" y="3345904"/>
            <a:ext cx="10646073" cy="2743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与C/C++的直接兼容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Runtime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语法和API的稳定性</a:t>
            </a:r>
          </a:p>
        </p:txBody>
      </p:sp>
      <p:sp>
        <p:nvSpPr>
          <p:cNvPr id="58" name="Shape 58"/>
          <p:cNvSpPr/>
          <p:nvPr/>
        </p:nvSpPr>
        <p:spPr>
          <a:xfrm>
            <a:off x="731242" y="6832600"/>
            <a:ext cx="559871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如果OC也可以这么酷的话……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ReactiveCocoa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重量级RFP框架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3.x之前的版本使用OC, 3.x之后开始逐步使用Swift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将OC带入了函数式编程与响应式编程的世界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ReactiveCocoa</a:t>
            </a:r>
          </a:p>
        </p:txBody>
      </p:sp>
      <p:sp>
        <p:nvSpPr>
          <p:cNvPr id="64" name="Shape 64"/>
          <p:cNvSpPr/>
          <p:nvPr/>
        </p:nvSpPr>
        <p:spPr>
          <a:xfrm>
            <a:off x="1100187" y="2501900"/>
            <a:ext cx="10804427" cy="26035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numbers = [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evens = 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numbers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filter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{ (v: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 -&gt;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v %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==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odds = 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evens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map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{ (v: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 -&gt; 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v +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65" name="Shape 65"/>
          <p:cNvSpPr/>
          <p:nvPr/>
        </p:nvSpPr>
        <p:spPr>
          <a:xfrm>
            <a:off x="6502400" y="5221418"/>
            <a:ext cx="1" cy="86360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100187" y="6201036"/>
            <a:ext cx="10804427" cy="33147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*numbers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@[@1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@3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@4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@5]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*evens = [[numbers.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rac_sequence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filter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NSNumber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*n)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[n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integerValue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 %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==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}]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*odds = [[evens.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rac_sequence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map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NSNumber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*n)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@(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[n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integerValue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 +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1)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}]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函数式编程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函数是一等公民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只用表达式，不用语句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无副作用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不修改状态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引用透明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响应式编程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通过数据流传递状态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发布者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订阅者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订阅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简化观察者模式</a:t>
            </a:r>
          </a:p>
        </p:txBody>
      </p:sp>
      <p:sp>
        <p:nvSpPr>
          <p:cNvPr id="75" name="Shape 75"/>
          <p:cNvSpPr/>
          <p:nvPr/>
        </p:nvSpPr>
        <p:spPr>
          <a:xfrm>
            <a:off x="503286" y="2489200"/>
            <a:ext cx="11998228" cy="8255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[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addObserver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forKeyPath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@"content"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options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NSKeyValueObservingOptionNew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context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</p:txBody>
      </p:sp>
      <p:sp>
        <p:nvSpPr>
          <p:cNvPr id="76" name="Shape 76"/>
          <p:cNvSpPr/>
          <p:nvPr/>
        </p:nvSpPr>
        <p:spPr>
          <a:xfrm>
            <a:off x="510104" y="3441699"/>
            <a:ext cx="11984592" cy="18923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- (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)observeValueForKeyPath:(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*)keyPath ofObject:(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)object change:(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NSDictionary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&lt;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NSKeyValueChangeKey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&gt; *)change context:(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*)context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77" name="Shape 77"/>
          <p:cNvSpPr/>
          <p:nvPr/>
        </p:nvSpPr>
        <p:spPr>
          <a:xfrm>
            <a:off x="503287" y="5460999"/>
            <a:ext cx="11998227" cy="4699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[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removeObserver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forKeyPath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@"content"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</p:txBody>
      </p:sp>
      <p:sp>
        <p:nvSpPr>
          <p:cNvPr id="78" name="Shape 78"/>
          <p:cNvSpPr/>
          <p:nvPr/>
        </p:nvSpPr>
        <p:spPr>
          <a:xfrm>
            <a:off x="503287" y="6892614"/>
            <a:ext cx="11998227" cy="26035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[[</a:t>
            </a:r>
            <a:r>
              <a:rPr sz="24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rPr>
              <a:t>RACObserve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content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filter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BOOL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*content)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![content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isEqualToString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@"init"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}]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subscribeNext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:^(</a:t>
            </a: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*content)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NSLog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@"content changed to %@"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,content);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}];</a:t>
            </a:r>
          </a:p>
        </p:txBody>
      </p:sp>
      <p:sp>
        <p:nvSpPr>
          <p:cNvPr id="79" name="Shape 79"/>
          <p:cNvSpPr/>
          <p:nvPr/>
        </p:nvSpPr>
        <p:spPr>
          <a:xfrm>
            <a:off x="6502400" y="6051550"/>
            <a:ext cx="1" cy="720414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spcBef>
                <a:spcPts val="1400"/>
              </a:spcBef>
              <a:defRPr sz="6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300">
                <a:solidFill>
                  <a:srgbClr val="D93E2B"/>
                </a:solidFill>
              </a:rPr>
              <a:t>字典转模型</a:t>
            </a:r>
          </a:p>
        </p:txBody>
      </p:sp>
      <p:sp>
        <p:nvSpPr>
          <p:cNvPr id="82" name="Shape 82"/>
          <p:cNvSpPr/>
          <p:nvPr/>
        </p:nvSpPr>
        <p:spPr>
          <a:xfrm>
            <a:off x="508000" y="2495549"/>
            <a:ext cx="11988801" cy="580390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*dataDicts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@[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@{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   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@"nickname"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@"n1"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   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@"avatarURL"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@"url1"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   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@{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   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@"nickname"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@"n2"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   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@"avatarURL"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: 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@"url2"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   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                       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03DAA"/>
                </a:solidFill>
                <a:latin typeface="Menlo"/>
                <a:ea typeface="Menlo"/>
                <a:cs typeface="Menlo"/>
                <a:sym typeface="Menlo"/>
              </a:rPr>
              <a:t>NSArray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*users = [[dataDicts.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rac_sequence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map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:^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value) {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*u = [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User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400">
                <a:solidFill>
                  <a:srgbClr val="3E1E81"/>
                </a:solidFill>
                <a:latin typeface="Menlo"/>
                <a:ea typeface="Menlo"/>
                <a:cs typeface="Menlo"/>
                <a:sym typeface="Menlo"/>
              </a:rPr>
              <a:t>new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u.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nickname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= value[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@"nickname"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u.</a:t>
            </a:r>
            <a:r>
              <a:rPr sz="2400">
                <a:solidFill>
                  <a:srgbClr val="4F8187"/>
                </a:solidFill>
                <a:latin typeface="Menlo"/>
                <a:ea typeface="Menlo"/>
                <a:cs typeface="Menlo"/>
                <a:sym typeface="Menlo"/>
              </a:rPr>
              <a:t>avatarURL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= value[</a:t>
            </a:r>
            <a:r>
              <a:rPr sz="24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rPr>
              <a:t>@"avatarURL"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u;</a:t>
            </a:r>
          </a:p>
          <a:p>
            <a:pPr lvl="0" algn="l" defTabSz="457200">
              <a:tabLst>
                <a:tab pos="3429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}] </a:t>
            </a:r>
            <a:r>
              <a:rPr sz="24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873</Words>
  <Application>Microsoft Macintosh PowerPoint</Application>
  <PresentationFormat>Custom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Bodoni SvtyTwo ITC TT-Book</vt:lpstr>
      <vt:lpstr>Helvetica</vt:lpstr>
      <vt:lpstr>Helvetica Neue</vt:lpstr>
      <vt:lpstr>Menlo</vt:lpstr>
      <vt:lpstr>Palatino</vt:lpstr>
      <vt:lpstr>PingFang SC Regular</vt:lpstr>
      <vt:lpstr>Zapf Dingbats</vt:lpstr>
      <vt:lpstr>New_Template4</vt:lpstr>
      <vt:lpstr>iOS响应式编程与函数式编程</vt:lpstr>
      <vt:lpstr>Swift VS Objective-C</vt:lpstr>
      <vt:lpstr>Swift VS Objective-C</vt:lpstr>
      <vt:lpstr>ReactiveCocoa</vt:lpstr>
      <vt:lpstr>ReactiveCocoa</vt:lpstr>
      <vt:lpstr>函数式编程</vt:lpstr>
      <vt:lpstr>响应式编程</vt:lpstr>
      <vt:lpstr>简化观察者模式</vt:lpstr>
      <vt:lpstr>字典转模型</vt:lpstr>
      <vt:lpstr>多个异步任务的管理</vt:lpstr>
      <vt:lpstr>链式处理</vt:lpstr>
      <vt:lpstr>链式处理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iOS响应式编程与函数式编程</dc:title>
  <cp:lastModifiedBy>Microsoft Office User</cp:lastModifiedBy>
  <cp:revision>7</cp:revision>
  <dcterms:modified xsi:type="dcterms:W3CDTF">2017-01-03T08:19:20Z</dcterms:modified>
</cp:coreProperties>
</file>