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5" r:id="rId2"/>
    <p:sldId id="296" r:id="rId3"/>
    <p:sldId id="317" r:id="rId4"/>
    <p:sldId id="308" r:id="rId5"/>
    <p:sldId id="323" r:id="rId6"/>
    <p:sldId id="324" r:id="rId7"/>
    <p:sldId id="326" r:id="rId8"/>
    <p:sldId id="319" r:id="rId9"/>
    <p:sldId id="325" r:id="rId10"/>
    <p:sldId id="327" r:id="rId11"/>
    <p:sldId id="328" r:id="rId12"/>
    <p:sldId id="329" r:id="rId13"/>
    <p:sldId id="330" r:id="rId14"/>
    <p:sldId id="32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21" r:id="rId24"/>
    <p:sldId id="339" r:id="rId25"/>
    <p:sldId id="340" r:id="rId26"/>
    <p:sldId id="341" r:id="rId27"/>
    <p:sldId id="342" r:id="rId28"/>
    <p:sldId id="343" r:id="rId29"/>
    <p:sldId id="344" r:id="rId30"/>
    <p:sldId id="31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0" autoAdjust="0"/>
    <p:restoredTop sz="95257" autoAdjust="0"/>
  </p:normalViewPr>
  <p:slideViewPr>
    <p:cSldViewPr snapToGrid="0">
      <p:cViewPr>
        <p:scale>
          <a:sx n="90" d="100"/>
          <a:sy n="90" d="100"/>
        </p:scale>
        <p:origin x="-14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1AC9A-A692-4182-B50D-A2A8F730DCA1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FFBD4-D3AC-4233-A647-A10C2662D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3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anshu.com/p/978c4bd3a759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6567" y="4354314"/>
            <a:ext cx="232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汇报人</a:t>
            </a:r>
            <a:r>
              <a:rPr lang="zh-CN" altLang="en-US" sz="2400" smtClean="0"/>
              <a:t>：李  超</a:t>
            </a:r>
            <a:endParaRPr lang="en-US" altLang="zh-CN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68" y="1413285"/>
            <a:ext cx="4473364" cy="4355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3937" y="3172673"/>
            <a:ext cx="449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—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—</a:t>
            </a:r>
            <a:r>
              <a:rPr kumimoji="1" lang="zh-CN" altLang="en-US" sz="2800" dirty="0" smtClean="0"/>
              <a:t>开发移动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的研究</a:t>
            </a:r>
            <a:endParaRPr kumimoji="1"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5691" y="1793696"/>
            <a:ext cx="5242384" cy="998566"/>
          </a:xfrm>
        </p:spPr>
        <p:txBody>
          <a:bodyPr/>
          <a:lstStyle/>
          <a:p>
            <a:pPr algn="ctr"/>
            <a:r>
              <a:rPr lang="en-US" altLang="zh-CN" dirty="0" smtClean="0"/>
              <a:t>React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43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RN</a:t>
            </a:r>
            <a:r>
              <a:rPr lang="zh-CN" altLang="en-US" dirty="0" smtClean="0"/>
              <a:t>主要特性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82344" y="1774773"/>
            <a:ext cx="7865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 在</a:t>
            </a:r>
            <a:r>
              <a:rPr lang="en-US" altLang="zh-CN" sz="2400" dirty="0"/>
              <a:t>JS</a:t>
            </a:r>
            <a:r>
              <a:rPr lang="zh-CN" altLang="en-US" sz="2400" dirty="0"/>
              <a:t>里声明描述</a:t>
            </a:r>
            <a:r>
              <a:rPr lang="en-US" altLang="zh-CN" sz="2400" dirty="0"/>
              <a:t>UI,</a:t>
            </a:r>
            <a:r>
              <a:rPr lang="zh-CN" altLang="en-US" sz="2400" dirty="0"/>
              <a:t>使用</a:t>
            </a:r>
            <a:r>
              <a:rPr lang="en-US" altLang="zh-CN" sz="2400" dirty="0"/>
              <a:t>JSX</a:t>
            </a:r>
            <a:r>
              <a:rPr lang="zh-CN" altLang="en-US" sz="2400" dirty="0"/>
              <a:t>语法取代</a:t>
            </a:r>
            <a:r>
              <a:rPr lang="en-US" altLang="zh-CN" sz="2400" dirty="0"/>
              <a:t>HTML</a:t>
            </a:r>
            <a:r>
              <a:rPr lang="zh-CN" altLang="en-US" sz="2400" dirty="0" smtClean="0"/>
              <a:t>模板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虚拟 </a:t>
            </a:r>
            <a:r>
              <a:rPr lang="en-US" altLang="zh-CN" sz="2400" dirty="0"/>
              <a:t>DOM </a:t>
            </a:r>
            <a:r>
              <a:rPr lang="zh-CN" altLang="en-US" sz="2400" dirty="0"/>
              <a:t>取代物理 </a:t>
            </a:r>
            <a:r>
              <a:rPr lang="en-US" altLang="zh-CN" sz="2400" dirty="0"/>
              <a:t>DOM </a:t>
            </a:r>
            <a:r>
              <a:rPr lang="zh-CN" altLang="en-US" sz="2400" dirty="0"/>
              <a:t>作为操作对象，封装了 </a:t>
            </a:r>
            <a:r>
              <a:rPr lang="en-US" altLang="zh-CN" sz="2400" dirty="0"/>
              <a:t>DOM </a:t>
            </a:r>
            <a:r>
              <a:rPr lang="zh-CN" altLang="en-US" sz="2400" dirty="0"/>
              <a:t>的事件</a:t>
            </a:r>
            <a:r>
              <a:rPr lang="zh-CN" altLang="en-US" sz="2400" dirty="0" smtClean="0"/>
              <a:t>系统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482344" y="3671919"/>
            <a:ext cx="8524068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当使用</a:t>
            </a:r>
            <a:r>
              <a:rPr kumimoji="1" lang="en-US" altLang="zh-CN" sz="2000" dirty="0"/>
              <a:t>react</a:t>
            </a:r>
            <a:r>
              <a:rPr kumimoji="1" lang="zh-CN" altLang="en-US" sz="2000" dirty="0"/>
              <a:t>时，开发者不再需要去直接操作</a:t>
            </a:r>
            <a:r>
              <a:rPr kumimoji="1" lang="en-US" altLang="zh-CN" sz="2000" dirty="0" err="1"/>
              <a:t>dom</a:t>
            </a:r>
            <a:r>
              <a:rPr kumimoji="1" lang="zh-CN" altLang="en-US" sz="2000" dirty="0"/>
              <a:t>元素，它用一种更快的内置仿造的 </a:t>
            </a:r>
            <a:r>
              <a:rPr kumimoji="1" lang="en-US" altLang="zh-CN" sz="2000" dirty="0"/>
              <a:t>DOM </a:t>
            </a:r>
            <a:r>
              <a:rPr kumimoji="1" lang="zh-CN" altLang="en-US" sz="2000" dirty="0"/>
              <a:t>来计算差异，计算出效率最高的 </a:t>
            </a:r>
            <a:r>
              <a:rPr kumimoji="1" lang="en-US" altLang="zh-CN" sz="2000" dirty="0"/>
              <a:t>DOM </a:t>
            </a:r>
            <a:r>
              <a:rPr kumimoji="1" lang="zh-CN" altLang="en-US" sz="2000" dirty="0"/>
              <a:t>改变，然后自动去更新 </a:t>
            </a:r>
            <a:r>
              <a:rPr kumimoji="1" lang="en-US" altLang="zh-CN" sz="2000" dirty="0"/>
              <a:t>DOM</a:t>
            </a:r>
            <a:r>
              <a:rPr kumimoji="1" lang="zh-CN" altLang="en-US" sz="2000" dirty="0"/>
              <a:t>。而且还封装了事件系统，</a:t>
            </a:r>
            <a:r>
              <a:rPr kumimoji="1" lang="en-US" altLang="zh-CN" sz="2000" dirty="0"/>
              <a:t>React </a:t>
            </a:r>
            <a:r>
              <a:rPr kumimoji="1" lang="zh-CN" altLang="en-US" sz="2000" dirty="0"/>
              <a:t>的高明之处就是这个事件系统对于开发者而言，并没有新的接口或者其他，在加快了速度的同时，还减低了学习成果。</a:t>
            </a:r>
          </a:p>
        </p:txBody>
      </p:sp>
    </p:spTree>
    <p:extLst>
      <p:ext uri="{BB962C8B-B14F-4D97-AF65-F5344CB8AC3E}">
        <p14:creationId xmlns:p14="http://schemas.microsoft.com/office/powerpoint/2010/main" val="154085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RN</a:t>
            </a:r>
            <a:r>
              <a:rPr lang="zh-CN" altLang="en-US" dirty="0" smtClean="0"/>
              <a:t>主要特性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82344" y="1774773"/>
            <a:ext cx="78653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 在</a:t>
            </a:r>
            <a:r>
              <a:rPr lang="en-US" altLang="zh-CN" sz="2400" dirty="0"/>
              <a:t>JS</a:t>
            </a:r>
            <a:r>
              <a:rPr lang="zh-CN" altLang="en-US" sz="2400" dirty="0"/>
              <a:t>里声明描述</a:t>
            </a:r>
            <a:r>
              <a:rPr lang="en-US" altLang="zh-CN" sz="2400" dirty="0"/>
              <a:t>UI,</a:t>
            </a:r>
            <a:r>
              <a:rPr lang="zh-CN" altLang="en-US" sz="2400" dirty="0"/>
              <a:t>使用</a:t>
            </a:r>
            <a:r>
              <a:rPr lang="en-US" altLang="zh-CN" sz="2400" dirty="0"/>
              <a:t>JSX</a:t>
            </a:r>
            <a:r>
              <a:rPr lang="zh-CN" altLang="en-US" sz="2400" dirty="0"/>
              <a:t>语法取代</a:t>
            </a:r>
            <a:r>
              <a:rPr lang="en-US" altLang="zh-CN" sz="2400" dirty="0"/>
              <a:t>HTML</a:t>
            </a:r>
            <a:r>
              <a:rPr lang="zh-CN" altLang="en-US" sz="2400" dirty="0" smtClean="0"/>
              <a:t>模板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虚拟 </a:t>
            </a:r>
            <a:r>
              <a:rPr lang="en-US" altLang="zh-CN" sz="2400" dirty="0"/>
              <a:t>DOM </a:t>
            </a:r>
            <a:r>
              <a:rPr lang="zh-CN" altLang="en-US" sz="2400" dirty="0"/>
              <a:t>取代物理 </a:t>
            </a:r>
            <a:r>
              <a:rPr lang="en-US" altLang="zh-CN" sz="2400" dirty="0"/>
              <a:t>DOM </a:t>
            </a:r>
            <a:r>
              <a:rPr lang="zh-CN" altLang="en-US" sz="2400" dirty="0"/>
              <a:t>作为操作对象，封装了 </a:t>
            </a:r>
            <a:r>
              <a:rPr lang="en-US" altLang="zh-CN" sz="2400" dirty="0"/>
              <a:t>DOM </a:t>
            </a:r>
            <a:r>
              <a:rPr lang="zh-CN" altLang="en-US" sz="2400" dirty="0"/>
              <a:t>的事件</a:t>
            </a:r>
            <a:r>
              <a:rPr lang="zh-CN" altLang="en-US" sz="2400" dirty="0" smtClean="0"/>
              <a:t>系统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 单向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流动</a:t>
            </a:r>
          </a:p>
          <a:p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2344" y="1774773"/>
            <a:ext cx="8524068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200" dirty="0" smtClean="0"/>
          </a:p>
          <a:p>
            <a:r>
              <a:rPr kumimoji="1" lang="zh-CN" altLang="en-US" sz="2200" dirty="0" smtClean="0"/>
              <a:t>数据</a:t>
            </a:r>
            <a:r>
              <a:rPr kumimoji="1" lang="zh-CN" altLang="en-US" sz="2200" dirty="0"/>
              <a:t>的流向是单向的，即从父节点传递到子</a:t>
            </a:r>
            <a:r>
              <a:rPr kumimoji="1" lang="zh-CN" altLang="en-US" sz="2200" dirty="0" smtClean="0"/>
              <a:t>节点</a:t>
            </a:r>
          </a:p>
          <a:p>
            <a:r>
              <a:rPr kumimoji="1" lang="zh-CN" altLang="en-US" sz="2200" dirty="0" smtClean="0"/>
              <a:t>如果</a:t>
            </a:r>
            <a:r>
              <a:rPr kumimoji="1" lang="zh-CN" altLang="en-US" sz="2200" dirty="0"/>
              <a:t>顶层组件的某个</a:t>
            </a:r>
            <a:r>
              <a:rPr kumimoji="1" lang="en-US" altLang="zh-CN" sz="2200" dirty="0"/>
              <a:t>prop</a:t>
            </a:r>
            <a:r>
              <a:rPr kumimoji="1" lang="zh-CN" altLang="en-US" sz="2200" dirty="0"/>
              <a:t>改变了，</a:t>
            </a:r>
            <a:r>
              <a:rPr kumimoji="1" lang="en-US" altLang="zh-CN" sz="2200" dirty="0"/>
              <a:t>React</a:t>
            </a:r>
            <a:r>
              <a:rPr kumimoji="1" lang="zh-CN" altLang="en-US" sz="2200" dirty="0"/>
              <a:t>会递归的向下遍历整棵组件树，重新渲染所有使用这个属性的</a:t>
            </a:r>
            <a:r>
              <a:rPr kumimoji="1" lang="zh-CN" altLang="en-US" sz="2200" dirty="0" smtClean="0"/>
              <a:t>组件</a:t>
            </a:r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9825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RN</a:t>
            </a:r>
            <a:r>
              <a:rPr lang="zh-CN" altLang="en-US" dirty="0" smtClean="0"/>
              <a:t>主要特性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82344" y="1774773"/>
            <a:ext cx="78653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 在</a:t>
            </a:r>
            <a:r>
              <a:rPr lang="en-US" altLang="zh-CN" sz="2400" dirty="0"/>
              <a:t>JS</a:t>
            </a:r>
            <a:r>
              <a:rPr lang="zh-CN" altLang="en-US" sz="2400" dirty="0"/>
              <a:t>里声明描述</a:t>
            </a:r>
            <a:r>
              <a:rPr lang="en-US" altLang="zh-CN" sz="2400" dirty="0"/>
              <a:t>UI,</a:t>
            </a:r>
            <a:r>
              <a:rPr lang="zh-CN" altLang="en-US" sz="2400" dirty="0"/>
              <a:t>使用</a:t>
            </a:r>
            <a:r>
              <a:rPr lang="en-US" altLang="zh-CN" sz="2400" dirty="0"/>
              <a:t>JSX</a:t>
            </a:r>
            <a:r>
              <a:rPr lang="zh-CN" altLang="en-US" sz="2400" dirty="0"/>
              <a:t>语法取代</a:t>
            </a:r>
            <a:r>
              <a:rPr lang="en-US" altLang="zh-CN" sz="2400" dirty="0"/>
              <a:t>HTML</a:t>
            </a:r>
            <a:r>
              <a:rPr lang="zh-CN" altLang="en-US" sz="2400" dirty="0" smtClean="0"/>
              <a:t>模板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虚拟 </a:t>
            </a:r>
            <a:r>
              <a:rPr lang="en-US" altLang="zh-CN" sz="2400" dirty="0"/>
              <a:t>DOM </a:t>
            </a:r>
            <a:r>
              <a:rPr lang="zh-CN" altLang="en-US" sz="2400" dirty="0"/>
              <a:t>取代物理 </a:t>
            </a:r>
            <a:r>
              <a:rPr lang="en-US" altLang="zh-CN" sz="2400" dirty="0"/>
              <a:t>DOM </a:t>
            </a:r>
            <a:r>
              <a:rPr lang="zh-CN" altLang="en-US" sz="2400" dirty="0"/>
              <a:t>作为操作对象，封装了 </a:t>
            </a:r>
            <a:r>
              <a:rPr lang="en-US" altLang="zh-CN" sz="2400" dirty="0"/>
              <a:t>DOM </a:t>
            </a:r>
            <a:r>
              <a:rPr lang="zh-CN" altLang="en-US" sz="2400" dirty="0"/>
              <a:t>的事件</a:t>
            </a:r>
            <a:r>
              <a:rPr lang="zh-CN" altLang="en-US" sz="2400" dirty="0" smtClean="0"/>
              <a:t>系统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 单向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流动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 组件</a:t>
            </a:r>
            <a:r>
              <a:rPr lang="zh-CN" altLang="en-US" sz="2400" dirty="0"/>
              <a:t>和基于组件的设计过程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2344" y="1774773"/>
            <a:ext cx="852406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200" dirty="0" smtClean="0"/>
          </a:p>
          <a:p>
            <a:endParaRPr kumimoji="1" lang="zh-CN" altLang="en-US" sz="2200" dirty="0"/>
          </a:p>
          <a:p>
            <a:r>
              <a:rPr kumimoji="1" lang="zh-CN" altLang="en-US" sz="2200" dirty="0" smtClean="0"/>
              <a:t>组件就是状态机，每一个状态对应一种界面</a:t>
            </a:r>
          </a:p>
          <a:p>
            <a:r>
              <a:rPr kumimoji="1" lang="en-US" altLang="zh-CN" sz="2200" dirty="0" smtClean="0"/>
              <a:t>React</a:t>
            </a:r>
            <a:r>
              <a:rPr kumimoji="1" lang="zh-CN" altLang="en-US" sz="2200" dirty="0" smtClean="0"/>
              <a:t>根据不同状态进行</a:t>
            </a:r>
            <a:r>
              <a:rPr kumimoji="1" lang="en-US" altLang="zh-CN" sz="2200" dirty="0" err="1" smtClean="0"/>
              <a:t>dom</a:t>
            </a:r>
            <a:r>
              <a:rPr kumimoji="1" lang="zh-CN" altLang="en-US" sz="2200" dirty="0" smtClean="0"/>
              <a:t>元素的渲染，更新某个组件状态，然后输出基于新状态的整个界面</a:t>
            </a:r>
          </a:p>
          <a:p>
            <a:endParaRPr kumimoji="1" lang="zh-CN" altLang="en-US" sz="2200" dirty="0"/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5468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RN</a:t>
            </a:r>
            <a:r>
              <a:rPr lang="zh-CN" altLang="en-US" dirty="0" smtClean="0"/>
              <a:t>主要特性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82344" y="1774773"/>
            <a:ext cx="78653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 在</a:t>
            </a:r>
            <a:r>
              <a:rPr lang="en-US" altLang="zh-CN" sz="2400" dirty="0"/>
              <a:t>JS</a:t>
            </a:r>
            <a:r>
              <a:rPr lang="zh-CN" altLang="en-US" sz="2400" dirty="0"/>
              <a:t>里声明描述</a:t>
            </a:r>
            <a:r>
              <a:rPr lang="en-US" altLang="zh-CN" sz="2400" dirty="0"/>
              <a:t>UI,</a:t>
            </a:r>
            <a:r>
              <a:rPr lang="zh-CN" altLang="en-US" sz="2400" dirty="0"/>
              <a:t>使用</a:t>
            </a:r>
            <a:r>
              <a:rPr lang="en-US" altLang="zh-CN" sz="2400" dirty="0"/>
              <a:t>JSX</a:t>
            </a:r>
            <a:r>
              <a:rPr lang="zh-CN" altLang="en-US" sz="2400" dirty="0"/>
              <a:t>语法取代</a:t>
            </a:r>
            <a:r>
              <a:rPr lang="en-US" altLang="zh-CN" sz="2400" dirty="0"/>
              <a:t>HTML</a:t>
            </a:r>
            <a:r>
              <a:rPr lang="zh-CN" altLang="en-US" sz="2400" dirty="0" smtClean="0"/>
              <a:t>模板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虚拟 </a:t>
            </a:r>
            <a:r>
              <a:rPr lang="en-US" altLang="zh-CN" sz="2400" dirty="0"/>
              <a:t>DOM </a:t>
            </a:r>
            <a:r>
              <a:rPr lang="zh-CN" altLang="en-US" sz="2400" dirty="0"/>
              <a:t>取代物理 </a:t>
            </a:r>
            <a:r>
              <a:rPr lang="en-US" altLang="zh-CN" sz="2400" dirty="0"/>
              <a:t>DOM </a:t>
            </a:r>
            <a:r>
              <a:rPr lang="zh-CN" altLang="en-US" sz="2400" dirty="0"/>
              <a:t>作为操作对象，封装了 </a:t>
            </a:r>
            <a:r>
              <a:rPr lang="en-US" altLang="zh-CN" sz="2400" dirty="0"/>
              <a:t>DOM </a:t>
            </a:r>
            <a:r>
              <a:rPr lang="zh-CN" altLang="en-US" sz="2400" dirty="0"/>
              <a:t>的事件</a:t>
            </a:r>
            <a:r>
              <a:rPr lang="zh-CN" altLang="en-US" sz="2400" dirty="0" smtClean="0"/>
              <a:t>系统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 单向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流动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 组件</a:t>
            </a:r>
            <a:r>
              <a:rPr lang="zh-CN" altLang="en-US" sz="2400" dirty="0"/>
              <a:t>和基于组件的设计过程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758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93572" y="6221813"/>
            <a:ext cx="3207896" cy="61560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Superlee</a:t>
            </a:r>
            <a:endParaRPr lang="zh-CN" altLang="en-US" dirty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29" y="185973"/>
            <a:ext cx="5143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32" y="185973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直接连接符 14"/>
          <p:cNvSpPr>
            <a:spLocks noChangeShapeType="1"/>
          </p:cNvSpPr>
          <p:nvPr/>
        </p:nvSpPr>
        <p:spPr bwMode="auto">
          <a:xfrm>
            <a:off x="662983" y="1390911"/>
            <a:ext cx="3929062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079" y="1607918"/>
            <a:ext cx="346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dirty="0" err="1" smtClean="0"/>
              <a:t>ReactNative</a:t>
            </a:r>
            <a:r>
              <a:rPr lang="zh-CN" altLang="en-US" sz="2000" dirty="0" smtClean="0"/>
              <a:t>介绍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975680" y="2516458"/>
            <a:ext cx="2451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主要特性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98515" y="3332885"/>
            <a:ext cx="302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关键概念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592045" y="4317321"/>
            <a:ext cx="327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组件生命周期</a:t>
            </a:r>
            <a:endParaRPr lang="zh-CN" altLang="en-US" sz="2000" dirty="0"/>
          </a:p>
        </p:txBody>
      </p:sp>
      <p:sp>
        <p:nvSpPr>
          <p:cNvPr id="18" name="圆角右箭头 17"/>
          <p:cNvSpPr/>
          <p:nvPr/>
        </p:nvSpPr>
        <p:spPr>
          <a:xfrm flipV="1">
            <a:off x="2121132" y="2330412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flipV="1">
            <a:off x="3025688" y="3161521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右箭头 19"/>
          <p:cNvSpPr/>
          <p:nvPr/>
        </p:nvSpPr>
        <p:spPr>
          <a:xfrm flipV="1">
            <a:off x="3903882" y="4058221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41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关键概念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18872" y="1464807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 </a:t>
            </a:r>
            <a:r>
              <a:rPr lang="zh-CN" altLang="en-US" sz="2400" dirty="0" smtClean="0"/>
              <a:t>组件化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2344" y="2531606"/>
            <a:ext cx="7865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所谓组件，即封装起来的具有独立功能的</a:t>
            </a:r>
            <a:r>
              <a:rPr lang="en-US" altLang="zh-CN" sz="2000" dirty="0"/>
              <a:t>UI</a:t>
            </a:r>
            <a:r>
              <a:rPr lang="zh-CN" altLang="en-US" sz="2000" dirty="0"/>
              <a:t>部件</a:t>
            </a:r>
            <a:r>
              <a:rPr lang="zh-CN" altLang="en-US" sz="2000" dirty="0" smtClean="0"/>
              <a:t>。</a:t>
            </a:r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RN</a:t>
            </a:r>
            <a:r>
              <a:rPr lang="zh-CN" altLang="en-US" sz="2000" dirty="0"/>
              <a:t>推荐以组件化的方式思考</a:t>
            </a:r>
            <a:r>
              <a:rPr lang="en-US" altLang="zh-CN" sz="2000" dirty="0"/>
              <a:t>UI</a:t>
            </a:r>
            <a:r>
              <a:rPr lang="zh-CN" altLang="en-US" sz="2000" dirty="0"/>
              <a:t>的构成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从功能角度出发，</a:t>
            </a:r>
            <a:r>
              <a:rPr lang="zh-CN" altLang="en-US" sz="2000" dirty="0" smtClean="0"/>
              <a:t>将</a:t>
            </a:r>
            <a:r>
              <a:rPr lang="en-US" altLang="zh-CN" sz="2000" dirty="0"/>
              <a:t>UI</a:t>
            </a:r>
            <a:r>
              <a:rPr lang="zh-CN" altLang="en-US" sz="2000" dirty="0"/>
              <a:t>上每一个功能相对独立的模板定义成组件，然后将小的组件通过组合或者嵌套的方式构成大组件，最终完成整体</a:t>
            </a:r>
            <a:r>
              <a:rPr lang="en-US" altLang="zh-CN" sz="2000" dirty="0"/>
              <a:t>UI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构建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158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关键概念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18872" y="1464807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组件特征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892652" y="2472990"/>
            <a:ext cx="78653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000" dirty="0" smtClean="0"/>
              <a:t>可组合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Composeable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marL="342900" indent="-342900">
              <a:buFont typeface="Wingdings" charset="2"/>
              <a:buChar char="Ø"/>
            </a:pPr>
            <a:endParaRPr lang="zh-CN" altLang="en-US" sz="2000" dirty="0"/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 smtClean="0"/>
              <a:t>可复用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Resuable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marL="342900" indent="-342900">
              <a:buFont typeface="Wingdings" charset="2"/>
              <a:buChar char="Ø"/>
            </a:pPr>
            <a:endParaRPr lang="zh-CN" altLang="en-US" sz="2000" dirty="0"/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 smtClean="0"/>
              <a:t>可维护</a:t>
            </a:r>
            <a:r>
              <a:rPr lang="en-US" altLang="zh-CN" sz="2000" dirty="0" smtClean="0"/>
              <a:t>(Maintainable)</a:t>
            </a:r>
            <a:endParaRPr lang="zh-CN" altLang="en-US" sz="2000" dirty="0" smtClean="0"/>
          </a:p>
          <a:p>
            <a:pPr marL="342900" indent="-342900">
              <a:buFont typeface="Wingdings" charset="2"/>
              <a:buChar char="Ø"/>
            </a:pPr>
            <a:endParaRPr lang="zh-CN" altLang="en-US" sz="2000" dirty="0"/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 smtClean="0"/>
              <a:t>可测试</a:t>
            </a:r>
            <a:r>
              <a:rPr lang="en-US" altLang="zh-CN" sz="2000" dirty="0" smtClean="0"/>
              <a:t>(Testable)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262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关键概念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18872" y="1464807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实现组件化三个主要属性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845759" y="2663321"/>
            <a:ext cx="7865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000" dirty="0" smtClean="0"/>
              <a:t>Props:</a:t>
            </a:r>
            <a:r>
              <a:rPr lang="zh-CN" altLang="en-US" sz="2000" dirty="0" smtClean="0"/>
              <a:t>与组件上的属性意义一一对应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this.props.children</a:t>
            </a:r>
            <a:r>
              <a:rPr lang="zh-CN" altLang="en-US" sz="2000" dirty="0" smtClean="0"/>
              <a:t>除外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marL="342900" indent="-342900">
              <a:buFont typeface="Wingdings" charset="2"/>
              <a:buChar char="Ø"/>
            </a:pPr>
            <a:endParaRPr lang="zh-CN" altLang="en-US" sz="2000" dirty="0"/>
          </a:p>
          <a:p>
            <a:pPr marL="342900" indent="-342900">
              <a:buFont typeface="Wingdings" charset="2"/>
              <a:buChar char="Ø"/>
            </a:pPr>
            <a:r>
              <a:rPr lang="en-US" altLang="zh-CN" sz="2000" dirty="0" smtClean="0"/>
              <a:t>State</a:t>
            </a:r>
            <a:r>
              <a:rPr lang="zh-CN" altLang="en-US" sz="2000" dirty="0" smtClean="0"/>
              <a:t>：代表随着用户交互而产生变化的特性</a:t>
            </a:r>
          </a:p>
          <a:p>
            <a:pPr marL="342900" indent="-342900">
              <a:buFont typeface="Wingdings" charset="2"/>
              <a:buChar char="Ø"/>
            </a:pPr>
            <a:endParaRPr lang="zh-CN" altLang="en-US" sz="2000" dirty="0"/>
          </a:p>
          <a:p>
            <a:pPr marL="342900" indent="-342900">
              <a:buFont typeface="Wingdings" charset="2"/>
              <a:buChar char="Ø"/>
            </a:pPr>
            <a:r>
              <a:rPr lang="en-US" altLang="zh-CN" sz="2000" dirty="0" smtClean="0"/>
              <a:t>Ref:</a:t>
            </a:r>
            <a:r>
              <a:rPr lang="zh-CN" altLang="en-US" sz="2000" dirty="0" smtClean="0"/>
              <a:t> 用于获取真实的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1694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关键概念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18872" y="1464807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虚拟</a:t>
            </a:r>
            <a:r>
              <a:rPr lang="en-US" altLang="zh-CN" sz="2400" dirty="0" smtClean="0"/>
              <a:t>DOM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2344" y="2253014"/>
            <a:ext cx="7865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  <a:p>
            <a:r>
              <a:rPr lang="en-US" altLang="zh-CN" sz="2000" dirty="0" smtClean="0"/>
              <a:t>React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结构存储在内存中，在内存中维护一个快速响应的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描述，这个</a:t>
            </a:r>
            <a:r>
              <a:rPr lang="en-US" altLang="zh-CN" sz="2000" dirty="0" err="1" smtClean="0"/>
              <a:t>dom</a:t>
            </a:r>
            <a:r>
              <a:rPr lang="zh-CN" altLang="en-US" sz="2000" dirty="0" smtClean="0"/>
              <a:t>描述其实就是一个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数据对象，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把它称为</a:t>
            </a:r>
            <a:r>
              <a:rPr lang="en-US" altLang="zh-CN" sz="2000" dirty="0" smtClean="0"/>
              <a:t>virtual </a:t>
            </a:r>
            <a:r>
              <a:rPr lang="en-US" altLang="zh-CN" sz="2000" dirty="0" err="1" smtClean="0"/>
              <a:t>dom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虚拟</a:t>
            </a:r>
            <a:r>
              <a:rPr lang="en-US" altLang="zh-CN" sz="2000" dirty="0" err="1" smtClean="0"/>
              <a:t>dom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然后同</a:t>
            </a:r>
            <a:r>
              <a:rPr lang="en-US" altLang="zh-CN" sz="2000" dirty="0" smtClean="0"/>
              <a:t>render()</a:t>
            </a:r>
            <a:r>
              <a:rPr lang="zh-CN" altLang="en-US" sz="2000" dirty="0" smtClean="0"/>
              <a:t>的返回内容进行比较，计算出需要改动的地方，最后才反映到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中</a:t>
            </a:r>
          </a:p>
          <a:p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608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关键概念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7149" y="1555724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2344" y="2253014"/>
            <a:ext cx="786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标准</a:t>
            </a:r>
            <a:r>
              <a:rPr lang="en-US" altLang="zh-CN" sz="2000" dirty="0" smtClean="0"/>
              <a:t>diff</a:t>
            </a:r>
            <a:r>
              <a:rPr lang="zh-CN" altLang="en-US" sz="2000" dirty="0" smtClean="0"/>
              <a:t>算法复杂度为</a:t>
            </a:r>
            <a:r>
              <a:rPr lang="en-US" altLang="zh-CN" sz="2000" dirty="0" smtClean="0"/>
              <a:t>O(n^3),RN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diff</a:t>
            </a:r>
            <a:r>
              <a:rPr lang="zh-CN" altLang="en-US" sz="2000" dirty="0" smtClean="0"/>
              <a:t>算法复杂度为</a:t>
            </a:r>
            <a:r>
              <a:rPr lang="en-US" altLang="zh-CN" sz="2000" dirty="0" smtClean="0"/>
              <a:t>O(n)</a:t>
            </a:r>
            <a:endParaRPr lang="zh-CN" altLang="en-US" sz="2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486461" y="3125188"/>
            <a:ext cx="8103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zh-CN" altLang="en-US" sz="2000" dirty="0"/>
              <a:t>两个相同组件产生类似的</a:t>
            </a:r>
            <a:r>
              <a:rPr lang="en-US" altLang="zh-CN" sz="2000" dirty="0"/>
              <a:t>DOM</a:t>
            </a:r>
            <a:r>
              <a:rPr lang="zh-CN" altLang="en-US" sz="2000" dirty="0"/>
              <a:t>结构，</a:t>
            </a:r>
            <a:r>
              <a:rPr lang="zh-CN" altLang="en-US" sz="2000" dirty="0" smtClean="0"/>
              <a:t>不同组件</a:t>
            </a:r>
            <a:r>
              <a:rPr lang="zh-CN" altLang="en-US" sz="2000" dirty="0"/>
              <a:t>产生</a:t>
            </a:r>
            <a:r>
              <a:rPr lang="zh-CN" altLang="en-US" sz="2000" dirty="0" smtClean="0"/>
              <a:t>不同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结构</a:t>
            </a:r>
          </a:p>
          <a:p>
            <a:pPr marL="342900" indent="-342900">
              <a:buFont typeface="Wingdings" charset="2"/>
              <a:buChar char="ü"/>
            </a:pPr>
            <a:endParaRPr lang="zh-CN" altLang="en-US" sz="2000" dirty="0" smtClean="0"/>
          </a:p>
          <a:p>
            <a:pPr marL="342900" indent="-342900">
              <a:buFont typeface="Wingdings" charset="2"/>
              <a:buChar char="ü"/>
            </a:pPr>
            <a:r>
              <a:rPr lang="zh-CN" altLang="en-US" sz="2000" dirty="0"/>
              <a:t>对于同一层次的一组子节点，它们可以通过唯一的</a:t>
            </a:r>
            <a:r>
              <a:rPr lang="en-US" altLang="zh-CN" sz="2000" dirty="0"/>
              <a:t>id</a:t>
            </a:r>
            <a:r>
              <a:rPr lang="zh-CN" altLang="en-US" sz="2000" dirty="0"/>
              <a:t>进行区分</a:t>
            </a:r>
            <a:endParaRPr lang="zh-CN" altLang="en-US" sz="2000" dirty="0"/>
          </a:p>
          <a:p>
            <a:pPr marL="342900" indent="-342900">
              <a:buFont typeface="Wingdings" charset="2"/>
              <a:buChar char="ü"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927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19298" y="3981798"/>
            <a:ext cx="3207896" cy="61560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Superlee</a:t>
            </a:r>
            <a:endParaRPr lang="zh-CN" altLang="en-US" dirty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77" y="2887093"/>
            <a:ext cx="5143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57" y="2887093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直接连接符 14"/>
          <p:cNvSpPr>
            <a:spLocks noChangeShapeType="1"/>
          </p:cNvSpPr>
          <p:nvPr/>
        </p:nvSpPr>
        <p:spPr bwMode="auto">
          <a:xfrm>
            <a:off x="662983" y="1390911"/>
            <a:ext cx="3929062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079" y="1607918"/>
            <a:ext cx="346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dirty="0" err="1" smtClean="0"/>
              <a:t>ReactNative</a:t>
            </a:r>
            <a:r>
              <a:rPr lang="zh-CN" altLang="en-US" sz="2000" dirty="0" smtClean="0"/>
              <a:t>介绍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27514" y="2355409"/>
            <a:ext cx="2451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主要特性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62689" y="3175069"/>
            <a:ext cx="302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关键概念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90061" y="3969880"/>
            <a:ext cx="327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组件生命周期</a:t>
            </a:r>
            <a:endParaRPr lang="zh-CN" altLang="en-US" sz="2000" dirty="0"/>
          </a:p>
        </p:txBody>
      </p:sp>
      <p:sp>
        <p:nvSpPr>
          <p:cNvPr id="18" name="圆角右箭头 17"/>
          <p:cNvSpPr/>
          <p:nvPr/>
        </p:nvSpPr>
        <p:spPr>
          <a:xfrm flipV="1">
            <a:off x="1832466" y="2079337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flipV="1">
            <a:off x="2655334" y="2924314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右箭头 19"/>
          <p:cNvSpPr/>
          <p:nvPr/>
        </p:nvSpPr>
        <p:spPr>
          <a:xfrm flipV="1">
            <a:off x="3474957" y="3782793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13294 4.07407E-6 C 0.19258 4.07407E-6 0.26602 0.08495 0.26602 0.15416 L 0.26602 0.30833 " pathEditMode="relative" rAng="0" ptsTypes="AAAA">
                                      <p:cBhvr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15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09987 -7.40741E-7 C -0.14453 -7.40741E-7 -0.19961 -0.10139 -0.19961 -0.18356 L -0.19961 -0.36713 " pathEditMode="relative" rAng="0" ptsTypes="AA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7" y="-1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09987 -3.7037E-6 C -0.14453 -3.7037E-6 -0.19961 -0.10139 -0.19961 -0.18356 L -0.19961 -0.36713 " pathEditMode="relative" rAng="0" ptsTypes="AAAA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7" y="-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6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6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1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6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/>
      <p:bldP spid="12" grpId="0"/>
      <p:bldP spid="13" grpId="0"/>
      <p:bldP spid="14" grpId="0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关键概念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7149" y="1555724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2344" y="2253014"/>
            <a:ext cx="786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只比较同一层次的节点</a:t>
            </a:r>
          </a:p>
        </p:txBody>
      </p:sp>
      <p:pic>
        <p:nvPicPr>
          <p:cNvPr id="7" name="图片 6" descr="dom树比较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9" y="2866323"/>
            <a:ext cx="5273675" cy="293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73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关键概念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7149" y="1555724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2344" y="2771751"/>
            <a:ext cx="7865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RN</a:t>
            </a:r>
            <a:r>
              <a:rPr lang="zh-CN" altLang="en-US" sz="2000" dirty="0"/>
              <a:t>只会对相同颜色方框内的</a:t>
            </a:r>
            <a:r>
              <a:rPr lang="en-US" altLang="zh-CN" sz="2000" dirty="0"/>
              <a:t>DOM</a:t>
            </a:r>
            <a:r>
              <a:rPr lang="zh-CN" altLang="en-US" sz="2000" dirty="0"/>
              <a:t>节点进行比较，即同一个父节点下的所有子节点。当发现节点已经不存在，则该节点及其子节点会被完全删除掉，不会用于进一步的比较。这样只需要对树进行一次遍历，便能完成整个</a:t>
            </a:r>
            <a:r>
              <a:rPr lang="en-US" altLang="zh-CN" sz="2000" dirty="0"/>
              <a:t>DOM</a:t>
            </a:r>
            <a:r>
              <a:rPr lang="zh-CN" altLang="en-US" sz="2000" dirty="0"/>
              <a:t>树的比较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0626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关键概念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7149" y="1555724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通信机制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难点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306497" y="2253014"/>
            <a:ext cx="7865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NativeModules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模块，调用其公开的方法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获取到</a:t>
            </a:r>
            <a:r>
              <a:rPr lang="en-US" altLang="zh-CN" dirty="0" err="1" smtClean="0"/>
              <a:t>MessafeQueue</a:t>
            </a:r>
            <a:r>
              <a:rPr lang="zh-CN" altLang="en-US" dirty="0" smtClean="0"/>
              <a:t>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模块列表属性，使用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genModules</a:t>
            </a:r>
            <a:r>
              <a:rPr lang="zh-CN" altLang="en-US" dirty="0" smtClean="0"/>
              <a:t>加载所有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RemoteModules</a:t>
            </a:r>
            <a:r>
              <a:rPr lang="zh-CN" altLang="en-US" dirty="0" smtClean="0"/>
              <a:t>数组</a:t>
            </a:r>
          </a:p>
          <a:p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获取数组中对象</a:t>
            </a:r>
            <a:endParaRPr lang="zh-CN" altLang="en-US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等待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层通过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来获取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ModuleId,MethodId,Arguments</a:t>
            </a:r>
            <a:r>
              <a:rPr lang="en-US" altLang="zh-CN" dirty="0" smtClean="0"/>
              <a:t>)</a:t>
            </a:r>
            <a:r>
              <a:rPr lang="zh-CN" altLang="en-US" dirty="0" smtClean="0"/>
              <a:t>  在</a:t>
            </a:r>
            <a:r>
              <a:rPr lang="en-US" altLang="zh-CN" dirty="0" smtClean="0"/>
              <a:t>runtime</a:t>
            </a:r>
            <a:r>
              <a:rPr lang="zh-CN" altLang="en-US" dirty="0" smtClean="0"/>
              <a:t>时唯一确定调用哪个函数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07149" y="5218069"/>
            <a:ext cx="834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i="1" dirty="0" smtClean="0"/>
              <a:t>React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Native</a:t>
            </a:r>
            <a:r>
              <a:rPr kumimoji="1" lang="zh-CN" altLang="en-US" i="1" dirty="0" smtClean="0"/>
              <a:t>从入门到原理 </a:t>
            </a:r>
            <a:r>
              <a:rPr kumimoji="1" lang="en-US" altLang="zh-CN" i="1" dirty="0" smtClean="0"/>
              <a:t>(</a:t>
            </a:r>
            <a:r>
              <a:rPr kumimoji="1" lang="en-US" altLang="zh-CN" i="1" dirty="0">
                <a:hlinkClick r:id="rId2"/>
              </a:rPr>
              <a:t>http://www.jianshu.com/p/978c4bd3a759</a:t>
            </a:r>
            <a:r>
              <a:rPr kumimoji="1" lang="en-US" altLang="zh-CN" i="1" dirty="0" smtClean="0">
                <a:hlinkClick r:id="rId2"/>
              </a:rPr>
              <a:t>)</a:t>
            </a:r>
            <a:endParaRPr kumimoji="1" lang="zh-CN" altLang="en-US" i="1" dirty="0" smtClean="0"/>
          </a:p>
          <a:p>
            <a:pPr marL="342900" indent="-342900">
              <a:buAutoNum type="arabicPeriod"/>
            </a:pPr>
            <a:endParaRPr kumimoji="1" lang="zh-CN" altLang="en-US" i="1" dirty="0" smtClean="0"/>
          </a:p>
          <a:p>
            <a:pPr marL="342900" indent="-342900">
              <a:buAutoNum type="arabicPeriod"/>
            </a:pPr>
            <a:r>
              <a:rPr kumimoji="1" lang="en-US" altLang="zh-CN" i="1" dirty="0"/>
              <a:t>React Native</a:t>
            </a:r>
            <a:r>
              <a:rPr kumimoji="1" lang="zh-CN" altLang="en-US" i="1" dirty="0"/>
              <a:t>通信机制</a:t>
            </a:r>
            <a:r>
              <a:rPr kumimoji="1" lang="zh-CN" altLang="en-US" i="1" dirty="0" smtClean="0"/>
              <a:t>详解 </a:t>
            </a:r>
            <a:r>
              <a:rPr kumimoji="1" lang="en-US" altLang="zh-CN" i="1" dirty="0" smtClean="0"/>
              <a:t>(</a:t>
            </a:r>
            <a:r>
              <a:rPr kumimoji="1" lang="en-US" altLang="zh-CN" i="1" dirty="0"/>
              <a:t>http://</a:t>
            </a:r>
            <a:r>
              <a:rPr kumimoji="1" lang="en-US" altLang="zh-CN" i="1" dirty="0" err="1"/>
              <a:t>blog.cnbang.net</a:t>
            </a:r>
            <a:r>
              <a:rPr kumimoji="1" lang="en-US" altLang="zh-CN" i="1" dirty="0"/>
              <a:t>/tech/2698/)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2406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93572" y="6221813"/>
            <a:ext cx="3207896" cy="61560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Superlee</a:t>
            </a:r>
            <a:endParaRPr lang="zh-CN" altLang="en-US" dirty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29" y="185973"/>
            <a:ext cx="5143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32" y="185973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直接连接符 14"/>
          <p:cNvSpPr>
            <a:spLocks noChangeShapeType="1"/>
          </p:cNvSpPr>
          <p:nvPr/>
        </p:nvSpPr>
        <p:spPr bwMode="auto">
          <a:xfrm>
            <a:off x="662983" y="1390911"/>
            <a:ext cx="3929062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079" y="1607918"/>
            <a:ext cx="346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dirty="0" err="1" smtClean="0"/>
              <a:t>ReactNative</a:t>
            </a:r>
            <a:r>
              <a:rPr lang="zh-CN" altLang="en-US" sz="2000" dirty="0" smtClean="0"/>
              <a:t>介绍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960182" y="2562952"/>
            <a:ext cx="2451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主要特性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52021" y="3394877"/>
            <a:ext cx="302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关键概念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607543" y="4224333"/>
            <a:ext cx="327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4. </a:t>
            </a:r>
            <a:r>
              <a:rPr lang="zh-CN" altLang="en-US" sz="2800" b="1" dirty="0" smtClean="0"/>
              <a:t>组件生命周期</a:t>
            </a:r>
            <a:endParaRPr lang="zh-CN" altLang="en-US" sz="2800" b="1" dirty="0"/>
          </a:p>
        </p:txBody>
      </p:sp>
      <p:sp>
        <p:nvSpPr>
          <p:cNvPr id="18" name="圆角右箭头 17"/>
          <p:cNvSpPr/>
          <p:nvPr/>
        </p:nvSpPr>
        <p:spPr>
          <a:xfrm flipV="1">
            <a:off x="2121132" y="2330412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flipV="1">
            <a:off x="3025688" y="3161521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右箭头 19"/>
          <p:cNvSpPr/>
          <p:nvPr/>
        </p:nvSpPr>
        <p:spPr>
          <a:xfrm flipV="1">
            <a:off x="3903882" y="4058221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69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组件生命周期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7149" y="1555724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分为三个状态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306497" y="2366034"/>
            <a:ext cx="786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Mounting:</a:t>
            </a:r>
            <a:r>
              <a:rPr lang="zh-CN" altLang="en-US" dirty="0"/>
              <a:t>已插入真实</a:t>
            </a:r>
            <a:r>
              <a:rPr lang="en-US" altLang="zh-CN" dirty="0" smtClean="0"/>
              <a:t>DOM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Updating</a:t>
            </a:r>
            <a:r>
              <a:rPr lang="en-US" altLang="zh-CN" dirty="0"/>
              <a:t>:</a:t>
            </a:r>
            <a:r>
              <a:rPr lang="zh-CN" altLang="en-US" dirty="0"/>
              <a:t>正在被重新</a:t>
            </a:r>
            <a:r>
              <a:rPr lang="zh-CN" altLang="en-US" dirty="0" smtClean="0"/>
              <a:t>渲染</a:t>
            </a:r>
          </a:p>
          <a:p>
            <a:endParaRPr lang="zh-CN" altLang="en-US" dirty="0"/>
          </a:p>
          <a:p>
            <a:r>
              <a:rPr lang="en-US" altLang="zh-CN" dirty="0" err="1" smtClean="0"/>
              <a:t>Unmounting</a:t>
            </a:r>
            <a:r>
              <a:rPr lang="en-US" altLang="zh-CN" dirty="0"/>
              <a:t>:</a:t>
            </a:r>
            <a:r>
              <a:rPr lang="zh-CN" altLang="en-US" dirty="0"/>
              <a:t>已移出真实</a:t>
            </a:r>
            <a:r>
              <a:rPr lang="en-US" altLang="zh-CN" dirty="0"/>
              <a:t>DOM</a:t>
            </a:r>
            <a:endParaRPr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306497" y="4397619"/>
            <a:ext cx="595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为每个状态都提供了两种处理函数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带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的函数在进入状态之前</a:t>
            </a:r>
            <a:r>
              <a:rPr kumimoji="1" lang="zh-CN" altLang="en-US" dirty="0" smtClean="0"/>
              <a:t>调用</a:t>
            </a:r>
          </a:p>
          <a:p>
            <a:r>
              <a:rPr kumimoji="1" lang="zh-CN" altLang="en-US" dirty="0" smtClean="0"/>
              <a:t>带</a:t>
            </a:r>
            <a:r>
              <a:rPr kumimoji="1" lang="en-US" altLang="zh-CN" dirty="0"/>
              <a:t>did</a:t>
            </a:r>
            <a:r>
              <a:rPr kumimoji="1" lang="zh-CN" altLang="en-US" dirty="0"/>
              <a:t>的函数在进入状态之后调用</a:t>
            </a:r>
          </a:p>
        </p:txBody>
      </p:sp>
    </p:spTree>
    <p:extLst>
      <p:ext uri="{BB962C8B-B14F-4D97-AF65-F5344CB8AC3E}">
        <p14:creationId xmlns:p14="http://schemas.microsoft.com/office/powerpoint/2010/main" val="136710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组件生命周期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7149" y="1555724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状态对应的方法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306497" y="2366034"/>
            <a:ext cx="7865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componentWillMount</a:t>
            </a:r>
            <a:r>
              <a:rPr lang="en-US" altLang="zh-CN" dirty="0"/>
              <a:t>():</a:t>
            </a:r>
            <a:r>
              <a:rPr lang="zh-CN" altLang="en-US" dirty="0"/>
              <a:t>组件插入</a:t>
            </a:r>
            <a:r>
              <a:rPr lang="zh-CN" altLang="en-US" dirty="0" smtClean="0"/>
              <a:t>之前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componentDidMount</a:t>
            </a:r>
            <a:r>
              <a:rPr lang="en-US" altLang="zh-CN" dirty="0"/>
              <a:t>()</a:t>
            </a:r>
            <a:r>
              <a:rPr lang="zh-CN" altLang="en-US" dirty="0"/>
              <a:t>：组件插入</a:t>
            </a:r>
            <a:r>
              <a:rPr lang="zh-CN" altLang="en-US" dirty="0" smtClean="0"/>
              <a:t>之后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componentWillUpdate</a:t>
            </a:r>
            <a:r>
              <a:rPr lang="en-US" altLang="zh-CN" dirty="0" smtClean="0"/>
              <a:t>(object </a:t>
            </a:r>
            <a:r>
              <a:rPr lang="en-US" altLang="zh-CN" dirty="0" err="1"/>
              <a:t>nextProps</a:t>
            </a:r>
            <a:r>
              <a:rPr lang="en-US" altLang="zh-CN" dirty="0"/>
              <a:t>, object </a:t>
            </a:r>
            <a:r>
              <a:rPr lang="en-US" altLang="zh-CN" dirty="0" err="1"/>
              <a:t>nextState</a:t>
            </a:r>
            <a:r>
              <a:rPr lang="en-US" altLang="zh-CN" dirty="0"/>
              <a:t>)</a:t>
            </a:r>
            <a:r>
              <a:rPr lang="zh-CN" altLang="en-US" dirty="0"/>
              <a:t>：组件重新渲染</a:t>
            </a:r>
            <a:r>
              <a:rPr lang="zh-CN" altLang="en-US" dirty="0" smtClean="0"/>
              <a:t>之前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componentDidUpdate</a:t>
            </a:r>
            <a:r>
              <a:rPr lang="en-US" altLang="zh-CN" dirty="0" smtClean="0"/>
              <a:t>(object </a:t>
            </a:r>
            <a:r>
              <a:rPr lang="en-US" altLang="zh-CN" dirty="0" err="1"/>
              <a:t>prevProps</a:t>
            </a:r>
            <a:r>
              <a:rPr lang="en-US" altLang="zh-CN" dirty="0"/>
              <a:t>, object </a:t>
            </a:r>
            <a:r>
              <a:rPr lang="en-US" altLang="zh-CN" dirty="0" err="1"/>
              <a:t>prevState</a:t>
            </a:r>
            <a:r>
              <a:rPr lang="en-US" altLang="zh-CN" dirty="0"/>
              <a:t>)</a:t>
            </a:r>
            <a:r>
              <a:rPr lang="zh-CN" altLang="en-US" dirty="0"/>
              <a:t>：组件重新渲染</a:t>
            </a:r>
            <a:r>
              <a:rPr lang="zh-CN" altLang="en-US" dirty="0" smtClean="0"/>
              <a:t>之后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componentWillUnmount</a:t>
            </a:r>
            <a:r>
              <a:rPr lang="en-US" altLang="zh-CN" dirty="0"/>
              <a:t>()</a:t>
            </a:r>
            <a:r>
              <a:rPr lang="zh-CN" altLang="en-US" dirty="0"/>
              <a:t>：组件被移出真实</a:t>
            </a:r>
            <a:r>
              <a:rPr lang="en-US" altLang="zh-CN" dirty="0"/>
              <a:t>DOM</a:t>
            </a:r>
            <a:r>
              <a:rPr lang="zh-CN" altLang="en-US" dirty="0"/>
              <a:t>之前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6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组件生命周期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7149" y="1555724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特殊状态对应的方法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306497" y="2366034"/>
            <a:ext cx="786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componentWillReceiveProps</a:t>
            </a:r>
            <a:r>
              <a:rPr lang="en-US" altLang="zh-CN" dirty="0"/>
              <a:t>(object </a:t>
            </a:r>
            <a:r>
              <a:rPr lang="en-US" altLang="zh-CN" dirty="0" err="1"/>
              <a:t>nextProps</a:t>
            </a:r>
            <a:r>
              <a:rPr lang="en-US" altLang="zh-CN" dirty="0"/>
              <a:t>)</a:t>
            </a:r>
            <a:r>
              <a:rPr lang="zh-CN" altLang="en-US" dirty="0"/>
              <a:t>：已加载组件收到新的参数时调</a:t>
            </a:r>
            <a:r>
              <a:rPr lang="zh-CN" altLang="en-US" dirty="0" smtClean="0"/>
              <a:t>用</a:t>
            </a:r>
          </a:p>
          <a:p>
            <a:endParaRPr lang="zh-CN" altLang="en-US" dirty="0"/>
          </a:p>
          <a:p>
            <a:r>
              <a:rPr lang="en-US" altLang="zh-CN" dirty="0" err="1" smtClean="0"/>
              <a:t>shouldComponentUpdate</a:t>
            </a:r>
            <a:r>
              <a:rPr lang="en-US" altLang="zh-CN" dirty="0" smtClean="0"/>
              <a:t>(object </a:t>
            </a:r>
            <a:r>
              <a:rPr lang="en-US" altLang="zh-CN" dirty="0" err="1"/>
              <a:t>nextProps</a:t>
            </a:r>
            <a:r>
              <a:rPr lang="en-US" altLang="zh-CN" dirty="0"/>
              <a:t>, object </a:t>
            </a:r>
            <a:r>
              <a:rPr lang="en-US" altLang="zh-CN" dirty="0" err="1"/>
              <a:t>nextState</a:t>
            </a:r>
            <a:r>
              <a:rPr lang="en-US" altLang="zh-CN" dirty="0"/>
              <a:t>)</a:t>
            </a:r>
            <a:r>
              <a:rPr lang="zh-CN" altLang="en-US" dirty="0"/>
              <a:t>：组件判断是否重新渲染时调用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15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组件生命周期</a:t>
            </a:r>
            <a:endParaRPr lang="zh-CN" altLang="en-US" dirty="0"/>
          </a:p>
        </p:txBody>
      </p:sp>
      <p:pic>
        <p:nvPicPr>
          <p:cNvPr id="6" name="图片 5" descr="e99ed738-bf7f-11e5-9106-89fc64be31bf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83" y="1587500"/>
            <a:ext cx="6966456" cy="4072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3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组件生命周期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7149" y="1555724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三个阶段，绘制、运行、消亡</a:t>
            </a:r>
            <a:endParaRPr lang="zh-CN" altLang="en-US" sz="2400" dirty="0"/>
          </a:p>
        </p:txBody>
      </p:sp>
      <p:pic>
        <p:nvPicPr>
          <p:cNvPr id="6" name="图片 5" descr="3-3-component-lifecyc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863" y="2678"/>
            <a:ext cx="5633623" cy="6855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1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组件生命周期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7149" y="1555724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三个阶段，绘制、运行、消亡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207149" y="2275612"/>
            <a:ext cx="7865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第一阶段：是组件第一次绘制阶段，如图中的上面虚线框内，在这里完成了组件的加载和初始化</a:t>
            </a:r>
            <a:r>
              <a:rPr lang="zh-CN" altLang="en-US" sz="2000" dirty="0" smtClean="0"/>
              <a:t>；</a:t>
            </a:r>
          </a:p>
          <a:p>
            <a:endParaRPr lang="zh-CN" altLang="en-US" sz="2000" dirty="0"/>
          </a:p>
          <a:p>
            <a:r>
              <a:rPr lang="zh-CN" altLang="en-US" sz="2000" dirty="0" smtClean="0"/>
              <a:t>第二</a:t>
            </a:r>
            <a:r>
              <a:rPr lang="zh-CN" altLang="en-US" sz="2000" dirty="0"/>
              <a:t>阶段：是组件在运行和交互阶段，如图中左下角虚线框，这个阶段组件可以处理用户交互，或者接收事件更新界面</a:t>
            </a:r>
            <a:r>
              <a:rPr lang="zh-CN" altLang="en-US" sz="2000" dirty="0" smtClean="0"/>
              <a:t>；</a:t>
            </a:r>
          </a:p>
          <a:p>
            <a:endParaRPr lang="zh-CN" altLang="en-US" sz="2000" dirty="0"/>
          </a:p>
          <a:p>
            <a:r>
              <a:rPr lang="zh-CN" altLang="en-US" sz="2000" dirty="0" smtClean="0"/>
              <a:t>第三</a:t>
            </a:r>
            <a:r>
              <a:rPr lang="zh-CN" altLang="en-US" sz="2000" dirty="0"/>
              <a:t>阶段：是组件卸载消亡的阶段，如图中右下角的虚线框中，这里做一些组件的清理工作。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61" y="1480295"/>
            <a:ext cx="2730082" cy="405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60" y="1320099"/>
            <a:ext cx="4583093" cy="4607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720" y="1480295"/>
            <a:ext cx="3264549" cy="4423508"/>
          </a:xfrm>
          <a:prstGeom prst="rect">
            <a:avLst/>
          </a:prstGeom>
        </p:spPr>
      </p:pic>
      <p:pic>
        <p:nvPicPr>
          <p:cNvPr id="10" name="图片 9" descr="3-3-component-lifecycl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47" y="2678"/>
            <a:ext cx="5633623" cy="6855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18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C 0.01719 -0.10208 0.03464 -0.20394 0.07006 -0.25602 C 0.10521 -0.30787 0.1862 -0.30324 0.21185 -0.31204 C 0.23724 -0.32083 0.22084 -0.30833 0.22305 -0.30833 " pathEditMode="relative" rAng="0" ptsTypes="AAAA">
                                      <p:cBhvr>
                                        <p:cTn id="5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-1576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3737 0.11204 C -0.17044 0.13565 -0.1987 0.13681 -0.1987 0.1382 " pathEditMode="relative" rAng="0" ptsTypes="AAA">
                                      <p:cBhvr>
                                        <p:cTn id="5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689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2569 L -0.22266 0.11598 " pathEditMode="relative" rAng="0" ptsTypes="AA">
                                      <p:cBhvr>
                                        <p:cTn id="6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8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93572" y="6221813"/>
            <a:ext cx="3207896" cy="61560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Superlee</a:t>
            </a:r>
            <a:endParaRPr lang="zh-CN" altLang="en-US" dirty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29" y="185973"/>
            <a:ext cx="5143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32" y="185973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直接连接符 14"/>
          <p:cNvSpPr>
            <a:spLocks noChangeShapeType="1"/>
          </p:cNvSpPr>
          <p:nvPr/>
        </p:nvSpPr>
        <p:spPr bwMode="auto">
          <a:xfrm>
            <a:off x="662983" y="1390911"/>
            <a:ext cx="3929062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079" y="1607918"/>
            <a:ext cx="346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en-US" altLang="zh-CN" sz="2800" b="1" dirty="0" err="1" smtClean="0"/>
              <a:t>ReactNative</a:t>
            </a:r>
            <a:r>
              <a:rPr lang="zh-CN" altLang="en-US" sz="2800" b="1" dirty="0" smtClean="0"/>
              <a:t>介绍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960182" y="2562952"/>
            <a:ext cx="2451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主要特性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52021" y="3394877"/>
            <a:ext cx="302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关键概念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92045" y="4317321"/>
            <a:ext cx="327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组件生命周期</a:t>
            </a:r>
            <a:endParaRPr lang="zh-CN" altLang="en-US" sz="2000" dirty="0"/>
          </a:p>
        </p:txBody>
      </p:sp>
      <p:sp>
        <p:nvSpPr>
          <p:cNvPr id="18" name="圆角右箭头 17"/>
          <p:cNvSpPr/>
          <p:nvPr/>
        </p:nvSpPr>
        <p:spPr>
          <a:xfrm flipV="1">
            <a:off x="2121132" y="2330412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flipV="1">
            <a:off x="3025688" y="3161521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右箭头 19"/>
          <p:cNvSpPr/>
          <p:nvPr/>
        </p:nvSpPr>
        <p:spPr>
          <a:xfrm flipV="1">
            <a:off x="3903882" y="4058221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37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20" y="1291976"/>
            <a:ext cx="5416490" cy="4346088"/>
          </a:xfrm>
          <a:prstGeom prst="rect">
            <a:avLst/>
          </a:prstGeom>
        </p:spPr>
      </p:pic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8793572" y="6221813"/>
            <a:ext cx="3207896" cy="61560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Superlee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19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48056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86000" y="2184400"/>
            <a:ext cx="842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facebook</a:t>
            </a:r>
            <a:r>
              <a:rPr lang="zh-CN" altLang="en-US" sz="2400" dirty="0"/>
              <a:t>公司发布的开源框架，面向移动</a:t>
            </a:r>
            <a:r>
              <a:rPr lang="zh-CN" altLang="en-US" sz="2400" dirty="0" smtClean="0"/>
              <a:t>开发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86000" y="3097943"/>
            <a:ext cx="773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有</a:t>
            </a:r>
            <a:r>
              <a:rPr lang="zh-CN" altLang="en-US" sz="2400" dirty="0"/>
              <a:t>与原生应用相媲美的体验，同时拥有</a:t>
            </a:r>
            <a:r>
              <a:rPr lang="en-US" altLang="zh-CN" sz="2400" dirty="0"/>
              <a:t>Web</a:t>
            </a:r>
            <a:r>
              <a:rPr lang="zh-CN" altLang="en-US" sz="2400" dirty="0"/>
              <a:t>应用的优势和开发效率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286000" y="4087169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JavaScript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934817"/>
            <a:ext cx="773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 </a:t>
            </a:r>
            <a:r>
              <a:rPr lang="en-US" altLang="zh-CN" sz="2400" dirty="0"/>
              <a:t>once, Write anywhere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45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48056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80088" y="1557797"/>
            <a:ext cx="842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为什么是</a:t>
            </a:r>
            <a:r>
              <a:rPr lang="en-US" altLang="zh-CN" sz="2400" dirty="0" err="1" smtClean="0"/>
              <a:t>ReactNative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pic>
        <p:nvPicPr>
          <p:cNvPr id="8" name="图片 7" descr="3706bf10-230c-11e5-8eb1-52eeb31cf6b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09" y="2257160"/>
            <a:ext cx="7031858" cy="369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74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48056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26964" y="1551967"/>
            <a:ext cx="2517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App: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pPr marL="342900" indent="-342900">
              <a:buFont typeface="Wingdings" charset="2"/>
              <a:buChar char="ü"/>
            </a:pPr>
            <a:r>
              <a:rPr lang="zh-CN" altLang="en-US" sz="2400" dirty="0" smtClean="0"/>
              <a:t>性能好</a:t>
            </a:r>
          </a:p>
          <a:p>
            <a:endParaRPr lang="zh-CN" altLang="en-US" sz="2400" dirty="0" smtClean="0"/>
          </a:p>
          <a:p>
            <a:pPr marL="342900" indent="-342900">
              <a:buFont typeface="Wingdings" charset="2"/>
              <a:buChar char="Ø"/>
            </a:pPr>
            <a:r>
              <a:rPr lang="zh-CN" altLang="en-US" sz="2400" dirty="0" smtClean="0"/>
              <a:t>开发成本高</a:t>
            </a:r>
          </a:p>
          <a:p>
            <a:pPr marL="342900" indent="-342900">
              <a:buFont typeface="Wingdings" charset="2"/>
              <a:buChar char="Ø"/>
            </a:pPr>
            <a:r>
              <a:rPr lang="zh-CN" altLang="en-US" sz="2400" dirty="0" smtClean="0"/>
              <a:t>升级困难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423545" y="1322306"/>
            <a:ext cx="300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App: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pPr marL="342900" indent="-342900">
              <a:buFont typeface="Wingdings" charset="2"/>
              <a:buChar char="ü"/>
            </a:pPr>
            <a:r>
              <a:rPr lang="zh-CN" altLang="en-US" sz="2400" dirty="0" smtClean="0"/>
              <a:t>跨平台</a:t>
            </a:r>
          </a:p>
          <a:p>
            <a:pPr marL="342900" indent="-342900">
              <a:buFont typeface="Wingdings" charset="2"/>
              <a:buChar char="ü"/>
            </a:pPr>
            <a:r>
              <a:rPr lang="zh-CN" altLang="en-US" sz="2400" dirty="0" smtClean="0"/>
              <a:t>版本升级容易</a:t>
            </a:r>
          </a:p>
          <a:p>
            <a:endParaRPr lang="zh-CN" altLang="en-US" sz="2400" dirty="0" smtClean="0"/>
          </a:p>
          <a:p>
            <a:pPr marL="342900" indent="-342900">
              <a:buFont typeface="Wingdings" charset="2"/>
              <a:buChar char="Ø"/>
            </a:pPr>
            <a:r>
              <a:rPr lang="zh-CN" altLang="en-US" sz="2400" dirty="0" smtClean="0"/>
              <a:t>无法调用系统</a:t>
            </a:r>
            <a:r>
              <a:rPr lang="en-US" altLang="zh-CN" sz="2400" dirty="0" smtClean="0"/>
              <a:t>API</a:t>
            </a:r>
            <a:endParaRPr lang="zh-CN" altLang="en-US" sz="2400" dirty="0" smtClean="0"/>
          </a:p>
          <a:p>
            <a:pPr marL="342900" indent="-342900">
              <a:buFont typeface="Wingdings" charset="2"/>
              <a:buChar char="Ø"/>
            </a:pPr>
            <a:r>
              <a:rPr lang="zh-CN" altLang="en-US" sz="2400" dirty="0" smtClean="0"/>
              <a:t>用户留存度低</a:t>
            </a:r>
          </a:p>
          <a:p>
            <a:pPr marL="342900" indent="-342900">
              <a:buFont typeface="Wingdings" charset="2"/>
              <a:buChar char="Ø"/>
            </a:pPr>
            <a:r>
              <a:rPr lang="zh-CN" altLang="en-US" sz="2400" dirty="0" smtClean="0"/>
              <a:t>性能差</a:t>
            </a:r>
          </a:p>
          <a:p>
            <a:pPr marL="342900" indent="-342900">
              <a:buFont typeface="Wingdings" charset="2"/>
              <a:buChar char="Ø"/>
            </a:pP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386736" y="4869235"/>
            <a:ext cx="840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HybirdApp</a:t>
            </a:r>
            <a:r>
              <a:rPr kumimoji="1" lang="zh-CN" altLang="en-US" sz="2400" dirty="0" smtClean="0"/>
              <a:t>选取了两者的折中方案，具有两者的优点</a:t>
            </a:r>
          </a:p>
          <a:p>
            <a:r>
              <a:rPr kumimoji="1" lang="zh-CN" altLang="en-US" sz="2400" dirty="0" smtClean="0"/>
              <a:t>借助</a:t>
            </a:r>
            <a:r>
              <a:rPr kumimoji="1" lang="en-US" altLang="zh-CN" sz="2400" dirty="0" err="1" smtClean="0"/>
              <a:t>Webview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在其中绘制界面，实现动画，资源消耗比较大</a:t>
            </a:r>
          </a:p>
        </p:txBody>
      </p:sp>
    </p:spTree>
    <p:extLst>
      <p:ext uri="{BB962C8B-B14F-4D97-AF65-F5344CB8AC3E}">
        <p14:creationId xmlns:p14="http://schemas.microsoft.com/office/powerpoint/2010/main" val="579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48056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86581" y="1444110"/>
            <a:ext cx="90045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ReactNative</a:t>
            </a:r>
            <a:r>
              <a:rPr kumimoji="1" lang="en-US" altLang="zh-CN" sz="2400" dirty="0" smtClean="0"/>
              <a:t>:</a:t>
            </a:r>
            <a:endParaRPr kumimoji="1" lang="zh-CN" altLang="en-US" sz="2400" dirty="0" smtClean="0"/>
          </a:p>
          <a:p>
            <a:endParaRPr kumimoji="1" lang="zh-CN" altLang="en-US" sz="2400" dirty="0"/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400" dirty="0" smtClean="0"/>
              <a:t>丢弃了</a:t>
            </a:r>
            <a:r>
              <a:rPr kumimoji="1" lang="en-US" altLang="zh-CN" sz="2400" dirty="0" err="1" smtClean="0"/>
              <a:t>WebView</a:t>
            </a:r>
            <a:endParaRPr kumimoji="1" lang="zh-CN" altLang="en-US" sz="2400" dirty="0" smtClean="0"/>
          </a:p>
          <a:p>
            <a:pPr marL="342900" indent="-342900">
              <a:buFont typeface="Wingdings" charset="2"/>
              <a:buChar char="ü"/>
            </a:pPr>
            <a:endParaRPr kumimoji="1" lang="zh-CN" altLang="en-US" sz="2400" dirty="0" smtClean="0"/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400" dirty="0"/>
              <a:t>复用</a:t>
            </a:r>
            <a:r>
              <a:rPr kumimoji="1" lang="en-US" altLang="zh-CN" sz="2400" dirty="0"/>
              <a:t>React,</a:t>
            </a:r>
            <a:r>
              <a:rPr kumimoji="1" lang="zh-CN" altLang="en-US" sz="2400" dirty="0"/>
              <a:t>将</a:t>
            </a:r>
            <a:r>
              <a:rPr kumimoji="1" lang="en-US" altLang="zh-CN" sz="2400" dirty="0"/>
              <a:t>Dom</a:t>
            </a:r>
            <a:r>
              <a:rPr kumimoji="1" lang="zh-CN" altLang="en-US" sz="2400" dirty="0"/>
              <a:t>结构的改变通过</a:t>
            </a:r>
            <a:r>
              <a:rPr kumimoji="1" lang="en-US" altLang="zh-CN" sz="2400" dirty="0"/>
              <a:t>diff</a:t>
            </a:r>
            <a:r>
              <a:rPr kumimoji="1" lang="zh-CN" altLang="en-US" sz="2400" dirty="0"/>
              <a:t>算法处理后，由</a:t>
            </a:r>
            <a:r>
              <a:rPr kumimoji="1" lang="en-US" altLang="zh-CN" sz="2400" dirty="0" err="1"/>
              <a:t>js</a:t>
            </a:r>
            <a:r>
              <a:rPr kumimoji="1" lang="zh-CN" altLang="en-US" sz="2400" dirty="0"/>
              <a:t>传递给</a:t>
            </a:r>
            <a:r>
              <a:rPr kumimoji="1" lang="en-US" altLang="zh-CN" sz="2400" dirty="0"/>
              <a:t>native</a:t>
            </a:r>
            <a:r>
              <a:rPr kumimoji="1" lang="zh-CN" altLang="en-US" sz="2400" dirty="0"/>
              <a:t>进行底层视图</a:t>
            </a:r>
            <a:r>
              <a:rPr kumimoji="1" lang="zh-CN" altLang="en-US" sz="2400" dirty="0" smtClean="0"/>
              <a:t>布局</a:t>
            </a:r>
          </a:p>
          <a:p>
            <a:pPr marL="342900" indent="-342900">
              <a:buFont typeface="Wingdings" charset="2"/>
              <a:buChar char="ü"/>
            </a:pPr>
            <a:endParaRPr kumimoji="1" lang="zh-CN" altLang="en-US" sz="2400" dirty="0" smtClean="0"/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400" dirty="0"/>
              <a:t>对</a:t>
            </a:r>
            <a:r>
              <a:rPr kumimoji="1" lang="en-US" altLang="zh-CN" sz="2400" dirty="0" err="1"/>
              <a:t>js</a:t>
            </a:r>
            <a:r>
              <a:rPr kumimoji="1" lang="zh-CN" altLang="en-US" sz="2400" dirty="0"/>
              <a:t>暴露底层常用的</a:t>
            </a:r>
            <a:r>
              <a:rPr kumimoji="1" lang="en-US" altLang="zh-CN" sz="2400" dirty="0"/>
              <a:t>UI</a:t>
            </a:r>
            <a:r>
              <a:rPr kumimoji="1" lang="zh-CN" altLang="en-US" sz="2400" dirty="0"/>
              <a:t>组件，</a:t>
            </a:r>
            <a:r>
              <a:rPr kumimoji="1" lang="en-US" altLang="zh-CN" sz="2400" dirty="0" err="1"/>
              <a:t>js</a:t>
            </a:r>
            <a:r>
              <a:rPr kumimoji="1" lang="zh-CN" altLang="en-US" sz="2400" dirty="0"/>
              <a:t>层可直接对这些组件进行</a:t>
            </a:r>
            <a:r>
              <a:rPr kumimoji="1" lang="zh-CN" altLang="en-US" sz="2400" dirty="0" smtClean="0"/>
              <a:t>布局</a:t>
            </a:r>
          </a:p>
          <a:p>
            <a:pPr marL="342900" indent="-342900">
              <a:buFont typeface="Wingdings" charset="2"/>
              <a:buChar char="ü"/>
            </a:pPr>
            <a:endParaRPr kumimoji="1" lang="zh-CN" altLang="en-US" sz="2400" dirty="0" smtClean="0"/>
          </a:p>
          <a:p>
            <a:pPr marL="342900" indent="-342900">
              <a:buFont typeface="Wingdings" charset="2"/>
              <a:buChar char="ü"/>
            </a:pPr>
            <a:r>
              <a:rPr kumimoji="1" lang="en-US" altLang="zh-CN" sz="2400" dirty="0" err="1"/>
              <a:t>css</a:t>
            </a:r>
            <a:r>
              <a:rPr kumimoji="1" lang="en-US" altLang="zh-CN" sz="2400" dirty="0"/>
              <a:t>-layout</a:t>
            </a:r>
            <a:r>
              <a:rPr kumimoji="1" lang="zh-CN" altLang="en-US" sz="2400" dirty="0"/>
              <a:t>引擎，前端开发者可以继续写熟悉的</a:t>
            </a:r>
            <a:r>
              <a:rPr kumimoji="1" lang="en-US" altLang="zh-CN" sz="2400" dirty="0" err="1"/>
              <a:t>css</a:t>
            </a:r>
            <a:r>
              <a:rPr kumimoji="1" lang="zh-CN" altLang="en-US" sz="2400" dirty="0"/>
              <a:t>语法，引擎进行底层层布局的转化</a:t>
            </a:r>
            <a:endParaRPr kumimoji="1"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303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93572" y="6221813"/>
            <a:ext cx="3207896" cy="61560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Superlee</a:t>
            </a:r>
            <a:endParaRPr lang="zh-CN" altLang="en-US" dirty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29" y="185973"/>
            <a:ext cx="5143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32" y="185973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直接连接符 14"/>
          <p:cNvSpPr>
            <a:spLocks noChangeShapeType="1"/>
          </p:cNvSpPr>
          <p:nvPr/>
        </p:nvSpPr>
        <p:spPr bwMode="auto">
          <a:xfrm>
            <a:off x="662983" y="1390911"/>
            <a:ext cx="3929062" cy="1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079" y="1607918"/>
            <a:ext cx="346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dirty="0" err="1" smtClean="0"/>
              <a:t>ReactNative</a:t>
            </a:r>
            <a:r>
              <a:rPr lang="zh-CN" altLang="en-US" sz="2000" dirty="0" smtClean="0"/>
              <a:t>介绍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960182" y="2454466"/>
            <a:ext cx="245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主要特性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652021" y="3394877"/>
            <a:ext cx="302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关键概念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92045" y="4317321"/>
            <a:ext cx="327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组件生命周期</a:t>
            </a:r>
            <a:endParaRPr lang="zh-CN" altLang="en-US" sz="2000" dirty="0"/>
          </a:p>
        </p:txBody>
      </p:sp>
      <p:sp>
        <p:nvSpPr>
          <p:cNvPr id="18" name="圆角右箭头 17"/>
          <p:cNvSpPr/>
          <p:nvPr/>
        </p:nvSpPr>
        <p:spPr>
          <a:xfrm flipV="1">
            <a:off x="2121132" y="2330412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flipV="1">
            <a:off x="3025688" y="3161521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右箭头 19"/>
          <p:cNvSpPr/>
          <p:nvPr/>
        </p:nvSpPr>
        <p:spPr>
          <a:xfrm flipV="1">
            <a:off x="3903882" y="4058221"/>
            <a:ext cx="563974" cy="552143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86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8110" y="6244132"/>
            <a:ext cx="3203890" cy="496303"/>
          </a:xfrm>
        </p:spPr>
        <p:txBody>
          <a:bodyPr/>
          <a:lstStyle/>
          <a:p>
            <a:r>
              <a:rPr lang="en-US" altLang="zh-CN" dirty="0" smtClean="0"/>
              <a:t>Superlee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6674" y="397538"/>
            <a:ext cx="3931340" cy="922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RN</a:t>
            </a:r>
            <a:r>
              <a:rPr lang="zh-CN" altLang="en-US" dirty="0" smtClean="0"/>
              <a:t>主要特性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82344" y="1774773"/>
            <a:ext cx="786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 在</a:t>
            </a:r>
            <a:r>
              <a:rPr lang="en-US" altLang="zh-CN" sz="2400" dirty="0"/>
              <a:t>JS</a:t>
            </a:r>
            <a:r>
              <a:rPr lang="zh-CN" altLang="en-US" sz="2400" dirty="0"/>
              <a:t>里声明描述</a:t>
            </a:r>
            <a:r>
              <a:rPr lang="en-US" altLang="zh-CN" sz="2400" dirty="0"/>
              <a:t>UI,</a:t>
            </a:r>
            <a:r>
              <a:rPr lang="zh-CN" altLang="en-US" sz="2400" dirty="0"/>
              <a:t>使用</a:t>
            </a:r>
            <a:r>
              <a:rPr lang="en-US" altLang="zh-CN" sz="2400" dirty="0"/>
              <a:t>JSX</a:t>
            </a:r>
            <a:r>
              <a:rPr lang="zh-CN" altLang="en-US" sz="2400" dirty="0"/>
              <a:t>语法取代</a:t>
            </a:r>
            <a:r>
              <a:rPr lang="en-US" altLang="zh-CN" sz="2400" dirty="0"/>
              <a:t>HTML</a:t>
            </a:r>
            <a:r>
              <a:rPr lang="zh-CN" altLang="en-US" sz="2400" dirty="0" smtClean="0"/>
              <a:t>模板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16012"/>
              </p:ext>
            </p:extLst>
          </p:nvPr>
        </p:nvGraphicFramePr>
        <p:xfrm>
          <a:off x="2482344" y="2691112"/>
          <a:ext cx="7865390" cy="1493430"/>
        </p:xfrm>
        <a:graphic>
          <a:graphicData uri="http://schemas.openxmlformats.org/drawingml/2006/table">
            <a:tbl>
              <a:tblPr firstRow="1" firstCol="1" bandRow="1"/>
              <a:tblGrid>
                <a:gridCol w="7865390"/>
              </a:tblGrid>
              <a:tr h="1493430">
                <a:tc>
                  <a:txBody>
                    <a:bodyPr/>
                    <a:lstStyle/>
                    <a:p>
                      <a:pPr algn="just">
                        <a:spcAft>
                          <a:spcPts val="10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0" dirty="0" err="1">
                          <a:solidFill>
                            <a:srgbClr val="268BD2"/>
                          </a:solidFill>
                          <a:effectLst/>
                          <a:latin typeface="Menlo" charset="0"/>
                          <a:ea typeface="宋体" charset="0"/>
                        </a:rPr>
                        <a:t>var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 </a:t>
                      </a:r>
                      <a:r>
                        <a:rPr lang="en-US" sz="2000" kern="0" dirty="0" err="1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myDivElement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859900"/>
                          </a:solidFill>
                          <a:effectLst/>
                          <a:latin typeface="Menlo" charset="0"/>
                          <a:ea typeface="宋体" charset="0"/>
                        </a:rPr>
                        <a:t>=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859900"/>
                          </a:solidFill>
                          <a:effectLst/>
                          <a:latin typeface="Menlo" charset="0"/>
                          <a:ea typeface="宋体" charset="0"/>
                        </a:rPr>
                        <a:t>&lt;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div </a:t>
                      </a:r>
                      <a:r>
                        <a:rPr lang="en-US" sz="2000" kern="0" dirty="0" err="1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className</a:t>
                      </a:r>
                      <a:r>
                        <a:rPr lang="en-US" sz="2000" kern="0" dirty="0">
                          <a:solidFill>
                            <a:srgbClr val="859900"/>
                          </a:solidFill>
                          <a:effectLst/>
                          <a:latin typeface="Menlo" charset="0"/>
                          <a:ea typeface="宋体" charset="0"/>
                        </a:rPr>
                        <a:t>=</a:t>
                      </a:r>
                      <a:r>
                        <a:rPr lang="en-US" sz="2000" kern="0" dirty="0">
                          <a:solidFill>
                            <a:srgbClr val="36958E"/>
                          </a:solidFill>
                          <a:effectLst/>
                          <a:latin typeface="Menlo" charset="0"/>
                          <a:ea typeface="宋体" charset="0"/>
                        </a:rPr>
                        <a:t>"foo"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 </a:t>
                      </a:r>
                      <a:r>
                        <a:rPr lang="en-US" sz="2000" kern="0" dirty="0">
                          <a:solidFill>
                            <a:srgbClr val="859900"/>
                          </a:solidFill>
                          <a:effectLst/>
                          <a:latin typeface="Menlo" charset="0"/>
                          <a:ea typeface="宋体" charset="0"/>
                        </a:rPr>
                        <a:t>/&gt;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;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  <a:p>
                      <a:pPr algn="l">
                        <a:spcAft>
                          <a:spcPts val="10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0" dirty="0" err="1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ReactDOM.render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(</a:t>
                      </a:r>
                      <a:r>
                        <a:rPr lang="en-US" sz="2000" kern="0" dirty="0" err="1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myDivElement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, </a:t>
                      </a:r>
                      <a:r>
                        <a:rPr lang="en-US" sz="2000" kern="0" dirty="0" err="1">
                          <a:solidFill>
                            <a:srgbClr val="B58900"/>
                          </a:solidFill>
                          <a:effectLst/>
                          <a:latin typeface="Menlo" charset="0"/>
                          <a:ea typeface="宋体" charset="0"/>
                        </a:rPr>
                        <a:t>document</a:t>
                      </a:r>
                      <a:r>
                        <a:rPr lang="en-US" sz="2000" kern="0" dirty="0" err="1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.getElementById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(</a:t>
                      </a:r>
                      <a:r>
                        <a:rPr lang="en-US" sz="2000" kern="0" dirty="0">
                          <a:solidFill>
                            <a:srgbClr val="36958E"/>
                          </a:solidFill>
                          <a:effectLst/>
                          <a:latin typeface="Menlo" charset="0"/>
                          <a:ea typeface="宋体" charset="0"/>
                        </a:rPr>
                        <a:t>'example'</a:t>
                      </a:r>
                      <a:r>
                        <a:rPr lang="en-US" sz="2000" kern="0" dirty="0">
                          <a:solidFill>
                            <a:srgbClr val="637C84"/>
                          </a:solidFill>
                          <a:effectLst/>
                          <a:latin typeface="Menlo" charset="0"/>
                          <a:ea typeface="宋体" charset="0"/>
                        </a:rPr>
                        <a:t>));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23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939</TotalTime>
  <Words>1359</Words>
  <Application>Microsoft Macintosh PowerPoint</Application>
  <PresentationFormat>宽屏</PresentationFormat>
  <Paragraphs>210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Calibri</vt:lpstr>
      <vt:lpstr>Century Gothic</vt:lpstr>
      <vt:lpstr>Menlo</vt:lpstr>
      <vt:lpstr>Times New Roman</vt:lpstr>
      <vt:lpstr>Wingdings</vt:lpstr>
      <vt:lpstr>Wingdings 3</vt:lpstr>
      <vt:lpstr>宋体</vt:lpstr>
      <vt:lpstr>幼圆</vt:lpstr>
      <vt:lpstr>Arial</vt:lpstr>
      <vt:lpstr>丝状</vt:lpstr>
      <vt:lpstr>React Native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项目展示</dc:title>
  <dc:creator>SuperLee</dc:creator>
  <cp:lastModifiedBy>Superlee</cp:lastModifiedBy>
  <cp:revision>96</cp:revision>
  <dcterms:created xsi:type="dcterms:W3CDTF">2015-04-21T13:10:37Z</dcterms:created>
  <dcterms:modified xsi:type="dcterms:W3CDTF">2017-01-03T14:28:27Z</dcterms:modified>
</cp:coreProperties>
</file>