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4" r:id="rId2"/>
    <p:sldId id="263" r:id="rId3"/>
    <p:sldId id="299" r:id="rId4"/>
    <p:sldId id="273" r:id="rId5"/>
    <p:sldId id="280" r:id="rId6"/>
    <p:sldId id="315" r:id="rId7"/>
    <p:sldId id="317" r:id="rId8"/>
    <p:sldId id="322" r:id="rId9"/>
    <p:sldId id="324" r:id="rId10"/>
    <p:sldId id="301" r:id="rId11"/>
    <p:sldId id="282" r:id="rId12"/>
    <p:sldId id="320" r:id="rId13"/>
    <p:sldId id="31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93B"/>
    <a:srgbClr val="F5C24C"/>
    <a:srgbClr val="0EBEA9"/>
    <a:srgbClr val="4BACC6"/>
    <a:srgbClr val="D55C4F"/>
    <a:srgbClr val="D35345"/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0" autoAdjust="0"/>
    <p:restoredTop sz="79478"/>
  </p:normalViewPr>
  <p:slideViewPr>
    <p:cSldViewPr>
      <p:cViewPr varScale="1">
        <p:scale>
          <a:sx n="116" d="100"/>
          <a:sy n="116" d="100"/>
        </p:scale>
        <p:origin x="10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0DF4EE8-3F99-8F4B-98C7-B13B1399BF41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5A12606-2384-5646-88D0-2B84EA7F5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8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12606-2384-5646-88D0-2B84EA7F56D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9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第一个问题很容易回答。我们希望给用户一个良好的经验。如果你使用异步工作，不会减慢他们浏览速度，不会出现主界面无响应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至于第二点，有很多工具供你使用。我们有很多工具，我们最终只能使用一个或两个，我们需要一种方法来评估这些工具。通常会衡量什么时候运行，怎么运行，他们之间怎么相互影响。或许这三个就可以让我们选择一个合适的工具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中，我们有多种方法来做这样的事：用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等。然而，这些解决方式通常不是最好的。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很容易导致内存泄露，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CursorLoaders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ContentProvider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需要大量的配置和设置样板代码，还有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的目的是为了长时间在后台运营的，而不是处理快速完成的操作，如：做一个网络请求或者从数据库加载内容。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12606-2384-5646-88D0-2B84EA7F56D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4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AsyncTask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适用于后台操作只有几秒的短时操作。但是</a:t>
            </a:r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AsyncTask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本身存在很多糟糕的问题，如果使用中不注意，将会影响程序的健壮性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很多开发者会认为一个在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中创建的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会随着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的销毁而销毁。然而事实并非如此。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会一直执行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直到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doInBackground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方法执行完毕。然后，如果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被调用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onCancelled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(Result result)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方法会被执行；否则，执行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onPostExecute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(Result result)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方法。如果我们的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销毁之前，没有取消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，这有可能让我们的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崩溃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(crash)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。因为它想要处理的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已经不存在了。所以，我们总是必须确保在销毁活动之前取消任务。总之，我们使用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需要确保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正确地取消。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另外，即使我们正确地调用了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cancle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被声明为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的非静态的内部类，那么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会保留一个对创建了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的引用。如果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已经被销毁，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的后台线程还在执行，它将继续在内存里保留这个引用，导致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无法被回收，引起内存泄露。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也未必能真正地取消任务。因为如果在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doInBackgroud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里有一个不可中断的操作，比如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BitmapFactory.decodeStream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，那么这个操作会继续下去。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屏幕旋转或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在后台被系统杀掉等情况会导致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的重新创建，之前运行的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会持有一个之前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的引用，这个引用已经无效，这时调用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onPostExecute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再去更新界面将不再生效。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1.6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之前的版本，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是串行的，在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至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的版本，改成了并行的。在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之后的版本又做了修改，可以支持并行和串行，当想要串行执行时，直接执行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方法，如果需要并行执行，则要执行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executeOnExecutor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(Executor)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12606-2384-5646-88D0-2B84EA7F56D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24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12606-2384-5646-88D0-2B84EA7F56D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777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线程切换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这种场景经常会在“后台线程取数据，主线程展示”的模式中看见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使用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combineLatest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合并最近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个结点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例如：注册的时候所有输入信息（邮箱、密码、电话号码等）合法才点亮注册按钮。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使用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合并两个数据源。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例如一组数据来自网络，一组数据来自文件，需要合并两组数据一起展示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响应式的界面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比如勾选了某个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，自动更新对应的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preference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做定时操作。当有“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秒后执行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操作”类似的需求的时候，想到使用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例如：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秒后输出日志“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 world”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，然后结束。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做周期性操作。当有“每隔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秒后执行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操作”类似的需求的时候，想到使用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例如：每隔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秒输出日志“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helloworld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解决嵌套回调问题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12606-2384-5646-88D0-2B84EA7F56D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69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E66AF-5DDA-724C-9CD4-BE0ABCEDDC36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0B8C2-DF8B-3F47-80AD-6EDBAA1A0D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" name="组 6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8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37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926B6-B4DF-1746-80EA-FE5D84305992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0A736-727F-A645-9F5F-677C8CB06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" name="组 6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8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59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D58E1-5343-8142-98D5-5557F30353AD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E3C74-2980-DF4E-B827-6B16F3B0E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" name="组 6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8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1BD9A-0BFA-4044-81A8-862D56F7012E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 dirty="0"/>
          </a:p>
        </p:txBody>
      </p:sp>
      <p:grpSp>
        <p:nvGrpSpPr>
          <p:cNvPr id="24" name="组 23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25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6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56C5A-0487-9545-AE64-CB0404908E76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9FC23-93EC-6741-9402-A415FE0044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" name="组 6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8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0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BF69F-DDDC-0C4F-A97D-3FCC9E1A3593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F087B-6CCF-B947-A88E-007DBE7CF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8" name="组 7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9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27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D605D-FFC0-FF4A-96C5-8F092385CD2B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D4753-E168-754E-AF92-761604C10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" name="组 9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11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0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D1342-2456-4D4A-805C-16FE2C788E7F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AD9E9-B15C-F543-BB97-298E458553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6" name="组 5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7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443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550B5-C625-4C47-A1D6-5DBC3BD3E0D5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EB266-3368-9E42-A701-A54739AC5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" name="组 4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6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05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0AB48-0420-9142-B6A0-B86DF7BFF95C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7579A-46FC-074E-B373-6B1B52D398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8" name="组 7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9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71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6FF8-3857-A840-9064-EE0CD01F3486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1A621-39E2-8544-8B25-BABA75D81C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8" name="组 7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9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34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hyperlink" Target="http://www.ppt20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05CB7AC-F1F0-8544-A976-B162CA897E57}" type="datetimeFigureOut">
              <a:rPr lang="en-US" altLang="zh-CN"/>
              <a:pPr>
                <a:defRPr/>
              </a:pPr>
              <a:t>1/3/17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3D5C99-9DE0-2844-B800-79D0FBE081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403350" y="6470650"/>
            <a:ext cx="991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zh-CN" altLang="en-US" sz="1200">
                <a:ea typeface="宋体" charset="-122"/>
              </a:rPr>
              <a:t>找素材就上变色龙网</a:t>
            </a:r>
            <a:r>
              <a:rPr lang="en-US" altLang="zh-CN" sz="1200">
                <a:ea typeface="宋体" charset="-122"/>
                <a:hlinkClick r:id="rId14"/>
              </a:rPr>
              <a:t>www.ppt20.com</a:t>
            </a:r>
            <a:r>
              <a:rPr lang="en-US" altLang="zh-CN" sz="1200">
                <a:ea typeface="宋体" charset="-122"/>
              </a:rPr>
              <a:t>  </a:t>
            </a:r>
            <a:r>
              <a:rPr lang="zh-CN" altLang="en-US" sz="1200">
                <a:ea typeface="宋体" charset="-122"/>
              </a:rPr>
              <a:t>本素材来自网络分享，免费供学习交流，严禁商用！</a:t>
            </a:r>
          </a:p>
        </p:txBody>
      </p:sp>
      <p:grpSp>
        <p:nvGrpSpPr>
          <p:cNvPr id="8" name="组 7"/>
          <p:cNvGrpSpPr/>
          <p:nvPr userDrawn="1"/>
        </p:nvGrpSpPr>
        <p:grpSpPr>
          <a:xfrm>
            <a:off x="7092280" y="6210379"/>
            <a:ext cx="1856205" cy="486716"/>
            <a:chOff x="7065850" y="3509962"/>
            <a:chExt cx="1883603" cy="720080"/>
          </a:xfrm>
        </p:grpSpPr>
        <p:sp>
          <p:nvSpPr>
            <p:cNvPr id="9" name="Subtitle 2"/>
            <p:cNvSpPr txBox="1">
              <a:spLocks/>
            </p:cNvSpPr>
            <p:nvPr/>
          </p:nvSpPr>
          <p:spPr bwMode="auto">
            <a:xfrm>
              <a:off x="7065850" y="3509962"/>
              <a:ext cx="655613" cy="7200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2800" b="1" spc="-150" dirty="0" smtClean="0">
                  <a:solidFill>
                    <a:srgbClr val="F5C24C"/>
                  </a:solidFill>
                  <a:latin typeface="Aharoni" panose="02010803020104030203" pitchFamily="2" charset="-79"/>
                  <a:ea typeface="Franchise" pitchFamily="49" charset="0"/>
                </a:rPr>
                <a:t>*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56737" y="3546836"/>
              <a:ext cx="1492716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Network</a:t>
              </a:r>
              <a:r>
                <a:rPr lang="zh-CN" altLang="en-US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 </a:t>
              </a:r>
              <a:r>
                <a:rPr lang="en-US" altLang="zh-CN" b="1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Heiti Std R" charset="-122"/>
                  <a:ea typeface="Adobe Heiti Std R" charset="-122"/>
                  <a:cs typeface="Adobe Heiti Std R" charset="-122"/>
                </a:rPr>
                <a:t>world</a:t>
              </a:r>
            </a:p>
            <a:p>
              <a:endParaRPr kumimoji="1" lang="zh-CN" alt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633" y="0"/>
            <a:ext cx="9344025" cy="69580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-684213" y="1341438"/>
            <a:ext cx="4689476" cy="4391025"/>
            <a:chOff x="-684584" y="1340768"/>
            <a:chExt cx="4689888" cy="4392488"/>
          </a:xfrm>
        </p:grpSpPr>
        <p:sp>
          <p:nvSpPr>
            <p:cNvPr id="3" name="Oval 2"/>
            <p:cNvSpPr/>
            <p:nvPr/>
          </p:nvSpPr>
          <p:spPr>
            <a:xfrm>
              <a:off x="-684584" y="1340768"/>
              <a:ext cx="4392999" cy="4392488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-387695" y="1340768"/>
              <a:ext cx="4392999" cy="4392488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-399301" y="3144043"/>
            <a:ext cx="4176713" cy="785813"/>
            <a:chOff x="-1077219" y="5153229"/>
            <a:chExt cx="7704855" cy="785548"/>
          </a:xfrm>
        </p:grpSpPr>
        <p:sp>
          <p:nvSpPr>
            <p:cNvPr id="25605" name="Subtitle 2"/>
            <p:cNvSpPr txBox="1">
              <a:spLocks/>
            </p:cNvSpPr>
            <p:nvPr/>
          </p:nvSpPr>
          <p:spPr bwMode="auto">
            <a:xfrm>
              <a:off x="-1077219" y="5153229"/>
              <a:ext cx="7704855" cy="78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buNone/>
              </a:pPr>
              <a:r>
                <a:rPr lang="en-US" altLang="zh-CN" sz="4800" b="1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*</a:t>
              </a:r>
              <a:r>
                <a:rPr lang="en-US" altLang="zh-CN" sz="4800" dirty="0" err="1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RxJava</a:t>
              </a:r>
              <a:r>
                <a:rPr lang="zh-CN" altLang="en-US" sz="48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之旅</a:t>
              </a:r>
            </a:p>
            <a:p>
              <a:pPr algn="ctr" eaLnBrk="1" hangingPunct="1">
                <a:buFont typeface="Arial" charset="0"/>
                <a:buNone/>
              </a:pPr>
              <a:endParaRPr lang="en-US" altLang="zh-CN" sz="4400" b="1" dirty="0">
                <a:solidFill>
                  <a:srgbClr val="F5C24C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5606" name="TextBox 26"/>
            <p:cNvSpPr txBox="1">
              <a:spLocks noChangeArrowheads="1"/>
            </p:cNvSpPr>
            <p:nvPr/>
          </p:nvSpPr>
          <p:spPr bwMode="auto">
            <a:xfrm>
              <a:off x="583501" y="5582339"/>
              <a:ext cx="4825779" cy="338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3031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"/>
          <p:cNvSpPr txBox="1">
            <a:spLocks/>
          </p:cNvSpPr>
          <p:nvPr/>
        </p:nvSpPr>
        <p:spPr>
          <a:xfrm>
            <a:off x="1041400" y="665163"/>
            <a:ext cx="6699250" cy="603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spc="-150" dirty="0" smtClean="0">
                <a:solidFill>
                  <a:srgbClr val="F5C24C"/>
                </a:solidFill>
                <a:latin typeface="Aharoni" panose="02010803020104030203" pitchFamily="2" charset="-79"/>
                <a:ea typeface="Franchise" pitchFamily="49" charset="0"/>
              </a:rPr>
              <a:t>*</a:t>
            </a:r>
            <a:r>
              <a:rPr lang="zh-CN" altLang="en-US" sz="4000" b="1" spc="-150" dirty="0" smtClean="0">
                <a:solidFill>
                  <a:srgbClr val="F5C24C"/>
                </a:solidFill>
                <a:latin typeface="Aharoni" panose="02010803020104030203" pitchFamily="2" charset="-79"/>
                <a:ea typeface="Franchise" pitchFamily="49" charset="0"/>
              </a:rPr>
              <a:t> </a:t>
            </a:r>
            <a:r>
              <a:rPr lang="en-US" altLang="zh-CN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Franchise" pitchFamily="49" charset="0"/>
              </a:rPr>
              <a:t>RxJava</a:t>
            </a:r>
            <a:r>
              <a:rPr lang="zh-CN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Franchise" pitchFamily="49" charset="0"/>
              </a:rPr>
              <a:t>在</a:t>
            </a:r>
            <a:r>
              <a:rPr lang="en-US" altLang="zh-CN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Franchise" pitchFamily="49" charset="0"/>
              </a:rPr>
              <a:t>Android</a:t>
            </a:r>
            <a:r>
              <a:rPr lang="zh-CN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Franchise" pitchFamily="49" charset="0"/>
              </a:rPr>
              <a:t>中的应用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Franchise" pitchFamily="49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996683" y="1484784"/>
            <a:ext cx="75469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RxJava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默认情况下是单线程的，你会需要利用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observeOn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和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subscribeOn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方法为你的应用带来多线程操作。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RxJava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附带了几个现成的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Schedulers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给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Observables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使用，如：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Schedulers.io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（用于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I/O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操作），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Schedulers.computation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（计算工作），和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Schedulers.newThread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（为任务创建的新线程）。然而，从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Android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的角度来看，你可能想知道如何把订阅代码执行到主线程。我们可以用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RxAndroid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库来实现这一目标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RxAndoid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是一个对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RxJava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的轻量级扩展为了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Android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的主线程提供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Scheduler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，也能去创建一个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Scheduler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用于运行在任何给定的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Android Handler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类上。用新的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Schedulers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Observable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创建之前能让我们将其修改为在后台线程执行我们的任务，并将我们的结果推到主线程上。</a:t>
            </a:r>
          </a:p>
        </p:txBody>
      </p:sp>
      <p:sp>
        <p:nvSpPr>
          <p:cNvPr id="18" name="Flowchart: Off-page Connector 17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 smtClean="0">
                <a:solidFill>
                  <a:srgbClr val="FFFFFF"/>
                </a:solidFill>
              </a:rPr>
              <a:t>09</a:t>
            </a:r>
            <a:endParaRPr lang="en-US" altLang="zh-CN" sz="1200" b="1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41400" y="665163"/>
            <a:ext cx="5546725" cy="603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4000" b="1" spc="-150" dirty="0" smtClean="0">
                <a:solidFill>
                  <a:srgbClr val="F5C2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</a:t>
            </a:r>
            <a:r>
              <a:rPr lang="zh-CN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zh-CN" alt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场景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Flowchart: Off-page Connector 25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endParaRPr lang="en-US" altLang="zh-CN" sz="1200" b="1" dirty="0" smtClean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31640" y="1916832"/>
            <a:ext cx="7679535" cy="1433689"/>
            <a:chOff x="1476375" y="2097772"/>
            <a:chExt cx="7679535" cy="1433689"/>
          </a:xfrm>
        </p:grpSpPr>
        <p:grpSp>
          <p:nvGrpSpPr>
            <p:cNvPr id="2" name="Group 1"/>
            <p:cNvGrpSpPr>
              <a:grpSpLocks/>
            </p:cNvGrpSpPr>
            <p:nvPr/>
          </p:nvGrpSpPr>
          <p:grpSpPr bwMode="auto">
            <a:xfrm>
              <a:off x="1476375" y="2205038"/>
              <a:ext cx="725488" cy="412750"/>
              <a:chOff x="3447299" y="2204865"/>
              <a:chExt cx="725496" cy="412373"/>
            </a:xfrm>
          </p:grpSpPr>
          <p:sp>
            <p:nvSpPr>
              <p:cNvPr id="22" name="Pentagon 21"/>
              <p:cNvSpPr/>
              <p:nvPr/>
            </p:nvSpPr>
            <p:spPr>
              <a:xfrm>
                <a:off x="3582238" y="2204865"/>
                <a:ext cx="590557" cy="388582"/>
              </a:xfrm>
              <a:prstGeom prst="homePlate">
                <a:avLst>
                  <a:gd name="adj" fmla="val 32814"/>
                </a:avLst>
              </a:prstGeom>
              <a:solidFill>
                <a:srgbClr val="D149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3447299" y="2204865"/>
                <a:ext cx="566744" cy="388582"/>
              </a:xfrm>
              <a:prstGeom prst="homePlate">
                <a:avLst>
                  <a:gd name="adj" fmla="val 2509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5" name="Subtitle 2"/>
              <p:cNvSpPr txBox="1">
                <a:spLocks/>
              </p:cNvSpPr>
              <p:nvPr/>
            </p:nvSpPr>
            <p:spPr>
              <a:xfrm>
                <a:off x="3480637" y="2223898"/>
                <a:ext cx="517531" cy="3933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01.</a:t>
                </a:r>
              </a:p>
            </p:txBody>
          </p:sp>
        </p:grpSp>
        <p:grpSp>
          <p:nvGrpSpPr>
            <p:cNvPr id="48" name="Group 47"/>
            <p:cNvGrpSpPr>
              <a:grpSpLocks/>
            </p:cNvGrpSpPr>
            <p:nvPr/>
          </p:nvGrpSpPr>
          <p:grpSpPr bwMode="auto">
            <a:xfrm>
              <a:off x="1476375" y="2973142"/>
              <a:ext cx="725488" cy="412750"/>
              <a:chOff x="3447299" y="2204865"/>
              <a:chExt cx="725496" cy="412373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582238" y="2204865"/>
                <a:ext cx="590557" cy="388583"/>
              </a:xfrm>
              <a:prstGeom prst="homePlate">
                <a:avLst>
                  <a:gd name="adj" fmla="val 32814"/>
                </a:avLst>
              </a:prstGeom>
              <a:solidFill>
                <a:srgbClr val="0EBE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3447299" y="2204865"/>
                <a:ext cx="566744" cy="388583"/>
              </a:xfrm>
              <a:prstGeom prst="homePlate">
                <a:avLst>
                  <a:gd name="adj" fmla="val 2509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51" name="Subtitle 2"/>
              <p:cNvSpPr txBox="1">
                <a:spLocks/>
              </p:cNvSpPr>
              <p:nvPr/>
            </p:nvSpPr>
            <p:spPr>
              <a:xfrm>
                <a:off x="3480637" y="2223898"/>
                <a:ext cx="517531" cy="3933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03.</a:t>
                </a:r>
              </a:p>
            </p:txBody>
          </p:sp>
        </p:grpSp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5189538" y="2205038"/>
              <a:ext cx="725487" cy="412750"/>
              <a:chOff x="3447299" y="2204865"/>
              <a:chExt cx="725496" cy="412373"/>
            </a:xfrm>
          </p:grpSpPr>
          <p:sp>
            <p:nvSpPr>
              <p:cNvPr id="54" name="Pentagon 53"/>
              <p:cNvSpPr/>
              <p:nvPr/>
            </p:nvSpPr>
            <p:spPr>
              <a:xfrm>
                <a:off x="3582238" y="2204865"/>
                <a:ext cx="590557" cy="388582"/>
              </a:xfrm>
              <a:prstGeom prst="homePlate">
                <a:avLst>
                  <a:gd name="adj" fmla="val 32814"/>
                </a:avLst>
              </a:prstGeom>
              <a:solidFill>
                <a:srgbClr val="F5C2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55" name="Pentagon 54"/>
              <p:cNvSpPr/>
              <p:nvPr/>
            </p:nvSpPr>
            <p:spPr>
              <a:xfrm>
                <a:off x="3447299" y="2204865"/>
                <a:ext cx="566744" cy="388582"/>
              </a:xfrm>
              <a:prstGeom prst="homePlate">
                <a:avLst>
                  <a:gd name="adj" fmla="val 2509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56" name="Subtitle 2"/>
              <p:cNvSpPr txBox="1">
                <a:spLocks/>
              </p:cNvSpPr>
              <p:nvPr/>
            </p:nvSpPr>
            <p:spPr>
              <a:xfrm>
                <a:off x="3480636" y="2223898"/>
                <a:ext cx="517531" cy="3933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02.</a:t>
                </a:r>
              </a:p>
            </p:txBody>
          </p:sp>
        </p:grpSp>
        <p:grpSp>
          <p:nvGrpSpPr>
            <p:cNvPr id="58" name="Group 57"/>
            <p:cNvGrpSpPr>
              <a:grpSpLocks/>
            </p:cNvGrpSpPr>
            <p:nvPr/>
          </p:nvGrpSpPr>
          <p:grpSpPr bwMode="auto">
            <a:xfrm>
              <a:off x="5194039" y="3004870"/>
              <a:ext cx="725487" cy="412750"/>
              <a:chOff x="3447299" y="2204865"/>
              <a:chExt cx="725496" cy="412373"/>
            </a:xfrm>
          </p:grpSpPr>
          <p:sp>
            <p:nvSpPr>
              <p:cNvPr id="59" name="Pentagon 58"/>
              <p:cNvSpPr/>
              <p:nvPr/>
            </p:nvSpPr>
            <p:spPr>
              <a:xfrm>
                <a:off x="3582238" y="2204865"/>
                <a:ext cx="590557" cy="388583"/>
              </a:xfrm>
              <a:prstGeom prst="homePlate">
                <a:avLst>
                  <a:gd name="adj" fmla="val 32814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0" name="Pentagon 59"/>
              <p:cNvSpPr/>
              <p:nvPr/>
            </p:nvSpPr>
            <p:spPr>
              <a:xfrm>
                <a:off x="3447299" y="2204865"/>
                <a:ext cx="566744" cy="388583"/>
              </a:xfrm>
              <a:prstGeom prst="homePlate">
                <a:avLst>
                  <a:gd name="adj" fmla="val 2509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1" name="Subtitle 2"/>
              <p:cNvSpPr txBox="1">
                <a:spLocks/>
              </p:cNvSpPr>
              <p:nvPr/>
            </p:nvSpPr>
            <p:spPr>
              <a:xfrm>
                <a:off x="3480636" y="2223898"/>
                <a:ext cx="517531" cy="3933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04.</a:t>
                </a:r>
              </a:p>
            </p:txBody>
          </p:sp>
        </p:grpSp>
        <p:sp>
          <p:nvSpPr>
            <p:cNvPr id="27" name="TextBox 31"/>
            <p:cNvSpPr txBox="1">
              <a:spLocks noChangeArrowheads="1"/>
            </p:cNvSpPr>
            <p:nvPr/>
          </p:nvSpPr>
          <p:spPr bwMode="auto">
            <a:xfrm>
              <a:off x="2217738" y="2197410"/>
              <a:ext cx="2201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Scheduler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线程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切换</a:t>
              </a:r>
              <a:endPara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9" name="TextBox 31"/>
            <p:cNvSpPr txBox="1">
              <a:spLocks noChangeArrowheads="1"/>
            </p:cNvSpPr>
            <p:nvPr/>
          </p:nvSpPr>
          <p:spPr bwMode="auto">
            <a:xfrm>
              <a:off x="5915025" y="2097772"/>
              <a:ext cx="28622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Retrofit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结合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RxJava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做网络请求框架</a:t>
              </a:r>
              <a:endPara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2195428" y="2885130"/>
              <a:ext cx="23045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使用</a:t>
              </a:r>
              <a:r>
                <a:rPr lang="en-US" altLang="zh-CN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combineLatest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合并最近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个结点</a:t>
              </a:r>
              <a:endPara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" name="TextBox 31"/>
            <p:cNvSpPr txBox="1">
              <a:spLocks noChangeArrowheads="1"/>
            </p:cNvSpPr>
            <p:nvPr/>
          </p:nvSpPr>
          <p:spPr bwMode="auto">
            <a:xfrm>
              <a:off x="5951187" y="3014673"/>
              <a:ext cx="32047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使用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merge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合并两个数据源。</a:t>
              </a:r>
              <a:endPara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1331640" y="3685853"/>
            <a:ext cx="7209443" cy="1338897"/>
            <a:chOff x="1476375" y="2205038"/>
            <a:chExt cx="7209443" cy="1338897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1476375" y="2205038"/>
              <a:ext cx="725488" cy="412750"/>
              <a:chOff x="3447299" y="2204865"/>
              <a:chExt cx="725496" cy="412373"/>
            </a:xfrm>
          </p:grpSpPr>
          <p:sp>
            <p:nvSpPr>
              <p:cNvPr id="67" name="Pentagon 21"/>
              <p:cNvSpPr/>
              <p:nvPr/>
            </p:nvSpPr>
            <p:spPr>
              <a:xfrm>
                <a:off x="3582238" y="2204865"/>
                <a:ext cx="590557" cy="388582"/>
              </a:xfrm>
              <a:prstGeom prst="homePlate">
                <a:avLst>
                  <a:gd name="adj" fmla="val 32814"/>
                </a:avLst>
              </a:prstGeom>
              <a:solidFill>
                <a:srgbClr val="D149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8" name="Pentagon 29"/>
              <p:cNvSpPr/>
              <p:nvPr/>
            </p:nvSpPr>
            <p:spPr>
              <a:xfrm>
                <a:off x="3447299" y="2204865"/>
                <a:ext cx="566744" cy="388582"/>
              </a:xfrm>
              <a:prstGeom prst="homePlate">
                <a:avLst>
                  <a:gd name="adj" fmla="val 2509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9" name="Subtitle 2"/>
              <p:cNvSpPr txBox="1">
                <a:spLocks/>
              </p:cNvSpPr>
              <p:nvPr/>
            </p:nvSpPr>
            <p:spPr>
              <a:xfrm>
                <a:off x="3480637" y="2223898"/>
                <a:ext cx="517531" cy="3933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0</a:t>
                </a:r>
                <a:r>
                  <a:rPr lang="en-US" altLang="zh-CN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5</a:t>
                </a: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.</a:t>
                </a:r>
                <a:endParaRPr lang="en-US" sz="1800" b="1" spc="-15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476375" y="2973142"/>
              <a:ext cx="725488" cy="412750"/>
              <a:chOff x="3447299" y="2204865"/>
              <a:chExt cx="725496" cy="412373"/>
            </a:xfrm>
          </p:grpSpPr>
          <p:sp>
            <p:nvSpPr>
              <p:cNvPr id="64" name="Pentagon 48"/>
              <p:cNvSpPr/>
              <p:nvPr/>
            </p:nvSpPr>
            <p:spPr>
              <a:xfrm>
                <a:off x="3582238" y="2204865"/>
                <a:ext cx="590557" cy="388583"/>
              </a:xfrm>
              <a:prstGeom prst="homePlate">
                <a:avLst>
                  <a:gd name="adj" fmla="val 32814"/>
                </a:avLst>
              </a:prstGeom>
              <a:solidFill>
                <a:srgbClr val="0EBE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5" name="Pentagon 49"/>
              <p:cNvSpPr/>
              <p:nvPr/>
            </p:nvSpPr>
            <p:spPr>
              <a:xfrm>
                <a:off x="3447299" y="2204865"/>
                <a:ext cx="566744" cy="388583"/>
              </a:xfrm>
              <a:prstGeom prst="homePlate">
                <a:avLst>
                  <a:gd name="adj" fmla="val 2509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6" name="Subtitle 2"/>
              <p:cNvSpPr txBox="1">
                <a:spLocks/>
              </p:cNvSpPr>
              <p:nvPr/>
            </p:nvSpPr>
            <p:spPr>
              <a:xfrm>
                <a:off x="3480637" y="2223898"/>
                <a:ext cx="517531" cy="3933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0</a:t>
                </a:r>
                <a:r>
                  <a:rPr lang="en-US" altLang="zh-CN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7</a:t>
                </a: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.</a:t>
                </a:r>
                <a:endParaRPr lang="en-US" sz="1800" b="1" spc="-15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37" name="Group 52"/>
            <p:cNvGrpSpPr>
              <a:grpSpLocks/>
            </p:cNvGrpSpPr>
            <p:nvPr/>
          </p:nvGrpSpPr>
          <p:grpSpPr bwMode="auto">
            <a:xfrm>
              <a:off x="5189538" y="2205038"/>
              <a:ext cx="725487" cy="412750"/>
              <a:chOff x="3447299" y="2204865"/>
              <a:chExt cx="725496" cy="412373"/>
            </a:xfrm>
          </p:grpSpPr>
          <p:sp>
            <p:nvSpPr>
              <p:cNvPr id="46" name="Pentagon 53"/>
              <p:cNvSpPr/>
              <p:nvPr/>
            </p:nvSpPr>
            <p:spPr>
              <a:xfrm>
                <a:off x="3582238" y="2204865"/>
                <a:ext cx="590557" cy="388582"/>
              </a:xfrm>
              <a:prstGeom prst="homePlate">
                <a:avLst>
                  <a:gd name="adj" fmla="val 32814"/>
                </a:avLst>
              </a:prstGeom>
              <a:solidFill>
                <a:srgbClr val="F5C2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7" name="Pentagon 54"/>
              <p:cNvSpPr/>
              <p:nvPr/>
            </p:nvSpPr>
            <p:spPr>
              <a:xfrm>
                <a:off x="3447299" y="2204865"/>
                <a:ext cx="566744" cy="388582"/>
              </a:xfrm>
              <a:prstGeom prst="homePlate">
                <a:avLst>
                  <a:gd name="adj" fmla="val 2509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3" name="Subtitle 2"/>
              <p:cNvSpPr txBox="1">
                <a:spLocks/>
              </p:cNvSpPr>
              <p:nvPr/>
            </p:nvSpPr>
            <p:spPr>
              <a:xfrm>
                <a:off x="3480636" y="2223898"/>
                <a:ext cx="517531" cy="3933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0</a:t>
                </a:r>
                <a:r>
                  <a:rPr lang="en-US" altLang="zh-CN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6</a:t>
                </a: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.</a:t>
                </a:r>
                <a:endParaRPr lang="en-US" sz="1800" b="1" spc="-15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38" name="Group 57"/>
            <p:cNvGrpSpPr>
              <a:grpSpLocks/>
            </p:cNvGrpSpPr>
            <p:nvPr/>
          </p:nvGrpSpPr>
          <p:grpSpPr bwMode="auto">
            <a:xfrm>
              <a:off x="5194039" y="3004870"/>
              <a:ext cx="725487" cy="412750"/>
              <a:chOff x="3447299" y="2204865"/>
              <a:chExt cx="725496" cy="412373"/>
            </a:xfrm>
          </p:grpSpPr>
          <p:sp>
            <p:nvSpPr>
              <p:cNvPr id="43" name="Pentagon 58"/>
              <p:cNvSpPr/>
              <p:nvPr/>
            </p:nvSpPr>
            <p:spPr>
              <a:xfrm>
                <a:off x="3582238" y="2204865"/>
                <a:ext cx="590557" cy="388583"/>
              </a:xfrm>
              <a:prstGeom prst="homePlate">
                <a:avLst>
                  <a:gd name="adj" fmla="val 32814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4" name="Pentagon 59"/>
              <p:cNvSpPr/>
              <p:nvPr/>
            </p:nvSpPr>
            <p:spPr>
              <a:xfrm>
                <a:off x="3447299" y="2204865"/>
                <a:ext cx="566744" cy="388583"/>
              </a:xfrm>
              <a:prstGeom prst="homePlate">
                <a:avLst>
                  <a:gd name="adj" fmla="val 2509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mtClean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5" name="Subtitle 2"/>
              <p:cNvSpPr txBox="1">
                <a:spLocks/>
              </p:cNvSpPr>
              <p:nvPr/>
            </p:nvSpPr>
            <p:spPr>
              <a:xfrm>
                <a:off x="3480636" y="2223898"/>
                <a:ext cx="517531" cy="3933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0</a:t>
                </a:r>
                <a:r>
                  <a:rPr lang="en-US" altLang="zh-CN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8</a:t>
                </a:r>
                <a:r>
                  <a:rPr lang="en-US" sz="1800" b="1" spc="-15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.</a:t>
                </a:r>
                <a:endParaRPr lang="en-US" sz="1800" b="1" spc="-15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39" name="TextBox 31"/>
            <p:cNvSpPr txBox="1">
              <a:spLocks noChangeArrowheads="1"/>
            </p:cNvSpPr>
            <p:nvPr/>
          </p:nvSpPr>
          <p:spPr bwMode="auto">
            <a:xfrm>
              <a:off x="2245102" y="2213664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响应式的界面</a:t>
              </a:r>
              <a:endPara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0" name="TextBox 31"/>
            <p:cNvSpPr txBox="1">
              <a:spLocks noChangeArrowheads="1"/>
            </p:cNvSpPr>
            <p:nvPr/>
          </p:nvSpPr>
          <p:spPr bwMode="auto">
            <a:xfrm>
              <a:off x="6016625" y="2239331"/>
              <a:ext cx="24733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使用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timer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做定时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操作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1" name="TextBox 31"/>
            <p:cNvSpPr txBox="1">
              <a:spLocks noChangeArrowheads="1"/>
            </p:cNvSpPr>
            <p:nvPr/>
          </p:nvSpPr>
          <p:spPr bwMode="auto">
            <a:xfrm>
              <a:off x="2195428" y="2897604"/>
              <a:ext cx="23045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使用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interval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做周期性操作</a:t>
              </a:r>
              <a:endPara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2" name="TextBox 31"/>
            <p:cNvSpPr txBox="1">
              <a:spLocks noChangeArrowheads="1"/>
            </p:cNvSpPr>
            <p:nvPr/>
          </p:nvSpPr>
          <p:spPr bwMode="auto">
            <a:xfrm>
              <a:off x="5960549" y="2876173"/>
              <a:ext cx="272526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解决嵌套回调（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callback hell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）问题</a:t>
              </a:r>
              <a:endPara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76363" y="2565400"/>
            <a:ext cx="6796087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为了防止可能的内存泄露，在的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Activity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Fragment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onDestroy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里，用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Subscription.isUnsubscribed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检查你的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Subscription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是否是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unsubscribed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endParaRPr lang="en-US" altLang="zh-CN" sz="16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endParaRPr lang="en-US" altLang="zh-CN" sz="16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如果调用了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Subscription.unsubscribe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Unsubscribing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将会对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items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停止通知给你的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Subscriber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，并允许垃圾回收机制释放对象，防止任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RxJava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造成内存泄露。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endParaRPr lang="en-US" altLang="zh-CN" sz="16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endParaRPr lang="en-US" altLang="zh-CN" sz="16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如果你正在处理多个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Observables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Subscribers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，所有的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Subscription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对象可以添加到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CompositeSubscription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，然后可以使用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CompositeSubscription.unsubscribe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方法在同一时间进行退订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(unsubscribed)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</a:t>
            </a: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041400" y="665163"/>
            <a:ext cx="5546725" cy="60325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4000" b="1">
                <a:solidFill>
                  <a:srgbClr val="F5C24C"/>
                </a:solidFill>
                <a:latin typeface="Aharoni" charset="0"/>
                <a:ea typeface="Franchise" charset="0"/>
              </a:rPr>
              <a:t>*</a:t>
            </a:r>
            <a:r>
              <a:rPr lang="en-US" altLang="zh-CN" sz="4000" b="1">
                <a:solidFill>
                  <a:srgbClr val="595959"/>
                </a:solidFill>
                <a:latin typeface="Aharoni" charset="0"/>
                <a:ea typeface="Franchise" charset="0"/>
              </a:rPr>
              <a:t> </a:t>
            </a:r>
            <a:r>
              <a:rPr lang="zh-CN" altLang="zh-CN" sz="4000" b="1">
                <a:solidFill>
                  <a:srgbClr val="595959"/>
                </a:solidFill>
                <a:latin typeface="Aharoni" charset="0"/>
                <a:ea typeface="宋体" charset="-122"/>
              </a:rPr>
              <a:t>防止内存泄露</a:t>
            </a:r>
            <a:endParaRPr lang="en-US" altLang="zh-CN" sz="4000" b="1">
              <a:solidFill>
                <a:srgbClr val="595959"/>
              </a:solidFill>
              <a:latin typeface="Aharoni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376363" y="1428750"/>
            <a:ext cx="6651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RxJava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防止内存泄露是很简单的。调用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Observable.subscribe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的返回值是一个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Subscription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对象。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Subscription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类只有两个方法，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unsubscribe()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isUnsubscribed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haroni" charset="0"/>
              <a:ea typeface="宋体" charset="-122"/>
            </a:endParaRPr>
          </a:p>
        </p:txBody>
      </p:sp>
      <p:sp>
        <p:nvSpPr>
          <p:cNvPr id="9" name="Flowchart: Off-page Connector 8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 smtClean="0">
                <a:solidFill>
                  <a:srgbClr val="FFFFFF"/>
                </a:solidFill>
              </a:rPr>
              <a:t>11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420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5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167188" y="485775"/>
            <a:ext cx="735012" cy="733425"/>
            <a:chOff x="4167816" y="1272009"/>
            <a:chExt cx="733671" cy="733671"/>
          </a:xfrm>
        </p:grpSpPr>
        <p:sp>
          <p:nvSpPr>
            <p:cNvPr id="7" name="Oval 6"/>
            <p:cNvSpPr/>
            <p:nvPr/>
          </p:nvSpPr>
          <p:spPr>
            <a:xfrm>
              <a:off x="4167816" y="1272009"/>
              <a:ext cx="733671" cy="733671"/>
            </a:xfrm>
            <a:prstGeom prst="ellipse">
              <a:avLst/>
            </a:prstGeom>
            <a:solidFill>
              <a:srgbClr val="F5C24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4916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769" y="1468925"/>
              <a:ext cx="435766" cy="339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9" name="Subtitle 2"/>
          <p:cNvSpPr txBox="1">
            <a:spLocks/>
          </p:cNvSpPr>
          <p:nvPr/>
        </p:nvSpPr>
        <p:spPr>
          <a:xfrm>
            <a:off x="1689100" y="1465263"/>
            <a:ext cx="5691188" cy="603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Franchise" pitchFamily="49" charset="0"/>
              </a:rPr>
              <a:t>总  结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Franchise" pitchFamily="49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84238" y="2068513"/>
            <a:ext cx="79597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charset="-122"/>
                <a:ea typeface="微软雅黑" charset="-122"/>
              </a:rPr>
              <a:t>Android</a:t>
            </a:r>
            <a:r>
              <a:rPr lang="zh-CN" altLang="zh-CN" sz="2000" dirty="0">
                <a:latin typeface="微软雅黑" charset="-122"/>
                <a:ea typeface="微软雅黑" charset="-122"/>
              </a:rPr>
              <a:t>开发，异步操作是必不可少的，异步操作很关键的一点是程序的简洁性，因为在调度过程比较复杂的情况下，异步代码经常会既难写也难被读懂。</a:t>
            </a:r>
            <a:r>
              <a:rPr lang="en-US" altLang="zh-CN" sz="2000" dirty="0">
                <a:latin typeface="微软雅黑" charset="-122"/>
                <a:ea typeface="微软雅黑" charset="-122"/>
              </a:rPr>
              <a:t>Android</a:t>
            </a:r>
            <a:r>
              <a:rPr lang="zh-CN" altLang="zh-CN" sz="2000" dirty="0">
                <a:latin typeface="微软雅黑" charset="-122"/>
                <a:ea typeface="微软雅黑" charset="-122"/>
              </a:rPr>
              <a:t>创造的</a:t>
            </a:r>
            <a:r>
              <a:rPr lang="en-US" altLang="zh-CN" sz="2000" dirty="0" err="1">
                <a:latin typeface="微软雅黑" charset="-122"/>
                <a:ea typeface="微软雅黑" charset="-122"/>
              </a:rPr>
              <a:t>AsyncTask</a:t>
            </a:r>
            <a:r>
              <a:rPr lang="zh-CN" altLang="zh-CN" sz="2000" dirty="0">
                <a:latin typeface="微软雅黑" charset="-122"/>
                <a:ea typeface="微软雅黑" charset="-122"/>
              </a:rPr>
              <a:t>和</a:t>
            </a:r>
            <a:r>
              <a:rPr lang="en-US" altLang="zh-CN" sz="2000" dirty="0">
                <a:latin typeface="微软雅黑" charset="-122"/>
                <a:ea typeface="微软雅黑" charset="-122"/>
              </a:rPr>
              <a:t>Handler </a:t>
            </a:r>
            <a:r>
              <a:rPr lang="zh-CN" altLang="zh-CN" sz="2000" dirty="0">
                <a:latin typeface="微软雅黑" charset="-122"/>
                <a:ea typeface="微软雅黑" charset="-122"/>
              </a:rPr>
              <a:t>，其实都是为了让异步代码更加简洁。</a:t>
            </a:r>
            <a:r>
              <a:rPr lang="en-US" altLang="zh-CN" sz="2000" dirty="0">
                <a:latin typeface="微软雅黑" charset="-122"/>
                <a:ea typeface="微软雅黑" charset="-122"/>
              </a:rPr>
              <a:t>RxJava</a:t>
            </a:r>
            <a:r>
              <a:rPr lang="zh-CN" altLang="zh-CN" sz="2000" dirty="0">
                <a:latin typeface="微软雅黑" charset="-122"/>
                <a:ea typeface="微软雅黑" charset="-122"/>
              </a:rPr>
              <a:t>的优势也是简洁，但它的简洁的与众不同之处在于，随着程序逻辑变得越来越复杂，它依然能够保持简洁。</a:t>
            </a:r>
            <a:endParaRPr lang="en-US" altLang="zh-CN" sz="2000" dirty="0">
              <a:latin typeface="微软雅黑" charset="-122"/>
              <a:ea typeface="微软雅黑" charset="-122"/>
            </a:endParaRPr>
          </a:p>
        </p:txBody>
      </p:sp>
      <p:sp>
        <p:nvSpPr>
          <p:cNvPr id="10" name="Flowchart: Off-page Connector 9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 smtClean="0">
                <a:solidFill>
                  <a:srgbClr val="FFFFFF"/>
                </a:solidFill>
              </a:rPr>
              <a:t>12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43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04529" y="3501008"/>
            <a:ext cx="66516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是一个库，可以展示创建于任何进程的任何异步数据流 ，并且能够被任何人和任何线程使用。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通过观察者模式的设计方案来实现数据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事件的队列，并且加入了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operator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机制，来让开发者更好地对队列进行自定义化地组合。同时，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对底层的线程、同步化，线程安全、多线程数据结构等组件也进行了一定程度的抽象提取。 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115616" y="1045816"/>
            <a:ext cx="2781299" cy="520700"/>
            <a:chOff x="1187624" y="4430287"/>
            <a:chExt cx="2780819" cy="521460"/>
          </a:xfrm>
        </p:grpSpPr>
        <p:sp>
          <p:nvSpPr>
            <p:cNvPr id="11" name="TextBox 10"/>
            <p:cNvSpPr txBox="1"/>
            <p:nvPr/>
          </p:nvSpPr>
          <p:spPr>
            <a:xfrm>
              <a:off x="1376504" y="4437217"/>
              <a:ext cx="2591939" cy="4623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+mn-ea"/>
                  <a:cs typeface="+mn-cs"/>
                </a:rPr>
                <a:t>关于</a:t>
              </a:r>
              <a:r>
                <a:rPr lang="en-US" altLang="zh-CN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+mn-ea"/>
                  <a:cs typeface="+mn-cs"/>
                </a:rPr>
                <a:t>RxJava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87624" y="4430287"/>
              <a:ext cx="152374" cy="521460"/>
            </a:xfrm>
            <a:prstGeom prst="rect">
              <a:avLst/>
            </a:prstGeom>
            <a:solidFill>
              <a:srgbClr val="0E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Flowchart: Off-page Connector 9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HN" altLang="zh-CN" sz="1200" b="1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lang="en-US" altLang="zh-CN" sz="1200" b="1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4530" y="1682224"/>
            <a:ext cx="6651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is a Java VM implementation of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ReactiveX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(Reactive Extension): a library for composing asynchronous and event-based programs by using observable sequences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github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上对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的定义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虚拟机实现的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ReactiveX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应用扩展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，用于通过使用观察序列构成异步和基于事件的程序库。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/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6"/>
          <p:cNvSpPr/>
          <p:nvPr/>
        </p:nvSpPr>
        <p:spPr bwMode="auto">
          <a:xfrm>
            <a:off x="1304529" y="1772816"/>
            <a:ext cx="76200" cy="898354"/>
          </a:xfrm>
          <a:prstGeom prst="rect">
            <a:avLst/>
          </a:prstGeom>
          <a:solidFill>
            <a:srgbClr val="0EB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91880" y="2852936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5C2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为什么需要异步工作</a:t>
            </a:r>
            <a:endParaRPr lang="en-US" altLang="zh-CN" sz="2000" baseline="30000" dirty="0">
              <a:solidFill>
                <a:srgbClr val="A6A6A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71273" y="3044769"/>
            <a:ext cx="787400" cy="45719"/>
            <a:chOff x="2046118" y="3785046"/>
            <a:chExt cx="728605" cy="58005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411214" y="3785046"/>
              <a:ext cx="0" cy="580058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2046118" y="4066335"/>
              <a:ext cx="36033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14389" y="3785046"/>
              <a:ext cx="36033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none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414389" y="4360336"/>
              <a:ext cx="36033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none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876103" y="3893764"/>
            <a:ext cx="774700" cy="774700"/>
            <a:chOff x="1516842" y="3638577"/>
            <a:chExt cx="774350" cy="774350"/>
          </a:xfrm>
        </p:grpSpPr>
        <p:sp>
          <p:nvSpPr>
            <p:cNvPr id="14" name="Oval 13"/>
            <p:cNvSpPr/>
            <p:nvPr/>
          </p:nvSpPr>
          <p:spPr>
            <a:xfrm>
              <a:off x="1516842" y="3638577"/>
              <a:ext cx="774350" cy="774350"/>
            </a:xfrm>
            <a:prstGeom prst="ellipse">
              <a:avLst/>
            </a:prstGeom>
            <a:solidFill>
              <a:srgbClr val="F5C24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pic>
          <p:nvPicPr>
            <p:cNvPr id="153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740" y="3783228"/>
              <a:ext cx="416555" cy="363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5" name="Subtitle 2"/>
          <p:cNvSpPr txBox="1">
            <a:spLocks/>
          </p:cNvSpPr>
          <p:nvPr/>
        </p:nvSpPr>
        <p:spPr>
          <a:xfrm>
            <a:off x="1041400" y="665163"/>
            <a:ext cx="6162675" cy="603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spc="-150" dirty="0" smtClean="0">
                <a:solidFill>
                  <a:srgbClr val="F5C2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Why we need it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76103" y="2684089"/>
            <a:ext cx="774700" cy="774700"/>
            <a:chOff x="1516842" y="2429598"/>
            <a:chExt cx="774350" cy="774350"/>
          </a:xfrm>
        </p:grpSpPr>
        <p:sp>
          <p:nvSpPr>
            <p:cNvPr id="18" name="Oval 17"/>
            <p:cNvSpPr/>
            <p:nvPr/>
          </p:nvSpPr>
          <p:spPr>
            <a:xfrm>
              <a:off x="1516842" y="2429598"/>
              <a:ext cx="774350" cy="774350"/>
            </a:xfrm>
            <a:prstGeom prst="ellipse">
              <a:avLst/>
            </a:prstGeom>
            <a:solidFill>
              <a:srgbClr val="D1493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pic>
          <p:nvPicPr>
            <p:cNvPr id="1537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501" y="2592879"/>
              <a:ext cx="440171" cy="440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376363" y="1428750"/>
            <a:ext cx="69400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深入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前，我们需要知道目前的情形，因为如果没有问题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的话，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我们就不需要一个解决方案。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Flowchart: Off-page Connector 25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lang="en-US" altLang="zh-CN" sz="1200" b="1" dirty="0" smtClean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Slide Number Placeholder 5"/>
          <p:cNvSpPr txBox="1">
            <a:spLocks/>
          </p:cNvSpPr>
          <p:nvPr/>
        </p:nvSpPr>
        <p:spPr>
          <a:xfrm>
            <a:off x="7721463" y="403812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3573735" y="4076252"/>
            <a:ext cx="3030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F5C2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Android</a:t>
            </a:r>
            <a:r>
              <a:rPr lang="zh-CN" altLang="en-US" sz="2000" b="1" dirty="0" smtClean="0">
                <a:solidFill>
                  <a:srgbClr val="F5C2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现在的工作机制</a:t>
            </a:r>
            <a:endParaRPr lang="en-US" altLang="zh-CN" sz="2000" baseline="30000" dirty="0">
              <a:solidFill>
                <a:srgbClr val="A6A6A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2686078" y="4259199"/>
            <a:ext cx="787400" cy="45719"/>
            <a:chOff x="2046118" y="3785046"/>
            <a:chExt cx="728605" cy="580058"/>
          </a:xfrm>
        </p:grpSpPr>
        <p:cxnSp>
          <p:nvCxnSpPr>
            <p:cNvPr id="37" name="Straight Arrow Connector 8"/>
            <p:cNvCxnSpPr/>
            <p:nvPr/>
          </p:nvCxnSpPr>
          <p:spPr>
            <a:xfrm flipV="1">
              <a:off x="2411214" y="3785046"/>
              <a:ext cx="0" cy="580058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9"/>
            <p:cNvCxnSpPr/>
            <p:nvPr/>
          </p:nvCxnSpPr>
          <p:spPr>
            <a:xfrm flipH="1" flipV="1">
              <a:off x="2046118" y="4066335"/>
              <a:ext cx="36033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0"/>
            <p:cNvCxnSpPr/>
            <p:nvPr/>
          </p:nvCxnSpPr>
          <p:spPr>
            <a:xfrm flipV="1">
              <a:off x="2414389" y="3785046"/>
              <a:ext cx="36033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none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11"/>
            <p:cNvCxnSpPr/>
            <p:nvPr/>
          </p:nvCxnSpPr>
          <p:spPr>
            <a:xfrm flipV="1">
              <a:off x="2414389" y="4360336"/>
              <a:ext cx="36033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none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41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19672" y="2924944"/>
            <a:ext cx="6264696" cy="18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EBEA9"/>
              </a:buClr>
              <a:buFont typeface="Wingdings" charset="2"/>
              <a:buChar char="ü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AsyncTasks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很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容易导致内存泄露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EBEA9"/>
              </a:buClr>
              <a:buFont typeface="Wingdings" charset="2"/>
              <a:buChar char="ü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CursorLoaders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ContentProvider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需要大量的配置和设置样板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EBEA9"/>
              </a:buClr>
              <a:buFont typeface="Wingdings" charset="2"/>
              <a:buChar char="ü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Services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的目的是为了长时间在后台运营的，而不是处理快速完成的操作，如：做一个网络请求或者从数据库加载内容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041400" y="665163"/>
            <a:ext cx="5546725" cy="603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spc="-150" dirty="0" smtClean="0">
                <a:solidFill>
                  <a:srgbClr val="F5C2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Android</a:t>
            </a:r>
            <a:r>
              <a:rPr lang="zh-CN" alt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线程操作</a:t>
            </a:r>
            <a:endParaRPr lang="en-US" sz="4000" b="1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304751" y="1359078"/>
            <a:ext cx="66516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Android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开发中有一个常见的场景是需要在后台线程去分担一定量的工作，一旦该任务完成，会将结果回调到主线程去显示结果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Android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中，我们有多种方法来做这样的事：用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AsyncTasks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Loaders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Services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等。然而，这些解决方式通常不是最好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 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A6A6A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98215" y="5157192"/>
            <a:ext cx="6651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可以解决这些</a:t>
            </a:r>
            <a:r>
              <a:rPr lang="zh-CN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问题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的异步实现，是通过一种扩展的观察者模式来实现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6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1600" b="1" dirty="0">
              <a:solidFill>
                <a:srgbClr val="7F7F7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Flowchart: Off-page Connector 7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lang="en-US" altLang="zh-CN" sz="1200" b="1" dirty="0" smtClean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720166" y="3185962"/>
            <a:ext cx="43481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很多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开发者会认为一个在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Activity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中创建的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AsyncTask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会随着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Activity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的销毁而销毁。然而事实并非如此。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AsyncTask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会一直执行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直到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doInBackground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方法执行完毕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41400" y="665163"/>
            <a:ext cx="6704013" cy="603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4000" b="1" spc="-150" dirty="0" smtClean="0">
                <a:solidFill>
                  <a:srgbClr val="F5C24C"/>
                </a:solidFill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0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AsyncTask</a:t>
            </a:r>
            <a:r>
              <a:rPr lang="zh-CN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缺陷</a:t>
            </a:r>
            <a:endParaRPr lang="en-US" sz="4000" b="1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76363" y="1428750"/>
            <a:ext cx="6651625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Android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开发中，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AsyncTask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可以使得用户避免直接使用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Thread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类和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Handler 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来处理后台操作，适用于需要异步处理数据并将数据更新到界面上的情况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。。</a:t>
            </a:r>
            <a:endParaRPr lang="en-US" altLang="zh-CN" sz="1400" b="1" dirty="0">
              <a:solidFill>
                <a:srgbClr val="7F7F7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493838" y="2204864"/>
            <a:ext cx="6251575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419872" y="2204864"/>
            <a:ext cx="0" cy="288032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Off-page Connector 52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lang="en-US" altLang="zh-CN" sz="1200" b="1" dirty="0" smtClean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Oval 17"/>
          <p:cNvSpPr/>
          <p:nvPr/>
        </p:nvSpPr>
        <p:spPr bwMode="auto">
          <a:xfrm flipV="1">
            <a:off x="1493838" y="2473530"/>
            <a:ext cx="354595" cy="355395"/>
          </a:xfrm>
          <a:prstGeom prst="ellipse">
            <a:avLst/>
          </a:prstGeom>
          <a:solidFill>
            <a:srgbClr val="F5C24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Oval 45"/>
          <p:cNvSpPr/>
          <p:nvPr/>
        </p:nvSpPr>
        <p:spPr bwMode="auto">
          <a:xfrm flipV="1">
            <a:off x="1503100" y="3829486"/>
            <a:ext cx="354595" cy="355395"/>
          </a:xfrm>
          <a:prstGeom prst="ellipse">
            <a:avLst/>
          </a:prstGeom>
          <a:solidFill>
            <a:srgbClr val="F5C24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Oval 44"/>
          <p:cNvSpPr/>
          <p:nvPr/>
        </p:nvSpPr>
        <p:spPr bwMode="auto">
          <a:xfrm flipV="1">
            <a:off x="1503100" y="4542242"/>
            <a:ext cx="354595" cy="354595"/>
          </a:xfrm>
          <a:prstGeom prst="ellipse">
            <a:avLst/>
          </a:prstGeom>
          <a:solidFill>
            <a:srgbClr val="0EBEA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TextBox 31"/>
          <p:cNvSpPr txBox="1">
            <a:spLocks noChangeArrowheads="1"/>
          </p:cNvSpPr>
          <p:nvPr/>
        </p:nvSpPr>
        <p:spPr bwMode="auto">
          <a:xfrm>
            <a:off x="1857695" y="2473530"/>
            <a:ext cx="1302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生命周期</a:t>
            </a:r>
            <a:endParaRPr lang="zh-CN" altLang="zh-CN" sz="1400" spc="-15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TextBox 31"/>
          <p:cNvSpPr txBox="1">
            <a:spLocks noChangeArrowheads="1"/>
          </p:cNvSpPr>
          <p:nvPr/>
        </p:nvSpPr>
        <p:spPr bwMode="auto">
          <a:xfrm>
            <a:off x="1862128" y="3164348"/>
            <a:ext cx="1302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  <a:defRPr/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内存泄漏</a:t>
            </a:r>
            <a:endParaRPr lang="zh-CN" altLang="zh-CN" sz="1400" spc="-15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/>
        </p:nvSpPr>
        <p:spPr bwMode="auto">
          <a:xfrm>
            <a:off x="1857695" y="3847682"/>
            <a:ext cx="1302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  <a:defRPr/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结果丢失</a:t>
            </a:r>
            <a:endParaRPr lang="zh-CN" altLang="zh-CN" sz="1400" spc="-15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7695" y="457425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4343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并行还是串行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TextBox 58"/>
          <p:cNvSpPr txBox="1">
            <a:spLocks noChangeArrowheads="1"/>
          </p:cNvSpPr>
          <p:nvPr/>
        </p:nvSpPr>
        <p:spPr bwMode="auto">
          <a:xfrm>
            <a:off x="1428051" y="5221834"/>
            <a:ext cx="6651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可以解决这些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问题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的异步实现，是通过一种扩展的观察者模式来实现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600" b="1" dirty="0" smtClean="0">
                <a:solidFill>
                  <a:srgbClr val="7F7F7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1600" b="1" dirty="0">
              <a:solidFill>
                <a:srgbClr val="7F7F7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Oval 44"/>
          <p:cNvSpPr/>
          <p:nvPr/>
        </p:nvSpPr>
        <p:spPr bwMode="auto">
          <a:xfrm flipV="1">
            <a:off x="1517649" y="3174154"/>
            <a:ext cx="354595" cy="354595"/>
          </a:xfrm>
          <a:prstGeom prst="ellipse">
            <a:avLst/>
          </a:prstGeom>
          <a:solidFill>
            <a:srgbClr val="0EBEA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9" grpId="0"/>
      <p:bldP spid="11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0800"/>
            <a:ext cx="9144000" cy="1081088"/>
          </a:xfrm>
          <a:prstGeom prst="rect">
            <a:avLst/>
          </a:prstGeom>
          <a:solidFill>
            <a:srgbClr val="0EB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41400" y="665163"/>
            <a:ext cx="6704013" cy="603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000" b="1" spc="-150" dirty="0">
                <a:solidFill>
                  <a:srgbClr val="F5C24C"/>
                </a:solidFill>
                <a:latin typeface="Aharoni" panose="02010803020104030203" pitchFamily="2" charset="-79"/>
                <a:ea typeface="Franchise" pitchFamily="49" charset="0"/>
              </a:rPr>
              <a:t>*</a:t>
            </a:r>
            <a:r>
              <a:rPr lang="en-US" altLang="zh-CN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Franchise" pitchFamily="49" charset="0"/>
              </a:rPr>
              <a:t> </a:t>
            </a:r>
            <a:r>
              <a:rPr lang="zh-CN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Franchise" pitchFamily="49" charset="0"/>
              </a:rPr>
              <a:t>观察者模式</a:t>
            </a:r>
            <a:endParaRPr lang="en-US" altLang="zh-CN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Franchise" pitchFamily="49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28738" y="3867151"/>
            <a:ext cx="6569917" cy="689771"/>
            <a:chOff x="1328950" y="3866381"/>
            <a:chExt cx="6570027" cy="690167"/>
          </a:xfrm>
        </p:grpSpPr>
        <p:sp>
          <p:nvSpPr>
            <p:cNvPr id="27" name="Subtitle 2"/>
            <p:cNvSpPr txBox="1">
              <a:spLocks/>
            </p:cNvSpPr>
            <p:nvPr/>
          </p:nvSpPr>
          <p:spPr>
            <a:xfrm>
              <a:off x="2207694" y="4245219"/>
              <a:ext cx="5691283" cy="31132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  <a:defRPr/>
              </a:pPr>
              <a:r>
                <a:rPr lang="en-US" altLang="zh-CN" sz="2000" dirty="0" err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OnClickListener</a:t>
              </a:r>
              <a:r>
                <a:rPr lang="en-US" altLang="zh-CN" sz="20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的模式大致如下图</a:t>
              </a:r>
              <a:endParaRPr lang="en-US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0499" name="Subtitle 2"/>
            <p:cNvSpPr txBox="1">
              <a:spLocks/>
            </p:cNvSpPr>
            <p:nvPr/>
          </p:nvSpPr>
          <p:spPr bwMode="auto">
            <a:xfrm>
              <a:off x="1328950" y="3866381"/>
              <a:ext cx="725499" cy="603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1500" dirty="0">
                  <a:solidFill>
                    <a:schemeClr val="bg1"/>
                  </a:solidFill>
                  <a:latin typeface="Aharoni" charset="0"/>
                  <a:ea typeface="宋体" charset="-122"/>
                </a:rPr>
                <a:t>“</a:t>
              </a:r>
            </a:p>
          </p:txBody>
        </p:sp>
      </p:grpSp>
      <p:sp>
        <p:nvSpPr>
          <p:cNvPr id="19" name="Flowchart: Off-page Connector 18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 smtClean="0">
                <a:solidFill>
                  <a:srgbClr val="FFFFFF"/>
                </a:solidFill>
              </a:rPr>
              <a:t>05</a:t>
            </a:r>
            <a:endParaRPr lang="en-US" altLang="zh-CN" sz="1200" b="1" dirty="0" smtClean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1400" y="1360695"/>
            <a:ext cx="7569200" cy="2431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观察者模式面向的需求是：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 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对象（观察者）对 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 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对象（被观察者）的某种变化高度敏感，需要在 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 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变化的一瞬间做出反应。程序的观察者模式（例如 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 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不需要每过 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2ms 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就检查一次 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 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的状态），而是采用注册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(Register)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或者称为订阅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(Subscribe)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的方式。 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Android 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开发中一个比较典型的例子是点击监听器 </a:t>
            </a:r>
            <a:r>
              <a:rPr lang="en-US" altLang="zh-CN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OnClickListener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。对设置 </a:t>
            </a:r>
            <a:r>
              <a:rPr lang="en-US" altLang="zh-CN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OnClickListener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来说， 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是被观察者， </a:t>
            </a:r>
            <a:r>
              <a:rPr lang="en-US" altLang="zh-CN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OnClickListener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是观察者，二者通过 </a:t>
            </a:r>
            <a:r>
              <a:rPr lang="en-US" altLang="zh-CN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setOnClickListener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方法达成订阅关系。订阅之后用户点击按钮的瞬间，</a:t>
            </a:r>
            <a:r>
              <a:rPr lang="en-US" altLang="zh-CN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Android Framework 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就会将点击事件发送给已经注册的 </a:t>
            </a:r>
            <a:r>
              <a:rPr lang="en-US" altLang="zh-CN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OnClickListener</a:t>
            </a:r>
            <a:r>
              <a:rPr lang="zh-CN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。采取这样被动的观察方式，既省去了反复检索状态的资源消耗，也能够得到最高的反馈速度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079998"/>
            <a:ext cx="5275825" cy="12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4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1041400" y="665163"/>
            <a:ext cx="5546725" cy="60325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4000" b="1">
                <a:solidFill>
                  <a:srgbClr val="F5C24C"/>
                </a:solidFill>
                <a:latin typeface="Aharoni" charset="0"/>
                <a:ea typeface="Franchise" charset="0"/>
              </a:rPr>
              <a:t>*</a:t>
            </a:r>
            <a:r>
              <a:rPr lang="en-US" altLang="zh-CN" sz="4000" b="1">
                <a:solidFill>
                  <a:srgbClr val="595959"/>
                </a:solidFill>
                <a:latin typeface="Aharoni" charset="0"/>
                <a:ea typeface="Franchise" charset="0"/>
              </a:rPr>
              <a:t> </a:t>
            </a:r>
            <a:r>
              <a:rPr lang="en-US" altLang="zh-CN" sz="4000" b="1">
                <a:solidFill>
                  <a:srgbClr val="595959"/>
                </a:solidFill>
                <a:latin typeface="Aharoni" charset="0"/>
                <a:ea typeface="宋体" charset="-122"/>
              </a:rPr>
              <a:t>RxJava </a:t>
            </a:r>
            <a:r>
              <a:rPr lang="zh-CN" altLang="en-US" sz="4000" b="1">
                <a:solidFill>
                  <a:srgbClr val="595959"/>
                </a:solidFill>
                <a:latin typeface="Aharoni" charset="0"/>
                <a:ea typeface="宋体" charset="-122"/>
              </a:rPr>
              <a:t>的观察者模式</a:t>
            </a:r>
          </a:p>
          <a:p>
            <a:pPr eaLnBrk="1" hangingPunct="1">
              <a:buFont typeface="Arial" charset="0"/>
              <a:buNone/>
            </a:pPr>
            <a:endParaRPr lang="en-US" altLang="zh-CN" sz="4000" b="1">
              <a:solidFill>
                <a:srgbClr val="595959"/>
              </a:solidFill>
              <a:latin typeface="Aharoni" charset="0"/>
              <a:ea typeface="Franchise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69988" y="1403350"/>
            <a:ext cx="7273925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有四个基本概念：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Observable 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可观察者，即被观察者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Observer 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观察者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subscribe 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订阅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、事件。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Observable 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Observer 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通过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subscribe() 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方法实现订阅关系，从而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Observable 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可以在需要的时候发出事件来通知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Observer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。与传统观察者模式不同，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RxJava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的事件回调方法除了普通事件 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onNext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 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（相当于 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onClick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 / 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onEvent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）之外，还定义了两个特殊的事件：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onCompleted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 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 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onError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zh-CN" sz="1600" b="1" dirty="0">
              <a:solidFill>
                <a:srgbClr val="A6A6A6"/>
              </a:solidFill>
              <a:latin typeface="微软雅黑" charset="-122"/>
              <a:ea typeface="微软雅黑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b="1" dirty="0">
              <a:solidFill>
                <a:srgbClr val="A6A6A6"/>
              </a:solidFill>
              <a:latin typeface="Aharoni" charset="0"/>
              <a:ea typeface="宋体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057650"/>
            <a:ext cx="9144000" cy="982663"/>
          </a:xfrm>
          <a:prstGeom prst="rect">
            <a:avLst/>
          </a:prstGeom>
          <a:solidFill>
            <a:srgbClr val="D1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28738" y="4014788"/>
            <a:ext cx="6699250" cy="688975"/>
            <a:chOff x="1328950" y="4014589"/>
            <a:chExt cx="6699362" cy="690157"/>
          </a:xfrm>
        </p:grpSpPr>
        <p:sp>
          <p:nvSpPr>
            <p:cNvPr id="28681" name="Subtitle 2"/>
            <p:cNvSpPr txBox="1">
              <a:spLocks/>
            </p:cNvSpPr>
            <p:nvPr/>
          </p:nvSpPr>
          <p:spPr bwMode="auto">
            <a:xfrm>
              <a:off x="2337029" y="4393417"/>
              <a:ext cx="5691283" cy="31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RxJava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的观察者模式大致如下图：</a:t>
              </a:r>
              <a:endParaRPr lang="en-US" altLang="zh-CN" sz="2000" b="1" dirty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8682" name="Subtitle 2"/>
            <p:cNvSpPr txBox="1">
              <a:spLocks/>
            </p:cNvSpPr>
            <p:nvPr/>
          </p:nvSpPr>
          <p:spPr bwMode="auto">
            <a:xfrm>
              <a:off x="1328950" y="4014589"/>
              <a:ext cx="725499" cy="603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11500" dirty="0">
                  <a:solidFill>
                    <a:schemeClr val="bg1"/>
                  </a:solidFill>
                  <a:latin typeface="Aharoni" charset="0"/>
                  <a:ea typeface="宋体" charset="-122"/>
                </a:rPr>
                <a:t>“</a:t>
              </a:r>
            </a:p>
          </p:txBody>
        </p:sp>
      </p:grpSp>
      <p:sp>
        <p:nvSpPr>
          <p:cNvPr id="29" name="Flowchart: Off-page Connector 28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 smtClean="0">
                <a:solidFill>
                  <a:srgbClr val="FFFFFF"/>
                </a:solidFill>
              </a:rPr>
              <a:t>06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  <p:pic>
        <p:nvPicPr>
          <p:cNvPr id="28680" name="Picture 28" descr="RxJava 的观察者模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5175250"/>
            <a:ext cx="57054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394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59632" y="1988840"/>
            <a:ext cx="679608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r>
              <a:rPr lang="zh-CN" altLang="is-I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创建 </a:t>
            </a:r>
            <a:r>
              <a:rPr lang="is-I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Observer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Observer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即观察者，它决定事件触发的时候将有怎样的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行为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endParaRPr lang="en-US" altLang="zh-CN" sz="16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r>
              <a:rPr lang="zh-CN" altLang="is-I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创建 </a:t>
            </a:r>
            <a:r>
              <a:rPr lang="is-I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Observable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Observable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即被观察者，它决定什么时候触发事件以及触发怎样的事件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endParaRPr lang="en-US" altLang="zh-CN" sz="1600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spcBef>
                <a:spcPct val="0"/>
              </a:spcBef>
              <a:buClr>
                <a:srgbClr val="0EBEA9"/>
              </a:buClr>
              <a:buSzPct val="235000"/>
              <a:buFont typeface="Calibri" charset="0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Subscribe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订阅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。创建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了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Observable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和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Observer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之后，再用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subscribe()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方法将它们联结起来，整条链子就可以工作了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041400" y="665163"/>
            <a:ext cx="5546725" cy="60325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000" b="1" spc="-150" dirty="0">
                <a:solidFill>
                  <a:srgbClr val="F5C24C"/>
                </a:solidFill>
                <a:latin typeface="Aharoni" panose="02010803020104030203" pitchFamily="2" charset="-79"/>
                <a:ea typeface="Franchise" pitchFamily="49" charset="0"/>
              </a:rPr>
              <a:t>*</a:t>
            </a:r>
            <a:r>
              <a:rPr lang="en-US" altLang="zh-CN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Franchise" pitchFamily="49" charset="0"/>
              </a:rPr>
              <a:t> RxJava</a:t>
            </a:r>
            <a:r>
              <a:rPr lang="zh-CN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Franchise" pitchFamily="49" charset="0"/>
              </a:rPr>
              <a:t>基本实现</a:t>
            </a:r>
            <a:endParaRPr lang="en-US" altLang="zh-CN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Franchise" pitchFamily="49" charset="0"/>
            </a:endParaRPr>
          </a:p>
        </p:txBody>
      </p:sp>
      <p:sp>
        <p:nvSpPr>
          <p:cNvPr id="9" name="Flowchart: Off-page Connector 8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 smtClean="0">
                <a:solidFill>
                  <a:srgbClr val="FFFFFF"/>
                </a:solidFill>
              </a:rPr>
              <a:t>07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78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"/>
          <p:cNvSpPr txBox="1">
            <a:spLocks/>
          </p:cNvSpPr>
          <p:nvPr/>
        </p:nvSpPr>
        <p:spPr>
          <a:xfrm>
            <a:off x="1041400" y="665163"/>
            <a:ext cx="6699250" cy="603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spc="-150" dirty="0" smtClean="0">
                <a:solidFill>
                  <a:srgbClr val="F5C24C"/>
                </a:solidFill>
                <a:latin typeface="Aharoni" panose="02010803020104030203" pitchFamily="2" charset="-79"/>
                <a:ea typeface="Franchise" pitchFamily="49" charset="0"/>
              </a:rPr>
              <a:t>*</a:t>
            </a:r>
            <a:r>
              <a:rPr lang="zh-CN" altLang="en-US" sz="4000" b="1" spc="-150" dirty="0" smtClean="0">
                <a:solidFill>
                  <a:srgbClr val="F5C24C"/>
                </a:solidFill>
                <a:latin typeface="Aharoni" panose="02010803020104030203" pitchFamily="2" charset="-79"/>
                <a:ea typeface="Franchise" pitchFamily="49" charset="0"/>
              </a:rPr>
              <a:t> </a:t>
            </a:r>
            <a:r>
              <a:rPr lang="en-US" altLang="zh-CN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Franchise" pitchFamily="49" charset="0"/>
              </a:rPr>
              <a:t>RxJava</a:t>
            </a:r>
            <a:r>
              <a:rPr lang="zh-CN" altLang="en-US" sz="4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Franchise" pitchFamily="49" charset="0"/>
              </a:rPr>
              <a:t>迷人点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Franchise" pitchFamily="49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14816" y="1700808"/>
            <a:ext cx="7103709" cy="34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线程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控制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—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Scheduler 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不指定线程的情况下，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RxJava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遵循的是线程不变的原则，即：在哪个线程调用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subscribe()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，就在哪个线程生产事件；在哪个线程生产事件，就在哪个线程消费事件。如果需要切换线程，就需要用到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Scheduler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（调度器）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变换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RxJava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提供了对事件序列进行变换的支持，这是它的核心功能之一，也是大多数人说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『RxJava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真是太好用了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的最大原因。所谓变换，就是将事件序列中的对象或整个序列进行加工处理，转换成不同的事件或事件序列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Flowchart: Off-page Connector 17"/>
          <p:cNvSpPr/>
          <p:nvPr/>
        </p:nvSpPr>
        <p:spPr>
          <a:xfrm>
            <a:off x="8518525" y="188913"/>
            <a:ext cx="379413" cy="296862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 smtClean="0">
                <a:solidFill>
                  <a:srgbClr val="FFFFFF"/>
                </a:solidFill>
              </a:rPr>
              <a:t>08</a:t>
            </a:r>
            <a:endParaRPr lang="en-US" altLang="zh-CN" sz="12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9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1963</Words>
  <Application>Microsoft Macintosh PowerPoint</Application>
  <PresentationFormat>全屏显示(4:3)</PresentationFormat>
  <Paragraphs>134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Microsoft YaHei</vt:lpstr>
      <vt:lpstr>宋体</vt:lpstr>
      <vt:lpstr>微软雅黑</vt:lpstr>
      <vt:lpstr>Adobe Heiti Std R</vt:lpstr>
      <vt:lpstr>Aharoni</vt:lpstr>
      <vt:lpstr>Arial</vt:lpstr>
      <vt:lpstr>Calibri</vt:lpstr>
      <vt:lpstr>Franchise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dc:description/>
  <cp:lastModifiedBy>Microsoft Office 用户</cp:lastModifiedBy>
  <cp:revision>221</cp:revision>
  <dcterms:created xsi:type="dcterms:W3CDTF">2013-07-23T17:44:34Z</dcterms:created>
  <dcterms:modified xsi:type="dcterms:W3CDTF">2017-01-03T09:50:51Z</dcterms:modified>
  <cp:category/>
</cp:coreProperties>
</file>