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5EE2-A153-44F2-A0C3-526D59F50E5D}" type="datetimeFigureOut">
              <a:rPr lang="zh-CN" altLang="en-US" smtClean="0"/>
              <a:t>17.1.4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AAAB-8941-44BA-964F-B87CD6DB3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69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5EE2-A153-44F2-A0C3-526D59F50E5D}" type="datetimeFigureOut">
              <a:rPr lang="zh-CN" altLang="en-US" smtClean="0"/>
              <a:t>17.1.4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AAAB-8941-44BA-964F-B87CD6DB3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762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5EE2-A153-44F2-A0C3-526D59F50E5D}" type="datetimeFigureOut">
              <a:rPr lang="zh-CN" altLang="en-US" smtClean="0"/>
              <a:t>17.1.4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AAAB-8941-44BA-964F-B87CD6DB3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31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5EE2-A153-44F2-A0C3-526D59F50E5D}" type="datetimeFigureOut">
              <a:rPr lang="zh-CN" altLang="en-US" smtClean="0"/>
              <a:t>17.1.4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AAAB-8941-44BA-964F-B87CD6DB3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473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5EE2-A153-44F2-A0C3-526D59F50E5D}" type="datetimeFigureOut">
              <a:rPr lang="zh-CN" altLang="en-US" smtClean="0"/>
              <a:t>17.1.4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AAAB-8941-44BA-964F-B87CD6DB3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709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5EE2-A153-44F2-A0C3-526D59F50E5D}" type="datetimeFigureOut">
              <a:rPr lang="zh-CN" altLang="en-US" smtClean="0"/>
              <a:t>17.1.4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AAAB-8941-44BA-964F-B87CD6DB3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113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5EE2-A153-44F2-A0C3-526D59F50E5D}" type="datetimeFigureOut">
              <a:rPr lang="zh-CN" altLang="en-US" smtClean="0"/>
              <a:t>17.1.4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AAAB-8941-44BA-964F-B87CD6DB3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76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5EE2-A153-44F2-A0C3-526D59F50E5D}" type="datetimeFigureOut">
              <a:rPr lang="zh-CN" altLang="en-US" smtClean="0"/>
              <a:t>17.1.4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AAAB-8941-44BA-964F-B87CD6DB3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477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5EE2-A153-44F2-A0C3-526D59F50E5D}" type="datetimeFigureOut">
              <a:rPr lang="zh-CN" altLang="en-US" smtClean="0"/>
              <a:t>17.1.4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AAAB-8941-44BA-964F-B87CD6DB3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757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5EE2-A153-44F2-A0C3-526D59F50E5D}" type="datetimeFigureOut">
              <a:rPr lang="zh-CN" altLang="en-US" smtClean="0"/>
              <a:t>17.1.4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AAAB-8941-44BA-964F-B87CD6DB3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603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5EE2-A153-44F2-A0C3-526D59F50E5D}" type="datetimeFigureOut">
              <a:rPr lang="zh-CN" altLang="en-US" smtClean="0"/>
              <a:t>17.1.4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AAAB-8941-44BA-964F-B87CD6DB3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800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E5EE2-A153-44F2-A0C3-526D59F50E5D}" type="datetimeFigureOut">
              <a:rPr lang="zh-CN" altLang="en-US" smtClean="0"/>
              <a:t>17.1.4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CAAAB-8941-44BA-964F-B87CD6DB3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691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>
                <a:latin typeface="仿宋" panose="02010609060101010101" pitchFamily="49" charset="-122"/>
                <a:ea typeface="仿宋" panose="02010609060101010101" pitchFamily="49" charset="-122"/>
              </a:rPr>
              <a:t>通过重构类型系统来提升</a:t>
            </a:r>
            <a:r>
              <a:rPr lang="en-US" altLang="zh-CN" b="1" smtClean="0">
                <a:latin typeface="仿宋" panose="02010609060101010101" pitchFamily="49" charset="-122"/>
                <a:ea typeface="仿宋" panose="02010609060101010101" pitchFamily="49" charset="-122"/>
              </a:rPr>
              <a:t>Javascript</a:t>
            </a:r>
            <a:r>
              <a:rPr lang="zh-CN" altLang="en-US" b="1" smtClean="0">
                <a:latin typeface="仿宋" panose="02010609060101010101" pitchFamily="49" charset="-122"/>
                <a:ea typeface="仿宋" panose="02010609060101010101" pitchFamily="49" charset="-122"/>
              </a:rPr>
              <a:t>的性能</a:t>
            </a:r>
            <a:endParaRPr lang="zh-CN" altLang="en-US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mtClean="0">
                <a:latin typeface="仿宋" panose="02010609060101010101" pitchFamily="49" charset="-122"/>
                <a:ea typeface="仿宋" panose="02010609060101010101" pitchFamily="49" charset="-122"/>
              </a:rPr>
              <a:t>报告人：王海州</a:t>
            </a:r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880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7471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b="1" smtClean="0"/>
              <a:t>decouple method bindings from hidden class: partial</a:t>
            </a:r>
            <a:endParaRPr lang="zh-CN" altLang="en-US" sz="3600" b="1"/>
          </a:p>
        </p:txBody>
      </p:sp>
      <p:sp>
        <p:nvSpPr>
          <p:cNvPr id="4" name="矩形 3"/>
          <p:cNvSpPr/>
          <p:nvPr/>
        </p:nvSpPr>
        <p:spPr>
          <a:xfrm>
            <a:off x="838200" y="175318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mtClean="0"/>
              <a:t>1     f o r ( v a r i = 0 ; i &lt; 1 0 0 ; i ++) {</a:t>
            </a:r>
          </a:p>
          <a:p>
            <a:r>
              <a:rPr lang="zh-CN" altLang="en-US" smtClean="0"/>
              <a:t>2         v a r Obj = new Ob j e c t ( ) ;</a:t>
            </a:r>
          </a:p>
          <a:p>
            <a:r>
              <a:rPr lang="zh-CN" altLang="en-US" smtClean="0"/>
              <a:t>3         Obj . Foo = f u n c t i o n ( ) { } ;</a:t>
            </a:r>
          </a:p>
          <a:p>
            <a:r>
              <a:rPr lang="zh-CN" altLang="en-US" smtClean="0"/>
              <a:t>4         Obj . Ba r = f u n c t i o n ( ) { } ;</a:t>
            </a:r>
          </a:p>
          <a:p>
            <a:r>
              <a:rPr lang="zh-CN" altLang="en-US" smtClean="0"/>
              <a:t>5         Obj . Foo ( ) ;</a:t>
            </a:r>
          </a:p>
          <a:p>
            <a:r>
              <a:rPr lang="zh-CN" altLang="en-US" smtClean="0"/>
              <a:t>6     }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571" y="992183"/>
            <a:ext cx="6195229" cy="559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08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Results</a:t>
            </a:r>
            <a:endParaRPr lang="zh-CN" altLang="en-US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37" y="1938880"/>
            <a:ext cx="922972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07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Conclusions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smtClean="0">
                <a:latin typeface="仿宋" panose="02010609060101010101" pitchFamily="49" charset="-122"/>
                <a:ea typeface="仿宋" panose="02010609060101010101" pitchFamily="49" charset="-122"/>
              </a:rPr>
              <a:t>刻画</a:t>
            </a:r>
            <a:r>
              <a:rPr lang="zh-CN" altLang="zh-CN">
                <a:latin typeface="仿宋" panose="02010609060101010101" pitchFamily="49" charset="-122"/>
                <a:ea typeface="仿宋" panose="02010609060101010101" pitchFamily="49" charset="-122"/>
              </a:rPr>
              <a:t>了</a:t>
            </a:r>
            <a:r>
              <a:rPr lang="en-US" altLang="zh-CN" smtClean="0">
                <a:latin typeface="仿宋" panose="02010609060101010101" pitchFamily="49" charset="-122"/>
                <a:ea typeface="仿宋" panose="02010609060101010101" pitchFamily="49" charset="-122"/>
              </a:rPr>
              <a:t>V8</a:t>
            </a:r>
            <a:r>
              <a:rPr lang="zh-CN" altLang="zh-CN" smtClean="0">
                <a:latin typeface="仿宋" panose="02010609060101010101" pitchFamily="49" charset="-122"/>
                <a:ea typeface="仿宋" panose="02010609060101010101" pitchFamily="49" charset="-122"/>
              </a:rPr>
              <a:t>在</a:t>
            </a:r>
            <a:r>
              <a:rPr lang="zh-CN" altLang="en-US" smtClean="0">
                <a:latin typeface="仿宋" panose="02010609060101010101" pitchFamily="49" charset="-122"/>
                <a:ea typeface="仿宋" panose="02010609060101010101" pitchFamily="49" charset="-122"/>
              </a:rPr>
              <a:t>运行各</a:t>
            </a:r>
            <a:r>
              <a:rPr lang="en-US" altLang="zh-CN" smtClean="0">
                <a:latin typeface="仿宋" panose="02010609060101010101" pitchFamily="49" charset="-122"/>
                <a:ea typeface="仿宋" panose="02010609060101010101" pitchFamily="49" charset="-122"/>
              </a:rPr>
              <a:t>benchmark</a:t>
            </a:r>
            <a:r>
              <a:rPr lang="zh-CN" altLang="en-US" smtClean="0">
                <a:latin typeface="仿宋" panose="02010609060101010101" pitchFamily="49" charset="-122"/>
                <a:ea typeface="仿宋" panose="02010609060101010101" pitchFamily="49" charset="-122"/>
              </a:rPr>
              <a:t>时的性能</a:t>
            </a:r>
            <a:endParaRPr lang="zh-CN" altLang="zh-CN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/>
            <a:r>
              <a:rPr lang="zh-CN" altLang="zh-CN">
                <a:latin typeface="仿宋" panose="02010609060101010101" pitchFamily="49" charset="-122"/>
                <a:ea typeface="仿宋" panose="02010609060101010101" pitchFamily="49" charset="-122"/>
              </a:rPr>
              <a:t>识别</a:t>
            </a:r>
            <a:r>
              <a:rPr lang="zh-CN" altLang="zh-CN" smtClean="0">
                <a:latin typeface="仿宋" panose="02010609060101010101" pitchFamily="49" charset="-122"/>
                <a:ea typeface="仿宋" panose="02010609060101010101" pitchFamily="49" charset="-122"/>
              </a:rPr>
              <a:t>出</a:t>
            </a:r>
            <a:r>
              <a:rPr lang="zh-CN" altLang="en-US" smtClean="0">
                <a:latin typeface="仿宋" panose="02010609060101010101" pitchFamily="49" charset="-122"/>
                <a:ea typeface="仿宋" panose="02010609060101010101" pitchFamily="49" charset="-122"/>
              </a:rPr>
              <a:t>两大导致性能问题的原因</a:t>
            </a:r>
            <a:endParaRPr lang="en-US" altLang="zh-CN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en-US" altLang="zh-CN" smtClean="0">
                <a:latin typeface="仿宋" panose="02010609060101010101" pitchFamily="49" charset="-122"/>
                <a:ea typeface="仿宋" panose="02010609060101010101" pitchFamily="49" charset="-122"/>
              </a:rPr>
              <a:t>prototype change</a:t>
            </a:r>
          </a:p>
          <a:p>
            <a:pPr lvl="1"/>
            <a:r>
              <a:rPr lang="en-US" altLang="zh-CN" smtClean="0">
                <a:latin typeface="仿宋" panose="02010609060101010101" pitchFamily="49" charset="-122"/>
                <a:ea typeface="仿宋" panose="02010609060101010101" pitchFamily="49" charset="-122"/>
              </a:rPr>
              <a:t>method bindings</a:t>
            </a:r>
            <a:endParaRPr lang="zh-CN" altLang="zh-CN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/>
            <a:r>
              <a:rPr lang="zh-CN" altLang="zh-CN" smtClean="0">
                <a:latin typeface="仿宋" panose="02010609060101010101" pitchFamily="49" charset="-122"/>
                <a:ea typeface="仿宋" panose="02010609060101010101" pitchFamily="49" charset="-122"/>
              </a:rPr>
              <a:t>提出</a:t>
            </a:r>
            <a:r>
              <a:rPr lang="zh-CN" altLang="en-US" smtClean="0">
                <a:latin typeface="仿宋" panose="02010609060101010101" pitchFamily="49" charset="-122"/>
                <a:ea typeface="仿宋" panose="02010609060101010101" pitchFamily="49" charset="-122"/>
              </a:rPr>
              <a:t>优化方案</a:t>
            </a:r>
            <a:endParaRPr lang="zh-CN" altLang="zh-CN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/>
            <a:r>
              <a:rPr lang="zh-CN" altLang="zh-CN">
                <a:latin typeface="仿宋" panose="02010609060101010101" pitchFamily="49" charset="-122"/>
                <a:ea typeface="仿宋" panose="02010609060101010101" pitchFamily="49" charset="-122"/>
              </a:rPr>
              <a:t>在</a:t>
            </a: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V8</a:t>
            </a:r>
            <a:r>
              <a:rPr lang="zh-CN" altLang="zh-CN">
                <a:latin typeface="仿宋" panose="02010609060101010101" pitchFamily="49" charset="-122"/>
                <a:ea typeface="仿宋" panose="02010609060101010101" pitchFamily="49" charset="-122"/>
              </a:rPr>
              <a:t>中</a:t>
            </a:r>
            <a:r>
              <a:rPr lang="zh-CN" altLang="zh-CN" smtClean="0">
                <a:latin typeface="仿宋" panose="02010609060101010101" pitchFamily="49" charset="-122"/>
                <a:ea typeface="仿宋" panose="02010609060101010101" pitchFamily="49" charset="-122"/>
              </a:rPr>
              <a:t>实现</a:t>
            </a:r>
            <a:r>
              <a:rPr lang="zh-CN" altLang="en-US" smtClean="0">
                <a:latin typeface="仿宋" panose="02010609060101010101" pitchFamily="49" charset="-122"/>
                <a:ea typeface="仿宋" panose="02010609060101010101" pitchFamily="49" charset="-122"/>
              </a:rPr>
              <a:t>优化</a:t>
            </a:r>
            <a:endParaRPr lang="en-US" altLang="zh-CN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zh-CN" altLang="zh-CN" smtClean="0">
                <a:latin typeface="仿宋" panose="02010609060101010101" pitchFamily="49" charset="-122"/>
                <a:ea typeface="仿宋" panose="02010609060101010101" pitchFamily="49" charset="-122"/>
              </a:rPr>
              <a:t>减少</a:t>
            </a:r>
            <a:r>
              <a:rPr lang="zh-CN" altLang="zh-CN">
                <a:latin typeface="仿宋" panose="02010609060101010101" pitchFamily="49" charset="-122"/>
                <a:ea typeface="仿宋" panose="02010609060101010101" pitchFamily="49" charset="-122"/>
              </a:rPr>
              <a:t>了</a:t>
            </a: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36%</a:t>
            </a:r>
            <a:r>
              <a:rPr lang="zh-CN" altLang="zh-CN">
                <a:latin typeface="仿宋" panose="02010609060101010101" pitchFamily="49" charset="-122"/>
                <a:ea typeface="仿宋" panose="02010609060101010101" pitchFamily="49" charset="-122"/>
              </a:rPr>
              <a:t>的</a:t>
            </a:r>
            <a:r>
              <a:rPr lang="zh-CN" altLang="zh-CN" smtClean="0">
                <a:latin typeface="仿宋" panose="02010609060101010101" pitchFamily="49" charset="-122"/>
                <a:ea typeface="仿宋" panose="02010609060101010101" pitchFamily="49" charset="-122"/>
              </a:rPr>
              <a:t>执行时间</a:t>
            </a:r>
            <a:endParaRPr lang="en-US" altLang="zh-CN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zh-CN" altLang="zh-CN" smtClean="0">
                <a:latin typeface="仿宋" panose="02010609060101010101" pitchFamily="49" charset="-122"/>
                <a:ea typeface="仿宋" panose="02010609060101010101" pitchFamily="49" charset="-122"/>
              </a:rPr>
              <a:t>减少</a:t>
            </a:r>
            <a:r>
              <a:rPr lang="zh-CN" altLang="zh-CN">
                <a:latin typeface="仿宋" panose="02010609060101010101" pitchFamily="49" charset="-122"/>
                <a:ea typeface="仿宋" panose="02010609060101010101" pitchFamily="49" charset="-122"/>
              </a:rPr>
              <a:t>了</a:t>
            </a: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49%</a:t>
            </a:r>
            <a:r>
              <a:rPr lang="zh-CN" altLang="zh-CN">
                <a:latin typeface="仿宋" panose="02010609060101010101" pitchFamily="49" charset="-122"/>
                <a:ea typeface="仿宋" panose="02010609060101010101" pitchFamily="49" charset="-122"/>
              </a:rPr>
              <a:t>的动态</a:t>
            </a:r>
            <a:r>
              <a:rPr lang="zh-CN" altLang="zh-CN">
                <a:latin typeface="仿宋" panose="02010609060101010101" pitchFamily="49" charset="-122"/>
                <a:ea typeface="仿宋" panose="02010609060101010101" pitchFamily="49" charset="-122"/>
              </a:rPr>
              <a:t>指令</a:t>
            </a:r>
            <a:r>
              <a:rPr lang="zh-CN" altLang="zh-CN" smtClean="0">
                <a:latin typeface="仿宋" panose="02010609060101010101" pitchFamily="49" charset="-122"/>
                <a:ea typeface="仿宋" panose="02010609060101010101" pitchFamily="49" charset="-122"/>
              </a:rPr>
              <a:t>数</a:t>
            </a:r>
            <a:endParaRPr lang="en-US" altLang="zh-CN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zh-CN" altLang="zh-CN" smtClean="0">
                <a:latin typeface="仿宋" panose="02010609060101010101" pitchFamily="49" charset="-122"/>
                <a:ea typeface="仿宋" panose="02010609060101010101" pitchFamily="49" charset="-122"/>
              </a:rPr>
              <a:t>节省</a:t>
            </a:r>
            <a:r>
              <a:rPr lang="zh-CN" altLang="zh-CN">
                <a:latin typeface="仿宋" panose="02010609060101010101" pitchFamily="49" charset="-122"/>
                <a:ea typeface="仿宋" panose="02010609060101010101" pitchFamily="49" charset="-122"/>
              </a:rPr>
              <a:t>了</a:t>
            </a: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20%</a:t>
            </a:r>
            <a:r>
              <a:rPr lang="zh-CN" altLang="zh-CN">
                <a:latin typeface="仿宋" panose="02010609060101010101" pitchFamily="49" charset="-122"/>
                <a:ea typeface="仿宋" panose="02010609060101010101" pitchFamily="49" charset="-122"/>
              </a:rPr>
              <a:t>的堆</a:t>
            </a:r>
            <a:r>
              <a:rPr lang="zh-CN" altLang="zh-CN">
                <a:latin typeface="仿宋" panose="02010609060101010101" pitchFamily="49" charset="-122"/>
                <a:ea typeface="仿宋" panose="02010609060101010101" pitchFamily="49" charset="-122"/>
              </a:rPr>
              <a:t>空间</a:t>
            </a:r>
            <a:r>
              <a:rPr lang="zh-CN" altLang="zh-CN" smtClean="0">
                <a:latin typeface="仿宋" panose="02010609060101010101" pitchFamily="49" charset="-122"/>
                <a:ea typeface="仿宋" panose="02010609060101010101" pitchFamily="49" charset="-122"/>
              </a:rPr>
              <a:t>分配</a:t>
            </a:r>
            <a:endParaRPr lang="zh-CN" altLang="zh-CN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320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s.cnitblog.com/blog/59618/201311/10220941-1e8b0cd33bd5422b97409cf7d71cea4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419" y="997604"/>
            <a:ext cx="4506036" cy="2223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704" y="244506"/>
            <a:ext cx="4053606" cy="2236152"/>
          </a:xfrm>
          <a:prstGeom prst="rect">
            <a:avLst/>
          </a:prstGeom>
        </p:spPr>
      </p:pic>
      <p:pic>
        <p:nvPicPr>
          <p:cNvPr id="1028" name="Picture 4" descr="http://www.luolingsoft.com/upimg/20140516/1400208548671_77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774" y="1938418"/>
            <a:ext cx="4075630" cy="232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5408764" y="4607308"/>
            <a:ext cx="1114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smtClean="0"/>
              <a:t> all  by</a:t>
            </a:r>
            <a:endParaRPr lang="zh-CN" altLang="en-US" sz="2800"/>
          </a:p>
        </p:txBody>
      </p:sp>
      <p:sp>
        <p:nvSpPr>
          <p:cNvPr id="8" name="文本框 7"/>
          <p:cNvSpPr txBox="1"/>
          <p:nvPr/>
        </p:nvSpPr>
        <p:spPr>
          <a:xfrm>
            <a:off x="4304802" y="5196268"/>
            <a:ext cx="35801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smtClean="0">
                <a:solidFill>
                  <a:srgbClr val="C00000"/>
                </a:solidFill>
              </a:rPr>
              <a:t>JavaScript</a:t>
            </a:r>
            <a:endParaRPr lang="zh-CN" altLang="en-US" sz="66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43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Chrome V8</a:t>
            </a:r>
            <a:endParaRPr lang="zh-CN" altLang="en-US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633" y="1690688"/>
            <a:ext cx="572452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87080" y="520861"/>
            <a:ext cx="20329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smtClean="0"/>
              <a:t>p.x = 4</a:t>
            </a:r>
            <a:endParaRPr lang="zh-CN" altLang="en-US" sz="5400"/>
          </a:p>
        </p:txBody>
      </p:sp>
      <p:sp>
        <p:nvSpPr>
          <p:cNvPr id="6" name="文本框 5"/>
          <p:cNvSpPr txBox="1"/>
          <p:nvPr/>
        </p:nvSpPr>
        <p:spPr>
          <a:xfrm>
            <a:off x="3507129" y="520861"/>
            <a:ext cx="36914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smtClean="0"/>
              <a:t>C++ </a:t>
            </a:r>
            <a:r>
              <a:rPr lang="zh-CN" altLang="en-US" sz="2800" smtClean="0">
                <a:latin typeface="仿宋" panose="02010609060101010101" pitchFamily="49" charset="-122"/>
                <a:ea typeface="仿宋" panose="02010609060101010101" pitchFamily="49" charset="-122"/>
              </a:rPr>
              <a:t>等静态类型语言：</a:t>
            </a:r>
            <a:endParaRPr lang="zh-CN" altLang="en-US" sz="28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07129" y="1069590"/>
            <a:ext cx="2924903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800" smtClean="0"/>
              <a:t>set[ p + xOffset ] 4 </a:t>
            </a:r>
            <a:endParaRPr lang="zh-CN" altLang="en-US" sz="28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07129" y="2210765"/>
            <a:ext cx="4496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smtClean="0"/>
              <a:t>JavaScript</a:t>
            </a:r>
            <a:r>
              <a:rPr lang="zh-CN" altLang="en-US" sz="2800" smtClean="0">
                <a:latin typeface="仿宋" panose="02010609060101010101" pitchFamily="49" charset="-122"/>
                <a:ea typeface="仿宋" panose="02010609060101010101" pitchFamily="49" charset="-122"/>
              </a:rPr>
              <a:t>等动态类型语言：</a:t>
            </a:r>
            <a:endParaRPr lang="zh-CN" altLang="en-US" sz="28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507129" y="2759493"/>
            <a:ext cx="4496744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smtClean="0"/>
              <a:t>if (cache)</a:t>
            </a:r>
          </a:p>
          <a:p>
            <a:r>
              <a:rPr lang="en-US" altLang="zh-CN" sz="2800" smtClean="0"/>
              <a:t>    set[ p + cachedOffset ] 4 </a:t>
            </a:r>
          </a:p>
          <a:p>
            <a:r>
              <a:rPr lang="en-US" altLang="zh-CN" sz="2800"/>
              <a:t>else</a:t>
            </a:r>
          </a:p>
          <a:p>
            <a:r>
              <a:rPr lang="en-US" altLang="zh-CN" sz="2800"/>
              <a:t>  lookup in heap</a:t>
            </a:r>
            <a:endParaRPr lang="zh-CN" altLang="en-US" sz="280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606310"/>
              </p:ext>
            </p:extLst>
          </p:nvPr>
        </p:nvGraphicFramePr>
        <p:xfrm>
          <a:off x="8953661" y="2863668"/>
          <a:ext cx="2447403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44740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hidden</a:t>
                      </a:r>
                      <a:r>
                        <a:rPr lang="en-US" altLang="zh-CN" baseline="0" smtClean="0"/>
                        <a:t> class 1</a:t>
                      </a:r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hidden class 2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hidden class 3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. .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9676436" y="2282572"/>
            <a:ext cx="1024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smtClean="0"/>
              <a:t>cache</a:t>
            </a:r>
            <a:endParaRPr lang="zh-CN" altLang="en-US" sz="28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5926238" y="3044142"/>
            <a:ext cx="3032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9711161" y="4633250"/>
            <a:ext cx="912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smtClean="0"/>
              <a:t>heap</a:t>
            </a:r>
            <a:endParaRPr lang="zh-CN" altLang="en-US" sz="28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9129800" y="5139158"/>
            <a:ext cx="2118167" cy="1134319"/>
          </a:xfrm>
          <a:prstGeom prst="ellipse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hidden classes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>
            <a:endCxn id="18" idx="2"/>
          </p:cNvCxnSpPr>
          <p:nvPr/>
        </p:nvCxnSpPr>
        <p:spPr>
          <a:xfrm>
            <a:off x="6018835" y="4085863"/>
            <a:ext cx="3110965" cy="1620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81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hidden class</a:t>
            </a:r>
            <a:endParaRPr lang="zh-CN" altLang="en-US" b="1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627998"/>
              </p:ext>
            </p:extLst>
          </p:nvPr>
        </p:nvGraphicFramePr>
        <p:xfrm>
          <a:off x="1788931" y="1691472"/>
          <a:ext cx="4901236" cy="43616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50618"/>
                <a:gridCol w="2450618"/>
              </a:tblGrid>
              <a:tr h="7269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smtClean="0">
                          <a:solidFill>
                            <a:schemeClr val="tx1"/>
                          </a:solidFill>
                        </a:rPr>
                        <a:t>property</a:t>
                      </a:r>
                      <a:endParaRPr lang="zh-CN" alt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smtClean="0">
                          <a:solidFill>
                            <a:schemeClr val="tx1"/>
                          </a:solidFill>
                        </a:rPr>
                        <a:t>offset</a:t>
                      </a:r>
                      <a:endParaRPr lang="zh-CN" alt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7269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7269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72693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800" b="1" smtClean="0">
                          <a:solidFill>
                            <a:schemeClr val="tx1"/>
                          </a:solidFill>
                        </a:rPr>
                        <a:t>__proto__</a:t>
                      </a:r>
                      <a:endParaRPr lang="zh-CN" alt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7269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smtClean="0">
                          <a:solidFill>
                            <a:schemeClr val="tx1"/>
                          </a:solidFill>
                        </a:rPr>
                        <a:t>method1</a:t>
                      </a:r>
                      <a:endParaRPr lang="zh-CN" alt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7269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smtClean="0">
                          <a:solidFill>
                            <a:schemeClr val="tx1"/>
                          </a:solidFill>
                        </a:rPr>
                        <a:t>method</a:t>
                      </a:r>
                      <a:r>
                        <a:rPr lang="en-US" altLang="zh-CN" sz="2800" b="1" baseline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8206451" y="4120587"/>
            <a:ext cx="2928395" cy="6597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smtClean="0">
                <a:solidFill>
                  <a:schemeClr val="tx1"/>
                </a:solidFill>
              </a:rPr>
              <a:t>method1 address</a:t>
            </a:r>
            <a:endParaRPr lang="zh-CN" altLang="en-US" sz="2800" b="1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06450" y="5324354"/>
            <a:ext cx="2928395" cy="6597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smtClean="0">
                <a:solidFill>
                  <a:schemeClr val="tx1"/>
                </a:solidFill>
              </a:rPr>
              <a:t>method2 address</a:t>
            </a:r>
            <a:endParaRPr lang="zh-CN" altLang="en-US" sz="2800" b="1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06449" y="2517885"/>
            <a:ext cx="2928395" cy="6597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smtClean="0">
                <a:solidFill>
                  <a:schemeClr val="tx1"/>
                </a:solidFill>
              </a:rPr>
              <a:t>prototype object</a:t>
            </a:r>
            <a:endParaRPr lang="zh-CN" altLang="en-US" sz="2800" b="1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>
            <a:endCxn id="7" idx="1"/>
          </p:cNvCxnSpPr>
          <p:nvPr/>
        </p:nvCxnSpPr>
        <p:spPr>
          <a:xfrm flipV="1">
            <a:off x="6204030" y="2847764"/>
            <a:ext cx="2002419" cy="15418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5" idx="1"/>
          </p:cNvCxnSpPr>
          <p:nvPr/>
        </p:nvCxnSpPr>
        <p:spPr>
          <a:xfrm flipV="1">
            <a:off x="5741043" y="4450466"/>
            <a:ext cx="2465408" cy="4831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6" idx="1"/>
          </p:cNvCxnSpPr>
          <p:nvPr/>
        </p:nvCxnSpPr>
        <p:spPr>
          <a:xfrm flipV="1">
            <a:off x="5741043" y="5654233"/>
            <a:ext cx="2465407" cy="69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27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459"/>
            <a:ext cx="10515600" cy="1325563"/>
          </a:xfrm>
        </p:spPr>
        <p:txBody>
          <a:bodyPr/>
          <a:lstStyle/>
          <a:p>
            <a:r>
              <a:rPr lang="en-US" altLang="zh-CN" b="1" smtClean="0"/>
              <a:t>prototype change</a:t>
            </a:r>
            <a:endParaRPr lang="zh-CN" altLang="en-US" b="1"/>
          </a:p>
        </p:txBody>
      </p:sp>
      <p:sp>
        <p:nvSpPr>
          <p:cNvPr id="4" name="矩形 3"/>
          <p:cNvSpPr/>
          <p:nvPr/>
        </p:nvSpPr>
        <p:spPr>
          <a:xfrm>
            <a:off x="838200" y="1690688"/>
            <a:ext cx="415145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1     f o r ( v a r i = 0 ; i &lt; 1 0 0 ; i ++) {</a:t>
            </a:r>
          </a:p>
          <a:p>
            <a:r>
              <a:rPr lang="zh-CN" altLang="en-US" smtClean="0"/>
              <a:t>2         v a r Foo = f u n c t i o n ( x , y ) {</a:t>
            </a:r>
          </a:p>
          <a:p>
            <a:r>
              <a:rPr lang="zh-CN" altLang="en-US" smtClean="0"/>
              <a:t>3             t h i s . s u m = x + y ;</a:t>
            </a:r>
          </a:p>
          <a:p>
            <a:r>
              <a:rPr lang="zh-CN" altLang="en-US" smtClean="0"/>
              <a:t>4         }</a:t>
            </a:r>
          </a:p>
          <a:p>
            <a:r>
              <a:rPr lang="zh-CN" altLang="en-US" smtClean="0"/>
              <a:t>5         v a r Obj = new Foo ( 1 , 2 ) ;</a:t>
            </a:r>
          </a:p>
          <a:p>
            <a:r>
              <a:rPr lang="zh-CN" altLang="en-US" smtClean="0"/>
              <a:t>6     }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904" y="1355022"/>
            <a:ext cx="7025275" cy="465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39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16839"/>
            <a:ext cx="10515600" cy="1325563"/>
          </a:xfrm>
        </p:spPr>
        <p:txBody>
          <a:bodyPr/>
          <a:lstStyle/>
          <a:p>
            <a:r>
              <a:rPr lang="en-US" altLang="zh-CN" b="1" smtClean="0"/>
              <a:t>method bindings</a:t>
            </a:r>
            <a:endParaRPr lang="zh-CN" altLang="en-US" b="1"/>
          </a:p>
        </p:txBody>
      </p:sp>
      <p:sp>
        <p:nvSpPr>
          <p:cNvPr id="4" name="矩形 3"/>
          <p:cNvSpPr/>
          <p:nvPr/>
        </p:nvSpPr>
        <p:spPr>
          <a:xfrm>
            <a:off x="838200" y="183420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mtClean="0"/>
              <a:t>1     f o r ( v a r i = 0 ; i &lt; 1 0 0 ; i ++) {</a:t>
            </a:r>
          </a:p>
          <a:p>
            <a:r>
              <a:rPr lang="zh-CN" altLang="en-US" smtClean="0"/>
              <a:t>2         v a r Obj = new Ob j e c t ( ) ;</a:t>
            </a:r>
          </a:p>
          <a:p>
            <a:r>
              <a:rPr lang="zh-CN" altLang="en-US" smtClean="0"/>
              <a:t>3         Obj . Foo = f u n c t i o n ( ) { } ;</a:t>
            </a:r>
          </a:p>
          <a:p>
            <a:r>
              <a:rPr lang="zh-CN" altLang="en-US" smtClean="0"/>
              <a:t>4         Obj . Ba r = f u n c t i o n ( ) { } ;</a:t>
            </a:r>
          </a:p>
          <a:p>
            <a:r>
              <a:rPr lang="zh-CN" altLang="en-US" smtClean="0"/>
              <a:t>5         Obj . Foo ( ) ;</a:t>
            </a:r>
          </a:p>
          <a:p>
            <a:r>
              <a:rPr lang="zh-CN" altLang="en-US" smtClean="0"/>
              <a:t>6     }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351" y="509286"/>
            <a:ext cx="5740352" cy="602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14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459"/>
            <a:ext cx="10515600" cy="1325563"/>
          </a:xfrm>
        </p:spPr>
        <p:txBody>
          <a:bodyPr/>
          <a:lstStyle/>
          <a:p>
            <a:r>
              <a:rPr lang="en-US" altLang="zh-CN" b="1" smtClean="0"/>
              <a:t>decouple prototype from hidden class</a:t>
            </a:r>
            <a:endParaRPr lang="zh-CN" altLang="en-US" b="1"/>
          </a:p>
        </p:txBody>
      </p:sp>
      <p:sp>
        <p:nvSpPr>
          <p:cNvPr id="4" name="矩形 3"/>
          <p:cNvSpPr/>
          <p:nvPr/>
        </p:nvSpPr>
        <p:spPr>
          <a:xfrm>
            <a:off x="838200" y="1690688"/>
            <a:ext cx="415145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1     f o r ( v a r i = 0 ; i &lt; 1 0 0 ; i ++) {</a:t>
            </a:r>
          </a:p>
          <a:p>
            <a:r>
              <a:rPr lang="zh-CN" altLang="en-US" smtClean="0"/>
              <a:t>2         v a r Foo = f u n c t i o n ( x , y ) {</a:t>
            </a:r>
          </a:p>
          <a:p>
            <a:r>
              <a:rPr lang="zh-CN" altLang="en-US" smtClean="0"/>
              <a:t>3             t h i s . s u m = x + y ;</a:t>
            </a:r>
          </a:p>
          <a:p>
            <a:r>
              <a:rPr lang="zh-CN" altLang="en-US" smtClean="0"/>
              <a:t>4         }</a:t>
            </a:r>
          </a:p>
          <a:p>
            <a:r>
              <a:rPr lang="zh-CN" altLang="en-US" smtClean="0"/>
              <a:t>5         v a r Obj = new Foo ( 1 , 2 ) ;</a:t>
            </a:r>
          </a:p>
          <a:p>
            <a:r>
              <a:rPr lang="zh-CN" altLang="en-US" smtClean="0"/>
              <a:t>6     }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653" y="1690688"/>
            <a:ext cx="6865368" cy="381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0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7471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b="1" smtClean="0"/>
              <a:t>decouple method bindings from hidden class: complete</a:t>
            </a:r>
            <a:endParaRPr lang="zh-CN" altLang="en-US" sz="3600" b="1"/>
          </a:p>
        </p:txBody>
      </p:sp>
      <p:sp>
        <p:nvSpPr>
          <p:cNvPr id="4" name="矩形 3"/>
          <p:cNvSpPr/>
          <p:nvPr/>
        </p:nvSpPr>
        <p:spPr>
          <a:xfrm>
            <a:off x="838200" y="175318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mtClean="0"/>
              <a:t>1     f o r ( v a r i = 0 ; i &lt; 1 0 0 ; i ++) {</a:t>
            </a:r>
          </a:p>
          <a:p>
            <a:r>
              <a:rPr lang="zh-CN" altLang="en-US" smtClean="0"/>
              <a:t>2         v a r Obj = new Ob j e c t ( ) ;</a:t>
            </a:r>
          </a:p>
          <a:p>
            <a:r>
              <a:rPr lang="zh-CN" altLang="en-US" smtClean="0"/>
              <a:t>3         Obj . Foo = f u n c t i o n ( ) { } ;</a:t>
            </a:r>
          </a:p>
          <a:p>
            <a:r>
              <a:rPr lang="zh-CN" altLang="en-US" smtClean="0"/>
              <a:t>4         Obj . Ba r = f u n c t i o n ( ) { } ;</a:t>
            </a:r>
          </a:p>
          <a:p>
            <a:r>
              <a:rPr lang="zh-CN" altLang="en-US" smtClean="0"/>
              <a:t>5         Obj . Foo ( ) ;</a:t>
            </a:r>
          </a:p>
          <a:p>
            <a:r>
              <a:rPr lang="zh-CN" altLang="en-US" smtClean="0"/>
              <a:t>6     }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696" y="931745"/>
            <a:ext cx="6449390" cy="592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80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568</Words>
  <Application>Microsoft Office PowerPoint</Application>
  <PresentationFormat>宽屏</PresentationFormat>
  <Paragraphs>80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仿宋</vt:lpstr>
      <vt:lpstr>宋体</vt:lpstr>
      <vt:lpstr>Arial</vt:lpstr>
      <vt:lpstr>Calibri</vt:lpstr>
      <vt:lpstr>Calibri Light</vt:lpstr>
      <vt:lpstr>Office 主题</vt:lpstr>
      <vt:lpstr>通过重构类型系统来提升Javascript的性能</vt:lpstr>
      <vt:lpstr>PowerPoint 演示文稿</vt:lpstr>
      <vt:lpstr>Chrome V8</vt:lpstr>
      <vt:lpstr>PowerPoint 演示文稿</vt:lpstr>
      <vt:lpstr>hidden class</vt:lpstr>
      <vt:lpstr>prototype change</vt:lpstr>
      <vt:lpstr>method bindings</vt:lpstr>
      <vt:lpstr>decouple prototype from hidden class</vt:lpstr>
      <vt:lpstr>decouple method bindings from hidden class: complete</vt:lpstr>
      <vt:lpstr>decouple method bindings from hidden class: partial</vt:lpstr>
      <vt:lpstr>Results</vt:lpstr>
      <vt:lpstr>Conclusions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通过重构类型系统来提升Javascript的性能</dc:title>
  <dc:creator>AmySmith</dc:creator>
  <cp:lastModifiedBy>AmySmith</cp:lastModifiedBy>
  <cp:revision>27</cp:revision>
  <dcterms:created xsi:type="dcterms:W3CDTF">2017-01-04T12:35:48Z</dcterms:created>
  <dcterms:modified xsi:type="dcterms:W3CDTF">2017-01-04T13:18:10Z</dcterms:modified>
</cp:coreProperties>
</file>