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2" r:id="rId7"/>
    <p:sldId id="260"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1" autoAdjust="0"/>
    <p:restoredTop sz="86439" autoAdjust="0"/>
  </p:normalViewPr>
  <p:slideViewPr>
    <p:cSldViewPr snapToGrid="0">
      <p:cViewPr varScale="1">
        <p:scale>
          <a:sx n="56" d="100"/>
          <a:sy n="56" d="100"/>
        </p:scale>
        <p:origin x="108"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BC232-9C1C-4D91-8C02-0F9A4D9BE0C2}" type="datetimeFigureOut">
              <a:rPr lang="en-US" smtClean="0"/>
              <a:t>12/31/16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5F087-2ECE-407B-89B9-6EA753F80253}" type="slidenum">
              <a:rPr lang="en-US" smtClean="0"/>
              <a:t>‹#›</a:t>
            </a:fld>
            <a:endParaRPr lang="en-US"/>
          </a:p>
        </p:txBody>
      </p:sp>
    </p:spTree>
    <p:extLst>
      <p:ext uri="{BB962C8B-B14F-4D97-AF65-F5344CB8AC3E}">
        <p14:creationId xmlns:p14="http://schemas.microsoft.com/office/powerpoint/2010/main" val="40289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74320"/>
            <a:r>
              <a:rPr lang="zh-CN" altLang="en-US" sz="1200" kern="1200" dirty="0">
                <a:solidFill>
                  <a:schemeClr val="tx1"/>
                </a:solidFill>
                <a:effectLst/>
                <a:latin typeface="+mn-lt"/>
                <a:ea typeface="+mn-ea"/>
                <a:cs typeface="+mn-cs"/>
              </a:rPr>
              <a:t>机器学习技术驱动了现代社会的方方面面：从</a:t>
            </a:r>
            <a:r>
              <a:rPr lang="en-US"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搜索到过滤社交网络内容，再到电子商务网站上对商品的个性化推荐，并且它越来越多地在普通消费者的产品中使用，包括相机和智能手机等。但是传统的机器学习技术在处理未加工过的原始数据的时候，所体现出来的能力是比较有限的。在这几十年以来，想要构建一个机器学习系统，需要一个十分精致的引擎和相关领域的专业知识来设计一个特征提取器，通过一个通常称之为分类器的子学习系统，把未经处理的原始数据（例如图像的每个像素点的</a:t>
            </a:r>
            <a:r>
              <a:rPr lang="en-US" sz="1200" kern="1200" dirty="0">
                <a:solidFill>
                  <a:schemeClr val="tx1"/>
                </a:solidFill>
                <a:effectLst/>
                <a:latin typeface="+mn-lt"/>
                <a:ea typeface="+mn-ea"/>
                <a:cs typeface="+mn-cs"/>
              </a:rPr>
              <a:t>RGB</a:t>
            </a:r>
            <a:r>
              <a:rPr lang="zh-CN" altLang="en-US" sz="1200" kern="1200" dirty="0">
                <a:solidFill>
                  <a:schemeClr val="tx1"/>
                </a:solidFill>
                <a:effectLst/>
                <a:latin typeface="+mn-lt"/>
                <a:ea typeface="+mn-ea"/>
                <a:cs typeface="+mn-cs"/>
              </a:rPr>
              <a:t>值）转换成一个适当的内部特征表示或者特征向量，来对输入样本进行检测或者分类。</a:t>
            </a:r>
            <a:endParaRPr lang="en-US" sz="1200" kern="1200" dirty="0">
              <a:solidFill>
                <a:schemeClr val="tx1"/>
              </a:solidFill>
              <a:effectLst/>
              <a:latin typeface="+mn-lt"/>
              <a:ea typeface="+mn-ea"/>
              <a:cs typeface="+mn-cs"/>
            </a:endParaRPr>
          </a:p>
          <a:p>
            <a:pPr indent="274320"/>
            <a:r>
              <a:rPr lang="zh-CN" altLang="en-US" sz="1200" kern="1200" dirty="0">
                <a:solidFill>
                  <a:schemeClr val="tx1"/>
                </a:solidFill>
                <a:effectLst/>
                <a:latin typeface="+mn-lt"/>
                <a:ea typeface="+mn-ea"/>
                <a:cs typeface="+mn-cs"/>
              </a:rPr>
              <a:t>在机器学习中，特征学习是学习一个特征的技术的集合：将原始数据转换成为能够被机器学习来有效开发的一种形式。它避免了手动提取特征的麻烦，允许计算机学习在使用特征的同时，也学习如何提取特征：学习如何学习。</a:t>
            </a:r>
            <a:endParaRPr lang="en-US" sz="1200" kern="1200" dirty="0">
              <a:solidFill>
                <a:schemeClr val="tx1"/>
              </a:solidFill>
              <a:effectLst/>
              <a:latin typeface="+mn-lt"/>
              <a:ea typeface="+mn-ea"/>
              <a:cs typeface="+mn-cs"/>
            </a:endParaRPr>
          </a:p>
          <a:p>
            <a:pPr indent="274320"/>
            <a:r>
              <a:rPr lang="zh-CN" altLang="en-US" sz="1200" kern="1200" dirty="0">
                <a:solidFill>
                  <a:schemeClr val="tx1"/>
                </a:solidFill>
                <a:effectLst/>
                <a:latin typeface="+mn-lt"/>
                <a:ea typeface="+mn-ea"/>
                <a:cs typeface="+mn-cs"/>
              </a:rPr>
              <a:t>机器学习任务，例如分类问题，通常都要求输入数据在数学上或者在计算上都非常便于处理，在这样的前提下，特征学习就应运而生了。然而，在我们现实世界中的数据例如图片、视频以及传感器的测量值等都非常的复杂，冗余并且多变。那么，如何有效的提取出特征并且将其表达出来就显得非常重要。传统的手动提取特征需要大量的人力并且依赖于非常专业的知识。</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E65F087-2ECE-407B-89B9-6EA753F80253}" type="slidenum">
              <a:rPr lang="en-US" smtClean="0"/>
              <a:t>2</a:t>
            </a:fld>
            <a:endParaRPr lang="en-US"/>
          </a:p>
        </p:txBody>
      </p:sp>
    </p:spTree>
    <p:extLst>
      <p:ext uri="{BB962C8B-B14F-4D97-AF65-F5344CB8AC3E}">
        <p14:creationId xmlns:p14="http://schemas.microsoft.com/office/powerpoint/2010/main" val="299425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7432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与普通的机器学习算法不同，深度学习不需要人工提取特征，它能够直接处理原始数据。深度学习是一种特征学习方法，包含复杂结构或由多重非线性变换构成的多个处理层，能够把原始数据转变为更高层次的、更加抽象化的表达。即使是非常复杂的函数，深度学习算法通过足够多的转换组合也能够学习实现。对于分类问题来说，更高层次的表达能够强化输入数据的重要特征同时弱化噪声。</a:t>
            </a:r>
            <a:endParaRPr lang="en-US" sz="1200" kern="1200" dirty="0">
              <a:solidFill>
                <a:schemeClr val="tx1"/>
              </a:solidFill>
              <a:effectLst/>
              <a:latin typeface="+mn-lt"/>
              <a:ea typeface="+mn-ea"/>
              <a:cs typeface="+mn-cs"/>
            </a:endParaRPr>
          </a:p>
          <a:p>
            <a:pPr marL="0" marR="0" lvl="0" indent="27432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例如，对一幅图像来说，它的原始数据是一个像素数组，一般包括</a:t>
            </a:r>
            <a:r>
              <a:rPr lang="en-US" sz="1200" kern="1200" dirty="0">
                <a:solidFill>
                  <a:schemeClr val="tx1"/>
                </a:solidFill>
                <a:effectLst/>
                <a:latin typeface="+mn-lt"/>
                <a:ea typeface="+mn-ea"/>
                <a:cs typeface="+mn-cs"/>
              </a:rPr>
              <a:t>RGB</a:t>
            </a:r>
            <a:r>
              <a:rPr lang="zh-CN" altLang="en-US" sz="1200" kern="1200" dirty="0">
                <a:solidFill>
                  <a:schemeClr val="tx1"/>
                </a:solidFill>
                <a:effectLst/>
                <a:latin typeface="+mn-lt"/>
                <a:ea typeface="+mn-ea"/>
                <a:cs typeface="+mn-cs"/>
              </a:rPr>
              <a:t>三个值，那么在第一层上的学习特征表达则通常是学习图像特定位置和方向上有没有边的存在；第二层的学习特征是观察有没有特定的边的布局来检测图案；第三层一般会将这些图案组合成我们熟悉的目标的某部分；随后的一些层则会将这些部分再组合，从而构成待检测目标。深度学习核心的方面是，上述各层的特征都不是通过人工手动来设计的，而是使用一种通用的学习过程从数据中学到的。而传统的机器学习方法是通过人工来设计一个良好的特征提取器，这需要大量的工程技术和专业领域的知识。但是如果使用深度学习来学习过程而得到良好的特征，那么这些都是可以避免的了。这就是深度学习的关键优势。</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E65F087-2ECE-407B-89B9-6EA753F80253}" type="slidenum">
              <a:rPr lang="en-US" smtClean="0"/>
              <a:t>3</a:t>
            </a:fld>
            <a:endParaRPr lang="en-US"/>
          </a:p>
        </p:txBody>
      </p:sp>
    </p:spTree>
    <p:extLst>
      <p:ext uri="{BB962C8B-B14F-4D97-AF65-F5344CB8AC3E}">
        <p14:creationId xmlns:p14="http://schemas.microsoft.com/office/powerpoint/2010/main" val="225865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7432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监督学习是机器学习中一种的方法，可以由训练用例中学到或建立一个模型，并依此模式推测新的用例。训练用例是由输入数据（通常是向量）和预期输出所组成。该模型的输出可以是一个连续的值（称为回归），或是预测一个分类标签（称为分类）。</a:t>
            </a:r>
            <a:endParaRPr lang="en-US" sz="1200" kern="1200" dirty="0">
              <a:solidFill>
                <a:schemeClr val="tx1"/>
              </a:solidFill>
              <a:effectLst/>
              <a:latin typeface="+mn-lt"/>
              <a:ea typeface="+mn-ea"/>
              <a:cs typeface="+mn-cs"/>
            </a:endParaRPr>
          </a:p>
          <a:p>
            <a:pPr marL="0" marR="0" lvl="0" indent="27432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回归是一种分析数据的方法，目的在于了解两个或者多个变量是否相关、相关方向以及强度，并建立数学模型以便观察特定变数来预测研究者感兴趣的变数。例如，可以用来预测一个地区不同地段的房价。把房屋面积、房间数量、离地铁站的距离等信息作为输入变量，房价作为输出，这便是一个回归问题。</a:t>
            </a:r>
            <a:endParaRPr lang="en-US" sz="1200" kern="1200" dirty="0">
              <a:solidFill>
                <a:schemeClr val="tx1"/>
              </a:solidFill>
              <a:effectLst/>
              <a:latin typeface="+mn-lt"/>
              <a:ea typeface="+mn-ea"/>
              <a:cs typeface="+mn-cs"/>
            </a:endParaRPr>
          </a:p>
          <a:p>
            <a:pPr marL="0" marR="0" lvl="0" indent="27432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分类指的是给定一些输入数据，能够得到某个标签的可能性作为输出。例如，输入一些住院病人的监测信息，能够得到一些初始输出，但是最终输出结果也许只有</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即代表不能出院或可以出院。又或是把一张图片作为输入，输出则是这张图片里含有猫、狗或猪等动物的概率。</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65F087-2ECE-407B-89B9-6EA753F80253}" type="slidenum">
              <a:rPr lang="en-US" smtClean="0"/>
              <a:t>4</a:t>
            </a:fld>
            <a:endParaRPr lang="en-US"/>
          </a:p>
        </p:txBody>
      </p:sp>
    </p:spTree>
    <p:extLst>
      <p:ext uri="{BB962C8B-B14F-4D97-AF65-F5344CB8AC3E}">
        <p14:creationId xmlns:p14="http://schemas.microsoft.com/office/powerpoint/2010/main" val="25951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7432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可以想象一个分类问题的场景：我们需要建立一个系统，它能够对包含了单个对象（例如汽车、狗、船、自行车和房子等）的图片进行分类。为了能够让该系统学习各类对象的特征，我们需要先收集大量汽车、狗、船、自行车和房子等的图片数据，把这些数据作为测试用例，并且手动为每一张图片标上类别，作为测试数据的预期输出。</a:t>
            </a:r>
            <a:endParaRPr lang="en-US" sz="1200" kern="1200" dirty="0">
              <a:solidFill>
                <a:schemeClr val="tx1"/>
              </a:solidFill>
              <a:effectLst/>
              <a:latin typeface="+mn-lt"/>
              <a:ea typeface="+mn-ea"/>
              <a:cs typeface="+mn-cs"/>
            </a:endParaRPr>
          </a:p>
          <a:p>
            <a:pPr marL="0" marR="0" lvl="0" indent="27432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开始训练前，我们要确定我们使用的深度学习模型的结构，设置权重学习率、学习策略等参数。在训练期间，机器会获取一副图片，然后产生一个输出，这个输出以向量的形式来表示分数，向量中的每个值代表一个类别的分数。我们希望预期的类别在所有的类别中具有最高的得分，但是这在训练之前是不太可能发生的。通过计算一个称之为损失函数（</a:t>
            </a:r>
            <a:r>
              <a:rPr lang="en-US" sz="1200" kern="1200" dirty="0">
                <a:solidFill>
                  <a:schemeClr val="tx1"/>
                </a:solidFill>
                <a:effectLst/>
                <a:latin typeface="+mn-lt"/>
                <a:ea typeface="+mn-ea"/>
                <a:cs typeface="+mn-cs"/>
              </a:rPr>
              <a:t>Loss Function</a:t>
            </a:r>
            <a:r>
              <a:rPr lang="zh-CN" altLang="en-US" sz="1200" kern="1200" dirty="0">
                <a:solidFill>
                  <a:schemeClr val="tx1"/>
                </a:solidFill>
                <a:effectLst/>
                <a:latin typeface="+mn-lt"/>
                <a:ea typeface="+mn-ea"/>
                <a:cs typeface="+mn-cs"/>
              </a:rPr>
              <a:t>）的值可以获得输出分数和期望类别分数之间的误差。然后机器会使用反向传播算法修改其内部可调参数，以减少这种误差。这些可调节的参数，通常被称为权值，它们是一些实数，可以被看作是一些“旋钮”，定义了机器的输入到输出的函数。</a:t>
            </a:r>
            <a:endParaRPr lang="en-US" dirty="0"/>
          </a:p>
          <a:p>
            <a:endParaRPr lang="en-US" dirty="0"/>
          </a:p>
        </p:txBody>
      </p:sp>
      <p:sp>
        <p:nvSpPr>
          <p:cNvPr id="4" name="灯片编号占位符 3"/>
          <p:cNvSpPr>
            <a:spLocks noGrp="1"/>
          </p:cNvSpPr>
          <p:nvPr>
            <p:ph type="sldNum" sz="quarter" idx="10"/>
          </p:nvPr>
        </p:nvSpPr>
        <p:spPr/>
        <p:txBody>
          <a:bodyPr/>
          <a:lstStyle/>
          <a:p>
            <a:fld id="{BE65F087-2ECE-407B-89B9-6EA753F80253}" type="slidenum">
              <a:rPr lang="en-US" smtClean="0"/>
              <a:t>5</a:t>
            </a:fld>
            <a:endParaRPr lang="en-US"/>
          </a:p>
        </p:txBody>
      </p:sp>
    </p:spTree>
    <p:extLst>
      <p:ext uri="{BB962C8B-B14F-4D97-AF65-F5344CB8AC3E}">
        <p14:creationId xmlns:p14="http://schemas.microsoft.com/office/powerpoint/2010/main" val="127791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74320"/>
            <a:r>
              <a:rPr lang="zh-CN" altLang="en-US" sz="1200" kern="1200" dirty="0">
                <a:solidFill>
                  <a:schemeClr val="tx1"/>
                </a:solidFill>
                <a:effectLst/>
                <a:latin typeface="+mn-lt"/>
                <a:ea typeface="+mn-ea"/>
                <a:cs typeface="+mn-cs"/>
              </a:rPr>
              <a:t>梯度下降算法会寻找损失函数的局部极小值，而我们想要全局最小值。如图</a:t>
            </a:r>
            <a:r>
              <a:rPr lang="en-US"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所示，我们希望损失值可以降低到右侧深蓝色的最低点，但它却有可能“卡”在左侧浅蓝色的局部极小值中。我们可以试图通过下面两种方法来解决这个问题。</a:t>
            </a:r>
            <a:endParaRPr lang="en-US" sz="1200" kern="1200" dirty="0">
              <a:solidFill>
                <a:schemeClr val="tx1"/>
              </a:solidFill>
              <a:effectLst/>
              <a:latin typeface="+mn-lt"/>
              <a:ea typeface="+mn-ea"/>
              <a:cs typeface="+mn-cs"/>
            </a:endParaRPr>
          </a:p>
          <a:p>
            <a:pPr indent="274320"/>
            <a:r>
              <a:rPr lang="en-US" sz="1200" kern="1200" dirty="0">
                <a:solidFill>
                  <a:schemeClr val="tx1"/>
                </a:solidFill>
                <a:effectLst/>
                <a:latin typeface="+mn-lt"/>
                <a:ea typeface="+mn-ea"/>
                <a:cs typeface="+mn-cs"/>
              </a:rPr>
              <a:t>(1) </a:t>
            </a:r>
            <a:r>
              <a:rPr lang="zh-CN" altLang="en-US" sz="1200" kern="1200" dirty="0">
                <a:solidFill>
                  <a:schemeClr val="tx1"/>
                </a:solidFill>
                <a:effectLst/>
                <a:latin typeface="+mn-lt"/>
                <a:ea typeface="+mn-ea"/>
                <a:cs typeface="+mn-cs"/>
              </a:rPr>
              <a:t>调节学习速率，使得每一次更新权重的幅度不同，常用的方法有随机梯度下降（</a:t>
            </a:r>
            <a:r>
              <a:rPr lang="en-US" sz="1200" kern="1200" dirty="0">
                <a:solidFill>
                  <a:schemeClr val="tx1"/>
                </a:solidFill>
                <a:effectLst/>
                <a:latin typeface="+mn-lt"/>
                <a:ea typeface="+mn-ea"/>
                <a:cs typeface="+mn-cs"/>
              </a:rPr>
              <a:t>Stochastic Gradient Descent</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SGD</a:t>
            </a:r>
            <a:r>
              <a:rPr lang="zh-CN" altLang="en-US" sz="1200" kern="1200" dirty="0">
                <a:solidFill>
                  <a:schemeClr val="tx1"/>
                </a:solidFill>
                <a:effectLst/>
                <a:latin typeface="+mn-lt"/>
                <a:ea typeface="+mn-ea"/>
                <a:cs typeface="+mn-cs"/>
              </a:rPr>
              <a:t>），每次只更新一个样本所计算的梯度；批量梯度下降（</a:t>
            </a:r>
            <a:r>
              <a:rPr lang="en-US" sz="1200" kern="1200" dirty="0">
                <a:solidFill>
                  <a:schemeClr val="tx1"/>
                </a:solidFill>
                <a:effectLst/>
                <a:latin typeface="+mn-lt"/>
                <a:ea typeface="+mn-ea"/>
                <a:cs typeface="+mn-cs"/>
              </a:rPr>
              <a:t>Mini-batch Gradient Descent</a:t>
            </a:r>
            <a:r>
              <a:rPr lang="zh-CN" altLang="en-US" sz="1200" kern="1200" dirty="0">
                <a:solidFill>
                  <a:schemeClr val="tx1"/>
                </a:solidFill>
                <a:effectLst/>
                <a:latin typeface="+mn-lt"/>
                <a:ea typeface="+mn-ea"/>
                <a:cs typeface="+mn-cs"/>
              </a:rPr>
              <a:t>），每次更新若干样本所计算的梯度的平均值；动量（</a:t>
            </a:r>
            <a:r>
              <a:rPr lang="en-US" sz="1200" kern="1200" dirty="0">
                <a:solidFill>
                  <a:schemeClr val="tx1"/>
                </a:solidFill>
                <a:effectLst/>
                <a:latin typeface="+mn-lt"/>
                <a:ea typeface="+mn-ea"/>
                <a:cs typeface="+mn-cs"/>
              </a:rPr>
              <a:t>Momentum</a:t>
            </a:r>
            <a:r>
              <a:rPr lang="zh-CN" altLang="en-US" sz="1200" kern="1200" dirty="0">
                <a:solidFill>
                  <a:schemeClr val="tx1"/>
                </a:solidFill>
                <a:effectLst/>
                <a:latin typeface="+mn-lt"/>
                <a:ea typeface="+mn-ea"/>
                <a:cs typeface="+mn-cs"/>
              </a:rPr>
              <a:t>）及其改进版本</a:t>
            </a:r>
            <a:r>
              <a:rPr lang="en-US" sz="1200" kern="1200" dirty="0" err="1">
                <a:solidFill>
                  <a:schemeClr val="tx1"/>
                </a:solidFill>
                <a:effectLst/>
                <a:latin typeface="+mn-lt"/>
                <a:ea typeface="+mn-ea"/>
                <a:cs typeface="+mn-cs"/>
              </a:rPr>
              <a:t>Nesterov</a:t>
            </a:r>
            <a:r>
              <a:rPr lang="zh-CN" altLang="en-US" sz="1200" kern="1200" dirty="0">
                <a:solidFill>
                  <a:schemeClr val="tx1"/>
                </a:solidFill>
                <a:effectLst/>
                <a:latin typeface="+mn-lt"/>
                <a:ea typeface="+mn-ea"/>
                <a:cs typeface="+mn-cs"/>
              </a:rPr>
              <a:t>动量（</a:t>
            </a:r>
            <a:r>
              <a:rPr lang="en-US" sz="1200" kern="1200" dirty="0" err="1">
                <a:solidFill>
                  <a:schemeClr val="tx1"/>
                </a:solidFill>
                <a:effectLst/>
                <a:latin typeface="+mn-lt"/>
                <a:ea typeface="+mn-ea"/>
                <a:cs typeface="+mn-cs"/>
              </a:rPr>
              <a:t>Nesterov</a:t>
            </a:r>
            <a:r>
              <a:rPr lang="en-US" sz="1200" kern="1200" dirty="0">
                <a:solidFill>
                  <a:schemeClr val="tx1"/>
                </a:solidFill>
                <a:effectLst/>
                <a:latin typeface="+mn-lt"/>
                <a:ea typeface="+mn-ea"/>
                <a:cs typeface="+mn-cs"/>
              </a:rPr>
              <a:t> Momentum</a:t>
            </a:r>
            <a:r>
              <a:rPr lang="zh-CN" altLang="en-US" sz="1200" kern="1200" dirty="0">
                <a:solidFill>
                  <a:schemeClr val="tx1"/>
                </a:solidFill>
                <a:effectLst/>
                <a:latin typeface="+mn-lt"/>
                <a:ea typeface="+mn-ea"/>
                <a:cs typeface="+mn-cs"/>
              </a:rPr>
              <a:t>），不仅仅考虑当前样本所计算的梯度，还会将之前的梯度作为参数考虑进去；以及一些常用的依照特定规则降低学习速率的方法，如</a:t>
            </a:r>
            <a:r>
              <a:rPr lang="en-US" sz="1200" kern="1200" dirty="0" err="1">
                <a:solidFill>
                  <a:schemeClr val="tx1"/>
                </a:solidFill>
                <a:effectLst/>
                <a:latin typeface="+mn-lt"/>
                <a:ea typeface="+mn-ea"/>
                <a:cs typeface="+mn-cs"/>
              </a:rPr>
              <a:t>Adagrad</a:t>
            </a:r>
            <a:r>
              <a:rPr lang="zh-CN" alt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RMSProp</a:t>
            </a:r>
            <a:r>
              <a:rPr lang="zh-CN" alt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Adadelta</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Adam</a:t>
            </a:r>
            <a:r>
              <a:rPr lang="zh-CN" altLang="en-US" sz="1200" kern="1200" dirty="0">
                <a:solidFill>
                  <a:schemeClr val="tx1"/>
                </a:solidFill>
                <a:effectLst/>
                <a:latin typeface="+mn-lt"/>
                <a:ea typeface="+mn-ea"/>
                <a:cs typeface="+mn-cs"/>
              </a:rPr>
              <a:t>等。</a:t>
            </a:r>
            <a:endParaRPr lang="en-US" sz="1200" kern="1200" dirty="0">
              <a:solidFill>
                <a:schemeClr val="tx1"/>
              </a:solidFill>
              <a:effectLst/>
              <a:latin typeface="+mn-lt"/>
              <a:ea typeface="+mn-ea"/>
              <a:cs typeface="+mn-cs"/>
            </a:endParaRPr>
          </a:p>
          <a:p>
            <a:pPr indent="274320"/>
            <a:r>
              <a:rPr lang="en-US"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优化起点，即合理初始化权重，并且对网络进行预处理，使得网络获得一个较好的“起始点”，如图</a:t>
            </a:r>
            <a:r>
              <a:rPr lang="en-US"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中最右侧的起始点就比最左侧的起始点要好。常用的合理化权重的方法有：高斯分布初始权重（</a:t>
            </a:r>
            <a:r>
              <a:rPr lang="en-US" sz="1200" kern="1200" dirty="0">
                <a:solidFill>
                  <a:schemeClr val="tx1"/>
                </a:solidFill>
                <a:effectLst/>
                <a:latin typeface="+mn-lt"/>
                <a:ea typeface="+mn-ea"/>
                <a:cs typeface="+mn-cs"/>
              </a:rPr>
              <a:t>Gaussian distribution</a:t>
            </a:r>
            <a:r>
              <a:rPr lang="zh-CN" altLang="en-US" sz="1200" kern="1200" dirty="0">
                <a:solidFill>
                  <a:schemeClr val="tx1"/>
                </a:solidFill>
                <a:effectLst/>
                <a:latin typeface="+mn-lt"/>
                <a:ea typeface="+mn-ea"/>
                <a:cs typeface="+mn-cs"/>
              </a:rPr>
              <a:t>）、均匀分布初始权重（</a:t>
            </a:r>
            <a:r>
              <a:rPr lang="en-US" sz="1200" kern="1200" dirty="0">
                <a:solidFill>
                  <a:schemeClr val="tx1"/>
                </a:solidFill>
                <a:effectLst/>
                <a:latin typeface="+mn-lt"/>
                <a:ea typeface="+mn-ea"/>
                <a:cs typeface="+mn-cs"/>
              </a:rPr>
              <a:t>Uniform distribution</a:t>
            </a:r>
            <a:r>
              <a:rPr lang="zh-CN" alt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Glorot</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初始权重、</a:t>
            </a:r>
            <a:r>
              <a:rPr lang="en-US" sz="1200" kern="1200" dirty="0">
                <a:solidFill>
                  <a:schemeClr val="tx1"/>
                </a:solidFill>
                <a:effectLst/>
                <a:latin typeface="+mn-lt"/>
                <a:ea typeface="+mn-ea"/>
                <a:cs typeface="+mn-cs"/>
              </a:rPr>
              <a:t>He</a:t>
            </a:r>
            <a:r>
              <a:rPr lang="zh-CN" altLang="en-US" sz="1200" kern="1200" dirty="0">
                <a:solidFill>
                  <a:schemeClr val="tx1"/>
                </a:solidFill>
                <a:effectLst/>
                <a:latin typeface="+mn-lt"/>
                <a:ea typeface="+mn-ea"/>
                <a:cs typeface="+mn-cs"/>
              </a:rPr>
              <a:t>初始权、稀疏矩阵初始权重（</a:t>
            </a:r>
            <a:r>
              <a:rPr lang="en-US" sz="1200" kern="1200" dirty="0">
                <a:solidFill>
                  <a:schemeClr val="tx1"/>
                </a:solidFill>
                <a:effectLst/>
                <a:latin typeface="+mn-lt"/>
                <a:ea typeface="+mn-ea"/>
                <a:cs typeface="+mn-cs"/>
              </a:rPr>
              <a:t>sparse matrix</a:t>
            </a:r>
            <a:r>
              <a:rPr lang="zh-CN" altLang="en-US" sz="1200" kern="1200" dirty="0">
                <a:solidFill>
                  <a:schemeClr val="tx1"/>
                </a:solidFill>
                <a:effectLst/>
                <a:latin typeface="+mn-lt"/>
                <a:ea typeface="+mn-ea"/>
                <a:cs typeface="+mn-cs"/>
              </a:rPr>
              <a:t>）等。常用的预处理方法有：中心化（</a:t>
            </a:r>
            <a:r>
              <a:rPr lang="en-US" sz="1200" kern="1200" dirty="0">
                <a:solidFill>
                  <a:schemeClr val="tx1"/>
                </a:solidFill>
                <a:effectLst/>
                <a:latin typeface="+mn-lt"/>
                <a:ea typeface="+mn-ea"/>
                <a:cs typeface="+mn-cs"/>
              </a:rPr>
              <a:t>mean subtraction</a:t>
            </a:r>
            <a:r>
              <a:rPr lang="zh-CN" altLang="en-US" sz="1200" kern="1200" dirty="0">
                <a:solidFill>
                  <a:schemeClr val="tx1"/>
                </a:solidFill>
                <a:effectLst/>
                <a:latin typeface="+mn-lt"/>
                <a:ea typeface="+mn-ea"/>
                <a:cs typeface="+mn-cs"/>
              </a:rPr>
              <a:t>）、归一化（</a:t>
            </a:r>
            <a:r>
              <a:rPr lang="en-US" sz="1200" kern="1200" dirty="0">
                <a:solidFill>
                  <a:schemeClr val="tx1"/>
                </a:solidFill>
                <a:effectLst/>
                <a:latin typeface="+mn-lt"/>
                <a:ea typeface="+mn-ea"/>
                <a:cs typeface="+mn-cs"/>
              </a:rPr>
              <a:t>normalization</a:t>
            </a:r>
            <a:r>
              <a:rPr lang="zh-CN" altLang="en-US" sz="1200" kern="1200" dirty="0">
                <a:solidFill>
                  <a:schemeClr val="tx1"/>
                </a:solidFill>
                <a:effectLst/>
                <a:latin typeface="+mn-lt"/>
                <a:ea typeface="+mn-ea"/>
                <a:cs typeface="+mn-cs"/>
              </a:rPr>
              <a:t>）、主成分分析（</a:t>
            </a:r>
            <a:r>
              <a:rPr lang="en-US" sz="1200" kern="1200" dirty="0">
                <a:solidFill>
                  <a:schemeClr val="tx1"/>
                </a:solidFill>
                <a:effectLst/>
                <a:latin typeface="+mn-lt"/>
                <a:ea typeface="+mn-ea"/>
                <a:cs typeface="+mn-cs"/>
              </a:rPr>
              <a:t>PCA</a:t>
            </a:r>
            <a:r>
              <a:rPr lang="zh-CN" altLang="en-US" sz="1200" kern="1200" dirty="0">
                <a:solidFill>
                  <a:schemeClr val="tx1"/>
                </a:solidFill>
                <a:effectLst/>
                <a:latin typeface="+mn-lt"/>
                <a:ea typeface="+mn-ea"/>
                <a:cs typeface="+mn-cs"/>
              </a:rPr>
              <a:t>）、白化（</a:t>
            </a:r>
            <a:r>
              <a:rPr lang="en-US" sz="1200" kern="1200" dirty="0">
                <a:solidFill>
                  <a:schemeClr val="tx1"/>
                </a:solidFill>
                <a:effectLst/>
                <a:latin typeface="+mn-lt"/>
                <a:ea typeface="+mn-ea"/>
                <a:cs typeface="+mn-cs"/>
              </a:rPr>
              <a:t>whitening</a:t>
            </a:r>
            <a:r>
              <a:rPr lang="zh-CN" altLang="en-US" sz="1200" kern="1200" dirty="0">
                <a:solidFill>
                  <a:schemeClr val="tx1"/>
                </a:solidFill>
                <a:effectLst/>
                <a:latin typeface="+mn-lt"/>
                <a:ea typeface="+mn-ea"/>
                <a:cs typeface="+mn-cs"/>
              </a:rPr>
              <a:t>）等。</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E65F087-2ECE-407B-89B9-6EA753F80253}" type="slidenum">
              <a:rPr lang="en-US" smtClean="0"/>
              <a:t>8</a:t>
            </a:fld>
            <a:endParaRPr lang="en-US"/>
          </a:p>
        </p:txBody>
      </p:sp>
    </p:spTree>
    <p:extLst>
      <p:ext uri="{BB962C8B-B14F-4D97-AF65-F5344CB8AC3E}">
        <p14:creationId xmlns:p14="http://schemas.microsoft.com/office/powerpoint/2010/main" val="25287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74320"/>
            <a:r>
              <a:rPr lang="zh-CN" altLang="en-US" sz="1200" kern="1200" dirty="0">
                <a:solidFill>
                  <a:schemeClr val="tx1"/>
                </a:solidFill>
                <a:effectLst/>
                <a:latin typeface="+mn-lt"/>
                <a:ea typeface="+mn-ea"/>
                <a:cs typeface="+mn-cs"/>
              </a:rPr>
              <a:t>求导</a:t>
            </a:r>
            <a:endParaRPr lang="en-US" sz="1200" kern="1200" dirty="0">
              <a:solidFill>
                <a:schemeClr val="tx1"/>
              </a:solidFill>
              <a:effectLst/>
              <a:latin typeface="+mn-lt"/>
              <a:ea typeface="+mn-ea"/>
              <a:cs typeface="+mn-cs"/>
            </a:endParaRPr>
          </a:p>
          <a:p>
            <a:pPr indent="274320"/>
            <a:r>
              <a:rPr lang="zh-CN" altLang="en-US" sz="1200" kern="1200" dirty="0">
                <a:solidFill>
                  <a:schemeClr val="tx1"/>
                </a:solidFill>
                <a:effectLst/>
                <a:latin typeface="+mn-lt"/>
                <a:ea typeface="+mn-ea"/>
                <a:cs typeface="+mn-cs"/>
              </a:rPr>
              <a:t>用来求解损失函数关于多层神经网络权值梯度的反向传播算法（</a:t>
            </a:r>
            <a:r>
              <a:rPr lang="en-US" sz="1200" kern="1200" dirty="0">
                <a:solidFill>
                  <a:schemeClr val="tx1"/>
                </a:solidFill>
                <a:effectLst/>
                <a:latin typeface="+mn-lt"/>
                <a:ea typeface="+mn-ea"/>
                <a:cs typeface="+mn-cs"/>
              </a:rPr>
              <a:t>Backpropagation</a:t>
            </a:r>
            <a:r>
              <a:rPr lang="zh-CN" altLang="en-US" sz="1200" kern="1200" dirty="0">
                <a:solidFill>
                  <a:schemeClr val="tx1"/>
                </a:solidFill>
                <a:effectLst/>
                <a:latin typeface="+mn-lt"/>
                <a:ea typeface="+mn-ea"/>
                <a:cs typeface="+mn-cs"/>
              </a:rPr>
              <a:t>）使用了链式法则来进行求导。反向传播算法的核心思想是：目标函数对于某一层输入的导数（或者梯度）可以通过反向传播对该层输出（或者下一层输入）的导数求得。反向传播算法可以在整个神经网络的每一层中被重复的用于传播梯度值：从该多层神经网络的最顶层的输出（也就是该网络产生预测的那一层）一直到最底层（也就是被接受外部输入的那一层）。一旦求解完这些梯度值，就能相当直接地求解出每一层权重地梯度值。</a:t>
            </a:r>
            <a:endParaRPr lang="en-US" sz="1200" kern="1200" dirty="0">
              <a:solidFill>
                <a:schemeClr val="tx1"/>
              </a:solidFill>
              <a:effectLst/>
              <a:latin typeface="+mn-lt"/>
              <a:ea typeface="+mn-ea"/>
              <a:cs typeface="+mn-cs"/>
            </a:endParaRPr>
          </a:p>
          <a:p>
            <a:pPr indent="274320"/>
            <a:r>
              <a:rPr lang="zh-CN" altLang="en-US" sz="1200" kern="1200" dirty="0">
                <a:solidFill>
                  <a:schemeClr val="tx1"/>
                </a:solidFill>
                <a:effectLst/>
                <a:latin typeface="+mn-lt"/>
                <a:ea typeface="+mn-ea"/>
                <a:cs typeface="+mn-cs"/>
              </a:rPr>
              <a:t>前馈式神经网络</a:t>
            </a:r>
            <a:endParaRPr lang="en-US" sz="1200" kern="1200" dirty="0">
              <a:solidFill>
                <a:schemeClr val="tx1"/>
              </a:solidFill>
              <a:effectLst/>
              <a:latin typeface="+mn-lt"/>
              <a:ea typeface="+mn-ea"/>
              <a:cs typeface="+mn-cs"/>
            </a:endParaRPr>
          </a:p>
          <a:p>
            <a:pPr indent="274320"/>
            <a:r>
              <a:rPr lang="zh-CN" altLang="en-US" sz="1200" kern="1200" dirty="0">
                <a:solidFill>
                  <a:schemeClr val="tx1"/>
                </a:solidFill>
                <a:effectLst/>
                <a:latin typeface="+mn-lt"/>
                <a:ea typeface="+mn-ea"/>
                <a:cs typeface="+mn-cs"/>
              </a:rPr>
              <a:t>很多深度学习的应用都是使用前馈式神经网络，该神经网络学习的是一个从固定大小的输入（比如输入是一张图）到固定大小输出（例如，到不同分类标签的概率）的映射。在某一层到下一层的过程中，机器会计算前一层神经元输入数据的权值的和，然后把这个和传给一个非线性激活函数。当前最流行的非线性激活函数是修正线性单元</a:t>
            </a:r>
            <a:r>
              <a:rPr lang="en-US" sz="1200" kern="1200" dirty="0">
                <a:solidFill>
                  <a:schemeClr val="tx1"/>
                </a:solidFill>
                <a:effectLst/>
                <a:latin typeface="+mn-lt"/>
                <a:ea typeface="+mn-ea"/>
                <a:cs typeface="+mn-cs"/>
              </a:rPr>
              <a:t>Rectified Linear Unit</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ReLU</a:t>
            </a:r>
            <a:r>
              <a:rPr lang="zh-CN" altLang="en-US" sz="1200" kern="1200" dirty="0">
                <a:solidFill>
                  <a:schemeClr val="tx1"/>
                </a:solidFill>
                <a:effectLst/>
                <a:latin typeface="+mn-lt"/>
                <a:ea typeface="+mn-ea"/>
                <a:cs typeface="+mn-cs"/>
              </a:rPr>
              <a:t>），函数形式：</a:t>
            </a:r>
            <a:r>
              <a:rPr lang="en-US" sz="1200" kern="1200" dirty="0">
                <a:solidFill>
                  <a:schemeClr val="tx1"/>
                </a:solidFill>
                <a:effectLst/>
                <a:latin typeface="+mn-lt"/>
                <a:ea typeface="+mn-ea"/>
                <a:cs typeface="+mn-cs"/>
              </a:rPr>
              <a:t>f(z) = max(z, 0)</a:t>
            </a:r>
            <a:r>
              <a:rPr lang="zh-CN" altLang="en-US" sz="1200" kern="1200" dirty="0">
                <a:solidFill>
                  <a:schemeClr val="tx1"/>
                </a:solidFill>
                <a:effectLst/>
                <a:latin typeface="+mn-lt"/>
                <a:ea typeface="+mn-ea"/>
                <a:cs typeface="+mn-cs"/>
              </a:rPr>
              <a:t>。过去的几十年中，神经网络使用一些更加平滑的非线性函数，比如</a:t>
            </a:r>
            <a:r>
              <a:rPr lang="en-US" sz="1200" kern="1200" dirty="0">
                <a:solidFill>
                  <a:schemeClr val="tx1"/>
                </a:solidFill>
                <a:effectLst/>
                <a:latin typeface="+mn-lt"/>
                <a:ea typeface="+mn-ea"/>
                <a:cs typeface="+mn-cs"/>
              </a:rPr>
              <a:t>tanh(z)</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1 / (1 + exp(-z))</a:t>
            </a:r>
            <a:r>
              <a:rPr lang="zh-CN" altLang="en-US" sz="1200" kern="1200" dirty="0">
                <a:solidFill>
                  <a:schemeClr val="tx1"/>
                </a:solidFill>
                <a:effectLst/>
                <a:latin typeface="+mn-lt"/>
                <a:ea typeface="+mn-ea"/>
                <a:cs typeface="+mn-cs"/>
              </a:rPr>
              <a:t>，但是</a:t>
            </a:r>
            <a:r>
              <a:rPr lang="en-US" sz="1200" kern="1200" dirty="0">
                <a:solidFill>
                  <a:schemeClr val="tx1"/>
                </a:solidFill>
                <a:effectLst/>
                <a:latin typeface="+mn-lt"/>
                <a:ea typeface="+mn-ea"/>
                <a:cs typeface="+mn-cs"/>
              </a:rPr>
              <a:t>ReLU</a:t>
            </a:r>
            <a:r>
              <a:rPr lang="zh-CN" altLang="en-US" sz="1200" kern="1200" dirty="0">
                <a:solidFill>
                  <a:schemeClr val="tx1"/>
                </a:solidFill>
                <a:effectLst/>
                <a:latin typeface="+mn-lt"/>
                <a:ea typeface="+mn-ea"/>
                <a:cs typeface="+mn-cs"/>
              </a:rPr>
              <a:t>通常会让一个多层神经网络学习的更快，也可以在没有进行非监督预训练的情况下训练一个深度监督网络。通常情况下，输入层和输出层以外的神经单元被称为隐藏单元。隐藏层的作用可以看成是使用一个非线性的方式打乱输入数据，来让输入数据对应的类别在最后一层变得线性可分。</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BE65F087-2ECE-407B-89B9-6EA753F80253}" type="slidenum">
              <a:rPr lang="en-US" smtClean="0"/>
              <a:t>9</a:t>
            </a:fld>
            <a:endParaRPr lang="en-US"/>
          </a:p>
        </p:txBody>
      </p:sp>
    </p:spTree>
    <p:extLst>
      <p:ext uri="{BB962C8B-B14F-4D97-AF65-F5344CB8AC3E}">
        <p14:creationId xmlns:p14="http://schemas.microsoft.com/office/powerpoint/2010/main" val="3345980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65F087-2ECE-407B-89B9-6EA753F80253}" type="slidenum">
              <a:rPr lang="en-US" smtClean="0"/>
              <a:t>11</a:t>
            </a:fld>
            <a:endParaRPr lang="en-US"/>
          </a:p>
        </p:txBody>
      </p:sp>
    </p:spTree>
    <p:extLst>
      <p:ext uri="{BB962C8B-B14F-4D97-AF65-F5344CB8AC3E}">
        <p14:creationId xmlns:p14="http://schemas.microsoft.com/office/powerpoint/2010/main" val="25094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65F087-2ECE-407B-89B9-6EA753F80253}" type="slidenum">
              <a:rPr lang="en-US" smtClean="0"/>
              <a:t>12</a:t>
            </a:fld>
            <a:endParaRPr lang="en-US"/>
          </a:p>
        </p:txBody>
      </p:sp>
    </p:spTree>
    <p:extLst>
      <p:ext uri="{BB962C8B-B14F-4D97-AF65-F5344CB8AC3E}">
        <p14:creationId xmlns:p14="http://schemas.microsoft.com/office/powerpoint/2010/main" val="3457199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12/31/16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12/31/16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12/31/16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12/31/16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12/31/16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5400" dirty="0">
                <a:latin typeface="等线 Light" panose="02010600030101010101" pitchFamily="2" charset="-122"/>
                <a:ea typeface="等线 Light" panose="02010600030101010101" pitchFamily="2" charset="-122"/>
              </a:rPr>
              <a:t>深度学习算法</a:t>
            </a:r>
            <a:br>
              <a:rPr lang="en-US" altLang="zh-CN" sz="5400" dirty="0">
                <a:latin typeface="等线 Light" panose="02010600030101010101" pitchFamily="2" charset="-122"/>
                <a:ea typeface="等线 Light" panose="02010600030101010101" pitchFamily="2" charset="-122"/>
              </a:rPr>
            </a:br>
            <a:r>
              <a:rPr lang="zh-CN" altLang="en-US" sz="5400" dirty="0">
                <a:latin typeface="等线 Light" panose="02010600030101010101" pitchFamily="2" charset="-122"/>
                <a:ea typeface="等线 Light" panose="02010600030101010101" pitchFamily="2" charset="-122"/>
              </a:rPr>
              <a:t>及其在移动互联网的应用</a:t>
            </a:r>
            <a:endParaRPr lang="en-US" sz="5400" dirty="0">
              <a:latin typeface="等线 Light" panose="02010600030101010101" pitchFamily="2" charset="-122"/>
              <a:ea typeface="等线 Light" panose="02010600030101010101" pitchFamily="2" charset="-122"/>
            </a:endParaRPr>
          </a:p>
        </p:txBody>
      </p:sp>
      <p:sp>
        <p:nvSpPr>
          <p:cNvPr id="3" name="副标题 2"/>
          <p:cNvSpPr>
            <a:spLocks noGrp="1"/>
          </p:cNvSpPr>
          <p:nvPr>
            <p:ph type="subTitle" idx="1"/>
          </p:nvPr>
        </p:nvSpPr>
        <p:spPr/>
        <p:txBody>
          <a:bodyPr>
            <a:normAutofit fontScale="85000" lnSpcReduction="10000"/>
          </a:bodyPr>
          <a:lstStyle/>
          <a:p>
            <a:pPr algn="ctr"/>
            <a:r>
              <a:rPr lang="en-US" sz="2400" dirty="0"/>
              <a:t>Deep Learning Algorithm and Its Application in the Mobile Internet</a:t>
            </a:r>
          </a:p>
          <a:p>
            <a:pPr algn="ctr"/>
            <a:r>
              <a:rPr lang="zh-CN" altLang="en-US" sz="2400" dirty="0">
                <a:latin typeface="等线" panose="02010600030101010101" pitchFamily="2" charset="-122"/>
                <a:ea typeface="等线" panose="02010600030101010101" pitchFamily="2" charset="-122"/>
              </a:rPr>
              <a:t>林江科</a:t>
            </a:r>
            <a:endParaRPr lang="en-US" altLang="zh-CN" sz="2400" dirty="0">
              <a:latin typeface="等线" panose="02010600030101010101" pitchFamily="2" charset="-122"/>
              <a:ea typeface="等线" panose="02010600030101010101" pitchFamily="2" charset="-122"/>
            </a:endParaRPr>
          </a:p>
          <a:p>
            <a:pPr algn="ctr"/>
            <a:r>
              <a:rPr lang="en-US" altLang="zh-CN" sz="2400" dirty="0"/>
              <a:t>21651128</a:t>
            </a:r>
            <a:endParaRPr lang="en-US" sz="2400" dirty="0"/>
          </a:p>
        </p:txBody>
      </p:sp>
    </p:spTree>
    <p:extLst>
      <p:ext uri="{BB962C8B-B14F-4D97-AF65-F5344CB8AC3E}">
        <p14:creationId xmlns:p14="http://schemas.microsoft.com/office/powerpoint/2010/main" val="359244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等线 Light" panose="02010600030101010101" pitchFamily="2" charset="-122"/>
              </a:rPr>
              <a:t>常用的深度学习网络结构</a:t>
            </a:r>
            <a:endParaRPr lang="en-US" dirty="0">
              <a:ea typeface="等线 Light" panose="02010600030101010101" pitchFamily="2" charset="-122"/>
            </a:endParaRPr>
          </a:p>
        </p:txBody>
      </p:sp>
      <p:sp>
        <p:nvSpPr>
          <p:cNvPr id="3" name="内容占位符 2"/>
          <p:cNvSpPr>
            <a:spLocks noGrp="1"/>
          </p:cNvSpPr>
          <p:nvPr>
            <p:ph idx="1"/>
          </p:nvPr>
        </p:nvSpPr>
        <p:spPr/>
        <p:txBody>
          <a:bodyPr/>
          <a:lstStyle/>
          <a:p>
            <a:r>
              <a:rPr lang="zh-CN" altLang="en-US" dirty="0">
                <a:ea typeface="等线 Light" panose="02010600030101010101" pitchFamily="2" charset="-122"/>
              </a:rPr>
              <a:t>卷积神经网络</a:t>
            </a:r>
            <a:r>
              <a:rPr lang="zh-CN" altLang="en-US" dirty="0">
                <a:ea typeface="等线 Light" panose="02010600030101010101" pitchFamily="2" charset="-122"/>
              </a:rPr>
              <a:t>（</a:t>
            </a:r>
            <a:r>
              <a:rPr lang="en-US" altLang="zh-CN" dirty="0">
                <a:ea typeface="等线 Light" panose="02010600030101010101" pitchFamily="2" charset="-122"/>
              </a:rPr>
              <a:t>Convolutional Neural Networks</a:t>
            </a:r>
            <a:r>
              <a:rPr lang="zh-CN" altLang="en-US" dirty="0">
                <a:ea typeface="等线 Light" panose="02010600030101010101" pitchFamily="2" charset="-122"/>
              </a:rPr>
              <a:t>）</a:t>
            </a:r>
            <a:endParaRPr lang="en-US" altLang="zh-CN" dirty="0">
              <a:ea typeface="等线 Light" panose="02010600030101010101" pitchFamily="2" charset="-122"/>
            </a:endParaRPr>
          </a:p>
          <a:p>
            <a:pPr lvl="1"/>
            <a:r>
              <a:rPr lang="zh-CN" altLang="en-US" dirty="0">
                <a:ea typeface="等线 Light" panose="02010600030101010101" pitchFamily="2" charset="-122"/>
              </a:rPr>
              <a:t>广泛应用在模式识别、图像处理领域的一种高效识别算法。</a:t>
            </a:r>
            <a:endParaRPr lang="en-US" altLang="zh-CN" dirty="0">
              <a:ea typeface="等线 Light" panose="02010600030101010101" pitchFamily="2" charset="-122"/>
            </a:endParaRPr>
          </a:p>
          <a:p>
            <a:r>
              <a:rPr lang="zh-CN" altLang="en-US" dirty="0">
                <a:ea typeface="等线 Light" panose="02010600030101010101" pitchFamily="2" charset="-122"/>
              </a:rPr>
              <a:t>递归神经网络（</a:t>
            </a:r>
            <a:r>
              <a:rPr lang="en-US" altLang="zh-CN" dirty="0">
                <a:ea typeface="等线 Light" panose="02010600030101010101" pitchFamily="2" charset="-122"/>
              </a:rPr>
              <a:t>Recurrent Neural Networks</a:t>
            </a:r>
            <a:r>
              <a:rPr lang="zh-CN" altLang="en-US" dirty="0">
                <a:ea typeface="等线 Light" panose="02010600030101010101" pitchFamily="2" charset="-122"/>
              </a:rPr>
              <a:t>）</a:t>
            </a:r>
            <a:endParaRPr lang="en-US" altLang="zh-CN" dirty="0">
              <a:ea typeface="等线 Light" panose="02010600030101010101" pitchFamily="2" charset="-122"/>
            </a:endParaRPr>
          </a:p>
          <a:p>
            <a:pPr lvl="1"/>
            <a:r>
              <a:rPr lang="zh-CN" altLang="en-US" dirty="0">
                <a:ea typeface="等线 Light" panose="02010600030101010101" pitchFamily="2" charset="-122"/>
              </a:rPr>
              <a:t>对于涉及到序列输入的任务，比如持续输入的语音和语言，利用递归神经网络进行处理能够获得更好的效果。</a:t>
            </a:r>
            <a:endParaRPr lang="en-US" dirty="0">
              <a:ea typeface="等线 Light" panose="02010600030101010101" pitchFamily="2" charset="-122"/>
            </a:endParaRPr>
          </a:p>
        </p:txBody>
      </p:sp>
    </p:spTree>
    <p:extLst>
      <p:ext uri="{BB962C8B-B14F-4D97-AF65-F5344CB8AC3E}">
        <p14:creationId xmlns:p14="http://schemas.microsoft.com/office/powerpoint/2010/main" val="174714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等线 Light" panose="02010600030101010101" pitchFamily="2" charset="-122"/>
              </a:rPr>
              <a:t>在移动互联网方面的应用</a:t>
            </a:r>
            <a:endParaRPr lang="en-US" dirty="0">
              <a:ea typeface="等线 Light" panose="02010600030101010101" pitchFamily="2" charset="-122"/>
            </a:endParaRPr>
          </a:p>
        </p:txBody>
      </p:sp>
      <p:sp>
        <p:nvSpPr>
          <p:cNvPr id="3" name="内容占位符 2"/>
          <p:cNvSpPr>
            <a:spLocks noGrp="1"/>
          </p:cNvSpPr>
          <p:nvPr>
            <p:ph idx="1"/>
          </p:nvPr>
        </p:nvSpPr>
        <p:spPr/>
        <p:txBody>
          <a:bodyPr/>
          <a:lstStyle/>
          <a:p>
            <a:r>
              <a:rPr lang="zh-CN" altLang="en-US" dirty="0">
                <a:latin typeface="等线 Light" panose="02010600030101010101" pitchFamily="2" charset="-122"/>
                <a:ea typeface="等线 Light" panose="02010600030101010101" pitchFamily="2" charset="-122"/>
              </a:rPr>
              <a:t>在移动互联网方面，深度学习技术的一个重要用途是增强现实（</a:t>
            </a:r>
            <a:r>
              <a:rPr lang="en-US" dirty="0">
                <a:latin typeface="等线 Light" panose="02010600030101010101" pitchFamily="2" charset="-122"/>
                <a:ea typeface="等线 Light" panose="02010600030101010101" pitchFamily="2" charset="-122"/>
              </a:rPr>
              <a:t>Augmented Reality</a:t>
            </a: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AR</a:t>
            </a:r>
            <a:r>
              <a:rPr lang="zh-CN" altLang="en-US" dirty="0">
                <a:latin typeface="等线 Light" panose="02010600030101010101" pitchFamily="2" charset="-122"/>
                <a:ea typeface="等线 Light" panose="02010600030101010101" pitchFamily="2" charset="-122"/>
              </a:rPr>
              <a:t>）</a:t>
            </a:r>
            <a:endParaRPr lang="en-US" altLang="zh-CN" dirty="0">
              <a:latin typeface="等线 Light" panose="02010600030101010101" pitchFamily="2" charset="-122"/>
              <a:ea typeface="等线 Light" panose="02010600030101010101" pitchFamily="2" charset="-122"/>
            </a:endParaRPr>
          </a:p>
          <a:p>
            <a:r>
              <a:rPr lang="zh-CN" altLang="en-US" dirty="0">
                <a:latin typeface="等线 Light" panose="02010600030101010101" pitchFamily="2" charset="-122"/>
                <a:ea typeface="等线 Light" panose="02010600030101010101" pitchFamily="2" charset="-122"/>
              </a:rPr>
              <a:t>百度公司最新开发的</a:t>
            </a:r>
            <a:r>
              <a:rPr lang="en-US" dirty="0">
                <a:latin typeface="等线 Light" panose="02010600030101010101" pitchFamily="2" charset="-122"/>
                <a:ea typeface="等线 Light" panose="02010600030101010101" pitchFamily="2" charset="-122"/>
              </a:rPr>
              <a:t>AR</a:t>
            </a:r>
            <a:r>
              <a:rPr lang="zh-CN" altLang="en-US" dirty="0">
                <a:latin typeface="等线 Light" panose="02010600030101010101" pitchFamily="2" charset="-122"/>
                <a:ea typeface="等线 Light" panose="02010600030101010101" pitchFamily="2" charset="-122"/>
              </a:rPr>
              <a:t>平台</a:t>
            </a:r>
            <a:r>
              <a:rPr lang="en-US" dirty="0">
                <a:latin typeface="等线 Light" panose="02010600030101010101" pitchFamily="2" charset="-122"/>
                <a:ea typeface="等线 Light" panose="02010600030101010101" pitchFamily="2" charset="-122"/>
              </a:rPr>
              <a:t>Dusee</a:t>
            </a:r>
            <a:endParaRPr lang="en-US" altLang="zh-CN" dirty="0">
              <a:latin typeface="等线 Light" panose="02010600030101010101" pitchFamily="2" charset="-122"/>
              <a:ea typeface="等线 Light" panose="02010600030101010101" pitchFamily="2" charset="-122"/>
            </a:endParaRPr>
          </a:p>
          <a:p>
            <a:r>
              <a:rPr lang="zh-CN" altLang="en-US" dirty="0">
                <a:latin typeface="等线 Light" panose="02010600030101010101" pitchFamily="2" charset="-122"/>
                <a:ea typeface="等线 Light" panose="02010600030101010101" pitchFamily="2" charset="-122"/>
              </a:rPr>
              <a:t>大数据分析</a:t>
            </a:r>
            <a:endParaRPr lang="en-US" altLang="zh-CN" dirty="0">
              <a:latin typeface="等线 Light" panose="02010600030101010101" pitchFamily="2" charset="-122"/>
              <a:ea typeface="等线 Light" panose="02010600030101010101" pitchFamily="2" charset="-122"/>
            </a:endParaRPr>
          </a:p>
          <a:p>
            <a:endParaRPr lang="en-US"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4065804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等线 Light" panose="02010600030101010101" pitchFamily="2" charset="-122"/>
              </a:rPr>
              <a:t>小结</a:t>
            </a:r>
            <a:endParaRPr lang="en-US" dirty="0">
              <a:ea typeface="等线 Light" panose="02010600030101010101" pitchFamily="2" charset="-122"/>
            </a:endParaRPr>
          </a:p>
        </p:txBody>
      </p:sp>
      <p:sp>
        <p:nvSpPr>
          <p:cNvPr id="3" name="内容占位符 2"/>
          <p:cNvSpPr>
            <a:spLocks noGrp="1"/>
          </p:cNvSpPr>
          <p:nvPr>
            <p:ph idx="1"/>
          </p:nvPr>
        </p:nvSpPr>
        <p:spPr>
          <a:xfrm>
            <a:off x="1141413" y="2097088"/>
            <a:ext cx="9905999" cy="3541714"/>
          </a:xfrm>
        </p:spPr>
        <p:txBody>
          <a:bodyPr>
            <a:normAutofit fontScale="92500" lnSpcReduction="10000"/>
          </a:bodyPr>
          <a:lstStyle/>
          <a:p>
            <a:r>
              <a:rPr lang="zh-CN" altLang="en-US" dirty="0">
                <a:latin typeface="等线 Light" panose="02010600030101010101" pitchFamily="2" charset="-122"/>
                <a:ea typeface="等线 Light" panose="02010600030101010101" pitchFamily="2" charset="-122"/>
              </a:rPr>
              <a:t>深度学习算法除了在图像识别、语音识别等领域打破了纪录，它还在另外的领域击败了其他机器学习技术，包括预测潜在的药物分子的活性、分析粒子加速器数据、重建大脑回路、预测在非编码</a:t>
            </a:r>
            <a:r>
              <a:rPr lang="en-US" altLang="zh-CN" dirty="0">
                <a:latin typeface="等线 Light" panose="02010600030101010101" pitchFamily="2" charset="-122"/>
                <a:ea typeface="等线 Light" panose="02010600030101010101" pitchFamily="2" charset="-122"/>
              </a:rPr>
              <a:t>DNA</a:t>
            </a:r>
            <a:r>
              <a:rPr lang="zh-CN" altLang="en-US" dirty="0">
                <a:latin typeface="等线 Light" panose="02010600030101010101" pitchFamily="2" charset="-122"/>
                <a:ea typeface="等线 Light" panose="02010600030101010101" pitchFamily="2" charset="-122"/>
              </a:rPr>
              <a:t>突变对基因表达和疾病的影响等领域。</a:t>
            </a:r>
            <a:endParaRPr lang="en-US" altLang="zh-CN" dirty="0">
              <a:latin typeface="等线 Light" panose="02010600030101010101" pitchFamily="2" charset="-122"/>
              <a:ea typeface="等线 Light" panose="02010600030101010101" pitchFamily="2" charset="-122"/>
            </a:endParaRPr>
          </a:p>
          <a:p>
            <a:r>
              <a:rPr lang="zh-CN" altLang="en-US" dirty="0">
                <a:latin typeface="等线 Light" panose="02010600030101010101" pitchFamily="2" charset="-122"/>
                <a:ea typeface="等线 Light" panose="02010600030101010101" pitchFamily="2" charset="-122"/>
              </a:rPr>
              <a:t>在移动互联网方面，深度学习技术的一个重要用途是增强现实（</a:t>
            </a:r>
            <a:r>
              <a:rPr lang="en-US" dirty="0">
                <a:latin typeface="等线 Light" panose="02010600030101010101" pitchFamily="2" charset="-122"/>
                <a:ea typeface="等线 Light" panose="02010600030101010101" pitchFamily="2" charset="-122"/>
              </a:rPr>
              <a:t>Augmented Reality</a:t>
            </a: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AR</a:t>
            </a:r>
            <a:r>
              <a:rPr lang="zh-CN" altLang="en-US" dirty="0">
                <a:latin typeface="等线 Light" panose="02010600030101010101" pitchFamily="2" charset="-122"/>
                <a:ea typeface="等线 Light" panose="02010600030101010101" pitchFamily="2" charset="-122"/>
              </a:rPr>
              <a:t>），例如百度公司最新开发的</a:t>
            </a:r>
            <a:r>
              <a:rPr lang="en-US" dirty="0">
                <a:latin typeface="等线 Light" panose="02010600030101010101" pitchFamily="2" charset="-122"/>
                <a:ea typeface="等线 Light" panose="02010600030101010101" pitchFamily="2" charset="-122"/>
              </a:rPr>
              <a:t>AR</a:t>
            </a:r>
            <a:r>
              <a:rPr lang="zh-CN" altLang="en-US" dirty="0">
                <a:latin typeface="等线 Light" panose="02010600030101010101" pitchFamily="2" charset="-122"/>
                <a:ea typeface="等线 Light" panose="02010600030101010101" pitchFamily="2" charset="-122"/>
              </a:rPr>
              <a:t>平台</a:t>
            </a:r>
            <a:r>
              <a:rPr lang="en-US" dirty="0">
                <a:latin typeface="等线 Light" panose="02010600030101010101" pitchFamily="2" charset="-122"/>
                <a:ea typeface="等线 Light" panose="02010600030101010101" pitchFamily="2" charset="-122"/>
              </a:rPr>
              <a:t>Dusee</a:t>
            </a:r>
            <a:r>
              <a:rPr lang="zh-CN" altLang="en-US" dirty="0">
                <a:latin typeface="等线 Light" panose="02010600030101010101" pitchFamily="2" charset="-122"/>
                <a:ea typeface="等线 Light" panose="02010600030101010101" pitchFamily="2" charset="-122"/>
              </a:rPr>
              <a:t>。</a:t>
            </a:r>
            <a:r>
              <a:rPr lang="en-US" dirty="0">
                <a:latin typeface="等线 Light" panose="02010600030101010101" pitchFamily="2" charset="-122"/>
                <a:ea typeface="等线 Light" panose="02010600030101010101" pitchFamily="2" charset="-122"/>
              </a:rPr>
              <a:t>Dusee</a:t>
            </a:r>
            <a:r>
              <a:rPr lang="zh-CN" altLang="en-US" dirty="0">
                <a:latin typeface="等线 Light" panose="02010600030101010101" pitchFamily="2" charset="-122"/>
                <a:ea typeface="等线 Light" panose="02010600030101010101" pitchFamily="2" charset="-122"/>
              </a:rPr>
              <a:t>是利用计算机视觉和深度学习技术去实时理解图像中究竟有什么，从而根据图像内容实现现实增强对象地实时互动，未来会把</a:t>
            </a:r>
            <a:r>
              <a:rPr lang="en-US" dirty="0">
                <a:latin typeface="等线 Light" panose="02010600030101010101" pitchFamily="2" charset="-122"/>
                <a:ea typeface="等线 Light" panose="02010600030101010101" pitchFamily="2" charset="-122"/>
              </a:rPr>
              <a:t>AR</a:t>
            </a:r>
            <a:r>
              <a:rPr lang="zh-CN" altLang="en-US" dirty="0">
                <a:latin typeface="等线 Light" panose="02010600030101010101" pitchFamily="2" charset="-122"/>
                <a:ea typeface="等线 Light" panose="02010600030101010101" pitchFamily="2" charset="-122"/>
              </a:rPr>
              <a:t>与语音识别以及自然语言处理技术相结合。</a:t>
            </a:r>
            <a:endParaRPr lang="en-US"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17476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6689" y="2481824"/>
            <a:ext cx="9905998" cy="1478570"/>
          </a:xfrm>
        </p:spPr>
        <p:txBody>
          <a:bodyPr>
            <a:normAutofit/>
          </a:bodyPr>
          <a:lstStyle/>
          <a:p>
            <a:pPr algn="ctr"/>
            <a:r>
              <a:rPr lang="zh-CN" altLang="en-US" sz="7200" dirty="0">
                <a:ea typeface="等线 Light" panose="02010600030101010101" pitchFamily="2" charset="-122"/>
              </a:rPr>
              <a:t>谢谢！</a:t>
            </a:r>
            <a:endParaRPr lang="en-US" sz="7200" dirty="0">
              <a:ea typeface="等线 Light" panose="02010600030101010101" pitchFamily="2" charset="-122"/>
            </a:endParaRPr>
          </a:p>
        </p:txBody>
      </p:sp>
    </p:spTree>
    <p:extLst>
      <p:ext uri="{BB962C8B-B14F-4D97-AF65-F5344CB8AC3E}">
        <p14:creationId xmlns:p14="http://schemas.microsoft.com/office/powerpoint/2010/main" val="184115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Light" panose="02010600030101010101" pitchFamily="2" charset="-122"/>
                <a:ea typeface="等线 Light" panose="02010600030101010101" pitchFamily="2" charset="-122"/>
              </a:rPr>
              <a:t>深度学习兴起的背景</a:t>
            </a:r>
            <a:endParaRPr lang="en-US" dirty="0">
              <a:latin typeface="等线 Light" panose="02010600030101010101" pitchFamily="2" charset="-122"/>
              <a:ea typeface="等线 Light" panose="02010600030101010101" pitchFamily="2" charset="-122"/>
            </a:endParaRPr>
          </a:p>
        </p:txBody>
      </p:sp>
      <p:sp>
        <p:nvSpPr>
          <p:cNvPr id="3" name="内容占位符 2"/>
          <p:cNvSpPr>
            <a:spLocks noGrp="1"/>
          </p:cNvSpPr>
          <p:nvPr>
            <p:ph idx="1"/>
          </p:nvPr>
        </p:nvSpPr>
        <p:spPr/>
        <p:txBody>
          <a:bodyPr/>
          <a:lstStyle/>
          <a:p>
            <a:r>
              <a:rPr lang="zh-CN" altLang="en-US" dirty="0">
                <a:ea typeface="等线 Light" panose="02010600030101010101" pitchFamily="2" charset="-122"/>
              </a:rPr>
              <a:t>机器学习</a:t>
            </a:r>
            <a:r>
              <a:rPr lang="zh-CN" altLang="en-US" dirty="0">
                <a:ea typeface="等线 Light" panose="02010600030101010101" pitchFamily="2" charset="-122"/>
              </a:rPr>
              <a:t>（</a:t>
            </a:r>
            <a:r>
              <a:rPr lang="en-US" altLang="zh-CN" dirty="0">
                <a:ea typeface="等线 Light" panose="02010600030101010101" pitchFamily="2" charset="-122"/>
              </a:rPr>
              <a:t>Machine Learning</a:t>
            </a:r>
            <a:r>
              <a:rPr lang="zh-CN" altLang="en-US" dirty="0">
                <a:ea typeface="等线 Light" panose="02010600030101010101" pitchFamily="2" charset="-122"/>
              </a:rPr>
              <a:t>）</a:t>
            </a:r>
            <a:endParaRPr lang="en-US" altLang="zh-CN" dirty="0">
              <a:ea typeface="等线 Light" panose="02010600030101010101" pitchFamily="2" charset="-122"/>
            </a:endParaRPr>
          </a:p>
          <a:p>
            <a:pPr lvl="1"/>
            <a:r>
              <a:rPr lang="zh-CN" altLang="en-US" dirty="0">
                <a:ea typeface="等线 Light" panose="02010600030101010101" pitchFamily="2" charset="-122"/>
              </a:rPr>
              <a:t>处理原始数据时能力有限</a:t>
            </a:r>
            <a:endParaRPr lang="en-US" altLang="zh-CN" dirty="0">
              <a:ea typeface="等线 Light" panose="02010600030101010101" pitchFamily="2" charset="-122"/>
            </a:endParaRPr>
          </a:p>
          <a:p>
            <a:pPr lvl="1"/>
            <a:r>
              <a:rPr lang="zh-CN" altLang="en-US" dirty="0">
                <a:ea typeface="等线 Light" panose="02010600030101010101" pitchFamily="2" charset="-122"/>
              </a:rPr>
              <a:t>需要人工提取特征</a:t>
            </a:r>
            <a:endParaRPr lang="en-US" altLang="zh-CN" dirty="0">
              <a:ea typeface="等线 Light" panose="02010600030101010101" pitchFamily="2" charset="-122"/>
            </a:endParaRPr>
          </a:p>
          <a:p>
            <a:r>
              <a:rPr lang="zh-CN" altLang="en-US" dirty="0">
                <a:ea typeface="等线 Light" panose="02010600030101010101" pitchFamily="2" charset="-122"/>
              </a:rPr>
              <a:t>特征学习</a:t>
            </a:r>
            <a:r>
              <a:rPr lang="zh-CN" altLang="en-US" dirty="0">
                <a:ea typeface="等线 Light" panose="02010600030101010101" pitchFamily="2" charset="-122"/>
              </a:rPr>
              <a:t>（</a:t>
            </a:r>
            <a:r>
              <a:rPr lang="en-US" altLang="zh-CN" dirty="0">
                <a:ea typeface="等线 Light" panose="02010600030101010101" pitchFamily="2" charset="-122"/>
              </a:rPr>
              <a:t>Representation Learning</a:t>
            </a:r>
            <a:r>
              <a:rPr lang="zh-CN" altLang="en-US" dirty="0">
                <a:ea typeface="等线 Light" panose="02010600030101010101" pitchFamily="2" charset="-122"/>
              </a:rPr>
              <a:t>）</a:t>
            </a:r>
            <a:endParaRPr lang="en-US" altLang="zh-CN" dirty="0">
              <a:ea typeface="等线 Light" panose="02010600030101010101" pitchFamily="2" charset="-122"/>
            </a:endParaRPr>
          </a:p>
          <a:p>
            <a:pPr lvl="1"/>
            <a:r>
              <a:rPr lang="zh-CN" altLang="en-US" dirty="0">
                <a:ea typeface="等线 Light" panose="02010600030101010101" pitchFamily="2" charset="-122"/>
              </a:rPr>
              <a:t>避免手动提取特征</a:t>
            </a:r>
            <a:endParaRPr lang="en-US" altLang="zh-CN" dirty="0">
              <a:ea typeface="等线 Light" panose="02010600030101010101" pitchFamily="2" charset="-122"/>
            </a:endParaRPr>
          </a:p>
          <a:p>
            <a:pPr lvl="1"/>
            <a:r>
              <a:rPr lang="zh-CN" altLang="en-US" dirty="0">
                <a:ea typeface="等线 Light" panose="02010600030101010101" pitchFamily="2" charset="-122"/>
              </a:rPr>
              <a:t>自动学习如何提取特征</a:t>
            </a:r>
            <a:endParaRPr lang="en-US" altLang="zh-CN" dirty="0">
              <a:ea typeface="等线 Light" panose="02010600030101010101" pitchFamily="2" charset="-122"/>
            </a:endParaRPr>
          </a:p>
          <a:p>
            <a:pPr lvl="1"/>
            <a:r>
              <a:rPr lang="zh-CN" altLang="en-US" dirty="0">
                <a:ea typeface="等线 Light" panose="02010600030101010101" pitchFamily="2" charset="-122"/>
              </a:rPr>
              <a:t>学习如何学习</a:t>
            </a:r>
            <a:endParaRPr lang="en-US" altLang="zh-CN" dirty="0">
              <a:ea typeface="等线 Light" panose="02010600030101010101" pitchFamily="2" charset="-122"/>
            </a:endParaRPr>
          </a:p>
        </p:txBody>
      </p:sp>
    </p:spTree>
    <p:extLst>
      <p:ext uri="{BB962C8B-B14F-4D97-AF65-F5344CB8AC3E}">
        <p14:creationId xmlns:p14="http://schemas.microsoft.com/office/powerpoint/2010/main" val="351628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等线 Light" panose="02010600030101010101" pitchFamily="2" charset="-122"/>
              </a:rPr>
              <a:t>深度学习（</a:t>
            </a:r>
            <a:r>
              <a:rPr lang="en-US" altLang="zh-CN" dirty="0">
                <a:ea typeface="等线 Light" panose="02010600030101010101" pitchFamily="2" charset="-122"/>
              </a:rPr>
              <a:t>Deep Learning</a:t>
            </a:r>
            <a:r>
              <a:rPr lang="zh-CN" altLang="en-US" dirty="0">
                <a:ea typeface="等线 Light" panose="02010600030101010101" pitchFamily="2" charset="-122"/>
              </a:rPr>
              <a:t>）</a:t>
            </a:r>
            <a:br>
              <a:rPr lang="en-US" altLang="zh-CN" dirty="0">
                <a:ea typeface="等线 Light" panose="02010600030101010101" pitchFamily="2" charset="-122"/>
              </a:rPr>
            </a:br>
            <a:r>
              <a:rPr lang="en-US" altLang="zh-CN" dirty="0">
                <a:ea typeface="等线 Light" panose="02010600030101010101" pitchFamily="2" charset="-122"/>
              </a:rPr>
              <a:t>			</a:t>
            </a:r>
            <a:r>
              <a:rPr lang="en-US" altLang="zh-CN" sz="2800" dirty="0">
                <a:ea typeface="等线 Light" panose="02010600030101010101" pitchFamily="2" charset="-122"/>
              </a:rPr>
              <a:t>	</a:t>
            </a:r>
            <a:r>
              <a:rPr lang="zh-CN" altLang="en-US" sz="2800" dirty="0">
                <a:ea typeface="等线 Light" panose="02010600030101010101" pitchFamily="2" charset="-122"/>
              </a:rPr>
              <a:t>神经网络（</a:t>
            </a:r>
            <a:r>
              <a:rPr lang="en-US" altLang="zh-CN" sz="2800" dirty="0">
                <a:ea typeface="等线 Light" panose="02010600030101010101" pitchFamily="2" charset="-122"/>
              </a:rPr>
              <a:t>N</a:t>
            </a:r>
            <a:r>
              <a:rPr lang="en-US" sz="2800" dirty="0"/>
              <a:t>eural </a:t>
            </a:r>
            <a:r>
              <a:rPr lang="en-US" altLang="zh-CN" sz="2800" dirty="0"/>
              <a:t>N</a:t>
            </a:r>
            <a:r>
              <a:rPr lang="en-US" sz="2800" dirty="0"/>
              <a:t>etwork</a:t>
            </a:r>
            <a:r>
              <a:rPr lang="zh-CN" altLang="en-US" sz="2800" dirty="0">
                <a:ea typeface="等线 Light" panose="02010600030101010101" pitchFamily="2" charset="-122"/>
              </a:rPr>
              <a:t>）</a:t>
            </a:r>
            <a:endParaRPr lang="en-US" dirty="0">
              <a:ea typeface="等线 Light" panose="02010600030101010101" pitchFamily="2" charset="-122"/>
            </a:endParaRPr>
          </a:p>
        </p:txBody>
      </p:sp>
      <p:sp>
        <p:nvSpPr>
          <p:cNvPr id="3" name="内容占位符 2"/>
          <p:cNvSpPr>
            <a:spLocks noGrp="1"/>
          </p:cNvSpPr>
          <p:nvPr>
            <p:ph idx="1"/>
          </p:nvPr>
        </p:nvSpPr>
        <p:spPr/>
        <p:txBody>
          <a:bodyPr/>
          <a:lstStyle/>
          <a:p>
            <a:r>
              <a:rPr lang="zh-CN" altLang="en-US" dirty="0">
                <a:ea typeface="等线 Light" panose="02010600030101010101" pitchFamily="2" charset="-122"/>
              </a:rPr>
              <a:t>直接处理原始数据</a:t>
            </a:r>
            <a:endParaRPr lang="en-US" altLang="zh-CN" dirty="0">
              <a:ea typeface="等线 Light" panose="02010600030101010101" pitchFamily="2" charset="-122"/>
            </a:endParaRPr>
          </a:p>
          <a:p>
            <a:r>
              <a:rPr lang="zh-CN" altLang="en-US" dirty="0">
                <a:ea typeface="等线 Light" panose="02010600030101010101" pitchFamily="2" charset="-122"/>
              </a:rPr>
              <a:t>特征学习方法</a:t>
            </a:r>
            <a:endParaRPr lang="en-US" altLang="zh-CN" dirty="0">
              <a:ea typeface="等线 Light" panose="02010600030101010101" pitchFamily="2" charset="-122"/>
            </a:endParaRPr>
          </a:p>
          <a:p>
            <a:r>
              <a:rPr lang="zh-CN" altLang="en-US" dirty="0">
                <a:ea typeface="等线 Light" panose="02010600030101010101" pitchFamily="2" charset="-122"/>
              </a:rPr>
              <a:t>例如一张图片的</a:t>
            </a:r>
            <a:r>
              <a:rPr lang="en-US" altLang="zh-CN" dirty="0">
                <a:ea typeface="等线 Light" panose="02010600030101010101" pitchFamily="2" charset="-122"/>
              </a:rPr>
              <a:t>RGB</a:t>
            </a:r>
            <a:r>
              <a:rPr lang="zh-CN" altLang="en-US" dirty="0">
                <a:ea typeface="等线 Light" panose="02010600030101010101" pitchFamily="2" charset="-122"/>
              </a:rPr>
              <a:t>值</a:t>
            </a:r>
            <a:endParaRPr lang="en-US" altLang="zh-CN" dirty="0">
              <a:ea typeface="等线 Light" panose="02010600030101010101" pitchFamily="2" charset="-122"/>
            </a:endParaRPr>
          </a:p>
          <a:p>
            <a:r>
              <a:rPr lang="zh-CN" altLang="en-US" dirty="0">
                <a:ea typeface="等线 Light" panose="02010600030101010101" pitchFamily="2" charset="-122"/>
              </a:rPr>
              <a:t>多个神经层</a:t>
            </a:r>
            <a:endParaRPr lang="en-US" dirty="0">
              <a:ea typeface="等线 Light" panose="02010600030101010101" pitchFamily="2" charset="-122"/>
            </a:endParaRPr>
          </a:p>
        </p:txBody>
      </p:sp>
    </p:spTree>
    <p:extLst>
      <p:ext uri="{BB962C8B-B14F-4D97-AF65-F5344CB8AC3E}">
        <p14:creationId xmlns:p14="http://schemas.microsoft.com/office/powerpoint/2010/main" val="347052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等线 Light" panose="02010600030101010101" pitchFamily="2" charset="-122"/>
              </a:rPr>
              <a:t>监督学习</a:t>
            </a:r>
            <a:r>
              <a:rPr lang="zh-CN" altLang="en-US" dirty="0">
                <a:ea typeface="等线 Light" panose="02010600030101010101" pitchFamily="2" charset="-122"/>
              </a:rPr>
              <a:t>（</a:t>
            </a:r>
            <a:r>
              <a:rPr lang="en-US" altLang="zh-CN" dirty="0">
                <a:ea typeface="等线 Light" panose="02010600030101010101" pitchFamily="2" charset="-122"/>
              </a:rPr>
              <a:t>Supervised Learning</a:t>
            </a:r>
            <a:r>
              <a:rPr lang="zh-CN" altLang="en-US" dirty="0">
                <a:ea typeface="等线 Light" panose="02010600030101010101" pitchFamily="2" charset="-122"/>
              </a:rPr>
              <a:t>）</a:t>
            </a:r>
            <a:endParaRPr lang="en-US" dirty="0">
              <a:ea typeface="等线 Light" panose="02010600030101010101" pitchFamily="2" charset="-122"/>
            </a:endParaRPr>
          </a:p>
        </p:txBody>
      </p:sp>
      <p:sp>
        <p:nvSpPr>
          <p:cNvPr id="3" name="内容占位符 2"/>
          <p:cNvSpPr>
            <a:spLocks noGrp="1"/>
          </p:cNvSpPr>
          <p:nvPr>
            <p:ph idx="1"/>
          </p:nvPr>
        </p:nvSpPr>
        <p:spPr/>
        <p:txBody>
          <a:bodyPr/>
          <a:lstStyle/>
          <a:p>
            <a:r>
              <a:rPr lang="zh-CN" altLang="en-US" dirty="0">
                <a:ea typeface="等线 Light" panose="02010600030101010101" pitchFamily="2" charset="-122"/>
              </a:rPr>
              <a:t>由训练用例中学到或建立一个模型，并依此模式推测新的用例</a:t>
            </a:r>
            <a:endParaRPr lang="en-US" altLang="zh-CN" dirty="0">
              <a:ea typeface="等线 Light" panose="02010600030101010101" pitchFamily="2" charset="-122"/>
            </a:endParaRPr>
          </a:p>
          <a:p>
            <a:r>
              <a:rPr lang="zh-CN" altLang="en-US" dirty="0">
                <a:ea typeface="等线 Light" panose="02010600030101010101" pitchFamily="2" charset="-122"/>
              </a:rPr>
              <a:t>回归（</a:t>
            </a:r>
            <a:r>
              <a:rPr lang="en-US" altLang="zh-CN" dirty="0">
                <a:ea typeface="等线 Light" panose="02010600030101010101" pitchFamily="2" charset="-122"/>
              </a:rPr>
              <a:t>Regression</a:t>
            </a:r>
            <a:r>
              <a:rPr lang="zh-CN" altLang="en-US" dirty="0">
                <a:ea typeface="等线 Light" panose="02010600030101010101" pitchFamily="2" charset="-122"/>
              </a:rPr>
              <a:t>）</a:t>
            </a:r>
            <a:endParaRPr lang="en-US" altLang="zh-CN" dirty="0">
              <a:ea typeface="等线 Light" panose="02010600030101010101" pitchFamily="2" charset="-122"/>
            </a:endParaRPr>
          </a:p>
          <a:p>
            <a:r>
              <a:rPr lang="zh-CN" altLang="en-US" dirty="0">
                <a:ea typeface="等线 Light" panose="02010600030101010101" pitchFamily="2" charset="-122"/>
              </a:rPr>
              <a:t>分类（</a:t>
            </a:r>
            <a:r>
              <a:rPr lang="en-US" altLang="zh-CN" dirty="0">
                <a:ea typeface="等线 Light" panose="02010600030101010101" pitchFamily="2" charset="-122"/>
              </a:rPr>
              <a:t>Classification</a:t>
            </a:r>
            <a:r>
              <a:rPr lang="zh-CN" altLang="en-US" dirty="0">
                <a:ea typeface="等线 Light" panose="02010600030101010101" pitchFamily="2" charset="-122"/>
              </a:rPr>
              <a:t>）</a:t>
            </a:r>
            <a:endParaRPr lang="en-US" dirty="0">
              <a:ea typeface="等线 Light" panose="02010600030101010101" pitchFamily="2" charset="-122"/>
            </a:endParaRPr>
          </a:p>
        </p:txBody>
      </p:sp>
    </p:spTree>
    <p:extLst>
      <p:ext uri="{BB962C8B-B14F-4D97-AF65-F5344CB8AC3E}">
        <p14:creationId xmlns:p14="http://schemas.microsoft.com/office/powerpoint/2010/main" val="392177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等线 Light" panose="02010600030101010101" pitchFamily="2" charset="-122"/>
              </a:rPr>
              <a:t>深度学习算法流程</a:t>
            </a:r>
            <a:br>
              <a:rPr lang="en-US" altLang="zh-CN" dirty="0">
                <a:ea typeface="等线 Light" panose="02010600030101010101" pitchFamily="2" charset="-122"/>
              </a:rPr>
            </a:br>
            <a:r>
              <a:rPr lang="en-US" altLang="zh-CN" dirty="0">
                <a:ea typeface="等线 Light" panose="02010600030101010101" pitchFamily="2" charset="-122"/>
              </a:rPr>
              <a:t>						</a:t>
            </a:r>
            <a:r>
              <a:rPr lang="en-US" altLang="zh-CN" sz="2400" dirty="0">
                <a:ea typeface="等线 Light" panose="02010600030101010101" pitchFamily="2" charset="-122"/>
              </a:rPr>
              <a:t>——</a:t>
            </a:r>
            <a:r>
              <a:rPr lang="zh-CN" altLang="en-US" sz="2400" dirty="0">
                <a:ea typeface="等线 Light" panose="02010600030101010101" pitchFamily="2" charset="-122"/>
              </a:rPr>
              <a:t>以图像分类算法为例</a:t>
            </a:r>
            <a:endParaRPr lang="en-US" sz="2400" dirty="0">
              <a:ea typeface="等线 Light" panose="02010600030101010101" pitchFamily="2" charset="-122"/>
            </a:endParaRPr>
          </a:p>
        </p:txBody>
      </p:sp>
      <p:sp>
        <p:nvSpPr>
          <p:cNvPr id="3" name="内容占位符 2"/>
          <p:cNvSpPr>
            <a:spLocks noGrp="1"/>
          </p:cNvSpPr>
          <p:nvPr>
            <p:ph idx="1"/>
          </p:nvPr>
        </p:nvSpPr>
        <p:spPr/>
        <p:txBody>
          <a:bodyPr/>
          <a:lstStyle/>
          <a:p>
            <a:r>
              <a:rPr lang="zh-CN" altLang="en-US" dirty="0">
                <a:ea typeface="等线 Light" panose="02010600030101010101" pitchFamily="2" charset="-122"/>
              </a:rPr>
              <a:t>收集训练用例，为每一张图片设置标签</a:t>
            </a:r>
            <a:endParaRPr lang="en-US" altLang="zh-CN" dirty="0">
              <a:ea typeface="等线 Light" panose="02010600030101010101" pitchFamily="2" charset="-122"/>
            </a:endParaRPr>
          </a:p>
          <a:p>
            <a:r>
              <a:rPr lang="zh-CN" altLang="en-US" dirty="0">
                <a:ea typeface="等线 Light" panose="02010600030101010101" pitchFamily="2" charset="-122"/>
              </a:rPr>
              <a:t>开始训练</a:t>
            </a:r>
            <a:endParaRPr lang="en-US" altLang="zh-CN" dirty="0">
              <a:ea typeface="等线 Light" panose="02010600030101010101" pitchFamily="2" charset="-122"/>
            </a:endParaRPr>
          </a:p>
          <a:p>
            <a:r>
              <a:rPr lang="zh-CN" altLang="en-US" dirty="0">
                <a:ea typeface="等线 Light" panose="02010600030101010101" pitchFamily="2" charset="-122"/>
              </a:rPr>
              <a:t>计算损失函数</a:t>
            </a:r>
            <a:r>
              <a:rPr lang="zh-CN" altLang="en-US" dirty="0">
                <a:ea typeface="等线 Light" panose="02010600030101010101" pitchFamily="2" charset="-122"/>
              </a:rPr>
              <a:t>（</a:t>
            </a:r>
            <a:r>
              <a:rPr lang="en-US" altLang="zh-CN" dirty="0">
                <a:ea typeface="等线 Light" panose="02010600030101010101" pitchFamily="2" charset="-122"/>
              </a:rPr>
              <a:t>Loss Function</a:t>
            </a:r>
            <a:r>
              <a:rPr lang="zh-CN" altLang="en-US" dirty="0">
                <a:ea typeface="等线 Light" panose="02010600030101010101" pitchFamily="2" charset="-122"/>
              </a:rPr>
              <a:t>）的值</a:t>
            </a:r>
            <a:endParaRPr lang="en-US" altLang="zh-CN" dirty="0">
              <a:ea typeface="等线 Light" panose="02010600030101010101" pitchFamily="2" charset="-122"/>
            </a:endParaRPr>
          </a:p>
          <a:p>
            <a:r>
              <a:rPr lang="zh-CN" altLang="en-US" dirty="0">
                <a:ea typeface="等线 Light" panose="02010600030101010101" pitchFamily="2" charset="-122"/>
              </a:rPr>
              <a:t>反向传播计算梯度</a:t>
            </a:r>
            <a:endParaRPr lang="en-US" altLang="zh-CN" dirty="0">
              <a:ea typeface="等线 Light" panose="02010600030101010101" pitchFamily="2" charset="-122"/>
            </a:endParaRPr>
          </a:p>
          <a:p>
            <a:r>
              <a:rPr lang="zh-CN" altLang="en-US" dirty="0">
                <a:ea typeface="等线 Light" panose="02010600030101010101" pitchFamily="2" charset="-122"/>
              </a:rPr>
              <a:t>使用梯度下降算法修改内部权值</a:t>
            </a:r>
            <a:endParaRPr lang="en-US" altLang="zh-CN" dirty="0">
              <a:ea typeface="等线 Light" panose="02010600030101010101" pitchFamily="2" charset="-122"/>
            </a:endParaRPr>
          </a:p>
          <a:p>
            <a:endParaRPr lang="en-US" dirty="0">
              <a:ea typeface="等线 Light" panose="02010600030101010101" pitchFamily="2" charset="-122"/>
            </a:endParaRPr>
          </a:p>
        </p:txBody>
      </p:sp>
    </p:spTree>
    <p:extLst>
      <p:ext uri="{BB962C8B-B14F-4D97-AF65-F5344CB8AC3E}">
        <p14:creationId xmlns:p14="http://schemas.microsoft.com/office/powerpoint/2010/main" val="188296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4" y="347584"/>
            <a:ext cx="9905998" cy="1478570"/>
          </a:xfrm>
        </p:spPr>
        <p:txBody>
          <a:bodyPr>
            <a:normAutofit/>
          </a:bodyPr>
          <a:lstStyle/>
          <a:p>
            <a:r>
              <a:rPr lang="zh-CN" altLang="en-US" sz="2800" dirty="0">
                <a:ea typeface="等线 Light" panose="02010600030101010101" pitchFamily="2" charset="-122"/>
              </a:rPr>
              <a:t>一个典型的神经网络结构</a:t>
            </a:r>
            <a:endParaRPr lang="en-US" sz="2800" dirty="0">
              <a:ea typeface="等线 Light" panose="02010600030101010101" pitchFamily="2" charset="-122"/>
            </a:endParaRPr>
          </a:p>
        </p:txBody>
      </p:sp>
      <p:pic>
        <p:nvPicPr>
          <p:cNvPr id="4" name="内容占位符 3"/>
          <p:cNvPicPr>
            <a:picLocks noGrp="1" noChangeAspect="1"/>
          </p:cNvPicPr>
          <p:nvPr>
            <p:ph idx="1"/>
          </p:nvPr>
        </p:nvPicPr>
        <p:blipFill>
          <a:blip r:embed="rId2"/>
          <a:stretch>
            <a:fillRect/>
          </a:stretch>
        </p:blipFill>
        <p:spPr>
          <a:xfrm>
            <a:off x="1503313" y="1826154"/>
            <a:ext cx="9182200" cy="5031846"/>
          </a:xfrm>
        </p:spPr>
      </p:pic>
    </p:spTree>
    <p:extLst>
      <p:ext uri="{BB962C8B-B14F-4D97-AF65-F5344CB8AC3E}">
        <p14:creationId xmlns:p14="http://schemas.microsoft.com/office/powerpoint/2010/main" val="77511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ea typeface="等线 Light" panose="02010600030101010101" pitchFamily="2" charset="-122"/>
              </a:rPr>
              <a:t>梯度下降</a:t>
            </a:r>
            <a:r>
              <a:rPr lang="zh-CN" altLang="en-US" sz="2400" dirty="0">
                <a:ea typeface="等线 Light" panose="02010600030101010101" pitchFamily="2" charset="-122"/>
              </a:rPr>
              <a:t>（</a:t>
            </a:r>
            <a:r>
              <a:rPr lang="en-US" altLang="zh-CN" sz="2400" dirty="0">
                <a:ea typeface="等线 Light" panose="02010600030101010101" pitchFamily="2" charset="-122"/>
              </a:rPr>
              <a:t>Stochastic Gradient Descent</a:t>
            </a:r>
            <a:r>
              <a:rPr lang="zh-CN" altLang="en-US" sz="2400" dirty="0">
                <a:ea typeface="等线 Light" panose="02010600030101010101" pitchFamily="2" charset="-122"/>
              </a:rPr>
              <a:t>）</a:t>
            </a:r>
            <a:r>
              <a:rPr lang="zh-CN" altLang="en-US" sz="2400" dirty="0">
                <a:ea typeface="等线 Light" panose="02010600030101010101" pitchFamily="2" charset="-122"/>
              </a:rPr>
              <a:t>算法图例</a:t>
            </a:r>
            <a:endParaRPr lang="en-US" sz="2400" dirty="0">
              <a:ea typeface="等线 Light" panose="02010600030101010101" pitchFamily="2" charset="-122"/>
            </a:endParaRPr>
          </a:p>
        </p:txBody>
      </p:sp>
      <p:pic>
        <p:nvPicPr>
          <p:cNvPr id="1026" name="Picture 2" descr="local minim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484" y="2097088"/>
            <a:ext cx="8303855"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80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等线 Light" panose="02010600030101010101" pitchFamily="2" charset="-122"/>
              </a:rPr>
              <a:t>梯度下降的关键问题</a:t>
            </a:r>
            <a:endParaRPr lang="en-US" dirty="0">
              <a:ea typeface="等线 Light" panose="02010600030101010101" pitchFamily="2" charset="-122"/>
            </a:endParaRPr>
          </a:p>
        </p:txBody>
      </p:sp>
      <p:sp>
        <p:nvSpPr>
          <p:cNvPr id="3" name="内容占位符 2"/>
          <p:cNvSpPr>
            <a:spLocks noGrp="1"/>
          </p:cNvSpPr>
          <p:nvPr>
            <p:ph idx="1"/>
          </p:nvPr>
        </p:nvSpPr>
        <p:spPr/>
        <p:txBody>
          <a:bodyPr/>
          <a:lstStyle/>
          <a:p>
            <a:r>
              <a:rPr lang="zh-CN" altLang="en-US" dirty="0">
                <a:ea typeface="等线 Light" panose="02010600030101010101" pitchFamily="2" charset="-122"/>
              </a:rPr>
              <a:t>局部极小值</a:t>
            </a:r>
            <a:endParaRPr lang="en-US" altLang="zh-CN" dirty="0">
              <a:ea typeface="等线 Light" panose="02010600030101010101" pitchFamily="2" charset="-122"/>
            </a:endParaRPr>
          </a:p>
          <a:p>
            <a:pPr lvl="1"/>
            <a:r>
              <a:rPr lang="zh-CN" altLang="en-US" dirty="0">
                <a:ea typeface="等线 Light" panose="02010600030101010101" pitchFamily="2" charset="-122"/>
              </a:rPr>
              <a:t>调整学习速率：随机梯度下降、批量梯度下降等</a:t>
            </a:r>
            <a:endParaRPr lang="en-US" altLang="zh-CN" dirty="0">
              <a:ea typeface="等线 Light" panose="02010600030101010101" pitchFamily="2" charset="-122"/>
            </a:endParaRPr>
          </a:p>
          <a:p>
            <a:pPr lvl="1"/>
            <a:r>
              <a:rPr lang="zh-CN" altLang="en-US" dirty="0">
                <a:ea typeface="等线 Light" panose="02010600030101010101" pitchFamily="2" charset="-122"/>
              </a:rPr>
              <a:t>合理初始化权值：高斯分布等</a:t>
            </a:r>
            <a:endParaRPr lang="en-US" altLang="zh-CN" dirty="0">
              <a:ea typeface="等线 Light" panose="02010600030101010101" pitchFamily="2" charset="-122"/>
            </a:endParaRPr>
          </a:p>
          <a:p>
            <a:pPr lvl="1"/>
            <a:r>
              <a:rPr lang="zh-CN" altLang="en-US" dirty="0">
                <a:ea typeface="等线 Light" panose="02010600030101010101" pitchFamily="2" charset="-122"/>
              </a:rPr>
              <a:t>预处理：中心化、归一化等</a:t>
            </a:r>
            <a:endParaRPr lang="en-US" altLang="zh-CN" dirty="0">
              <a:ea typeface="等线 Light" panose="02010600030101010101" pitchFamily="2" charset="-122"/>
            </a:endParaRPr>
          </a:p>
          <a:p>
            <a:r>
              <a:rPr lang="zh-CN" altLang="en-US" dirty="0">
                <a:ea typeface="等线 Light" panose="02010600030101010101" pitchFamily="2" charset="-122"/>
              </a:rPr>
              <a:t>计算梯度</a:t>
            </a:r>
            <a:endParaRPr lang="en-US" altLang="zh-CN" dirty="0">
              <a:ea typeface="等线 Light" panose="02010600030101010101" pitchFamily="2" charset="-122"/>
            </a:endParaRPr>
          </a:p>
          <a:p>
            <a:pPr lvl="1"/>
            <a:r>
              <a:rPr lang="zh-CN" altLang="en-US" dirty="0">
                <a:ea typeface="等线 Light" panose="02010600030101010101" pitchFamily="2" charset="-122"/>
              </a:rPr>
              <a:t>反向传播算法</a:t>
            </a:r>
            <a:endParaRPr lang="en-US" dirty="0">
              <a:ea typeface="等线 Light" panose="02010600030101010101" pitchFamily="2" charset="-122"/>
            </a:endParaRPr>
          </a:p>
        </p:txBody>
      </p:sp>
    </p:spTree>
    <p:extLst>
      <p:ext uri="{BB962C8B-B14F-4D97-AF65-F5344CB8AC3E}">
        <p14:creationId xmlns:p14="http://schemas.microsoft.com/office/powerpoint/2010/main" val="222304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等线 Light" panose="02010600030101010101" pitchFamily="2" charset="-122"/>
              </a:rPr>
              <a:t>反向传播</a:t>
            </a:r>
            <a:r>
              <a:rPr lang="zh-CN" altLang="en-US" dirty="0"/>
              <a:t>（</a:t>
            </a:r>
            <a:r>
              <a:rPr lang="en-US" dirty="0"/>
              <a:t>Backpropagation</a:t>
            </a:r>
            <a:r>
              <a:rPr lang="zh-CN" altLang="en-US" dirty="0"/>
              <a:t>）</a:t>
            </a:r>
            <a:r>
              <a:rPr lang="zh-CN" altLang="en-US" dirty="0">
                <a:ea typeface="等线 Light" panose="02010600030101010101" pitchFamily="2" charset="-122"/>
              </a:rPr>
              <a:t>算法</a:t>
            </a:r>
            <a:endParaRPr lang="en-US" dirty="0">
              <a:ea typeface="等线 Light" panose="02010600030101010101" pitchFamily="2" charset="-122"/>
            </a:endParaRPr>
          </a:p>
        </p:txBody>
      </p:sp>
      <p:sp>
        <p:nvSpPr>
          <p:cNvPr id="3" name="内容占位符 2"/>
          <p:cNvSpPr>
            <a:spLocks noGrp="1"/>
          </p:cNvSpPr>
          <p:nvPr>
            <p:ph idx="1"/>
          </p:nvPr>
        </p:nvSpPr>
        <p:spPr/>
        <p:txBody>
          <a:bodyPr/>
          <a:lstStyle/>
          <a:p>
            <a:r>
              <a:rPr lang="zh-CN" altLang="en-US" dirty="0">
                <a:ea typeface="等线 Light" panose="02010600030101010101" pitchFamily="2" charset="-122"/>
              </a:rPr>
              <a:t>链式法则求导</a:t>
            </a:r>
            <a:endParaRPr lang="en-US" altLang="zh-CN" dirty="0">
              <a:ea typeface="等线 Light" panose="02010600030101010101" pitchFamily="2" charset="-122"/>
            </a:endParaRPr>
          </a:p>
          <a:p>
            <a:r>
              <a:rPr lang="zh-CN" altLang="en-US" dirty="0">
                <a:ea typeface="等线 Light" panose="02010600030101010101" pitchFamily="2" charset="-122"/>
              </a:rPr>
              <a:t>前馈式神经网络</a:t>
            </a:r>
            <a:endParaRPr lang="en-US" dirty="0">
              <a:ea typeface="等线 Light" panose="02010600030101010101" pitchFamily="2" charset="-122"/>
            </a:endParaRPr>
          </a:p>
        </p:txBody>
      </p:sp>
    </p:spTree>
    <p:extLst>
      <p:ext uri="{BB962C8B-B14F-4D97-AF65-F5344CB8AC3E}">
        <p14:creationId xmlns:p14="http://schemas.microsoft.com/office/powerpoint/2010/main" val="3589695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61</TotalTime>
  <Words>2185</Words>
  <Application>Microsoft Office PowerPoint</Application>
  <PresentationFormat>宽屏</PresentationFormat>
  <Paragraphs>77</Paragraphs>
  <Slides>13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宋体</vt:lpstr>
      <vt:lpstr>等线</vt:lpstr>
      <vt:lpstr>等线 Light</vt:lpstr>
      <vt:lpstr>Arial</vt:lpstr>
      <vt:lpstr>Calibri</vt:lpstr>
      <vt:lpstr>Trebuchet MS</vt:lpstr>
      <vt:lpstr>Tw Cen MT</vt:lpstr>
      <vt:lpstr>电路</vt:lpstr>
      <vt:lpstr>深度学习算法 及其在移动互联网的应用</vt:lpstr>
      <vt:lpstr>深度学习兴起的背景</vt:lpstr>
      <vt:lpstr>深度学习（Deep Learning）     神经网络（Neural Network）</vt:lpstr>
      <vt:lpstr>监督学习（Supervised Learning）</vt:lpstr>
      <vt:lpstr>深度学习算法流程       ——以图像分类算法为例</vt:lpstr>
      <vt:lpstr>一个典型的神经网络结构</vt:lpstr>
      <vt:lpstr>梯度下降（Stochastic Gradient Descent）算法图例</vt:lpstr>
      <vt:lpstr>梯度下降的关键问题</vt:lpstr>
      <vt:lpstr>反向传播（Backpropagation）算法</vt:lpstr>
      <vt:lpstr>常用的深度学习网络结构</vt:lpstr>
      <vt:lpstr>在移动互联网方面的应用</vt:lpstr>
      <vt:lpstr>小结</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深度学习算法 及其在移动互联网的应用</dc:title>
  <dc:creator>Edward Lin</dc:creator>
  <cp:lastModifiedBy>Edward Lin</cp:lastModifiedBy>
  <cp:revision>6</cp:revision>
  <dcterms:created xsi:type="dcterms:W3CDTF">2016-12-31T01:39:19Z</dcterms:created>
  <dcterms:modified xsi:type="dcterms:W3CDTF">2016-12-31T02:40:32Z</dcterms:modified>
</cp:coreProperties>
</file>