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3"/>
  </p:notesMasterIdLst>
  <p:sldIdLst>
    <p:sldId id="260" r:id="rId3"/>
    <p:sldId id="266" r:id="rId4"/>
    <p:sldId id="294" r:id="rId5"/>
    <p:sldId id="270" r:id="rId6"/>
    <p:sldId id="300" r:id="rId7"/>
    <p:sldId id="269" r:id="rId8"/>
    <p:sldId id="297" r:id="rId9"/>
    <p:sldId id="298" r:id="rId10"/>
    <p:sldId id="299" r:id="rId11"/>
    <p:sldId id="292" r:id="rId12"/>
    <p:sldId id="274" r:id="rId13"/>
    <p:sldId id="279" r:id="rId14"/>
    <p:sldId id="268" r:id="rId15"/>
    <p:sldId id="301" r:id="rId16"/>
    <p:sldId id="302" r:id="rId17"/>
    <p:sldId id="280" r:id="rId18"/>
    <p:sldId id="275" r:id="rId19"/>
    <p:sldId id="291" r:id="rId20"/>
    <p:sldId id="271" r:id="rId21"/>
    <p:sldId id="288" r:id="rId2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666666"/>
    <a:srgbClr val="9F9D9A"/>
    <a:srgbClr val="0174AB"/>
    <a:srgbClr val="BFC0C0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1" autoAdjust="0"/>
    <p:restoredTop sz="93324"/>
  </p:normalViewPr>
  <p:slideViewPr>
    <p:cSldViewPr snapToGrid="0" showGuides="1">
      <p:cViewPr>
        <p:scale>
          <a:sx n="111" d="100"/>
          <a:sy n="111" d="100"/>
        </p:scale>
        <p:origin x="544" y="200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  <a:t>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03/01/17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03/01/17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01" y="2907061"/>
            <a:ext cx="899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UrbanCode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Deploy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WebSphere Application 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李潇颖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210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李启雷老师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31" y="227221"/>
            <a:ext cx="959620" cy="9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案例研究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806651" y="1801274"/>
            <a:ext cx="4648175" cy="324104"/>
            <a:chOff x="2280306" y="2790440"/>
            <a:chExt cx="4648175" cy="324104"/>
          </a:xfrm>
        </p:grpSpPr>
        <p:sp>
          <p:nvSpPr>
            <p:cNvPr id="49" name="等腰三角形 48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35971" y="1353182"/>
            <a:ext cx="1632215" cy="1351148"/>
            <a:chOff x="494368" y="2275794"/>
            <a:chExt cx="1632215" cy="1351148"/>
          </a:xfrm>
        </p:grpSpPr>
        <p:grpSp>
          <p:nvGrpSpPr>
            <p:cNvPr id="2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2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494368" y="2456249"/>
              <a:ext cx="163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WebSphere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拓扑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25780" y="2852244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226944" y="1353182"/>
            <a:ext cx="1524173" cy="1351148"/>
            <a:chOff x="2938655" y="2336983"/>
            <a:chExt cx="1524173" cy="13511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938655" y="3106681"/>
              <a:ext cx="152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WebSphere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3322" y="2567436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集群构建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2561279" y="2857955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04075" y="1343799"/>
            <a:ext cx="1362952" cy="1351148"/>
            <a:chOff x="5167709" y="2336983"/>
            <a:chExt cx="1362952" cy="1351148"/>
          </a:xfrm>
        </p:grpSpPr>
        <p:grpSp>
          <p:nvGrpSpPr>
            <p:cNvPr id="31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32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形 32"/>
              <p:cNvSpPr/>
              <p:nvPr/>
            </p:nvSpPr>
            <p:spPr>
              <a:xfrm flipV="1">
                <a:off x="3420833" y="2342470"/>
                <a:ext cx="2383292" cy="2383293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222159" y="2537347"/>
              <a:ext cx="1286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uDeploy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67709" y="3071754"/>
              <a:ext cx="1341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769720" y="2861272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725689" y="1339569"/>
            <a:ext cx="1631953" cy="1351148"/>
            <a:chOff x="6955312" y="2336983"/>
            <a:chExt cx="1631953" cy="1351148"/>
          </a:xfrm>
        </p:grpSpPr>
        <p:grpSp>
          <p:nvGrpSpPr>
            <p:cNvPr id="28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955312" y="3116597"/>
              <a:ext cx="163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WebSphere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55323" y="2567436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自动发现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7115368" y="2844342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矩形 54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等腰三角形 49"/>
          <p:cNvSpPr/>
          <p:nvPr/>
        </p:nvSpPr>
        <p:spPr>
          <a:xfrm rot="10800000">
            <a:off x="7379613" y="3460448"/>
            <a:ext cx="324104" cy="279400"/>
          </a:xfrm>
          <a:prstGeom prst="triangle">
            <a:avLst/>
          </a:prstGeom>
          <a:solidFill>
            <a:srgbClr val="BF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73" name="组合 45"/>
          <p:cNvGrpSpPr/>
          <p:nvPr/>
        </p:nvGrpSpPr>
        <p:grpSpPr>
          <a:xfrm>
            <a:off x="6725689" y="4050544"/>
            <a:ext cx="1631953" cy="1351148"/>
            <a:chOff x="6955312" y="2336983"/>
            <a:chExt cx="1631953" cy="1351148"/>
          </a:xfrm>
        </p:grpSpPr>
        <p:grpSp>
          <p:nvGrpSpPr>
            <p:cNvPr id="74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77" name="饼形 28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6955312" y="3116597"/>
              <a:ext cx="163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uDeploy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100407" y="2529802"/>
              <a:ext cx="13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创建组件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7115368" y="5555317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51"/>
          <p:cNvGrpSpPr/>
          <p:nvPr/>
        </p:nvGrpSpPr>
        <p:grpSpPr>
          <a:xfrm rot="10800000">
            <a:off x="1795936" y="4604635"/>
            <a:ext cx="4648175" cy="324104"/>
            <a:chOff x="2280306" y="2790440"/>
            <a:chExt cx="4648175" cy="324104"/>
          </a:xfrm>
        </p:grpSpPr>
        <p:sp>
          <p:nvSpPr>
            <p:cNvPr id="82" name="等腰三角形 48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3" name="等腰三角形 49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4" name="等腰三角形 50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85" name="组合 46"/>
          <p:cNvGrpSpPr/>
          <p:nvPr/>
        </p:nvGrpSpPr>
        <p:grpSpPr>
          <a:xfrm>
            <a:off x="4546132" y="4059927"/>
            <a:ext cx="1362952" cy="1381102"/>
            <a:chOff x="5167709" y="2336983"/>
            <a:chExt cx="1362952" cy="1381102"/>
          </a:xfrm>
        </p:grpSpPr>
        <p:grpSp>
          <p:nvGrpSpPr>
            <p:cNvPr id="86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89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饼形 32"/>
              <p:cNvSpPr/>
              <p:nvPr/>
            </p:nvSpPr>
            <p:spPr>
              <a:xfrm flipV="1">
                <a:off x="3420833" y="2342470"/>
                <a:ext cx="2383292" cy="2383293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5222159" y="2537347"/>
              <a:ext cx="1286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uDeploy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167709" y="3071754"/>
              <a:ext cx="1341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创建应用程序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4811777" y="5577400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45"/>
          <p:cNvGrpSpPr/>
          <p:nvPr/>
        </p:nvGrpSpPr>
        <p:grpSpPr>
          <a:xfrm>
            <a:off x="2362521" y="4041161"/>
            <a:ext cx="1631953" cy="1351148"/>
            <a:chOff x="6955312" y="2336983"/>
            <a:chExt cx="1631953" cy="1351148"/>
          </a:xfrm>
        </p:grpSpPr>
        <p:grpSp>
          <p:nvGrpSpPr>
            <p:cNvPr id="93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109" name="饼形 28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6955312" y="3116597"/>
              <a:ext cx="163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uDeploy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100407" y="2389683"/>
              <a:ext cx="13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创建应用程序环境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2752200" y="5545934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40"/>
          <p:cNvGrpSpPr/>
          <p:nvPr/>
        </p:nvGrpSpPr>
        <p:grpSpPr>
          <a:xfrm>
            <a:off x="161627" y="4031778"/>
            <a:ext cx="1632215" cy="1351148"/>
            <a:chOff x="494368" y="2275794"/>
            <a:chExt cx="1632215" cy="1351148"/>
          </a:xfrm>
        </p:grpSpPr>
        <p:grpSp>
          <p:nvGrpSpPr>
            <p:cNvPr id="127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130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494368" y="2456249"/>
              <a:ext cx="163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Jenkins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启动部署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551436" y="5530840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Step8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8040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826643" y="1929184"/>
            <a:ext cx="40172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666666"/>
                </a:solidFill>
              </a:rPr>
              <a:t>将以应用部署到名为</a:t>
            </a:r>
            <a:r>
              <a:rPr lang="en-US" altLang="zh-CN" sz="1400" dirty="0">
                <a:solidFill>
                  <a:srgbClr val="666666"/>
                </a:solidFill>
              </a:rPr>
              <a:t>Cluster01</a:t>
            </a:r>
            <a:r>
              <a:rPr lang="zh-CN" altLang="zh-CN" sz="1400" dirty="0">
                <a:solidFill>
                  <a:srgbClr val="666666"/>
                </a:solidFill>
              </a:rPr>
              <a:t>的</a:t>
            </a:r>
            <a:r>
              <a:rPr lang="en-US" altLang="zh-CN" sz="1400" dirty="0">
                <a:solidFill>
                  <a:srgbClr val="666666"/>
                </a:solidFill>
              </a:rPr>
              <a:t>WAS</a:t>
            </a:r>
            <a:r>
              <a:rPr lang="zh-CN" altLang="zh-CN" sz="1400" dirty="0">
                <a:solidFill>
                  <a:srgbClr val="666666"/>
                </a:solidFill>
              </a:rPr>
              <a:t>集群</a:t>
            </a:r>
            <a:r>
              <a:rPr lang="zh-CN" altLang="zh-CN" sz="1400" dirty="0" smtClean="0">
                <a:solidFill>
                  <a:srgbClr val="666666"/>
                </a:solidFill>
              </a:rPr>
              <a:t>上，</a:t>
            </a:r>
            <a:r>
              <a:rPr lang="zh-CN" altLang="zh-CN" sz="1400" dirty="0">
                <a:solidFill>
                  <a:srgbClr val="666666"/>
                </a:solidFill>
              </a:rPr>
              <a:t>它在名为</a:t>
            </a:r>
            <a:r>
              <a:rPr lang="en-US" altLang="zh-CN" sz="1400" dirty="0">
                <a:solidFill>
                  <a:srgbClr val="666666"/>
                </a:solidFill>
              </a:rPr>
              <a:t>cell01</a:t>
            </a:r>
            <a:r>
              <a:rPr lang="zh-CN" altLang="zh-CN" sz="1400" dirty="0">
                <a:solidFill>
                  <a:srgbClr val="666666"/>
                </a:solidFill>
              </a:rPr>
              <a:t>的</a:t>
            </a:r>
            <a:r>
              <a:rPr lang="en-US" altLang="zh-CN" sz="1400" dirty="0">
                <a:solidFill>
                  <a:srgbClr val="666666"/>
                </a:solidFill>
              </a:rPr>
              <a:t>WebSphere</a:t>
            </a:r>
            <a:r>
              <a:rPr lang="zh-CN" altLang="zh-CN" sz="1400" dirty="0">
                <a:solidFill>
                  <a:srgbClr val="666666"/>
                </a:solidFill>
              </a:rPr>
              <a:t>单元</a:t>
            </a:r>
            <a:r>
              <a:rPr lang="zh-CN" altLang="zh-CN" sz="1400" dirty="0" smtClean="0">
                <a:solidFill>
                  <a:srgbClr val="666666"/>
                </a:solidFill>
              </a:rPr>
              <a:t>中</a:t>
            </a:r>
            <a:r>
              <a:rPr lang="zh-CN" altLang="en-US" sz="1400" dirty="0">
                <a:solidFill>
                  <a:srgbClr val="666666"/>
                </a:solidFill>
              </a:rPr>
              <a:t>，</a:t>
            </a:r>
            <a:r>
              <a:rPr lang="en-US" altLang="zh-CN" sz="1400" dirty="0" smtClean="0">
                <a:solidFill>
                  <a:srgbClr val="666666"/>
                </a:solidFill>
              </a:rPr>
              <a:t>Cell01</a:t>
            </a:r>
            <a:r>
              <a:rPr lang="zh-CN" altLang="zh-CN" sz="1400" dirty="0">
                <a:solidFill>
                  <a:srgbClr val="666666"/>
                </a:solidFill>
              </a:rPr>
              <a:t>涵盖主机</a:t>
            </a:r>
            <a:r>
              <a:rPr lang="en-US" altLang="zh-CN" sz="1400" dirty="0">
                <a:solidFill>
                  <a:srgbClr val="666666"/>
                </a:solidFill>
              </a:rPr>
              <a:t>PC-2</a:t>
            </a:r>
            <a:r>
              <a:rPr lang="zh-CN" altLang="zh-CN" sz="1400" dirty="0">
                <a:solidFill>
                  <a:srgbClr val="666666"/>
                </a:solidFill>
              </a:rPr>
              <a:t>，并且它有两个节点：</a:t>
            </a:r>
            <a:r>
              <a:rPr lang="en-US" altLang="zh-CN" sz="1400" dirty="0">
                <a:solidFill>
                  <a:srgbClr val="666666"/>
                </a:solidFill>
              </a:rPr>
              <a:t>Node2</a:t>
            </a:r>
            <a:r>
              <a:rPr lang="zh-CN" altLang="zh-CN" sz="1400" dirty="0">
                <a:solidFill>
                  <a:srgbClr val="666666"/>
                </a:solidFill>
              </a:rPr>
              <a:t>和</a:t>
            </a:r>
            <a:r>
              <a:rPr lang="en-US" altLang="zh-CN" sz="1400" dirty="0">
                <a:solidFill>
                  <a:srgbClr val="666666"/>
                </a:solidFill>
              </a:rPr>
              <a:t>Node3</a:t>
            </a:r>
            <a:r>
              <a:rPr lang="zh-CN" altLang="zh-CN" sz="1400" dirty="0">
                <a:solidFill>
                  <a:srgbClr val="666666"/>
                </a:solidFill>
              </a:rPr>
              <a:t>，</a:t>
            </a:r>
            <a:r>
              <a:rPr lang="en-US" altLang="zh-CN" sz="1400" dirty="0">
                <a:solidFill>
                  <a:srgbClr val="666666"/>
                </a:solidFill>
              </a:rPr>
              <a:t>Node2</a:t>
            </a:r>
            <a:r>
              <a:rPr lang="zh-CN" altLang="zh-CN" sz="1400" dirty="0">
                <a:solidFill>
                  <a:srgbClr val="666666"/>
                </a:solidFill>
              </a:rPr>
              <a:t>上有一台服务器</a:t>
            </a:r>
            <a:r>
              <a:rPr lang="en-US" altLang="zh-CN" sz="1400" dirty="0">
                <a:solidFill>
                  <a:srgbClr val="666666"/>
                </a:solidFill>
              </a:rPr>
              <a:t>Server1</a:t>
            </a:r>
            <a:r>
              <a:rPr lang="zh-CN" altLang="zh-CN" sz="1400" dirty="0">
                <a:solidFill>
                  <a:srgbClr val="666666"/>
                </a:solidFill>
              </a:rPr>
              <a:t>，</a:t>
            </a:r>
            <a:r>
              <a:rPr lang="en-US" altLang="zh-CN" sz="1400" dirty="0">
                <a:solidFill>
                  <a:srgbClr val="666666"/>
                </a:solidFill>
              </a:rPr>
              <a:t>Node3</a:t>
            </a:r>
            <a:r>
              <a:rPr lang="zh-CN" altLang="zh-CN" sz="1400" dirty="0">
                <a:solidFill>
                  <a:srgbClr val="666666"/>
                </a:solidFill>
              </a:rPr>
              <a:t>上有也有一台服务器</a:t>
            </a:r>
            <a:r>
              <a:rPr lang="en-US" altLang="zh-CN" sz="1400" dirty="0">
                <a:solidFill>
                  <a:srgbClr val="666666"/>
                </a:solidFill>
              </a:rPr>
              <a:t>Sever2</a:t>
            </a:r>
            <a:r>
              <a:rPr lang="zh-CN" altLang="zh-CN" sz="1400" dirty="0">
                <a:solidFill>
                  <a:srgbClr val="666666"/>
                </a:solidFill>
              </a:rPr>
              <a:t>。所有的服务器都属于</a:t>
            </a:r>
            <a:r>
              <a:rPr lang="en-US" altLang="zh-CN" sz="1400" dirty="0" smtClean="0">
                <a:solidFill>
                  <a:srgbClr val="666666"/>
                </a:solidFill>
              </a:rPr>
              <a:t>Cluster01</a:t>
            </a:r>
            <a:endParaRPr lang="zh-CN" altLang="zh-CN" sz="1400" dirty="0">
              <a:solidFill>
                <a:srgbClr val="666666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0" name="矩形 59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 descr="was-clus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" y="1929184"/>
            <a:ext cx="4276725" cy="15341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文本框 76"/>
          <p:cNvSpPr txBox="1"/>
          <p:nvPr/>
        </p:nvSpPr>
        <p:spPr>
          <a:xfrm>
            <a:off x="215784" y="1071106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87930" y="989146"/>
            <a:ext cx="2326601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7930" y="1061723"/>
            <a:ext cx="2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WebSphere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01148" y="3786190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173294" y="3704230"/>
            <a:ext cx="25190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73294" y="3776807"/>
            <a:ext cx="25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WebSphere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集群构建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 descr="was-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73" y="3952090"/>
            <a:ext cx="4277589" cy="223532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矩形 84"/>
          <p:cNvSpPr/>
          <p:nvPr/>
        </p:nvSpPr>
        <p:spPr>
          <a:xfrm>
            <a:off x="300825" y="4535122"/>
            <a:ext cx="45258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①建立一个</a:t>
            </a:r>
            <a:r>
              <a:rPr lang="en-US" altLang="zh-CN" sz="1400" dirty="0"/>
              <a:t>Deployment Manager</a:t>
            </a:r>
            <a:r>
              <a:rPr lang="zh-CN" altLang="zh-CN" sz="1400" dirty="0"/>
              <a:t>节点</a:t>
            </a:r>
            <a:r>
              <a:rPr lang="zh-CN" altLang="zh-CN" sz="1400" dirty="0"/>
              <a:t> </a:t>
            </a:r>
            <a:endParaRPr lang="zh-CN" altLang="en-US" sz="1400" dirty="0" smtClean="0"/>
          </a:p>
          <a:p>
            <a:r>
              <a:rPr lang="zh-CN" altLang="zh-CN" sz="1400" dirty="0"/>
              <a:t>②建立第一个应用单元</a:t>
            </a:r>
            <a:r>
              <a:rPr lang="zh-CN" altLang="zh-CN" sz="1400" dirty="0"/>
              <a:t> </a:t>
            </a:r>
            <a:endParaRPr lang="zh-CN" altLang="en-US" sz="1400" dirty="0" smtClean="0"/>
          </a:p>
          <a:p>
            <a:r>
              <a:rPr lang="zh-CN" altLang="zh-CN" sz="1400" dirty="0"/>
              <a:t>③建立第二个应用单元</a:t>
            </a:r>
            <a:r>
              <a:rPr lang="zh-CN" altLang="zh-CN" sz="1400" dirty="0"/>
              <a:t> </a:t>
            </a:r>
            <a:endParaRPr lang="zh-CN" altLang="en-US" sz="1400" dirty="0" smtClean="0"/>
          </a:p>
          <a:p>
            <a:r>
              <a:rPr lang="zh-CN" altLang="zh-CN" sz="1400" dirty="0"/>
              <a:t>④</a:t>
            </a:r>
            <a:r>
              <a:rPr lang="zh-CN" altLang="zh-CN" sz="1400" dirty="0" smtClean="0"/>
              <a:t>联合</a:t>
            </a:r>
            <a:r>
              <a:rPr lang="zh-CN" altLang="en-US" sz="1400" dirty="0" smtClean="0"/>
              <a:t>第一个应用单元</a:t>
            </a:r>
            <a:r>
              <a:rPr lang="zh-CN" altLang="zh-CN" sz="1400" dirty="0" smtClean="0"/>
              <a:t>入</a:t>
            </a:r>
            <a:r>
              <a:rPr lang="en-US" altLang="zh-CN" sz="1400" dirty="0"/>
              <a:t>Deployment Manager</a:t>
            </a:r>
            <a:r>
              <a:rPr lang="zh-CN" altLang="zh-CN" sz="1400" dirty="0"/>
              <a:t>节点 </a:t>
            </a:r>
            <a:endParaRPr lang="zh-CN" altLang="en-US" sz="1400" dirty="0"/>
          </a:p>
          <a:p>
            <a:r>
              <a:rPr lang="zh-CN" altLang="zh-CN" sz="1400" dirty="0"/>
              <a:t>⑤</a:t>
            </a:r>
            <a:r>
              <a:rPr lang="zh-CN" altLang="zh-CN" sz="1400" dirty="0" smtClean="0"/>
              <a:t>联合</a:t>
            </a:r>
            <a:r>
              <a:rPr lang="zh-CN" altLang="en-US" sz="1400" dirty="0" smtClean="0"/>
              <a:t>第</a:t>
            </a:r>
            <a:r>
              <a:rPr lang="zh-CN" altLang="en-US" sz="1400" dirty="0" smtClean="0"/>
              <a:t>二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应用单元</a:t>
            </a:r>
            <a:r>
              <a:rPr lang="zh-CN" altLang="zh-CN" sz="1400" dirty="0"/>
              <a:t>入</a:t>
            </a:r>
            <a:r>
              <a:rPr lang="en-US" altLang="zh-CN" sz="1400" dirty="0"/>
              <a:t>Deployment Manager</a:t>
            </a:r>
            <a:r>
              <a:rPr lang="zh-CN" altLang="zh-CN" sz="1400" dirty="0"/>
              <a:t>节点 </a:t>
            </a:r>
            <a:endParaRPr lang="zh-CN" altLang="en-US" sz="1400" dirty="0"/>
          </a:p>
          <a:p>
            <a:r>
              <a:rPr lang="zh-CN" altLang="zh-CN" sz="1400" dirty="0"/>
              <a:t>⑥启动：用</a:t>
            </a:r>
            <a:r>
              <a:rPr lang="en-US" altLang="zh-CN" sz="1400" dirty="0" err="1"/>
              <a:t>startManager</a:t>
            </a:r>
            <a:r>
              <a:rPr lang="zh-CN" altLang="zh-CN" sz="1400" dirty="0" smtClean="0"/>
              <a:t>启动</a:t>
            </a:r>
            <a:r>
              <a:rPr lang="en-US" altLang="zh-CN" sz="1400" dirty="0"/>
              <a:t>Deployment Manager</a:t>
            </a:r>
            <a:r>
              <a:rPr lang="zh-CN" altLang="zh-CN" sz="1400" dirty="0"/>
              <a:t>节点 </a:t>
            </a:r>
            <a:endParaRPr lang="zh-CN" altLang="en-US" sz="1400" dirty="0"/>
          </a:p>
          <a:p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         </a:t>
            </a:r>
            <a:r>
              <a:rPr lang="zh-CN" altLang="zh-CN" sz="1400" dirty="0" smtClean="0"/>
              <a:t>用</a:t>
            </a:r>
            <a:r>
              <a:rPr lang="en-US" altLang="zh-CN" sz="1400" dirty="0" err="1"/>
              <a:t>startNode</a:t>
            </a:r>
            <a:r>
              <a:rPr lang="zh-CN" altLang="zh-CN" sz="1400" dirty="0" smtClean="0"/>
              <a:t>启动</a:t>
            </a:r>
            <a:r>
              <a:rPr lang="en-US" altLang="zh-CN" sz="1400" dirty="0" smtClean="0"/>
              <a:t>N</a:t>
            </a:r>
            <a:r>
              <a:rPr lang="en-US" altLang="zh-CN" sz="1400" dirty="0" smtClean="0"/>
              <a:t>ode</a:t>
            </a:r>
            <a:endParaRPr lang="zh-CN" altLang="zh-CN" sz="1400" dirty="0"/>
          </a:p>
          <a:p>
            <a:endParaRPr lang="zh-CN" altLang="zh-CN" sz="1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15784" y="1071106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87930" y="989146"/>
            <a:ext cx="2326601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87930" y="1061723"/>
            <a:ext cx="2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uDeploy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 descr="inatall a new ag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6" y="2187848"/>
            <a:ext cx="4459441" cy="28702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5339110" y="1263141"/>
            <a:ext cx="3561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dirty="0">
                <a:solidFill>
                  <a:srgbClr val="666666"/>
                </a:solidFill>
              </a:rPr>
              <a:t>创建</a:t>
            </a:r>
            <a:r>
              <a:rPr lang="en-US" altLang="zh-CN" dirty="0">
                <a:solidFill>
                  <a:srgbClr val="666666"/>
                </a:solidFill>
              </a:rPr>
              <a:t>Agent</a:t>
            </a:r>
            <a:r>
              <a:rPr lang="zh-CN" altLang="zh-CN" dirty="0">
                <a:solidFill>
                  <a:srgbClr val="666666"/>
                </a:solidFill>
              </a:rPr>
              <a:t>，该</a:t>
            </a:r>
            <a:r>
              <a:rPr lang="en-US" altLang="zh-CN" dirty="0">
                <a:solidFill>
                  <a:srgbClr val="666666"/>
                </a:solidFill>
              </a:rPr>
              <a:t>Agent</a:t>
            </a:r>
            <a:r>
              <a:rPr lang="zh-CN" altLang="zh-CN" dirty="0">
                <a:solidFill>
                  <a:srgbClr val="666666"/>
                </a:solidFill>
              </a:rPr>
              <a:t>位于</a:t>
            </a:r>
            <a:r>
              <a:rPr lang="en-US" altLang="zh-CN" dirty="0">
                <a:solidFill>
                  <a:srgbClr val="666666"/>
                </a:solidFill>
              </a:rPr>
              <a:t>PC-2</a:t>
            </a:r>
            <a:r>
              <a:rPr lang="zh-CN" altLang="zh-CN" dirty="0">
                <a:solidFill>
                  <a:srgbClr val="666666"/>
                </a:solidFill>
              </a:rPr>
              <a:t>上。进入</a:t>
            </a:r>
            <a:r>
              <a:rPr lang="en-US" altLang="zh-CN" dirty="0" smtClean="0">
                <a:solidFill>
                  <a:srgbClr val="666666"/>
                </a:solidFill>
              </a:rPr>
              <a:t>Resour</a:t>
            </a:r>
            <a:r>
              <a:rPr lang="en-US" altLang="zh-CN" dirty="0" smtClean="0">
                <a:solidFill>
                  <a:srgbClr val="666666"/>
                </a:solidFill>
              </a:rPr>
              <a:t>ce</a:t>
            </a:r>
            <a:r>
              <a:rPr lang="zh-CN" altLang="zh-CN" dirty="0" smtClean="0">
                <a:solidFill>
                  <a:srgbClr val="666666"/>
                </a:solidFill>
              </a:rPr>
              <a:t>面板</a:t>
            </a:r>
            <a:r>
              <a:rPr lang="zh-CN" altLang="zh-CN" dirty="0">
                <a:solidFill>
                  <a:srgbClr val="666666"/>
                </a:solidFill>
              </a:rPr>
              <a:t>，点击“</a:t>
            </a:r>
            <a:r>
              <a:rPr lang="en-US" altLang="zh-CN" dirty="0">
                <a:solidFill>
                  <a:srgbClr val="666666"/>
                </a:solidFill>
              </a:rPr>
              <a:t>Install New Agent</a:t>
            </a:r>
            <a:r>
              <a:rPr lang="zh-CN" altLang="zh-CN" dirty="0">
                <a:solidFill>
                  <a:srgbClr val="666666"/>
                </a:solidFill>
              </a:rPr>
              <a:t>”选择以“</a:t>
            </a:r>
            <a:r>
              <a:rPr lang="en-US" altLang="zh-CN" dirty="0">
                <a:solidFill>
                  <a:srgbClr val="666666"/>
                </a:solidFill>
              </a:rPr>
              <a:t>SSH</a:t>
            </a:r>
            <a:r>
              <a:rPr lang="zh-CN" altLang="zh-CN" dirty="0">
                <a:solidFill>
                  <a:srgbClr val="666666"/>
                </a:solidFill>
              </a:rPr>
              <a:t>”的方式创建</a:t>
            </a:r>
            <a:r>
              <a:rPr lang="en-US" altLang="zh-CN" dirty="0">
                <a:solidFill>
                  <a:srgbClr val="666666"/>
                </a:solidFill>
              </a:rPr>
              <a:t>Agent</a:t>
            </a:r>
            <a:r>
              <a:rPr lang="zh-CN" altLang="zh-CN" dirty="0">
                <a:solidFill>
                  <a:srgbClr val="666666"/>
                </a:solidFill>
              </a:rPr>
              <a:t> </a:t>
            </a:r>
            <a:endParaRPr lang="zh-HK" altLang="zh-HK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000599" y="4546796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425323"/>
            <a:ext cx="4292600" cy="1107996"/>
            <a:chOff x="3670604" y="1284451"/>
            <a:chExt cx="4292600" cy="1107996"/>
          </a:xfrm>
        </p:grpSpPr>
        <p:sp>
          <p:nvSpPr>
            <p:cNvPr id="42" name="矩形 41"/>
            <p:cNvSpPr/>
            <p:nvPr/>
          </p:nvSpPr>
          <p:spPr>
            <a:xfrm>
              <a:off x="3670604" y="1653783"/>
              <a:ext cx="42926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400" dirty="0">
                  <a:solidFill>
                    <a:srgbClr val="666666"/>
                  </a:solidFill>
                </a:rPr>
                <a:t>自动发现是</a:t>
              </a:r>
              <a:r>
                <a:rPr lang="en-US" altLang="zh-CN" sz="1400" dirty="0" err="1">
                  <a:solidFill>
                    <a:srgbClr val="666666"/>
                  </a:solidFill>
                </a:rPr>
                <a:t>uDeploy</a:t>
              </a:r>
              <a:r>
                <a:rPr lang="zh-CN" altLang="zh-CN" sz="1400" dirty="0">
                  <a:solidFill>
                    <a:srgbClr val="666666"/>
                  </a:solidFill>
                </a:rPr>
                <a:t>用于通过</a:t>
              </a:r>
              <a:r>
                <a:rPr lang="en-US" altLang="zh-CN" sz="1400" dirty="0">
                  <a:solidFill>
                    <a:srgbClr val="666666"/>
                  </a:solidFill>
                </a:rPr>
                <a:t>Agent</a:t>
              </a:r>
              <a:r>
                <a:rPr lang="zh-CN" altLang="zh-CN" sz="1400" dirty="0">
                  <a:solidFill>
                    <a:srgbClr val="666666"/>
                  </a:solidFill>
                </a:rPr>
                <a:t>在主机上发现特定技术的一个机制。当发现</a:t>
              </a:r>
              <a:r>
                <a:rPr lang="en-US" altLang="zh-CN" sz="1400" dirty="0">
                  <a:solidFill>
                    <a:srgbClr val="666666"/>
                  </a:solidFill>
                </a:rPr>
                <a:t>WAS</a:t>
              </a:r>
              <a:r>
                <a:rPr lang="zh-CN" altLang="zh-CN" sz="1400" dirty="0">
                  <a:solidFill>
                    <a:srgbClr val="666666"/>
                  </a:solidFill>
                </a:rPr>
                <a:t>时，可使用自动匹配来创建部署目标的一个模型。</a:t>
              </a:r>
              <a:r>
                <a:rPr lang="zh-CN" altLang="zh-CN" sz="1400" dirty="0">
                  <a:solidFill>
                    <a:srgbClr val="666666"/>
                  </a:solidFill>
                </a:rPr>
                <a:t> </a:t>
              </a:r>
              <a:endParaRPr lang="zh-HK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78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673264"/>
            <a:ext cx="4276654" cy="1483649"/>
            <a:chOff x="4458209" y="3053444"/>
            <a:chExt cx="4276654" cy="548078"/>
          </a:xfrm>
        </p:grpSpPr>
        <p:sp>
          <p:nvSpPr>
            <p:cNvPr id="44" name="矩形 43"/>
            <p:cNvSpPr/>
            <p:nvPr/>
          </p:nvSpPr>
          <p:spPr>
            <a:xfrm>
              <a:off x="6288500" y="3170635"/>
              <a:ext cx="244636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100" dirty="0"/>
                <a:t>配置</a:t>
              </a:r>
              <a:r>
                <a:rPr lang="en-US" altLang="zh-CN" sz="1100" dirty="0"/>
                <a:t>Agent-1</a:t>
              </a:r>
              <a:r>
                <a:rPr lang="zh-CN" altLang="zh-CN" sz="1100" dirty="0"/>
                <a:t>，在</a:t>
              </a:r>
              <a:r>
                <a:rPr lang="en-US" altLang="zh-CN" sz="1100" dirty="0"/>
                <a:t>Agent</a:t>
              </a:r>
              <a:r>
                <a:rPr lang="zh-CN" altLang="zh-CN" sz="1100" dirty="0"/>
                <a:t>的属性中添加“</a:t>
              </a:r>
              <a:r>
                <a:rPr lang="en-US" altLang="zh-CN" sz="1100" dirty="0" err="1"/>
                <a:t>wsadmin.path</a:t>
              </a:r>
              <a:r>
                <a:rPr lang="zh-CN" altLang="zh-CN" sz="1100" dirty="0"/>
                <a:t>”参数</a:t>
              </a:r>
              <a:r>
                <a:rPr lang="zh-CN" altLang="zh-CN" sz="1100" dirty="0"/>
                <a:t> 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117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参数配置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4" y="4743339"/>
            <a:ext cx="3790805" cy="1400030"/>
            <a:chOff x="3670604" y="4884211"/>
            <a:chExt cx="3790805" cy="1400030"/>
          </a:xfrm>
        </p:grpSpPr>
        <p:sp>
          <p:nvSpPr>
            <p:cNvPr id="46" name="矩形 45"/>
            <p:cNvSpPr/>
            <p:nvPr/>
          </p:nvSpPr>
          <p:spPr>
            <a:xfrm>
              <a:off x="4062233" y="6022631"/>
              <a:ext cx="339917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100" dirty="0"/>
                <a:t>Resource-Resource Tree</a:t>
              </a:r>
              <a:r>
                <a:rPr lang="zh-CN" altLang="zh-CN" sz="1100" dirty="0"/>
                <a:t>面板，等待</a:t>
              </a:r>
              <a:r>
                <a:rPr lang="en-US" altLang="zh-CN" sz="1100" dirty="0"/>
                <a:t>30s</a:t>
              </a:r>
              <a:r>
                <a:rPr lang="zh-CN" altLang="zh-CN" sz="1100" dirty="0"/>
                <a:t>后更新界面</a:t>
              </a:r>
              <a:r>
                <a:rPr lang="zh-CN" altLang="zh-CN" sz="1100" dirty="0"/>
                <a:t> 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4" y="488421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成功发现资源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35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7874" y="875034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0020" y="793074"/>
            <a:ext cx="2897965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0020" y="865651"/>
            <a:ext cx="283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WebSphere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自动发现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6624" y="2757084"/>
            <a:ext cx="2380270" cy="2014728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1" y="2952449"/>
            <a:ext cx="2209798" cy="1644227"/>
          </a:xfrm>
          <a:prstGeom prst="ellipse">
            <a:avLst/>
          </a:prstGeom>
        </p:spPr>
      </p:pic>
      <p:pic>
        <p:nvPicPr>
          <p:cNvPr id="63" name="图片 62" descr="Agent-properti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27" y="3015535"/>
            <a:ext cx="1618655" cy="92923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矩形 63"/>
          <p:cNvSpPr/>
          <p:nvPr/>
        </p:nvSpPr>
        <p:spPr>
          <a:xfrm>
            <a:off x="6394318" y="3699174"/>
            <a:ext cx="24463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sz="1100" dirty="0"/>
              <a:t>创建“顶级组件”</a:t>
            </a:r>
            <a:r>
              <a:rPr lang="en-US" altLang="zh-CN" sz="1100" dirty="0"/>
              <a:t>was-test</a:t>
            </a:r>
            <a:r>
              <a:rPr lang="zh-CN" altLang="zh-CN" sz="1100" dirty="0"/>
              <a:t>，在资源属性中添加“</a:t>
            </a:r>
            <a:r>
              <a:rPr lang="en-US" altLang="zh-CN" sz="1100" dirty="0" err="1"/>
              <a:t>websphere.profilePath</a:t>
            </a:r>
            <a:r>
              <a:rPr lang="zh-CN" altLang="zh-CN" sz="1100" dirty="0"/>
              <a:t>”参数</a:t>
            </a:r>
            <a:r>
              <a:rPr lang="zh-CN" altLang="zh-CN" sz="1100" dirty="0"/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图片 64" descr="find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90" y="5112671"/>
            <a:ext cx="4651327" cy="72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8839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35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7874" y="875034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0020" y="793074"/>
            <a:ext cx="2897965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0020" y="865651"/>
            <a:ext cx="283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uDeploy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组件及流程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" name="图片 66" descr="component-proc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9" y="1619000"/>
            <a:ext cx="3580316" cy="483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图片 67" descr="application-proces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80" y="1844815"/>
            <a:ext cx="4720774" cy="2936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" name="文本框 68"/>
          <p:cNvSpPr txBox="1"/>
          <p:nvPr/>
        </p:nvSpPr>
        <p:spPr>
          <a:xfrm>
            <a:off x="4741603" y="884417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13749" y="802457"/>
            <a:ext cx="3368205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613748" y="875034"/>
            <a:ext cx="33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uDeploy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应用程序及流程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8536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矩形 57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87874" y="875034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Step7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60020" y="793074"/>
            <a:ext cx="3326785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60019" y="865651"/>
            <a:ext cx="334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uDeploy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应用程序环境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图片 90" descr="basesourc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8" y="1537040"/>
            <a:ext cx="4787372" cy="20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图片 91" descr="ad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4" y="3865285"/>
            <a:ext cx="5043170" cy="22028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602147" y="1856274"/>
            <a:ext cx="33913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/>
              <a:t>1.</a:t>
            </a:r>
            <a:r>
              <a:rPr lang="zh-CN" altLang="zh-CN" sz="1400" dirty="0" smtClean="0"/>
              <a:t>创建</a:t>
            </a:r>
            <a:r>
              <a:rPr lang="zh-CN" altLang="zh-CN" sz="1400" dirty="0"/>
              <a:t>名为</a:t>
            </a:r>
            <a:r>
              <a:rPr lang="en-US" altLang="zh-CN" sz="1400" dirty="0"/>
              <a:t>was app environment</a:t>
            </a:r>
            <a:r>
              <a:rPr lang="zh-CN" altLang="zh-CN" sz="1400" dirty="0"/>
              <a:t>的环境</a:t>
            </a:r>
          </a:p>
          <a:p>
            <a:pPr lvl="0" algn="just">
              <a:spcAft>
                <a:spcPts val="0"/>
              </a:spcAft>
            </a:pPr>
            <a:endParaRPr lang="zh-CN" altLang="en-US" sz="1400" dirty="0" smtClean="0"/>
          </a:p>
          <a:p>
            <a:pPr lvl="0" algn="just">
              <a:spcAft>
                <a:spcPts val="0"/>
              </a:spcAft>
            </a:pPr>
            <a:r>
              <a:rPr lang="en-US" altLang="zh-CN" sz="1400" dirty="0" smtClean="0"/>
              <a:t>2.</a:t>
            </a:r>
            <a:r>
              <a:rPr lang="zh-CN" altLang="zh-CN" sz="1400" dirty="0" smtClean="0"/>
              <a:t>为</a:t>
            </a:r>
            <a:r>
              <a:rPr lang="zh-CN" altLang="zh-CN" sz="1400" dirty="0"/>
              <a:t>该环境添加基本资源</a:t>
            </a:r>
            <a:r>
              <a:rPr lang="zh-CN" altLang="zh-CN" sz="1400" dirty="0"/>
              <a:t> </a:t>
            </a:r>
            <a:endParaRPr lang="zh-CN" altLang="en-US" sz="1400" dirty="0" smtClean="0"/>
          </a:p>
          <a:p>
            <a:pPr lvl="0" algn="just">
              <a:spcAft>
                <a:spcPts val="0"/>
              </a:spcAft>
            </a:pPr>
            <a:endParaRPr lang="zh-CN" altLang="en-US" sz="1400" dirty="0">
              <a:latin typeface="Times New Roman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400" dirty="0" smtClean="0">
                <a:latin typeface="Times New Roman" charset="0"/>
              </a:rPr>
              <a:t>3.</a:t>
            </a:r>
            <a:r>
              <a:rPr lang="zh-CN" altLang="zh-CN" sz="1400" dirty="0"/>
              <a:t>为应用程序添加组件“</a:t>
            </a:r>
            <a:r>
              <a:rPr lang="en-US" altLang="zh-CN" sz="1400" dirty="0"/>
              <a:t>was-component</a:t>
            </a:r>
            <a:r>
              <a:rPr lang="zh-CN" altLang="zh-CN" sz="1400" dirty="0" smtClean="0"/>
              <a:t>”</a:t>
            </a:r>
            <a:endParaRPr lang="zh-CN" altLang="en-US" sz="1400" dirty="0" smtClean="0"/>
          </a:p>
          <a:p>
            <a:pPr lvl="0" algn="just">
              <a:spcAft>
                <a:spcPts val="0"/>
              </a:spcAft>
            </a:pPr>
            <a:endParaRPr lang="zh-CN" altLang="en-US" sz="1400" dirty="0"/>
          </a:p>
          <a:p>
            <a:pPr lvl="0" algn="just">
              <a:spcAft>
                <a:spcPts val="0"/>
              </a:spcAft>
            </a:pPr>
            <a:r>
              <a:rPr lang="en-US" altLang="zh-CN" sz="1400" dirty="0" smtClean="0"/>
              <a:t>4.</a:t>
            </a:r>
            <a:r>
              <a:rPr lang="zh-CN" altLang="zh-CN" sz="1400" dirty="0" smtClean="0"/>
              <a:t>环境</a:t>
            </a:r>
            <a:r>
              <a:rPr lang="zh-CN" altLang="zh-CN" sz="1400" dirty="0"/>
              <a:t>由托管应用程序的资源组成</a:t>
            </a:r>
            <a:r>
              <a:rPr lang="zh-CN" altLang="zh-CN" sz="1400" dirty="0" smtClean="0"/>
              <a:t>，将</a:t>
            </a:r>
            <a:r>
              <a:rPr lang="zh-CN" altLang="zh-CN" sz="1400" dirty="0"/>
              <a:t>部署到代表</a:t>
            </a:r>
            <a:r>
              <a:rPr lang="en-US" altLang="zh-CN" sz="1400" dirty="0"/>
              <a:t>Cluster01</a:t>
            </a:r>
            <a:r>
              <a:rPr lang="zh-CN" altLang="zh-CN" sz="1400" dirty="0"/>
              <a:t>的资源</a:t>
            </a:r>
            <a:r>
              <a:rPr lang="zh-CN" altLang="zh-CN" sz="1400" dirty="0"/>
              <a:t> </a:t>
            </a:r>
            <a:r>
              <a:rPr lang="zh-CN" altLang="zh-CN" sz="1400" dirty="0" smtClean="0"/>
              <a:t> </a:t>
            </a:r>
            <a:endParaRPr lang="zh-CN" altLang="zh-CN" sz="1400" dirty="0">
              <a:latin typeface="Times New Roman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602147" y="139037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5198103" y="174880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uDeploy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被触发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 rot="5400000">
            <a:off x="4402181" y="-2374417"/>
            <a:ext cx="249809" cy="7806335"/>
            <a:chOff x="3587350" y="-2205635"/>
            <a:chExt cx="249809" cy="7806335"/>
          </a:xfrm>
        </p:grpSpPr>
        <p:cxnSp>
          <p:nvCxnSpPr>
            <p:cNvPr id="42" name="直接连接符 41"/>
            <p:cNvCxnSpPr/>
            <p:nvPr/>
          </p:nvCxnSpPr>
          <p:spPr>
            <a:xfrm rot="16200000" flipH="1">
              <a:off x="-176689" y="1697533"/>
              <a:ext cx="7806335" cy="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587350" y="-10670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38127" y="168440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矩形 38"/>
          <p:cNvSpPr/>
          <p:nvPr/>
        </p:nvSpPr>
        <p:spPr>
          <a:xfrm>
            <a:off x="2709827" y="10725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77593" y="11288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44"/>
          <p:cNvCxnSpPr/>
          <p:nvPr/>
        </p:nvCxnSpPr>
        <p:spPr>
          <a:xfrm>
            <a:off x="2566832" y="101147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45"/>
          <p:cNvCxnSpPr/>
          <p:nvPr/>
        </p:nvCxnSpPr>
        <p:spPr>
          <a:xfrm>
            <a:off x="4058088" y="10410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87874" y="875034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Step8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0020" y="793074"/>
            <a:ext cx="3326785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60019" y="865651"/>
            <a:ext cx="334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启动部署</a:t>
            </a:r>
            <a:endParaRPr lang="zh-HK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/>
          <p:nvPr/>
        </p:nvPicPr>
        <p:blipFill>
          <a:blip r:embed="rId2"/>
          <a:stretch>
            <a:fillRect/>
          </a:stretch>
        </p:blipFill>
        <p:spPr>
          <a:xfrm>
            <a:off x="187874" y="2125328"/>
            <a:ext cx="4055209" cy="1734184"/>
          </a:xfrm>
          <a:prstGeom prst="rect">
            <a:avLst/>
          </a:prstGeom>
        </p:spPr>
      </p:pic>
      <p:pic>
        <p:nvPicPr>
          <p:cNvPr id="61" name="图片 60" descr="succes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03" y="2241744"/>
            <a:ext cx="3889095" cy="20369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6" name="图片 75" descr="success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" y="4977416"/>
            <a:ext cx="5043170" cy="181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组合 61"/>
          <p:cNvGrpSpPr/>
          <p:nvPr/>
        </p:nvGrpSpPr>
        <p:grpSpPr>
          <a:xfrm rot="5400000">
            <a:off x="2063316" y="2405535"/>
            <a:ext cx="221360" cy="4138174"/>
            <a:chOff x="3601574" y="1462524"/>
            <a:chExt cx="221360" cy="4138174"/>
          </a:xfrm>
        </p:grpSpPr>
        <p:cxnSp>
          <p:nvCxnSpPr>
            <p:cNvPr id="78" name="直接连接符 41"/>
            <p:cNvCxnSpPr/>
            <p:nvPr/>
          </p:nvCxnSpPr>
          <p:spPr>
            <a:xfrm rot="16200000" flipH="1">
              <a:off x="1650280" y="3524498"/>
              <a:ext cx="4138174" cy="14225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3601574" y="3318783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190294" y="45395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成功部署到</a:t>
            </a:r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矩形 33"/>
          <p:cNvSpPr/>
          <p:nvPr/>
        </p:nvSpPr>
        <p:spPr>
          <a:xfrm>
            <a:off x="4022327" y="97061"/>
            <a:ext cx="792742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43709" y="93911"/>
            <a:ext cx="101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2"/>
          <p:cNvCxnSpPr/>
          <p:nvPr/>
        </p:nvCxnSpPr>
        <p:spPr>
          <a:xfrm>
            <a:off x="4949947" y="9076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49190" y="1560508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7811" y="1837507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uDeploy</a:t>
            </a:r>
            <a:r>
              <a:rPr lang="zh-CN" altLang="en-US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与</a:t>
            </a:r>
            <a:r>
              <a:rPr lang="en-US" altLang="zh-CN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WAS</a:t>
            </a:r>
            <a:r>
              <a:rPr lang="zh-CN" altLang="en-US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的集成同时提供自动的环境配置和流程自动化。自动发现和自动配置节省 了大量的手动数据录入</a:t>
            </a:r>
            <a:r>
              <a:rPr lang="en-US" altLang="zh-CN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,</a:t>
            </a:r>
            <a:r>
              <a:rPr lang="zh-CN" altLang="en-US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并防止手动引入的错误。这些功能让我们可以快速添加新的</a:t>
            </a:r>
            <a:r>
              <a:rPr lang="en-US" altLang="zh-CN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WAS</a:t>
            </a:r>
            <a:r>
              <a:rPr lang="zh-CN" altLang="en-US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环 境</a:t>
            </a:r>
            <a:r>
              <a:rPr lang="en-US" altLang="zh-CN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,</a:t>
            </a:r>
            <a:r>
              <a:rPr lang="zh-CN" altLang="en-US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并利用“一次单击”自动配置与</a:t>
            </a:r>
            <a:r>
              <a:rPr lang="en-US" altLang="zh-CN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WAS</a:t>
            </a:r>
            <a:r>
              <a:rPr lang="zh-CN" altLang="en-US" sz="1200" dirty="0">
                <a:solidFill>
                  <a:srgbClr val="666666"/>
                </a:solidFill>
                <a:latin typeface="Baoli SC" charset="-122"/>
                <a:ea typeface="Baoli SC" charset="-122"/>
                <a:cs typeface="Baoli SC" charset="-122"/>
              </a:rPr>
              <a:t>环境中的变更保持同步。 </a:t>
            </a:r>
            <a:endParaRPr lang="zh-CN" altLang="en-US" sz="1200" dirty="0">
              <a:solidFill>
                <a:srgbClr val="666666"/>
              </a:solidFill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87811" y="3121546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14F"/>
                </a:solidFill>
                <a:latin typeface="Baoli SC" charset="-122"/>
                <a:ea typeface="Baoli SC" charset="-122"/>
                <a:cs typeface="Baoli SC" charset="-122"/>
              </a:rPr>
              <a:t>WebSphere</a:t>
            </a:r>
            <a:r>
              <a:rPr lang="zh-CN" altLang="en-US" sz="1200" dirty="0">
                <a:solidFill>
                  <a:srgbClr val="92D14F"/>
                </a:solidFill>
                <a:latin typeface="Baoli SC" charset="-122"/>
                <a:ea typeface="Baoli SC" charset="-122"/>
                <a:cs typeface="Baoli SC" charset="-122"/>
              </a:rPr>
              <a:t>插件步骤使我们能够创建可靠、可重复、自动的组件流程</a:t>
            </a:r>
            <a:r>
              <a:rPr lang="en-US" altLang="zh-CN" sz="1200" dirty="0">
                <a:solidFill>
                  <a:srgbClr val="92D14F"/>
                </a:solidFill>
                <a:latin typeface="Baoli SC" charset="-122"/>
                <a:ea typeface="Baoli SC" charset="-122"/>
                <a:cs typeface="Baoli SC" charset="-122"/>
              </a:rPr>
              <a:t>— </a:t>
            </a:r>
            <a:r>
              <a:rPr lang="zh-CN" altLang="en-US" sz="1200" dirty="0">
                <a:solidFill>
                  <a:srgbClr val="92D14F"/>
                </a:solidFill>
                <a:latin typeface="Baoli SC" charset="-122"/>
                <a:ea typeface="Baoli SC" charset="-122"/>
                <a:cs typeface="Baoli SC" charset="-122"/>
              </a:rPr>
              <a:t>我们可以结合这些 流程创建任何复杂程度的协调部署。它消除了内部编写的部署脚本及其维护。它用可靠的自 动化流程取代容易出错的手动流程</a:t>
            </a:r>
            <a:r>
              <a:rPr lang="en-US" altLang="zh-CN" sz="1200" dirty="0">
                <a:solidFill>
                  <a:srgbClr val="92D14F"/>
                </a:solidFill>
                <a:latin typeface="Baoli SC" charset="-122"/>
                <a:ea typeface="Baoli SC" charset="-122"/>
                <a:cs typeface="Baoli SC" charset="-122"/>
              </a:rPr>
              <a:t>,</a:t>
            </a:r>
            <a:r>
              <a:rPr lang="zh-CN" altLang="en-US" sz="1200" dirty="0">
                <a:solidFill>
                  <a:srgbClr val="92D14F"/>
                </a:solidFill>
                <a:latin typeface="Baoli SC" charset="-122"/>
                <a:ea typeface="Baoli SC" charset="-122"/>
                <a:cs typeface="Baoli SC" charset="-122"/>
              </a:rPr>
              <a:t>具有适当权限的任何人可在任何环境中执行这些自动化 部署流程。 </a:t>
            </a:r>
            <a:endParaRPr lang="zh-CN" altLang="en-US" sz="1200" dirty="0">
              <a:solidFill>
                <a:srgbClr val="92D14F"/>
              </a:solidFill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49190" y="2844547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87811" y="4405585"/>
            <a:ext cx="520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Baoli SC" charset="-122"/>
                <a:ea typeface="Baoli SC" charset="-122"/>
                <a:cs typeface="Baoli SC" charset="-122"/>
              </a:rPr>
              <a:t>uDeploy</a:t>
            </a:r>
            <a:r>
              <a:rPr lang="zh-CN" altLang="en-US" sz="1200" dirty="0">
                <a:latin typeface="Baoli SC" charset="-122"/>
                <a:ea typeface="Baoli SC" charset="-122"/>
                <a:cs typeface="Baoli SC" charset="-122"/>
              </a:rPr>
              <a:t>的部署自动化同时减少了多种类型的错误</a:t>
            </a:r>
            <a:r>
              <a:rPr lang="en-US" altLang="zh-CN" sz="1200" dirty="0">
                <a:latin typeface="Baoli SC" charset="-122"/>
                <a:ea typeface="Baoli SC" charset="-122"/>
                <a:cs typeface="Baoli SC" charset="-122"/>
              </a:rPr>
              <a:t>,</a:t>
            </a:r>
            <a:r>
              <a:rPr lang="zh-CN" altLang="en-US" sz="1200" dirty="0">
                <a:latin typeface="Baoli SC" charset="-122"/>
                <a:ea typeface="Baoli SC" charset="-122"/>
                <a:cs typeface="Baoli SC" charset="-122"/>
              </a:rPr>
              <a:t>并且缩短了部署时间。在部署管道中拥 有适用于所有环境的单一应用程序部署流程</a:t>
            </a:r>
            <a:r>
              <a:rPr lang="en-US" altLang="zh-CN" sz="1200" dirty="0">
                <a:latin typeface="Baoli SC" charset="-122"/>
                <a:ea typeface="Baoli SC" charset="-122"/>
                <a:cs typeface="Baoli SC" charset="-122"/>
              </a:rPr>
              <a:t>,</a:t>
            </a:r>
            <a:r>
              <a:rPr lang="zh-CN" altLang="en-US" sz="1200" dirty="0">
                <a:latin typeface="Baoli SC" charset="-122"/>
                <a:ea typeface="Baoli SC" charset="-122"/>
                <a:cs typeface="Baoli SC" charset="-122"/>
              </a:rPr>
              <a:t>可以在此流程中提高质量和信心</a:t>
            </a:r>
            <a:r>
              <a:rPr lang="en-US" altLang="zh-CN" sz="1200" dirty="0">
                <a:latin typeface="Baoli SC" charset="-122"/>
                <a:ea typeface="Baoli SC" charset="-122"/>
                <a:cs typeface="Baoli SC" charset="-122"/>
              </a:rPr>
              <a:t>; </a:t>
            </a:r>
            <a:r>
              <a:rPr lang="zh-CN" altLang="en-US" sz="1200" dirty="0">
                <a:latin typeface="Baoli SC" charset="-122"/>
                <a:ea typeface="Baoli SC" charset="-122"/>
                <a:cs typeface="Baoli SC" charset="-122"/>
              </a:rPr>
              <a:t>在每一个部 署中同时测试部署流程和被部署的构件。 </a:t>
            </a:r>
            <a:endParaRPr lang="zh-CN" altLang="en-US" sz="1200" dirty="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9190" y="4128586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74829" y="1792470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74829" y="2720803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74829" y="358913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74828" y="4399357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06878" y="90760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51529" y="1989771"/>
            <a:ext cx="51989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dirty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部署一般是指将软件（或应用）在不同级别的测试环境中移动，最终安装在生产系统上的过程。</a:t>
            </a:r>
            <a:r>
              <a:rPr lang="zh-CN" altLang="zh-CN" sz="1100" dirty="0" smtClean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随着</a:t>
            </a:r>
            <a:r>
              <a:rPr lang="zh-CN" altLang="zh-CN" sz="1100" dirty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应用程序越来越复杂，部署包含多个组件的应用程序极具挑战性。手动</a:t>
            </a:r>
            <a:r>
              <a:rPr lang="zh-CN" altLang="zh-CN" sz="1100" dirty="0" smtClean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  <a:r>
              <a:rPr lang="zh-CN" altLang="en-US" sz="1100" dirty="0" smtClean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不仅</a:t>
            </a:r>
            <a:r>
              <a:rPr lang="zh-CN" altLang="zh-CN" sz="1100" dirty="0" smtClean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慢</a:t>
            </a:r>
            <a:r>
              <a:rPr lang="zh-CN" altLang="en-US" sz="1100" dirty="0" smtClean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而且</a:t>
            </a:r>
            <a:r>
              <a:rPr lang="zh-CN" altLang="zh-CN" sz="1100" dirty="0" smtClean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容易</a:t>
            </a:r>
            <a:r>
              <a:rPr lang="zh-CN" altLang="zh-CN" sz="1100" dirty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出错</a:t>
            </a:r>
            <a:r>
              <a:rPr lang="zh-CN" altLang="zh-CN" sz="1100" dirty="0">
                <a:solidFill>
                  <a:srgbClr val="666666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68500" y="3075412"/>
            <a:ext cx="5207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UrbanCode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WebSphere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的使用日趋成熟，并且相互集成的插件已经开发并且投入使用。为自动化部署的实现打下坚实的基础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2" y="165357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0637" y="4642009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45464" y="4046366"/>
            <a:ext cx="5207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自动化部署的流程是自动化并且精心安排的，采用自动化工具为每个步骤流程提供了可见性和可靠性。将数天的手动工作缩短为数分钟的自动化，并且将部署的错误减少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86" y="1772671"/>
            <a:ext cx="1323371" cy="9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工具简介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505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3886520" y="1896422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861310" y="1396100"/>
            <a:ext cx="108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HK" altLang="zh-HK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31903" y="2829039"/>
            <a:ext cx="42269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dirty="0" smtClean="0"/>
              <a:t>    </a:t>
            </a:r>
            <a:r>
              <a:rPr lang="en-US" altLang="zh-CN" sz="1100" dirty="0" smtClean="0"/>
              <a:t>Jenkins</a:t>
            </a:r>
            <a:r>
              <a:rPr lang="zh-CN" altLang="zh-CN" sz="1100" dirty="0"/>
              <a:t>主要由两个部分构成部分构成：一个部分是可以独立运行的</a:t>
            </a:r>
            <a:r>
              <a:rPr lang="en-US" altLang="zh-CN" sz="1100" dirty="0"/>
              <a:t>java</a:t>
            </a:r>
            <a:r>
              <a:rPr lang="zh-CN" altLang="zh-CN" sz="1100" dirty="0"/>
              <a:t>程序</a:t>
            </a:r>
            <a:r>
              <a:rPr lang="en-US" altLang="zh-CN" sz="1100" dirty="0"/>
              <a:t>,</a:t>
            </a:r>
            <a:r>
              <a:rPr lang="zh-CN" altLang="zh-CN" sz="1100" dirty="0"/>
              <a:t>用来负责构建；另外一部分是</a:t>
            </a:r>
            <a:r>
              <a:rPr lang="en-US" altLang="zh-CN" sz="1100" dirty="0"/>
              <a:t>web</a:t>
            </a:r>
            <a:r>
              <a:rPr lang="zh-CN" altLang="zh-CN" sz="1100" dirty="0"/>
              <a:t>程序，可以负责实现多任务并行化处理的宏调用，通过循环的方式执行各个构建周期</a:t>
            </a:r>
            <a:r>
              <a:rPr lang="zh-CN" altLang="zh-CN" sz="1100" dirty="0"/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1374768" y="107448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15778" y="10838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1435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68118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5" y="1720725"/>
            <a:ext cx="2525469" cy="32512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131903" y="2190147"/>
            <a:ext cx="42269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100" dirty="0" smtClean="0"/>
              <a:t>     </a:t>
            </a:r>
            <a:r>
              <a:rPr lang="en-US" altLang="zh-CN" sz="1100" dirty="0" smtClean="0"/>
              <a:t>Jenkins </a:t>
            </a:r>
            <a:r>
              <a:rPr lang="zh-CN" altLang="zh-CN" sz="1100" dirty="0" smtClean="0"/>
              <a:t>是</a:t>
            </a:r>
            <a:r>
              <a:rPr lang="zh-CN" altLang="zh-CN" sz="1100" dirty="0"/>
              <a:t>一款用</a:t>
            </a:r>
            <a:r>
              <a:rPr lang="en-US" altLang="zh-CN" sz="1100" dirty="0"/>
              <a:t>java</a:t>
            </a:r>
            <a:r>
              <a:rPr lang="zh-CN" altLang="zh-CN" sz="1100" dirty="0"/>
              <a:t>语言开发的开源持续集成软件，它是一款服务器平台类型</a:t>
            </a:r>
            <a:r>
              <a:rPr lang="zh-CN" altLang="zh-CN" sz="1100" dirty="0" smtClean="0"/>
              <a:t>软件</a:t>
            </a:r>
            <a:r>
              <a:rPr lang="zh-CN" altLang="en-US" sz="1100" dirty="0" smtClean="0"/>
              <a:t>。 旨在</a:t>
            </a:r>
            <a:r>
              <a:rPr lang="zh-CN" altLang="en-US" sz="1100" dirty="0"/>
              <a:t>提供一个开放易用的软件平台，使软件的持续集成变成可能</a:t>
            </a:r>
            <a:r>
              <a:rPr lang="zh-CN" altLang="en-US" sz="1100" dirty="0" smtClean="0"/>
              <a:t>。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class-winter/周三课程/读书报告/jenkins基本工作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55" y="3390259"/>
            <a:ext cx="2777924" cy="2650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1821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3886520" y="1896422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43710" y="2093192"/>
            <a:ext cx="41511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dirty="0"/>
              <a:t>WebSphere Application Server</a:t>
            </a:r>
            <a:r>
              <a:rPr lang="zh-CN" altLang="zh-CN" sz="1100" dirty="0"/>
              <a:t>（</a:t>
            </a:r>
            <a:r>
              <a:rPr lang="en-US" altLang="zh-CN" sz="1100" dirty="0"/>
              <a:t>WAS</a:t>
            </a:r>
            <a:r>
              <a:rPr lang="zh-CN" altLang="zh-CN" sz="1100" dirty="0"/>
              <a:t>）为</a:t>
            </a:r>
            <a:r>
              <a:rPr lang="en-US" altLang="zh-CN" sz="1100" dirty="0"/>
              <a:t> SOA</a:t>
            </a:r>
            <a:r>
              <a:rPr lang="zh-CN" altLang="zh-CN" sz="1100" dirty="0"/>
              <a:t>（面向服务架构）环境提供软件，以实现动态的、互联的业务流程，为所有业务情形提供高度有效的应用程序基础</a:t>
            </a:r>
            <a:r>
              <a:rPr lang="zh-CN" altLang="zh-CN" sz="1100" dirty="0"/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1374768" y="107448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15778" y="10838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30028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7" y="1962025"/>
            <a:ext cx="3175000" cy="27686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861309" y="1396100"/>
            <a:ext cx="4197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WebSphere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HK" altLang="zh-HK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class-winter/周三课程/读书报告/wa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10" y="2886166"/>
            <a:ext cx="4362479" cy="335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689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3886520" y="1896422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979503" y="1896422"/>
            <a:ext cx="43426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dirty="0"/>
              <a:t>IBM </a:t>
            </a:r>
            <a:r>
              <a:rPr lang="en-US" altLang="zh-CN" sz="1100" dirty="0" err="1"/>
              <a:t>UrbanCode</a:t>
            </a:r>
            <a:r>
              <a:rPr lang="en-US" altLang="zh-CN" sz="1100" dirty="0"/>
              <a:t> Deploy</a:t>
            </a:r>
            <a:r>
              <a:rPr lang="zh-CN" altLang="en-US" sz="1100" dirty="0"/>
              <a:t>（简称 </a:t>
            </a:r>
            <a:r>
              <a:rPr lang="en-US" altLang="zh-CN" sz="1100" dirty="0"/>
              <a:t>UCD</a:t>
            </a:r>
            <a:r>
              <a:rPr lang="zh-CN" altLang="en-US" sz="1100" dirty="0"/>
              <a:t>）是 </a:t>
            </a:r>
            <a:r>
              <a:rPr lang="en-US" altLang="zh-CN" sz="1100" dirty="0"/>
              <a:t>IBM </a:t>
            </a:r>
            <a:r>
              <a:rPr lang="zh-CN" altLang="en-US" sz="1100" dirty="0"/>
              <a:t>的应用自动化部署工具。该工具基于一个完善的应用部署自动化管理信息模型，提供可视化的部署逻辑设计手段，并通过远程代理技术，实现对复杂应用在不同环境下的自动化部署。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1374768" y="107448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15778" y="10838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54848" y="87610"/>
            <a:ext cx="74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803895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1" y="2015759"/>
            <a:ext cx="3477119" cy="260783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861309" y="1396100"/>
            <a:ext cx="4197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UrbanCode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endParaRPr lang="zh-HK" altLang="zh-HK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class-winter/周三课程/读书报告/ucd功能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33" y="2848727"/>
            <a:ext cx="3974033" cy="35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028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1374768" y="107448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15778" y="10838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工具简介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328" y="1011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416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21985" y="976627"/>
            <a:ext cx="1088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Plugins</a:t>
            </a:r>
            <a:endParaRPr lang="zh-HK" altLang="zh-HK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1" y="1796210"/>
            <a:ext cx="5645813" cy="23886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4184823"/>
            <a:ext cx="3162461" cy="24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175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1139</Words>
  <Application>Microsoft Macintosh PowerPoint</Application>
  <PresentationFormat>全屏显示(4:3)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Adobe 仿宋 Std R</vt:lpstr>
      <vt:lpstr>Baoli SC</vt:lpstr>
      <vt:lpstr>Calibri</vt:lpstr>
      <vt:lpstr>Calibri Light</vt:lpstr>
      <vt:lpstr>Microsoft YaHei</vt:lpstr>
      <vt:lpstr>Times New Roman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Microsoft Office 用户</cp:lastModifiedBy>
  <cp:revision>120</cp:revision>
  <dcterms:created xsi:type="dcterms:W3CDTF">2015-02-19T23:46:49Z</dcterms:created>
  <dcterms:modified xsi:type="dcterms:W3CDTF">2017-01-04T01:56:41Z</dcterms:modified>
</cp:coreProperties>
</file>