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290"/>
    <p:restoredTop sz="95179"/>
  </p:normalViewPr>
  <p:slideViewPr>
    <p:cSldViewPr snapToGrid="0" snapToObjects="1">
      <p:cViewPr varScale="1">
        <p:scale>
          <a:sx n="64" d="100"/>
          <a:sy n="64" d="100"/>
        </p:scale>
        <p:origin x="184"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02B46-6A8B-F94C-ABE9-80B002B42F1A}" type="datetimeFigureOut">
              <a:rPr kumimoji="1" lang="zh-CN" altLang="en-US" smtClean="0"/>
              <a:t>16/12/31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C8F54-AAF6-544F-91DB-4FD67C466B75}" type="slidenum">
              <a:rPr kumimoji="1" lang="zh-CN" altLang="en-US" smtClean="0"/>
              <a:t>‹#›</a:t>
            </a:fld>
            <a:endParaRPr kumimoji="1" lang="zh-CN" altLang="en-US"/>
          </a:p>
        </p:txBody>
      </p:sp>
    </p:spTree>
    <p:extLst>
      <p:ext uri="{BB962C8B-B14F-4D97-AF65-F5344CB8AC3E}">
        <p14:creationId xmlns:p14="http://schemas.microsoft.com/office/powerpoint/2010/main" val="1355804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53C8F54-AAF6-544F-91DB-4FD67C466B75}" type="slidenum">
              <a:rPr kumimoji="1" lang="zh-CN" altLang="en-US" smtClean="0"/>
              <a:t>1</a:t>
            </a:fld>
            <a:endParaRPr kumimoji="1" lang="zh-CN" altLang="en-US"/>
          </a:p>
        </p:txBody>
      </p:sp>
    </p:spTree>
    <p:extLst>
      <p:ext uri="{BB962C8B-B14F-4D97-AF65-F5344CB8AC3E}">
        <p14:creationId xmlns:p14="http://schemas.microsoft.com/office/powerpoint/2010/main" val="6246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12/31/16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12/31/16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12/31/16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12/31/16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12/31/16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12/31/16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accent3"/>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12/31/16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12/31/16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 Id="rId3"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oogle/guava" TargetMode="External"/><Relationship Id="rId3" Type="http://schemas.openxmlformats.org/officeDocument/2006/relationships/hyperlink" Target="https://plus.google.com/+GregoryKic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 Id="rId3"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google/guice" TargetMode="External"/><Relationship Id="rId4" Type="http://schemas.openxmlformats.org/officeDocument/2006/relationships/hyperlink" Target="http://projects.spring.io/spring-framework/" TargetMode="External"/><Relationship Id="rId5" Type="http://schemas.openxmlformats.org/officeDocument/2006/relationships/hyperlink" Target="https://github.com/roboguice/roboguice" TargetMode="External"/><Relationship Id="rId6" Type="http://schemas.openxmlformats.org/officeDocument/2006/relationships/hyperlink" Target="http://square.github.io/dagger/" TargetMode="External"/><Relationship Id="rId1" Type="http://schemas.openxmlformats.org/officeDocument/2006/relationships/themeOverride" Target="../theme/themeOverride1.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oracle.com/javase/7/docs/technotes/guides/apt/" TargetMode="External"/><Relationship Id="rId3"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47182" y="93482"/>
            <a:ext cx="10058400" cy="3566160"/>
          </a:xfrm>
        </p:spPr>
        <p:txBody>
          <a:bodyPr/>
          <a:lstStyle/>
          <a:p>
            <a:pPr algn="ctr"/>
            <a:r>
              <a:rPr kumimoji="1" lang="en-US" altLang="zh-CN" dirty="0" smtClean="0"/>
              <a:t>Dagger2</a:t>
            </a:r>
            <a:br>
              <a:rPr kumimoji="1" lang="en-US" altLang="zh-CN" dirty="0" smtClean="0"/>
            </a:br>
            <a:r>
              <a:rPr kumimoji="1" lang="zh-CN" altLang="en-US" dirty="0" smtClean="0"/>
              <a:t>              </a:t>
            </a:r>
            <a:r>
              <a:rPr kumimoji="1" lang="en-US" altLang="zh-CN" dirty="0" smtClean="0"/>
              <a:t>——</a:t>
            </a:r>
            <a:r>
              <a:rPr kumimoji="1" lang="en-US" altLang="zh-CN" sz="4800" dirty="0" smtClean="0"/>
              <a:t>Android </a:t>
            </a:r>
            <a:r>
              <a:rPr kumimoji="1" lang="zh-CN" altLang="en-US" sz="4800" dirty="0" smtClean="0"/>
              <a:t>依赖框架</a:t>
            </a:r>
            <a:endParaRPr kumimoji="1" lang="zh-CN" altLang="en-US" sz="4800" dirty="0"/>
          </a:p>
        </p:txBody>
      </p:sp>
      <p:sp>
        <p:nvSpPr>
          <p:cNvPr id="3" name="副标题 2"/>
          <p:cNvSpPr>
            <a:spLocks noGrp="1"/>
          </p:cNvSpPr>
          <p:nvPr>
            <p:ph type="subTitle" idx="1"/>
          </p:nvPr>
        </p:nvSpPr>
        <p:spPr/>
        <p:txBody>
          <a:bodyPr/>
          <a:lstStyle/>
          <a:p>
            <a:r>
              <a:rPr kumimoji="1" lang="zh-CN" altLang="en-US" dirty="0" smtClean="0"/>
              <a:t>                                                                                </a:t>
            </a:r>
            <a:r>
              <a:rPr kumimoji="1" lang="zh-CN" altLang="en-US" dirty="0" smtClean="0"/>
              <a:t>杨洁 </a:t>
            </a:r>
            <a:r>
              <a:rPr kumimoji="1" lang="en-US" altLang="zh-CN" dirty="0" smtClean="0"/>
              <a:t>21651146</a:t>
            </a:r>
            <a:endParaRPr kumimoji="1" lang="zh-CN" altLang="en-US" dirty="0" smtClean="0"/>
          </a:p>
          <a:p>
            <a:r>
              <a:rPr kumimoji="1" lang="zh-CN" altLang="en-US" dirty="0"/>
              <a:t> </a:t>
            </a:r>
            <a:r>
              <a:rPr kumimoji="1" lang="zh-CN" altLang="en-US" dirty="0" smtClean="0"/>
              <a:t>                                                                            </a:t>
            </a:r>
            <a:endParaRPr kumimoji="1" lang="zh-CN" altLang="en-US" dirty="0"/>
          </a:p>
        </p:txBody>
      </p:sp>
    </p:spTree>
    <p:extLst>
      <p:ext uri="{BB962C8B-B14F-4D97-AF65-F5344CB8AC3E}">
        <p14:creationId xmlns:p14="http://schemas.microsoft.com/office/powerpoint/2010/main" val="1197445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Dagger2</a:t>
            </a:r>
            <a:r>
              <a:rPr kumimoji="1" lang="zh-CN" altLang="en-US" dirty="0" smtClean="0"/>
              <a:t>注解</a:t>
            </a:r>
            <a:endParaRPr kumimoji="1" lang="zh-CN" altLang="en-US" dirty="0"/>
          </a:p>
        </p:txBody>
      </p:sp>
      <p:sp>
        <p:nvSpPr>
          <p:cNvPr id="3" name="内容占位符 2"/>
          <p:cNvSpPr>
            <a:spLocks noGrp="1"/>
          </p:cNvSpPr>
          <p:nvPr>
            <p:ph idx="1"/>
          </p:nvPr>
        </p:nvSpPr>
        <p:spPr>
          <a:xfrm>
            <a:off x="1097280" y="1845733"/>
            <a:ext cx="10058400" cy="4356283"/>
          </a:xfrm>
        </p:spPr>
        <p:txBody>
          <a:bodyPr>
            <a:normAutofit fontScale="85000" lnSpcReduction="10000"/>
          </a:bodyPr>
          <a:lstStyle/>
          <a:p>
            <a:pPr lvl="0"/>
            <a:r>
              <a:rPr kumimoji="1" lang="zh-CN" altLang="en-US" dirty="0" smtClean="0"/>
              <a:t>（</a:t>
            </a:r>
            <a:r>
              <a:rPr kumimoji="1" lang="en-US" altLang="zh-CN" dirty="0" smtClean="0"/>
              <a:t>3</a:t>
            </a:r>
            <a:r>
              <a:rPr kumimoji="1" lang="zh-CN" altLang="en-US" dirty="0" smtClean="0"/>
              <a:t>）</a:t>
            </a:r>
            <a:r>
              <a:rPr lang="zh-CN" altLang="zh-CN" dirty="0"/>
              <a:t>建</a:t>
            </a:r>
            <a:r>
              <a:rPr lang="en-US" altLang="zh-CN" dirty="0"/>
              <a:t>Component</a:t>
            </a:r>
            <a:r>
              <a:rPr lang="zh-CN" altLang="zh-CN" dirty="0"/>
              <a:t>桥梁。他是一个子</a:t>
            </a:r>
            <a:r>
              <a:rPr lang="en-US" altLang="zh-CN" dirty="0"/>
              <a:t>Component,</a:t>
            </a:r>
            <a:r>
              <a:rPr lang="zh-CN" altLang="zh-CN" dirty="0"/>
              <a:t>依赖于一个全局的父</a:t>
            </a:r>
            <a:r>
              <a:rPr lang="en-US" altLang="zh-CN" dirty="0"/>
              <a:t>Component</a:t>
            </a:r>
            <a:r>
              <a:rPr lang="zh-CN" altLang="zh-CN" dirty="0"/>
              <a:t>。</a:t>
            </a:r>
          </a:p>
          <a:p>
            <a:endParaRPr kumimoji="1" lang="zh-CN" altLang="en-US" dirty="0" smtClean="0"/>
          </a:p>
          <a:p>
            <a:endParaRPr kumimoji="1" lang="zh-CN" altLang="en-US" dirty="0"/>
          </a:p>
          <a:p>
            <a:endParaRPr kumimoji="1" lang="zh-CN" altLang="en-US" dirty="0" smtClean="0"/>
          </a:p>
          <a:p>
            <a:endParaRPr lang="zh-CN" altLang="en-US" dirty="0" smtClean="0"/>
          </a:p>
          <a:p>
            <a:r>
              <a:rPr lang="zh-CN" altLang="zh-CN" dirty="0" smtClean="0"/>
              <a:t>自</a:t>
            </a:r>
            <a:r>
              <a:rPr lang="zh-CN" altLang="zh-CN" dirty="0"/>
              <a:t>定义</a:t>
            </a:r>
            <a:r>
              <a:rPr lang="en-US" altLang="zh-CN" dirty="0"/>
              <a:t>Scope</a:t>
            </a:r>
            <a:r>
              <a:rPr lang="zh-CN" altLang="zh-CN" dirty="0"/>
              <a:t>的作用很明显：</a:t>
            </a:r>
          </a:p>
          <a:p>
            <a:r>
              <a:rPr lang="en-US" altLang="zh-CN" dirty="0"/>
              <a:t>   </a:t>
            </a:r>
            <a:r>
              <a:rPr lang="zh-CN" altLang="zh-CN" dirty="0"/>
              <a:t>（</a:t>
            </a:r>
            <a:r>
              <a:rPr lang="en-US" altLang="zh-CN" dirty="0"/>
              <a:t>1</a:t>
            </a:r>
            <a:r>
              <a:rPr lang="zh-CN" altLang="zh-CN" dirty="0"/>
              <a:t>）更好的管理</a:t>
            </a:r>
            <a:r>
              <a:rPr lang="en-US" altLang="zh-CN" dirty="0"/>
              <a:t>Component</a:t>
            </a:r>
            <a:r>
              <a:rPr lang="zh-CN" altLang="zh-CN" dirty="0"/>
              <a:t>之间的组织方式，不管是依赖方式还是包含方式，都有必要用自定义的</a:t>
            </a:r>
            <a:r>
              <a:rPr lang="en-US" altLang="zh-CN" dirty="0"/>
              <a:t>Scope</a:t>
            </a:r>
            <a:r>
              <a:rPr lang="zh-CN" altLang="zh-CN" dirty="0"/>
              <a:t>注解标注这些</a:t>
            </a:r>
            <a:r>
              <a:rPr lang="en-US" altLang="zh-CN" dirty="0"/>
              <a:t>Component</a:t>
            </a:r>
            <a:r>
              <a:rPr lang="zh-CN" altLang="zh-CN" dirty="0"/>
              <a:t>，这些注解最好不要一样了，不一样是为了能更好的体现出</a:t>
            </a:r>
            <a:r>
              <a:rPr lang="en-US" altLang="zh-CN" dirty="0"/>
              <a:t>Component</a:t>
            </a:r>
            <a:r>
              <a:rPr lang="zh-CN" altLang="zh-CN" dirty="0"/>
              <a:t>之间的组织方式。还有编译器检查有依赖关系或包含关系的</a:t>
            </a:r>
            <a:r>
              <a:rPr lang="en-US" altLang="zh-CN" dirty="0"/>
              <a:t>Component</a:t>
            </a:r>
            <a:r>
              <a:rPr lang="zh-CN" altLang="zh-CN" dirty="0"/>
              <a:t>，若发现有</a:t>
            </a:r>
            <a:r>
              <a:rPr lang="en-US" altLang="zh-CN" dirty="0"/>
              <a:t>Component</a:t>
            </a:r>
            <a:r>
              <a:rPr lang="zh-CN" altLang="zh-CN" dirty="0"/>
              <a:t>没有用自定义</a:t>
            </a:r>
            <a:r>
              <a:rPr lang="en-US" altLang="zh-CN" dirty="0"/>
              <a:t>Scope</a:t>
            </a:r>
            <a:r>
              <a:rPr lang="zh-CN" altLang="zh-CN" dirty="0"/>
              <a:t>注解标注，则会报错。</a:t>
            </a:r>
          </a:p>
          <a:p>
            <a:r>
              <a:rPr lang="en-US" altLang="zh-CN" dirty="0"/>
              <a:t>  </a:t>
            </a:r>
            <a:r>
              <a:rPr lang="zh-CN" altLang="zh-CN" dirty="0"/>
              <a:t>（</a:t>
            </a:r>
            <a:r>
              <a:rPr lang="en-US" altLang="zh-CN" dirty="0"/>
              <a:t>2</a:t>
            </a:r>
            <a:r>
              <a:rPr lang="zh-CN" altLang="zh-CN" dirty="0"/>
              <a:t>）更好的管理</a:t>
            </a:r>
            <a:r>
              <a:rPr lang="en-US" altLang="zh-CN" dirty="0"/>
              <a:t>Component</a:t>
            </a:r>
            <a:r>
              <a:rPr lang="zh-CN" altLang="zh-CN" dirty="0"/>
              <a:t>与</a:t>
            </a:r>
            <a:r>
              <a:rPr lang="en-US" altLang="zh-CN" dirty="0"/>
              <a:t>Module</a:t>
            </a:r>
            <a:r>
              <a:rPr lang="zh-CN" altLang="zh-CN" dirty="0"/>
              <a:t>之间的匹配关系，编译器会检查</a:t>
            </a:r>
            <a:r>
              <a:rPr lang="en-US" altLang="zh-CN" dirty="0"/>
              <a:t> Component</a:t>
            </a:r>
            <a:r>
              <a:rPr lang="zh-CN" altLang="zh-CN" dirty="0"/>
              <a:t>管理的</a:t>
            </a:r>
            <a:r>
              <a:rPr lang="en-US" altLang="zh-CN" dirty="0"/>
              <a:t>Modules</a:t>
            </a:r>
            <a:r>
              <a:rPr lang="zh-CN" altLang="zh-CN" dirty="0"/>
              <a:t>，若发现标注</a:t>
            </a:r>
            <a:r>
              <a:rPr lang="en-US" altLang="zh-CN" dirty="0"/>
              <a:t>Component</a:t>
            </a:r>
            <a:r>
              <a:rPr lang="zh-CN" altLang="zh-CN" dirty="0"/>
              <a:t>的自定义</a:t>
            </a:r>
            <a:r>
              <a:rPr lang="en-US" altLang="zh-CN" dirty="0"/>
              <a:t>Scope</a:t>
            </a:r>
            <a:r>
              <a:rPr lang="zh-CN" altLang="zh-CN" dirty="0"/>
              <a:t>注解与</a:t>
            </a:r>
            <a:r>
              <a:rPr lang="en-US" altLang="zh-CN" dirty="0"/>
              <a:t>Modules</a:t>
            </a:r>
            <a:r>
              <a:rPr lang="zh-CN" altLang="zh-CN" dirty="0"/>
              <a:t>中的标注创建类实例方法的注解不一样，就会报错。</a:t>
            </a:r>
          </a:p>
          <a:p>
            <a:r>
              <a:rPr lang="en-US" altLang="zh-CN" dirty="0"/>
              <a:t>  </a:t>
            </a:r>
            <a:r>
              <a:rPr lang="zh-CN" altLang="zh-CN" dirty="0"/>
              <a:t>（</a:t>
            </a:r>
            <a:r>
              <a:rPr lang="en-US" altLang="zh-CN" dirty="0"/>
              <a:t>3</a:t>
            </a:r>
            <a:r>
              <a:rPr lang="zh-CN" altLang="zh-CN" dirty="0"/>
              <a:t>）可读性提高，如用</a:t>
            </a:r>
            <a:r>
              <a:rPr lang="en-US" altLang="zh-CN" dirty="0"/>
              <a:t>Singleton</a:t>
            </a:r>
            <a:r>
              <a:rPr lang="zh-CN" altLang="zh-CN" dirty="0"/>
              <a:t>标注全局类，这样让程序猿立马就能明白这类是全局单例类。</a:t>
            </a:r>
          </a:p>
          <a:p>
            <a:endParaRPr kumimoji="1" lang="zh-CN" altLang="en-US" dirty="0"/>
          </a:p>
        </p:txBody>
      </p:sp>
      <p:pic>
        <p:nvPicPr>
          <p:cNvPr id="4" name="图片 3" descr="/Users/yangjie/Downloads/IMG_2110.JPG"/>
          <p:cNvPicPr/>
          <p:nvPr/>
        </p:nvPicPr>
        <p:blipFill>
          <a:blip r:embed="rId2">
            <a:extLst>
              <a:ext uri="{28A0092B-C50C-407E-A947-70E740481C1C}">
                <a14:useLocalDpi xmlns:a14="http://schemas.microsoft.com/office/drawing/2010/main" val="0"/>
              </a:ext>
            </a:extLst>
          </a:blip>
          <a:srcRect/>
          <a:stretch>
            <a:fillRect/>
          </a:stretch>
        </p:blipFill>
        <p:spPr bwMode="auto">
          <a:xfrm>
            <a:off x="1886782" y="2347834"/>
            <a:ext cx="5270500" cy="1143000"/>
          </a:xfrm>
          <a:prstGeom prst="rect">
            <a:avLst/>
          </a:prstGeom>
          <a:noFill/>
          <a:ln>
            <a:noFill/>
          </a:ln>
        </p:spPr>
      </p:pic>
      <p:sp>
        <p:nvSpPr>
          <p:cNvPr id="5" name="文本框 4"/>
          <p:cNvSpPr txBox="1"/>
          <p:nvPr/>
        </p:nvSpPr>
        <p:spPr>
          <a:xfrm>
            <a:off x="8249478" y="2922104"/>
            <a:ext cx="184731" cy="923330"/>
          </a:xfrm>
          <a:prstGeom prst="rect">
            <a:avLst/>
          </a:prstGeom>
          <a:noFill/>
        </p:spPr>
        <p:txBody>
          <a:bodyPr wrap="none" rtlCol="0">
            <a:spAutoFit/>
          </a:bodyPr>
          <a:lstStyle/>
          <a:p>
            <a:endParaRPr kumimoji="1" lang="zh-CN" altLang="en-US" dirty="0" smtClean="0"/>
          </a:p>
          <a:p>
            <a:endParaRPr kumimoji="1" lang="zh-CN" altLang="en-US" dirty="0"/>
          </a:p>
          <a:p>
            <a:endParaRPr kumimoji="1" lang="zh-CN" altLang="en-US" dirty="0"/>
          </a:p>
        </p:txBody>
      </p:sp>
    </p:spTree>
    <p:extLst>
      <p:ext uri="{BB962C8B-B14F-4D97-AF65-F5344CB8AC3E}">
        <p14:creationId xmlns:p14="http://schemas.microsoft.com/office/powerpoint/2010/main" val="1778006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Dagger2</a:t>
            </a:r>
            <a:r>
              <a:rPr kumimoji="1" lang="zh-CN" altLang="en-US" dirty="0" smtClean="0"/>
              <a:t>工作流程解析</a:t>
            </a:r>
            <a:endParaRPr kumimoji="1" lang="zh-CN" altLang="en-US" dirty="0"/>
          </a:p>
        </p:txBody>
      </p:sp>
      <p:sp>
        <p:nvSpPr>
          <p:cNvPr id="3" name="内容占位符 2"/>
          <p:cNvSpPr>
            <a:spLocks noGrp="1"/>
          </p:cNvSpPr>
          <p:nvPr>
            <p:ph idx="1"/>
          </p:nvPr>
        </p:nvSpPr>
        <p:spPr/>
        <p:txBody>
          <a:bodyPr/>
          <a:lstStyle/>
          <a:p>
            <a:r>
              <a:rPr lang="zh-CN" altLang="zh-CN" dirty="0"/>
              <a:t> </a:t>
            </a:r>
            <a:r>
              <a:rPr lang="en-US" altLang="zh-CN" dirty="0"/>
              <a:t>(1). </a:t>
            </a:r>
            <a:r>
              <a:rPr lang="zh-CN" altLang="zh-CN" dirty="0"/>
              <a:t>编译时，通过</a:t>
            </a:r>
            <a:r>
              <a:rPr lang="en-US" altLang="zh-CN" dirty="0"/>
              <a:t> APT </a:t>
            </a:r>
            <a:r>
              <a:rPr lang="zh-CN" altLang="zh-CN" dirty="0"/>
              <a:t>查看所有</a:t>
            </a:r>
            <a:r>
              <a:rPr lang="en-US" altLang="zh-CN" dirty="0"/>
              <a:t> java </a:t>
            </a:r>
            <a:r>
              <a:rPr lang="zh-CN" altLang="zh-CN" dirty="0"/>
              <a:t>文件，并根据注解生成一些新的</a:t>
            </a:r>
            <a:r>
              <a:rPr lang="en-US" altLang="zh-CN" dirty="0"/>
              <a:t> java </a:t>
            </a:r>
            <a:r>
              <a:rPr lang="zh-CN" altLang="zh-CN" dirty="0"/>
              <a:t>文件，即</a:t>
            </a:r>
            <a:r>
              <a:rPr lang="en-US" altLang="zh-CN" dirty="0" err="1"/>
              <a:t>InjectAdapter</a:t>
            </a:r>
            <a:r>
              <a:rPr lang="zh-CN" altLang="zh-CN" dirty="0"/>
              <a:t>、</a:t>
            </a:r>
            <a:r>
              <a:rPr lang="en-US" altLang="zh-CN" dirty="0" err="1"/>
              <a:t>ProvidesAdapter</a:t>
            </a:r>
            <a:r>
              <a:rPr lang="zh-CN" altLang="zh-CN" dirty="0"/>
              <a:t>、</a:t>
            </a:r>
            <a:r>
              <a:rPr lang="en-US" altLang="zh-CN" dirty="0" err="1"/>
              <a:t>ModuleAdapter</a:t>
            </a:r>
            <a:r>
              <a:rPr lang="zh-CN" altLang="zh-CN" dirty="0"/>
              <a:t>，这些文件用于运行时辅助</a:t>
            </a:r>
            <a:r>
              <a:rPr lang="en-US" altLang="zh-CN" dirty="0"/>
              <a:t> DAG </a:t>
            </a:r>
            <a:r>
              <a:rPr lang="zh-CN" altLang="zh-CN" dirty="0"/>
              <a:t>的创建和完善。然后，将这些新生成的</a:t>
            </a:r>
            <a:r>
              <a:rPr lang="en-US" altLang="zh-CN" dirty="0"/>
              <a:t> java </a:t>
            </a:r>
            <a:r>
              <a:rPr lang="zh-CN" altLang="zh-CN" dirty="0"/>
              <a:t>文件和项目原有的</a:t>
            </a:r>
            <a:r>
              <a:rPr lang="en-US" altLang="zh-CN" dirty="0"/>
              <a:t> java </a:t>
            </a:r>
            <a:r>
              <a:rPr lang="zh-CN" altLang="zh-CN" dirty="0"/>
              <a:t>文件一并编译成</a:t>
            </a:r>
            <a:r>
              <a:rPr lang="en-US" altLang="zh-CN" dirty="0"/>
              <a:t> class </a:t>
            </a:r>
            <a:r>
              <a:rPr lang="zh-CN" altLang="zh-CN" dirty="0"/>
              <a:t>文件。</a:t>
            </a:r>
            <a:r>
              <a:rPr lang="en-US" altLang="zh-CN" dirty="0"/>
              <a:t/>
            </a:r>
            <a:br>
              <a:rPr lang="en-US" altLang="zh-CN" dirty="0"/>
            </a:br>
            <a:r>
              <a:rPr lang="en-US" altLang="zh-CN" dirty="0"/>
              <a:t>(2). </a:t>
            </a:r>
            <a:r>
              <a:rPr lang="zh-CN" altLang="zh-CN" dirty="0"/>
              <a:t>运行时，在</a:t>
            </a:r>
            <a:r>
              <a:rPr lang="en-US" altLang="zh-CN" dirty="0"/>
              <a:t> Application </a:t>
            </a:r>
            <a:r>
              <a:rPr lang="zh-CN" altLang="zh-CN" dirty="0"/>
              <a:t>或某个具体模块的初始化处，使用</a:t>
            </a:r>
            <a:r>
              <a:rPr lang="en-US" altLang="zh-CN" dirty="0" err="1"/>
              <a:t>ObjectGraph</a:t>
            </a:r>
            <a:r>
              <a:rPr lang="zh-CN" altLang="zh-CN" dirty="0"/>
              <a:t>类来加载部分依赖</a:t>
            </a:r>
            <a:r>
              <a:rPr lang="en-US" altLang="zh-CN" dirty="0"/>
              <a:t>(</a:t>
            </a:r>
            <a:r>
              <a:rPr lang="zh-CN" altLang="zh-CN" dirty="0"/>
              <a:t>实质上是利用编译时生成的</a:t>
            </a:r>
            <a:r>
              <a:rPr lang="en-US" altLang="zh-CN" dirty="0" err="1"/>
              <a:t>ModuleAdapters</a:t>
            </a:r>
            <a:r>
              <a:rPr lang="zh-CN" altLang="zh-CN" dirty="0"/>
              <a:t>加载了所有的</a:t>
            </a:r>
            <a:r>
              <a:rPr lang="en-US" altLang="zh-CN" dirty="0" err="1"/>
              <a:t>ProvidesBinding</a:t>
            </a:r>
            <a:r>
              <a:rPr lang="zh-CN" altLang="zh-CN" dirty="0"/>
              <a:t>，后面会讲到</a:t>
            </a:r>
            <a:r>
              <a:rPr lang="en-US" altLang="zh-CN" dirty="0"/>
              <a:t>)</a:t>
            </a:r>
            <a:r>
              <a:rPr lang="zh-CN" altLang="zh-CN" dirty="0"/>
              <a:t>，形成一个不完整的依赖关系图。</a:t>
            </a:r>
            <a:r>
              <a:rPr lang="en-US" altLang="zh-CN" dirty="0"/>
              <a:t/>
            </a:r>
            <a:br>
              <a:rPr lang="en-US" altLang="zh-CN" dirty="0"/>
            </a:br>
            <a:r>
              <a:rPr lang="en-US" altLang="zh-CN" dirty="0"/>
              <a:t>(3). </a:t>
            </a:r>
            <a:r>
              <a:rPr lang="zh-CN" altLang="zh-CN" dirty="0"/>
              <a:t>这个不完整的依赖关系图生成之后，就可以调用</a:t>
            </a:r>
            <a:r>
              <a:rPr lang="en-US" altLang="zh-CN" dirty="0" err="1"/>
              <a:t>ObjectGraph</a:t>
            </a:r>
            <a:r>
              <a:rPr lang="zh-CN" altLang="zh-CN" dirty="0"/>
              <a:t>的相应函数来获取实例和注入依赖了。实现依赖注入的函数有两个：</a:t>
            </a:r>
            <a:r>
              <a:rPr lang="en-US" altLang="zh-CN" dirty="0" err="1"/>
              <a:t>ObjectGraph.get</a:t>
            </a:r>
            <a:r>
              <a:rPr lang="en-US" altLang="zh-CN" dirty="0"/>
              <a:t>(Class&lt;T&gt; type)</a:t>
            </a:r>
            <a:r>
              <a:rPr lang="zh-CN" altLang="zh-CN" dirty="0"/>
              <a:t>函数，用于直接获取对象；</a:t>
            </a:r>
            <a:r>
              <a:rPr lang="en-US" altLang="zh-CN" dirty="0" err="1"/>
              <a:t>ObjectGraph.inject</a:t>
            </a:r>
            <a:r>
              <a:rPr lang="en-US" altLang="zh-CN" dirty="0"/>
              <a:t>(T instance)</a:t>
            </a:r>
            <a:r>
              <a:rPr lang="zh-CN" altLang="zh-CN" dirty="0"/>
              <a:t>函数，用于对指定对象进行属性的注入。在这些获取实例和注入依赖的过程中，如果用到了还未加载的依赖，程序会自动对它们进行加载</a:t>
            </a:r>
            <a:r>
              <a:rPr lang="en-US" altLang="zh-CN" dirty="0"/>
              <a:t>(</a:t>
            </a:r>
            <a:r>
              <a:rPr lang="zh-CN" altLang="zh-CN" dirty="0"/>
              <a:t>实质上是加载的编译时生成的</a:t>
            </a:r>
            <a:r>
              <a:rPr lang="en-US" altLang="zh-CN" dirty="0" err="1"/>
              <a:t>InjectAdapter</a:t>
            </a:r>
            <a:r>
              <a:rPr lang="en-US" altLang="zh-CN" dirty="0"/>
              <a:t>)</a:t>
            </a:r>
            <a:r>
              <a:rPr lang="zh-CN" altLang="zh-CN" dirty="0"/>
              <a:t>。在此过程中，内存中的</a:t>
            </a:r>
            <a:r>
              <a:rPr lang="en-US" altLang="zh-CN" dirty="0"/>
              <a:t> DAG </a:t>
            </a:r>
            <a:r>
              <a:rPr lang="zh-CN" altLang="zh-CN" dirty="0"/>
              <a:t>也被补充地越来越完整。</a:t>
            </a:r>
          </a:p>
          <a:p>
            <a:endParaRPr kumimoji="1" lang="zh-CN" altLang="en-US" dirty="0"/>
          </a:p>
        </p:txBody>
      </p:sp>
    </p:spTree>
    <p:extLst>
      <p:ext uri="{BB962C8B-B14F-4D97-AF65-F5344CB8AC3E}">
        <p14:creationId xmlns:p14="http://schemas.microsoft.com/office/powerpoint/2010/main" val="1880016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Dagger2</a:t>
            </a:r>
            <a:r>
              <a:rPr kumimoji="1" lang="zh-CN" altLang="en-US" dirty="0"/>
              <a:t>工作流程解析</a:t>
            </a:r>
          </a:p>
        </p:txBody>
      </p:sp>
      <p:sp>
        <p:nvSpPr>
          <p:cNvPr id="3" name="内容占位符 2"/>
          <p:cNvSpPr>
            <a:spLocks noGrp="1"/>
          </p:cNvSpPr>
          <p:nvPr>
            <p:ph idx="1"/>
          </p:nvPr>
        </p:nvSpPr>
        <p:spPr/>
        <p:txBody>
          <a:bodyPr/>
          <a:lstStyle/>
          <a:p>
            <a:r>
              <a:rPr kumimoji="1" lang="zh-CN" altLang="en-US" dirty="0" smtClean="0"/>
              <a:t>  编译时：                                                                                  运行时：</a:t>
            </a:r>
          </a:p>
          <a:p>
            <a:r>
              <a:rPr kumimoji="1" lang="zh-CN" altLang="en-US" dirty="0"/>
              <a:t> </a:t>
            </a:r>
            <a:endParaRPr kumimoji="1" lang="zh-CN" altLang="en-US" dirty="0" smtClean="0"/>
          </a:p>
          <a:p>
            <a:r>
              <a:rPr kumimoji="1" lang="zh-CN" altLang="en-US" dirty="0" smtClean="0"/>
              <a:t>                      </a:t>
            </a:r>
            <a:endParaRPr kumimoji="1" lang="zh-CN" altLang="en-US" dirty="0"/>
          </a:p>
        </p:txBody>
      </p:sp>
      <p:pic>
        <p:nvPicPr>
          <p:cNvPr id="4" name="图片 3" descr="/Users/yangjie/Downloads/IMG_2102.JPG"/>
          <p:cNvPicPr/>
          <p:nvPr/>
        </p:nvPicPr>
        <p:blipFill>
          <a:blip r:embed="rId2">
            <a:extLst>
              <a:ext uri="{28A0092B-C50C-407E-A947-70E740481C1C}">
                <a14:useLocalDpi xmlns:a14="http://schemas.microsoft.com/office/drawing/2010/main" val="0"/>
              </a:ext>
            </a:extLst>
          </a:blip>
          <a:srcRect/>
          <a:stretch>
            <a:fillRect/>
          </a:stretch>
        </p:blipFill>
        <p:spPr bwMode="auto">
          <a:xfrm>
            <a:off x="604630" y="2264024"/>
            <a:ext cx="5257800" cy="4079240"/>
          </a:xfrm>
          <a:prstGeom prst="rect">
            <a:avLst/>
          </a:prstGeom>
          <a:noFill/>
          <a:ln>
            <a:noFill/>
          </a:ln>
        </p:spPr>
      </p:pic>
      <p:pic>
        <p:nvPicPr>
          <p:cNvPr id="6" name="图片 5" descr="/Users/yangjie/Downloads/IMG_2103.JPG"/>
          <p:cNvPicPr/>
          <p:nvPr/>
        </p:nvPicPr>
        <p:blipFill>
          <a:blip r:embed="rId3">
            <a:extLst>
              <a:ext uri="{28A0092B-C50C-407E-A947-70E740481C1C}">
                <a14:useLocalDpi xmlns:a14="http://schemas.microsoft.com/office/drawing/2010/main" val="0"/>
              </a:ext>
            </a:extLst>
          </a:blip>
          <a:srcRect/>
          <a:stretch>
            <a:fillRect/>
          </a:stretch>
        </p:blipFill>
        <p:spPr bwMode="auto">
          <a:xfrm>
            <a:off x="6355080" y="2264024"/>
            <a:ext cx="5041900" cy="4079240"/>
          </a:xfrm>
          <a:prstGeom prst="rect">
            <a:avLst/>
          </a:prstGeom>
          <a:noFill/>
          <a:ln>
            <a:noFill/>
          </a:ln>
        </p:spPr>
      </p:pic>
    </p:spTree>
    <p:extLst>
      <p:ext uri="{BB962C8B-B14F-4D97-AF65-F5344CB8AC3E}">
        <p14:creationId xmlns:p14="http://schemas.microsoft.com/office/powerpoint/2010/main" val="1756468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Dagger2</a:t>
            </a:r>
            <a:r>
              <a:rPr kumimoji="1" lang="zh-CN" altLang="en-US" dirty="0" smtClean="0"/>
              <a:t>工作流程解析</a:t>
            </a:r>
            <a:endParaRPr kumimoji="1" lang="zh-CN" altLang="en-US" dirty="0"/>
          </a:p>
        </p:txBody>
      </p:sp>
      <p:pic>
        <p:nvPicPr>
          <p:cNvPr id="4" name="内容占位符 3"/>
          <p:cNvPicPr>
            <a:picLocks noGrp="1"/>
          </p:cNvPicPr>
          <p:nvPr>
            <p:ph idx="1"/>
          </p:nvPr>
        </p:nvPicPr>
        <p:blipFill>
          <a:blip r:embed="rId2"/>
          <a:stretch>
            <a:fillRect/>
          </a:stretch>
        </p:blipFill>
        <p:spPr>
          <a:xfrm>
            <a:off x="1096963" y="1972451"/>
            <a:ext cx="10058400" cy="3770349"/>
          </a:xfrm>
          <a:prstGeom prst="rect">
            <a:avLst/>
          </a:prstGeom>
        </p:spPr>
      </p:pic>
      <p:sp>
        <p:nvSpPr>
          <p:cNvPr id="5" name="矩形 4"/>
          <p:cNvSpPr/>
          <p:nvPr/>
        </p:nvSpPr>
        <p:spPr>
          <a:xfrm>
            <a:off x="5771321" y="1645920"/>
            <a:ext cx="6096000" cy="2031325"/>
          </a:xfrm>
          <a:prstGeom prst="rect">
            <a:avLst/>
          </a:prstGeom>
        </p:spPr>
        <p:txBody>
          <a:bodyPr>
            <a:spAutoFit/>
          </a:bodyPr>
          <a:lstStyle/>
          <a:p>
            <a:pPr>
              <a:spcAft>
                <a:spcPts val="0"/>
              </a:spcAft>
            </a:pPr>
            <a:r>
              <a:rPr lang="zh-CN" altLang="zh-CN" dirty="0">
                <a:latin typeface="Times New Roman" charset="0"/>
                <a:ea typeface="仿宋_GB2312" charset="0"/>
              </a:rPr>
              <a:t>大致原理可以描述为：</a:t>
            </a:r>
            <a:r>
              <a:rPr lang="en-US" altLang="zh-CN" dirty="0">
                <a:latin typeface="Times New Roman" charset="0"/>
                <a:ea typeface="仿宋_GB2312" charset="0"/>
              </a:rPr>
              <a:t>Linker</a:t>
            </a:r>
            <a:r>
              <a:rPr lang="zh-CN" altLang="zh-CN" dirty="0">
                <a:latin typeface="Times New Roman" charset="0"/>
                <a:ea typeface="仿宋_GB2312" charset="0"/>
              </a:rPr>
              <a:t>通过</a:t>
            </a:r>
            <a:r>
              <a:rPr lang="en-US" altLang="zh-CN" dirty="0">
                <a:latin typeface="Times New Roman" charset="0"/>
                <a:ea typeface="仿宋_GB2312" charset="0"/>
              </a:rPr>
              <a:t>Loader</a:t>
            </a:r>
            <a:r>
              <a:rPr lang="zh-CN" altLang="zh-CN" dirty="0">
                <a:latin typeface="Times New Roman" charset="0"/>
                <a:ea typeface="仿宋_GB2312" charset="0"/>
              </a:rPr>
              <a:t>加载需要的</a:t>
            </a:r>
            <a:r>
              <a:rPr lang="en-US" altLang="zh-CN" dirty="0">
                <a:latin typeface="Times New Roman" charset="0"/>
                <a:ea typeface="仿宋_GB2312" charset="0"/>
              </a:rPr>
              <a:t>Binding</a:t>
            </a:r>
            <a:r>
              <a:rPr lang="zh-CN" altLang="zh-CN" dirty="0">
                <a:latin typeface="Times New Roman" charset="0"/>
                <a:ea typeface="仿宋_GB2312" charset="0"/>
              </a:rPr>
              <a:t>并把它们拼装成合理的依赖关系图</a:t>
            </a:r>
            <a:r>
              <a:rPr lang="en-US" altLang="zh-CN" dirty="0">
                <a:latin typeface="Times New Roman" charset="0"/>
                <a:ea typeface="仿宋_GB2312" charset="0"/>
              </a:rPr>
              <a:t> </a:t>
            </a:r>
            <a:r>
              <a:rPr lang="en-US" altLang="zh-CN" dirty="0" err="1">
                <a:latin typeface="Times New Roman" charset="0"/>
                <a:ea typeface="仿宋_GB2312" charset="0"/>
              </a:rPr>
              <a:t>ObjectGraph</a:t>
            </a:r>
            <a:r>
              <a:rPr lang="zh-CN" altLang="zh-CN" dirty="0">
                <a:latin typeface="Times New Roman" charset="0"/>
                <a:ea typeface="仿宋_GB2312" charset="0"/>
              </a:rPr>
              <a:t>，由</a:t>
            </a:r>
            <a:r>
              <a:rPr lang="en-US" altLang="zh-CN" dirty="0" err="1">
                <a:latin typeface="Times New Roman" charset="0"/>
                <a:ea typeface="仿宋_GB2312" charset="0"/>
              </a:rPr>
              <a:t>ObjectGraph</a:t>
            </a:r>
            <a:r>
              <a:rPr lang="en-US" altLang="zh-CN" dirty="0">
                <a:latin typeface="Times New Roman" charset="0"/>
                <a:ea typeface="仿宋_GB2312" charset="0"/>
              </a:rPr>
              <a:t>(</a:t>
            </a:r>
            <a:r>
              <a:rPr lang="zh-CN" altLang="zh-CN" dirty="0">
                <a:latin typeface="Times New Roman" charset="0"/>
                <a:ea typeface="仿宋_GB2312" charset="0"/>
              </a:rPr>
              <a:t>其子类</a:t>
            </a:r>
            <a:r>
              <a:rPr lang="en-US" altLang="zh-CN" dirty="0" err="1">
                <a:latin typeface="Times New Roman" charset="0"/>
                <a:ea typeface="仿宋_GB2312" charset="0"/>
              </a:rPr>
              <a:t>DaggerObjectGraph</a:t>
            </a:r>
            <a:r>
              <a:rPr lang="en-US" altLang="zh-CN" dirty="0">
                <a:latin typeface="Times New Roman" charset="0"/>
                <a:ea typeface="仿宋_GB2312" charset="0"/>
              </a:rPr>
              <a:t>)</a:t>
            </a:r>
            <a:r>
              <a:rPr lang="zh-CN" altLang="zh-CN" dirty="0">
                <a:latin typeface="Times New Roman" charset="0"/>
                <a:ea typeface="仿宋_GB2312" charset="0"/>
              </a:rPr>
              <a:t>最终实现依赖注入的管理。</a:t>
            </a:r>
            <a:r>
              <a:rPr lang="en-US" altLang="zh-CN" dirty="0">
                <a:latin typeface="Times New Roman" charset="0"/>
                <a:ea typeface="仿宋_GB2312" charset="0"/>
              </a:rPr>
              <a:t/>
            </a:r>
            <a:br>
              <a:rPr lang="en-US" altLang="zh-CN" dirty="0">
                <a:latin typeface="Times New Roman" charset="0"/>
                <a:ea typeface="仿宋_GB2312" charset="0"/>
              </a:rPr>
            </a:br>
            <a:r>
              <a:rPr lang="en-US" altLang="zh-CN" dirty="0" err="1">
                <a:latin typeface="Times New Roman" charset="0"/>
                <a:ea typeface="仿宋_GB2312" charset="0"/>
              </a:rPr>
              <a:t>ObjectGraph</a:t>
            </a:r>
            <a:r>
              <a:rPr lang="en-US" altLang="zh-CN" dirty="0">
                <a:latin typeface="Times New Roman" charset="0"/>
                <a:ea typeface="仿宋_GB2312" charset="0"/>
              </a:rPr>
              <a:t> </a:t>
            </a:r>
            <a:r>
              <a:rPr lang="zh-CN" altLang="zh-CN" dirty="0">
                <a:latin typeface="Times New Roman" charset="0"/>
                <a:ea typeface="仿宋_GB2312" charset="0"/>
              </a:rPr>
              <a:t>是个抽象类，</a:t>
            </a:r>
            <a:r>
              <a:rPr lang="en-US" altLang="zh-CN" dirty="0" err="1">
                <a:latin typeface="Times New Roman" charset="0"/>
                <a:ea typeface="仿宋_GB2312" charset="0"/>
              </a:rPr>
              <a:t>DaggerObjectGraph</a:t>
            </a:r>
            <a:r>
              <a:rPr lang="en-US" altLang="zh-CN" dirty="0">
                <a:latin typeface="Times New Roman" charset="0"/>
                <a:ea typeface="仿宋_GB2312" charset="0"/>
              </a:rPr>
              <a:t> </a:t>
            </a:r>
            <a:r>
              <a:rPr lang="zh-CN" altLang="zh-CN" dirty="0">
                <a:latin typeface="Times New Roman" charset="0"/>
                <a:ea typeface="仿宋_GB2312" charset="0"/>
              </a:rPr>
              <a:t>是它目前唯一的子类，对</a:t>
            </a:r>
            <a:r>
              <a:rPr lang="en-US" altLang="zh-CN" dirty="0">
                <a:latin typeface="Times New Roman" charset="0"/>
                <a:ea typeface="仿宋_GB2312" charset="0"/>
              </a:rPr>
              <a:t> Dagger </a:t>
            </a:r>
            <a:r>
              <a:rPr lang="zh-CN" altLang="zh-CN" dirty="0">
                <a:latin typeface="Times New Roman" charset="0"/>
                <a:ea typeface="仿宋_GB2312" charset="0"/>
              </a:rPr>
              <a:t>的调用实际都是对</a:t>
            </a:r>
            <a:r>
              <a:rPr lang="en-US" altLang="zh-CN" dirty="0">
                <a:latin typeface="Times New Roman" charset="0"/>
                <a:ea typeface="仿宋_GB2312" charset="0"/>
              </a:rPr>
              <a:t> </a:t>
            </a:r>
            <a:r>
              <a:rPr lang="en-US" altLang="zh-CN" dirty="0" err="1">
                <a:latin typeface="Times New Roman" charset="0"/>
                <a:ea typeface="仿宋_GB2312" charset="0"/>
              </a:rPr>
              <a:t>DaggerObjectGraph</a:t>
            </a:r>
            <a:r>
              <a:rPr lang="en-US" altLang="zh-CN" dirty="0">
                <a:latin typeface="Times New Roman" charset="0"/>
                <a:ea typeface="仿宋_GB2312" charset="0"/>
              </a:rPr>
              <a:t> </a:t>
            </a:r>
            <a:r>
              <a:rPr lang="zh-CN" altLang="zh-CN" dirty="0">
                <a:latin typeface="Times New Roman" charset="0"/>
                <a:ea typeface="仿宋_GB2312" charset="0"/>
              </a:rPr>
              <a:t>的调用。</a:t>
            </a:r>
            <a:endParaRPr lang="zh-CN" altLang="zh-CN" dirty="0">
              <a:latin typeface="Times New Roman" charset="0"/>
            </a:endParaRPr>
          </a:p>
        </p:txBody>
      </p:sp>
    </p:spTree>
    <p:extLst>
      <p:ext uri="{BB962C8B-B14F-4D97-AF65-F5344CB8AC3E}">
        <p14:creationId xmlns:p14="http://schemas.microsoft.com/office/powerpoint/2010/main" val="595780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Dagger2</a:t>
            </a:r>
            <a:r>
              <a:rPr kumimoji="1" lang="zh-CN" altLang="en-US" dirty="0" smtClean="0"/>
              <a:t>性能优化</a:t>
            </a:r>
            <a:endParaRPr kumimoji="1" lang="zh-CN" altLang="en-US" dirty="0"/>
          </a:p>
        </p:txBody>
      </p:sp>
      <p:sp>
        <p:nvSpPr>
          <p:cNvPr id="3" name="内容占位符 2"/>
          <p:cNvSpPr>
            <a:spLocks noGrp="1"/>
          </p:cNvSpPr>
          <p:nvPr>
            <p:ph idx="1"/>
          </p:nvPr>
        </p:nvSpPr>
        <p:spPr/>
        <p:txBody>
          <a:bodyPr/>
          <a:lstStyle/>
          <a:p>
            <a:r>
              <a:rPr lang="en-US" altLang="zh-CN" dirty="0"/>
              <a:t>Dagger1</a:t>
            </a:r>
            <a:r>
              <a:rPr lang="zh-CN" altLang="zh-CN" dirty="0"/>
              <a:t>存在的主要问题：</a:t>
            </a:r>
          </a:p>
          <a:p>
            <a:pPr lvl="0"/>
            <a:r>
              <a:rPr lang="zh-CN" altLang="en-US" dirty="0" smtClean="0"/>
              <a:t>（</a:t>
            </a:r>
            <a:r>
              <a:rPr lang="en-US" altLang="zh-CN" dirty="0" smtClean="0"/>
              <a:t>1</a:t>
            </a:r>
            <a:r>
              <a:rPr lang="zh-CN" altLang="en-US" dirty="0" smtClean="0"/>
              <a:t>）</a:t>
            </a:r>
            <a:r>
              <a:rPr lang="zh-CN" altLang="zh-CN" dirty="0" smtClean="0"/>
              <a:t>图谱</a:t>
            </a:r>
            <a:r>
              <a:rPr lang="zh-CN" altLang="zh-CN" dirty="0"/>
              <a:t>（</a:t>
            </a:r>
            <a:r>
              <a:rPr lang="en-US" altLang="zh-CN" dirty="0"/>
              <a:t>Graph</a:t>
            </a:r>
            <a:r>
              <a:rPr lang="zh-CN" altLang="zh-CN" dirty="0"/>
              <a:t>）是在运行时构建的</a:t>
            </a:r>
            <a:r>
              <a:rPr lang="en-US" altLang="zh-CN" dirty="0"/>
              <a:t> -</a:t>
            </a:r>
            <a:r>
              <a:rPr lang="zh-CN" altLang="zh-CN" dirty="0"/>
              <a:t>影响性能，尤其是在频繁请求的用例中（后台服务器场景）</a:t>
            </a:r>
            <a:r>
              <a:rPr lang="zh-CN" altLang="zh-CN" dirty="0" smtClean="0"/>
              <a:t>；</a:t>
            </a:r>
            <a:endParaRPr lang="zh-CN" altLang="en-US" dirty="0" smtClean="0"/>
          </a:p>
          <a:p>
            <a:pPr lvl="0"/>
            <a:r>
              <a:rPr lang="zh-CN" altLang="en-US" dirty="0" smtClean="0"/>
              <a:t>（</a:t>
            </a:r>
            <a:r>
              <a:rPr lang="en-US" altLang="zh-CN" dirty="0" smtClean="0"/>
              <a:t>2</a:t>
            </a:r>
            <a:r>
              <a:rPr lang="zh-CN" altLang="en-US" dirty="0" smtClean="0"/>
              <a:t>）</a:t>
            </a:r>
            <a:r>
              <a:rPr lang="zh-CN" altLang="zh-CN" dirty="0" smtClean="0"/>
              <a:t>使用</a:t>
            </a:r>
            <a:r>
              <a:rPr lang="zh-CN" altLang="zh-CN" dirty="0"/>
              <a:t>了反射，比如说 用</a:t>
            </a:r>
            <a:r>
              <a:rPr lang="en-US" altLang="zh-CN" dirty="0" err="1"/>
              <a:t>Class.forName</a:t>
            </a:r>
            <a:r>
              <a:rPr lang="en-US" altLang="zh-CN" dirty="0"/>
              <a:t>()</a:t>
            </a:r>
            <a:r>
              <a:rPr lang="zh-CN" altLang="zh-CN" dirty="0"/>
              <a:t>来获取已经生成的类型，使得生成的代码难以跟踪，同时</a:t>
            </a:r>
            <a:r>
              <a:rPr lang="en-US" altLang="zh-CN" dirty="0" err="1"/>
              <a:t>ProGuard</a:t>
            </a:r>
            <a:r>
              <a:rPr lang="zh-CN" altLang="zh-CN" dirty="0"/>
              <a:t>配置文件的编写成了噩梦。</a:t>
            </a:r>
          </a:p>
          <a:p>
            <a:pPr lvl="0"/>
            <a:r>
              <a:rPr lang="zh-CN" altLang="en-US" dirty="0" smtClean="0"/>
              <a:t>（</a:t>
            </a:r>
            <a:r>
              <a:rPr lang="en-US" altLang="zh-CN" dirty="0" smtClean="0"/>
              <a:t>3</a:t>
            </a:r>
            <a:r>
              <a:rPr lang="zh-CN" altLang="en-US" dirty="0" smtClean="0"/>
              <a:t>）</a:t>
            </a:r>
            <a:r>
              <a:rPr lang="zh-CN" altLang="zh-CN" dirty="0" smtClean="0"/>
              <a:t>生成</a:t>
            </a:r>
            <a:r>
              <a:rPr lang="zh-CN" altLang="zh-CN" dirty="0"/>
              <a:t>的代码不美观 ，特别是与那些人手写的工厂类初始化方法相比较时，这一点尤其明显</a:t>
            </a:r>
            <a:r>
              <a:rPr lang="zh-CN" altLang="zh-CN" dirty="0" smtClean="0"/>
              <a:t>。</a:t>
            </a:r>
            <a:endParaRPr lang="zh-CN" altLang="en-US" dirty="0" smtClean="0"/>
          </a:p>
          <a:p>
            <a:pPr lvl="0"/>
            <a:endParaRPr lang="zh-CN" altLang="zh-CN" dirty="0"/>
          </a:p>
          <a:p>
            <a:endParaRPr kumimoji="1" lang="zh-CN" altLang="en-US" dirty="0"/>
          </a:p>
        </p:txBody>
      </p:sp>
    </p:spTree>
    <p:extLst>
      <p:ext uri="{BB962C8B-B14F-4D97-AF65-F5344CB8AC3E}">
        <p14:creationId xmlns:p14="http://schemas.microsoft.com/office/powerpoint/2010/main" val="2006086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Dagger2</a:t>
            </a:r>
            <a:r>
              <a:rPr kumimoji="1" lang="zh-CN" altLang="en-US" dirty="0" smtClean="0"/>
              <a:t>性能优化</a:t>
            </a:r>
            <a:endParaRPr kumimoji="1" lang="zh-CN" altLang="en-US" dirty="0"/>
          </a:p>
        </p:txBody>
      </p:sp>
      <p:sp>
        <p:nvSpPr>
          <p:cNvPr id="3" name="内容占位符 2"/>
          <p:cNvSpPr>
            <a:spLocks noGrp="1"/>
          </p:cNvSpPr>
          <p:nvPr>
            <p:ph idx="1"/>
          </p:nvPr>
        </p:nvSpPr>
        <p:spPr/>
        <p:txBody>
          <a:bodyPr/>
          <a:lstStyle/>
          <a:p>
            <a:r>
              <a:rPr lang="zh-CN" altLang="zh-CN" dirty="0"/>
              <a:t>时间快进到现在，</a:t>
            </a:r>
            <a:r>
              <a:rPr lang="en-US" altLang="zh-CN" dirty="0"/>
              <a:t>Google</a:t>
            </a:r>
            <a:r>
              <a:rPr lang="zh-CN" altLang="zh-CN" dirty="0"/>
              <a:t>的</a:t>
            </a:r>
            <a:r>
              <a:rPr lang="en-US" altLang="zh-CN" dirty="0"/>
              <a:t>core libraries</a:t>
            </a:r>
            <a:r>
              <a:rPr lang="zh-CN" altLang="zh-CN" dirty="0"/>
              <a:t>团队（</a:t>
            </a:r>
            <a:r>
              <a:rPr lang="en-US" altLang="zh-CN" dirty="0">
                <a:hlinkClick r:id="rId2"/>
              </a:rPr>
              <a:t>Guava</a:t>
            </a:r>
            <a:r>
              <a:rPr lang="zh-CN" altLang="zh-CN" dirty="0"/>
              <a:t>的创造者）与原来的</a:t>
            </a:r>
            <a:r>
              <a:rPr lang="en-US" altLang="zh-CN" dirty="0"/>
              <a:t>Square</a:t>
            </a:r>
            <a:r>
              <a:rPr lang="zh-CN" altLang="zh-CN" dirty="0"/>
              <a:t>的创建者一起推出了新一代的</a:t>
            </a:r>
            <a:r>
              <a:rPr lang="en-US" altLang="zh-CN" dirty="0"/>
              <a:t>Dagger</a:t>
            </a:r>
            <a:r>
              <a:rPr lang="zh-CN" altLang="zh-CN" dirty="0"/>
              <a:t>，</a:t>
            </a:r>
            <a:r>
              <a:rPr lang="en-US" altLang="zh-CN" dirty="0"/>
              <a:t>Dagger2</a:t>
            </a:r>
            <a:r>
              <a:rPr lang="zh-CN" altLang="zh-CN" dirty="0"/>
              <a:t>解决了老版本的许多问题：</a:t>
            </a:r>
          </a:p>
          <a:p>
            <a:pPr lvl="0"/>
            <a:r>
              <a:rPr lang="zh-CN" altLang="en-US" dirty="0" smtClean="0"/>
              <a:t>（</a:t>
            </a:r>
            <a:r>
              <a:rPr lang="en-US" altLang="zh-CN" dirty="0" smtClean="0"/>
              <a:t>1</a:t>
            </a:r>
            <a:r>
              <a:rPr lang="zh-CN" altLang="en-US" dirty="0" smtClean="0"/>
              <a:t>）</a:t>
            </a:r>
            <a:r>
              <a:rPr lang="zh-CN" altLang="zh-CN" dirty="0" smtClean="0"/>
              <a:t>不再</a:t>
            </a:r>
            <a:r>
              <a:rPr lang="zh-CN" altLang="zh-CN" dirty="0"/>
              <a:t>使用反射 所有东西都是通过明确的方法调用来完成的（不需要配置</a:t>
            </a:r>
            <a:r>
              <a:rPr lang="en-US" altLang="zh-CN" dirty="0" err="1"/>
              <a:t>ProGuard</a:t>
            </a:r>
            <a:r>
              <a:rPr lang="zh-CN" altLang="zh-CN" dirty="0"/>
              <a:t>文件就可以正常混淆）。</a:t>
            </a:r>
          </a:p>
          <a:p>
            <a:pPr lvl="0"/>
            <a:r>
              <a:rPr lang="zh-CN" altLang="en-US" dirty="0" smtClean="0"/>
              <a:t>（</a:t>
            </a:r>
            <a:r>
              <a:rPr lang="en-US" altLang="zh-CN" dirty="0" smtClean="0"/>
              <a:t>2</a:t>
            </a:r>
            <a:r>
              <a:rPr lang="zh-CN" altLang="en-US" dirty="0" smtClean="0"/>
              <a:t>）</a:t>
            </a:r>
            <a:r>
              <a:rPr lang="zh-CN" altLang="zh-CN" dirty="0" smtClean="0"/>
              <a:t>不再</a:t>
            </a:r>
            <a:r>
              <a:rPr lang="zh-CN" altLang="zh-CN" dirty="0"/>
              <a:t>在运行时构建图表（</a:t>
            </a:r>
            <a:r>
              <a:rPr lang="en-US" altLang="zh-CN" dirty="0"/>
              <a:t>graph</a:t>
            </a:r>
            <a:r>
              <a:rPr lang="zh-CN" altLang="zh-CN" dirty="0"/>
              <a:t>）</a:t>
            </a:r>
            <a:r>
              <a:rPr lang="en-US" altLang="zh-CN" dirty="0"/>
              <a:t> - </a:t>
            </a:r>
            <a:r>
              <a:rPr lang="zh-CN" altLang="zh-CN" dirty="0"/>
              <a:t>提高了性能，包括在单请求（</a:t>
            </a:r>
            <a:r>
              <a:rPr lang="en-US" altLang="zh-CN" dirty="0"/>
              <a:t>per-request</a:t>
            </a:r>
            <a:r>
              <a:rPr lang="zh-CN" altLang="zh-CN" dirty="0"/>
              <a:t>）用例中（据</a:t>
            </a:r>
            <a:r>
              <a:rPr lang="en-US" altLang="zh-CN" dirty="0">
                <a:hlinkClick r:id="rId3"/>
              </a:rPr>
              <a:t>Gregory Kick</a:t>
            </a:r>
            <a:r>
              <a:rPr lang="zh-CN" altLang="zh-CN" dirty="0"/>
              <a:t>说，在谷歌的搜索产品中，它的表现比以前快了</a:t>
            </a:r>
            <a:r>
              <a:rPr lang="en-US" altLang="zh-CN" dirty="0"/>
              <a:t>13%</a:t>
            </a:r>
            <a:r>
              <a:rPr lang="zh-CN" altLang="zh-CN" dirty="0"/>
              <a:t>）</a:t>
            </a:r>
          </a:p>
          <a:p>
            <a:pPr lvl="0"/>
            <a:r>
              <a:rPr lang="zh-CN" altLang="en-US" dirty="0" smtClean="0"/>
              <a:t>（</a:t>
            </a:r>
            <a:r>
              <a:rPr lang="en-US" altLang="zh-CN" dirty="0" smtClean="0"/>
              <a:t>3</a:t>
            </a:r>
            <a:r>
              <a:rPr lang="zh-CN" altLang="en-US" dirty="0" smtClean="0"/>
              <a:t>）</a:t>
            </a:r>
            <a:r>
              <a:rPr lang="zh-CN" altLang="zh-CN" dirty="0" smtClean="0"/>
              <a:t>可</a:t>
            </a:r>
            <a:r>
              <a:rPr lang="zh-CN" altLang="zh-CN" dirty="0"/>
              <a:t>追溯的</a:t>
            </a:r>
            <a:r>
              <a:rPr lang="en-US" altLang="zh-CN" dirty="0"/>
              <a:t> - </a:t>
            </a:r>
            <a:r>
              <a:rPr lang="zh-CN" altLang="zh-CN" dirty="0"/>
              <a:t>生成的代码更优雅，同时没有使用到反射，使得代码可读性提高，并且容易跟踪</a:t>
            </a:r>
          </a:p>
          <a:p>
            <a:endParaRPr kumimoji="1" lang="zh-CN" altLang="en-US" dirty="0"/>
          </a:p>
        </p:txBody>
      </p:sp>
    </p:spTree>
    <p:extLst>
      <p:ext uri="{BB962C8B-B14F-4D97-AF65-F5344CB8AC3E}">
        <p14:creationId xmlns:p14="http://schemas.microsoft.com/office/powerpoint/2010/main" val="1934656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Dagger2</a:t>
            </a:r>
            <a:r>
              <a:rPr kumimoji="1" lang="zh-CN" altLang="en-US" dirty="0" smtClean="0"/>
              <a:t>简单代码实现</a:t>
            </a:r>
            <a:endParaRPr kumimoji="1" lang="zh-CN" altLang="en-US" dirty="0"/>
          </a:p>
        </p:txBody>
      </p:sp>
      <p:sp>
        <p:nvSpPr>
          <p:cNvPr id="3" name="内容占位符 2"/>
          <p:cNvSpPr>
            <a:spLocks noGrp="1"/>
          </p:cNvSpPr>
          <p:nvPr>
            <p:ph idx="1"/>
          </p:nvPr>
        </p:nvSpPr>
        <p:spPr/>
        <p:txBody>
          <a:bodyPr/>
          <a:lstStyle/>
          <a:p>
            <a:r>
              <a:rPr kumimoji="1" lang="zh-CN" altLang="en-US" dirty="0" smtClean="0"/>
              <a:t>（</a:t>
            </a:r>
            <a:r>
              <a:rPr kumimoji="1" lang="en-US" altLang="zh-CN" dirty="0" smtClean="0"/>
              <a:t>1</a:t>
            </a:r>
            <a:r>
              <a:rPr kumimoji="1" lang="zh-CN" altLang="en-US" dirty="0" smtClean="0"/>
              <a:t>）</a:t>
            </a:r>
            <a:r>
              <a:rPr lang="zh-CN" altLang="zh-CN" dirty="0"/>
              <a:t>在工程根目录的</a:t>
            </a:r>
            <a:r>
              <a:rPr lang="en-US" altLang="zh-CN" dirty="0" err="1"/>
              <a:t>build.gradle</a:t>
            </a:r>
            <a:r>
              <a:rPr lang="zh-CN" altLang="zh-CN" dirty="0"/>
              <a:t>引入</a:t>
            </a:r>
            <a:r>
              <a:rPr lang="en-US" altLang="zh-CN" dirty="0"/>
              <a:t>apt</a:t>
            </a:r>
            <a:r>
              <a:rPr lang="zh-CN" altLang="zh-CN" dirty="0"/>
              <a:t>插件</a:t>
            </a:r>
          </a:p>
          <a:p>
            <a:endParaRPr kumimoji="1" lang="zh-CN" altLang="en-US" dirty="0" smtClean="0"/>
          </a:p>
          <a:p>
            <a:r>
              <a:rPr kumimoji="1" lang="zh-CN" altLang="en-US" dirty="0" smtClean="0"/>
              <a:t>（</a:t>
            </a:r>
            <a:r>
              <a:rPr kumimoji="1" lang="en-US" altLang="zh-CN" dirty="0" smtClean="0"/>
              <a:t>2</a:t>
            </a:r>
            <a:r>
              <a:rPr kumimoji="1" lang="zh-CN" altLang="en-US" dirty="0" smtClean="0"/>
              <a:t>）</a:t>
            </a:r>
            <a:r>
              <a:rPr lang="zh-CN" altLang="zh-CN" dirty="0"/>
              <a:t>在</a:t>
            </a:r>
            <a:r>
              <a:rPr lang="en-US" altLang="zh-CN" dirty="0"/>
              <a:t>app</a:t>
            </a:r>
            <a:r>
              <a:rPr lang="zh-CN" altLang="zh-CN" dirty="0"/>
              <a:t>目录下引入</a:t>
            </a:r>
            <a:r>
              <a:rPr lang="zh-CN" altLang="zh-CN" dirty="0"/>
              <a:t> </a:t>
            </a:r>
            <a:endParaRPr lang="zh-CN" altLang="en-US" dirty="0" smtClean="0"/>
          </a:p>
          <a:p>
            <a:endParaRPr kumimoji="1" lang="zh-CN" altLang="en-US" dirty="0"/>
          </a:p>
          <a:p>
            <a:endParaRPr kumimoji="1" lang="zh-CN" altLang="en-US" dirty="0" smtClean="0"/>
          </a:p>
          <a:p>
            <a:endParaRPr kumimoji="1" lang="zh-CN" altLang="en-US" dirty="0"/>
          </a:p>
        </p:txBody>
      </p:sp>
      <p:pic>
        <p:nvPicPr>
          <p:cNvPr id="4" name="图片 3" descr="/Users/yangjie/Downloads/IMG_2111.JPG"/>
          <p:cNvPicPr/>
          <p:nvPr/>
        </p:nvPicPr>
        <p:blipFill>
          <a:blip r:embed="rId2">
            <a:extLst>
              <a:ext uri="{28A0092B-C50C-407E-A947-70E740481C1C}">
                <a14:useLocalDpi xmlns:a14="http://schemas.microsoft.com/office/drawing/2010/main" val="0"/>
              </a:ext>
            </a:extLst>
          </a:blip>
          <a:srcRect/>
          <a:stretch>
            <a:fillRect/>
          </a:stretch>
        </p:blipFill>
        <p:spPr bwMode="auto">
          <a:xfrm>
            <a:off x="1737690" y="2314437"/>
            <a:ext cx="6670813" cy="349250"/>
          </a:xfrm>
          <a:prstGeom prst="rect">
            <a:avLst/>
          </a:prstGeom>
          <a:noFill/>
          <a:ln>
            <a:noFill/>
          </a:ln>
        </p:spPr>
      </p:pic>
      <p:pic>
        <p:nvPicPr>
          <p:cNvPr id="6" name="图片 5" descr="/Users/yangjie/Downloads/IMG_2112.JPG"/>
          <p:cNvPicPr/>
          <p:nvPr/>
        </p:nvPicPr>
        <p:blipFill>
          <a:blip r:embed="rId3">
            <a:extLst>
              <a:ext uri="{28A0092B-C50C-407E-A947-70E740481C1C}">
                <a14:useLocalDpi xmlns:a14="http://schemas.microsoft.com/office/drawing/2010/main" val="0"/>
              </a:ext>
            </a:extLst>
          </a:blip>
          <a:srcRect/>
          <a:stretch>
            <a:fillRect/>
          </a:stretch>
        </p:blipFill>
        <p:spPr bwMode="auto">
          <a:xfrm>
            <a:off x="1890367" y="3132390"/>
            <a:ext cx="6518136" cy="711200"/>
          </a:xfrm>
          <a:prstGeom prst="rect">
            <a:avLst/>
          </a:prstGeom>
          <a:noFill/>
          <a:ln>
            <a:noFill/>
          </a:ln>
        </p:spPr>
      </p:pic>
    </p:spTree>
    <p:extLst>
      <p:ext uri="{BB962C8B-B14F-4D97-AF65-F5344CB8AC3E}">
        <p14:creationId xmlns:p14="http://schemas.microsoft.com/office/powerpoint/2010/main" val="2016002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Dagger2</a:t>
            </a:r>
            <a:r>
              <a:rPr kumimoji="1" lang="zh-CN" altLang="en-US" dirty="0"/>
              <a:t>简单代码实现</a:t>
            </a:r>
          </a:p>
        </p:txBody>
      </p:sp>
      <p:sp>
        <p:nvSpPr>
          <p:cNvPr id="3" name="内容占位符 2"/>
          <p:cNvSpPr>
            <a:spLocks noGrp="1"/>
          </p:cNvSpPr>
          <p:nvPr>
            <p:ph idx="1"/>
          </p:nvPr>
        </p:nvSpPr>
        <p:spPr/>
        <p:txBody>
          <a:bodyPr/>
          <a:lstStyle/>
          <a:p>
            <a:pPr lvl="0"/>
            <a:r>
              <a:rPr lang="zh-CN" altLang="zh-CN" dirty="0"/>
              <a:t>在</a:t>
            </a:r>
            <a:r>
              <a:rPr lang="en-US" altLang="zh-CN" dirty="0"/>
              <a:t>Java </a:t>
            </a:r>
            <a:r>
              <a:rPr lang="zh-CN" altLang="zh-CN" dirty="0"/>
              <a:t>代码中可以通过两个维度来创建类实例：</a:t>
            </a:r>
          </a:p>
          <a:p>
            <a:r>
              <a:rPr lang="en-US" altLang="zh-CN" dirty="0" smtClean="0"/>
              <a:t>   a.</a:t>
            </a:r>
            <a:r>
              <a:rPr lang="zh-CN" altLang="zh-CN" dirty="0" smtClean="0"/>
              <a:t>通过</a:t>
            </a:r>
            <a:r>
              <a:rPr lang="zh-CN" altLang="zh-CN" dirty="0"/>
              <a:t>用</a:t>
            </a:r>
            <a:r>
              <a:rPr lang="en-US" altLang="zh-CN" dirty="0"/>
              <a:t>Inject</a:t>
            </a:r>
            <a:r>
              <a:rPr lang="zh-CN" altLang="zh-CN" dirty="0"/>
              <a:t>注解标注的构造函数来创建，使用</a:t>
            </a:r>
            <a:r>
              <a:rPr lang="en-US" altLang="zh-CN" dirty="0"/>
              <a:t>Inject</a:t>
            </a:r>
            <a:r>
              <a:rPr lang="zh-CN" altLang="zh-CN" dirty="0"/>
              <a:t>注解标注目标类中其他类，并用</a:t>
            </a:r>
            <a:r>
              <a:rPr lang="en-US" altLang="zh-CN" dirty="0"/>
              <a:t>Inject</a:t>
            </a:r>
            <a:r>
              <a:rPr lang="zh-CN" altLang="zh-CN" dirty="0"/>
              <a:t>注解标注其他类的构造函数，调用</a:t>
            </a:r>
            <a:r>
              <a:rPr lang="en-US" altLang="zh-CN" dirty="0"/>
              <a:t>Component</a:t>
            </a:r>
            <a:r>
              <a:rPr lang="zh-CN" altLang="zh-CN" dirty="0"/>
              <a:t>（注入器）的</a:t>
            </a:r>
            <a:r>
              <a:rPr lang="en-US" altLang="zh-CN" dirty="0" err="1"/>
              <a:t>injectXXX</a:t>
            </a:r>
            <a:r>
              <a:rPr lang="zh-CN" altLang="zh-CN" dirty="0"/>
              <a:t>（</a:t>
            </a:r>
            <a:r>
              <a:rPr lang="en-US" altLang="zh-CN" dirty="0"/>
              <a:t>Object</a:t>
            </a:r>
            <a:r>
              <a:rPr lang="zh-CN" altLang="zh-CN" dirty="0"/>
              <a:t>）方法开始注入： </a:t>
            </a:r>
            <a:endParaRPr lang="en-US" altLang="zh-CN" dirty="0" smtClean="0"/>
          </a:p>
          <a:p>
            <a:endParaRPr lang="en-US" altLang="zh-CN" dirty="0" smtClean="0"/>
          </a:p>
          <a:p>
            <a:endParaRPr kumimoji="1" lang="zh-CN" altLang="en-US" dirty="0"/>
          </a:p>
        </p:txBody>
      </p:sp>
      <p:pic>
        <p:nvPicPr>
          <p:cNvPr id="4" name="图片 3" descr="/Users/yangjie/Downloads/1F0F92E5-6D51-46BF-8877-A06BA0394239.png"/>
          <p:cNvPicPr/>
          <p:nvPr/>
        </p:nvPicPr>
        <p:blipFill>
          <a:blip r:embed="rId2">
            <a:extLst>
              <a:ext uri="{28A0092B-C50C-407E-A947-70E740481C1C}">
                <a14:useLocalDpi xmlns:a14="http://schemas.microsoft.com/office/drawing/2010/main" val="0"/>
              </a:ext>
            </a:extLst>
          </a:blip>
          <a:srcRect/>
          <a:stretch>
            <a:fillRect/>
          </a:stretch>
        </p:blipFill>
        <p:spPr bwMode="auto">
          <a:xfrm>
            <a:off x="1697935" y="3379894"/>
            <a:ext cx="5257800" cy="2489200"/>
          </a:xfrm>
          <a:prstGeom prst="rect">
            <a:avLst/>
          </a:prstGeom>
          <a:noFill/>
          <a:ln>
            <a:noFill/>
          </a:ln>
        </p:spPr>
      </p:pic>
    </p:spTree>
    <p:extLst>
      <p:ext uri="{BB962C8B-B14F-4D97-AF65-F5344CB8AC3E}">
        <p14:creationId xmlns:p14="http://schemas.microsoft.com/office/powerpoint/2010/main" val="1201584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Dagger2</a:t>
            </a:r>
            <a:r>
              <a:rPr kumimoji="1" lang="zh-CN" altLang="en-US" dirty="0"/>
              <a:t>简单代码实现</a:t>
            </a:r>
          </a:p>
        </p:txBody>
      </p:sp>
      <p:sp>
        <p:nvSpPr>
          <p:cNvPr id="3" name="内容占位符 2"/>
          <p:cNvSpPr>
            <a:spLocks noGrp="1"/>
          </p:cNvSpPr>
          <p:nvPr>
            <p:ph idx="1"/>
          </p:nvPr>
        </p:nvSpPr>
        <p:spPr/>
        <p:txBody>
          <a:bodyPr/>
          <a:lstStyle/>
          <a:p>
            <a:pPr lvl="0"/>
            <a:r>
              <a:rPr lang="en-US" altLang="zh-CN" dirty="0" smtClean="0"/>
              <a:t>b</a:t>
            </a:r>
            <a:r>
              <a:rPr lang="en-US" altLang="zh-CN" dirty="0"/>
              <a:t>.</a:t>
            </a:r>
            <a:r>
              <a:rPr lang="zh-CN" altLang="zh-CN" dirty="0" smtClean="0"/>
              <a:t>通过</a:t>
            </a:r>
            <a:r>
              <a:rPr lang="zh-CN" altLang="zh-CN" dirty="0"/>
              <a:t>工厂模式的</a:t>
            </a:r>
            <a:r>
              <a:rPr lang="en-US" altLang="zh-CN" dirty="0"/>
              <a:t>Module</a:t>
            </a:r>
            <a:r>
              <a:rPr lang="zh-CN" altLang="zh-CN" dirty="0"/>
              <a:t>来创建，使用</a:t>
            </a:r>
            <a:r>
              <a:rPr lang="en-US" altLang="zh-CN" dirty="0"/>
              <a:t>module</a:t>
            </a:r>
            <a:r>
              <a:rPr lang="zh-CN" altLang="zh-CN" dirty="0"/>
              <a:t>注解，项目中使用到了第三方的类库，第三方类库又不能修改，所以根本不可能把</a:t>
            </a:r>
            <a:r>
              <a:rPr lang="en-US" altLang="zh-CN" dirty="0"/>
              <a:t>Inject</a:t>
            </a:r>
            <a:r>
              <a:rPr lang="zh-CN" altLang="zh-CN" dirty="0"/>
              <a:t>注解加入这些类中，这时我们的</a:t>
            </a:r>
            <a:r>
              <a:rPr lang="en-US" altLang="zh-CN" dirty="0"/>
              <a:t>Inject</a:t>
            </a:r>
            <a:r>
              <a:rPr lang="zh-CN" altLang="zh-CN" dirty="0"/>
              <a:t>就失效了，简单实例如下：</a:t>
            </a:r>
          </a:p>
          <a:p>
            <a:endParaRPr kumimoji="1" lang="en-US" altLang="zh-CN" dirty="0" smtClean="0"/>
          </a:p>
          <a:p>
            <a:endParaRPr kumimoji="1" lang="zh-CN" altLang="en-US" dirty="0"/>
          </a:p>
        </p:txBody>
      </p:sp>
      <p:pic>
        <p:nvPicPr>
          <p:cNvPr id="4" name="图片 3" descr="/Users/yangjie/Downloads/88C1B111-FAC9-42B1-9B76-06CA64558B97.png"/>
          <p:cNvPicPr/>
          <p:nvPr/>
        </p:nvPicPr>
        <p:blipFill>
          <a:blip r:embed="rId2">
            <a:extLst>
              <a:ext uri="{28A0092B-C50C-407E-A947-70E740481C1C}">
                <a14:useLocalDpi xmlns:a14="http://schemas.microsoft.com/office/drawing/2010/main" val="0"/>
              </a:ext>
            </a:extLst>
          </a:blip>
          <a:srcRect/>
          <a:stretch>
            <a:fillRect/>
          </a:stretch>
        </p:blipFill>
        <p:spPr bwMode="auto">
          <a:xfrm>
            <a:off x="1757570" y="2909404"/>
            <a:ext cx="5257800" cy="2311400"/>
          </a:xfrm>
          <a:prstGeom prst="rect">
            <a:avLst/>
          </a:prstGeom>
          <a:noFill/>
          <a:ln>
            <a:noFill/>
          </a:ln>
        </p:spPr>
      </p:pic>
      <p:sp>
        <p:nvSpPr>
          <p:cNvPr id="6" name="矩形 5"/>
          <p:cNvSpPr/>
          <p:nvPr/>
        </p:nvSpPr>
        <p:spPr>
          <a:xfrm>
            <a:off x="7675660" y="2909404"/>
            <a:ext cx="3299791" cy="2308324"/>
          </a:xfrm>
          <a:prstGeom prst="rect">
            <a:avLst/>
          </a:prstGeom>
        </p:spPr>
        <p:txBody>
          <a:bodyPr wrap="square">
            <a:spAutoFit/>
          </a:bodyPr>
          <a:lstStyle/>
          <a:p>
            <a:pPr>
              <a:spcAft>
                <a:spcPts val="0"/>
              </a:spcAft>
            </a:pPr>
            <a:r>
              <a:rPr lang="zh-CN" altLang="zh-CN" dirty="0">
                <a:solidFill>
                  <a:srgbClr val="333333"/>
                </a:solidFill>
                <a:latin typeface="Helvetica" charset="0"/>
              </a:rPr>
              <a:t>这</a:t>
            </a:r>
            <a:r>
              <a:rPr lang="en-US" altLang="zh-CN" dirty="0">
                <a:solidFill>
                  <a:srgbClr val="333333"/>
                </a:solidFill>
                <a:latin typeface="Helvetica" charset="0"/>
              </a:rPr>
              <a:t>2</a:t>
            </a:r>
            <a:r>
              <a:rPr lang="zh-CN" altLang="zh-CN" dirty="0">
                <a:solidFill>
                  <a:srgbClr val="333333"/>
                </a:solidFill>
                <a:latin typeface="Helvetica" charset="0"/>
              </a:rPr>
              <a:t>个维度是有优先级之分的，</a:t>
            </a:r>
            <a:r>
              <a:rPr lang="en-US" altLang="zh-CN" dirty="0">
                <a:solidFill>
                  <a:srgbClr val="333333"/>
                </a:solidFill>
                <a:latin typeface="Helvetica" charset="0"/>
              </a:rPr>
              <a:t>Component</a:t>
            </a:r>
            <a:r>
              <a:rPr lang="zh-CN" altLang="zh-CN" dirty="0">
                <a:solidFill>
                  <a:srgbClr val="333333"/>
                </a:solidFill>
                <a:latin typeface="Helvetica" charset="0"/>
              </a:rPr>
              <a:t>会首先从</a:t>
            </a:r>
            <a:r>
              <a:rPr lang="en-US" altLang="zh-CN" dirty="0">
                <a:solidFill>
                  <a:srgbClr val="333333"/>
                </a:solidFill>
                <a:latin typeface="Helvetica" charset="0"/>
              </a:rPr>
              <a:t>Module</a:t>
            </a:r>
            <a:r>
              <a:rPr lang="zh-CN" altLang="zh-CN" dirty="0">
                <a:solidFill>
                  <a:srgbClr val="333333"/>
                </a:solidFill>
                <a:latin typeface="Helvetica" charset="0"/>
              </a:rPr>
              <a:t>维度中查找类实例，若找到就用</a:t>
            </a:r>
            <a:r>
              <a:rPr lang="en-US" altLang="zh-CN" dirty="0">
                <a:solidFill>
                  <a:srgbClr val="333333"/>
                </a:solidFill>
                <a:latin typeface="Helvetica" charset="0"/>
              </a:rPr>
              <a:t>Module</a:t>
            </a:r>
            <a:r>
              <a:rPr lang="zh-CN" altLang="zh-CN" dirty="0">
                <a:solidFill>
                  <a:srgbClr val="333333"/>
                </a:solidFill>
                <a:latin typeface="Helvetica" charset="0"/>
              </a:rPr>
              <a:t>维度创建类实例，并停止查找</a:t>
            </a:r>
            <a:r>
              <a:rPr lang="en-US" altLang="zh-CN" dirty="0">
                <a:solidFill>
                  <a:srgbClr val="333333"/>
                </a:solidFill>
                <a:latin typeface="Helvetica" charset="0"/>
              </a:rPr>
              <a:t>Inject</a:t>
            </a:r>
            <a:r>
              <a:rPr lang="zh-CN" altLang="zh-CN" dirty="0">
                <a:solidFill>
                  <a:srgbClr val="333333"/>
                </a:solidFill>
                <a:latin typeface="Helvetica" charset="0"/>
              </a:rPr>
              <a:t>维度。否则才是从</a:t>
            </a:r>
            <a:r>
              <a:rPr lang="en-US" altLang="zh-CN" dirty="0">
                <a:solidFill>
                  <a:srgbClr val="333333"/>
                </a:solidFill>
                <a:latin typeface="Helvetica" charset="0"/>
              </a:rPr>
              <a:t>Inject</a:t>
            </a:r>
            <a:r>
              <a:rPr lang="zh-CN" altLang="zh-CN" dirty="0">
                <a:solidFill>
                  <a:srgbClr val="333333"/>
                </a:solidFill>
                <a:latin typeface="Helvetica" charset="0"/>
              </a:rPr>
              <a:t>维度查找类实例。所以创建类实例级别</a:t>
            </a:r>
            <a:r>
              <a:rPr lang="en-US" altLang="zh-CN" dirty="0">
                <a:solidFill>
                  <a:srgbClr val="333333"/>
                </a:solidFill>
                <a:latin typeface="Helvetica" charset="0"/>
              </a:rPr>
              <a:t>Module</a:t>
            </a:r>
            <a:r>
              <a:rPr lang="zh-CN" altLang="zh-CN" dirty="0">
                <a:solidFill>
                  <a:srgbClr val="333333"/>
                </a:solidFill>
                <a:latin typeface="Helvetica" charset="0"/>
              </a:rPr>
              <a:t>维度要高于</a:t>
            </a:r>
            <a:r>
              <a:rPr lang="en-US" altLang="zh-CN" dirty="0">
                <a:solidFill>
                  <a:srgbClr val="333333"/>
                </a:solidFill>
                <a:latin typeface="Helvetica" charset="0"/>
              </a:rPr>
              <a:t>Inject</a:t>
            </a:r>
            <a:r>
              <a:rPr lang="zh-CN" altLang="zh-CN" dirty="0">
                <a:solidFill>
                  <a:srgbClr val="333333"/>
                </a:solidFill>
                <a:latin typeface="Helvetica" charset="0"/>
              </a:rPr>
              <a:t>维度。</a:t>
            </a:r>
            <a:endParaRPr lang="zh-CN" altLang="zh-CN" dirty="0">
              <a:latin typeface="Times New Roman" charset="0"/>
            </a:endParaRPr>
          </a:p>
        </p:txBody>
      </p:sp>
    </p:spTree>
    <p:extLst>
      <p:ext uri="{BB962C8B-B14F-4D97-AF65-F5344CB8AC3E}">
        <p14:creationId xmlns:p14="http://schemas.microsoft.com/office/powerpoint/2010/main" val="1354300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Dagger2</a:t>
            </a:r>
            <a:r>
              <a:rPr kumimoji="1" lang="zh-CN" altLang="en-US" dirty="0"/>
              <a:t>简单代码实现</a:t>
            </a:r>
          </a:p>
        </p:txBody>
      </p:sp>
      <p:sp>
        <p:nvSpPr>
          <p:cNvPr id="3" name="内容占位符 2"/>
          <p:cNvSpPr>
            <a:spLocks noGrp="1"/>
          </p:cNvSpPr>
          <p:nvPr>
            <p:ph idx="1"/>
          </p:nvPr>
        </p:nvSpPr>
        <p:spPr/>
        <p:txBody>
          <a:bodyPr/>
          <a:lstStyle/>
          <a:p>
            <a:r>
              <a:rPr kumimoji="1" lang="en-US" altLang="zh-CN" dirty="0" smtClean="0"/>
              <a:t>(5)</a:t>
            </a:r>
            <a:r>
              <a:rPr kumimoji="1" lang="zh-CN" altLang="en-US" dirty="0" smtClean="0"/>
              <a:t>完成依赖注入：</a:t>
            </a:r>
          </a:p>
          <a:p>
            <a:endParaRPr kumimoji="1" lang="zh-CN" altLang="en-US" dirty="0" smtClean="0"/>
          </a:p>
          <a:p>
            <a:endParaRPr kumimoji="1" lang="zh-CN" altLang="en-US" dirty="0"/>
          </a:p>
          <a:p>
            <a:endParaRPr kumimoji="1" lang="zh-CN" altLang="en-US" dirty="0" smtClean="0"/>
          </a:p>
          <a:p>
            <a:endParaRPr kumimoji="1" lang="zh-CN" altLang="en-US" dirty="0"/>
          </a:p>
        </p:txBody>
      </p:sp>
      <p:pic>
        <p:nvPicPr>
          <p:cNvPr id="4" name="图片 3" descr="/Users/yangjie/Downloads/38AF6311-B502-4BC6-ABFC-52BE729AF75D.png"/>
          <p:cNvPicPr/>
          <p:nvPr/>
        </p:nvPicPr>
        <p:blipFill>
          <a:blip r:embed="rId2">
            <a:extLst>
              <a:ext uri="{28A0092B-C50C-407E-A947-70E740481C1C}">
                <a14:useLocalDpi xmlns:a14="http://schemas.microsoft.com/office/drawing/2010/main" val="0"/>
              </a:ext>
            </a:extLst>
          </a:blip>
          <a:srcRect/>
          <a:stretch>
            <a:fillRect/>
          </a:stretch>
        </p:blipFill>
        <p:spPr bwMode="auto">
          <a:xfrm>
            <a:off x="1790976" y="2629728"/>
            <a:ext cx="5524224" cy="1147142"/>
          </a:xfrm>
          <a:prstGeom prst="rect">
            <a:avLst/>
          </a:prstGeom>
          <a:noFill/>
          <a:ln>
            <a:noFill/>
          </a:ln>
        </p:spPr>
      </p:pic>
    </p:spTree>
    <p:extLst>
      <p:ext uri="{BB962C8B-B14F-4D97-AF65-F5344CB8AC3E}">
        <p14:creationId xmlns:p14="http://schemas.microsoft.com/office/powerpoint/2010/main" val="1940758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依赖注入</a:t>
            </a:r>
            <a:endParaRPr kumimoji="1" lang="zh-CN" altLang="en-US" dirty="0"/>
          </a:p>
        </p:txBody>
      </p:sp>
      <p:sp>
        <p:nvSpPr>
          <p:cNvPr id="3" name="内容占位符 2"/>
          <p:cNvSpPr>
            <a:spLocks noGrp="1"/>
          </p:cNvSpPr>
          <p:nvPr>
            <p:ph idx="1"/>
          </p:nvPr>
        </p:nvSpPr>
        <p:spPr/>
        <p:txBody>
          <a:bodyPr/>
          <a:lstStyle/>
          <a:p>
            <a:r>
              <a:rPr lang="zh-CN" altLang="en-US" dirty="0" smtClean="0"/>
              <a:t>  </a:t>
            </a:r>
          </a:p>
          <a:p>
            <a:r>
              <a:rPr lang="zh-CN" altLang="zh-CN" dirty="0" smtClean="0"/>
              <a:t>依赖</a:t>
            </a:r>
            <a:r>
              <a:rPr lang="zh-CN" altLang="zh-CN" dirty="0"/>
              <a:t>注入作为控制反转的一种实现方式，实际上就是将实例变量传入到一个对象中。实际应用中，</a:t>
            </a:r>
            <a:r>
              <a:rPr lang="en-US" altLang="zh-CN" dirty="0"/>
              <a:t>Class A</a:t>
            </a:r>
            <a:r>
              <a:rPr lang="zh-CN" altLang="zh-CN" dirty="0"/>
              <a:t>中用到了</a:t>
            </a:r>
            <a:r>
              <a:rPr lang="en-US" altLang="zh-CN" dirty="0"/>
              <a:t>Class B</a:t>
            </a:r>
            <a:r>
              <a:rPr lang="zh-CN" altLang="zh-CN" dirty="0"/>
              <a:t>的对象</a:t>
            </a:r>
            <a:r>
              <a:rPr lang="en-US" altLang="zh-CN" dirty="0"/>
              <a:t>b</a:t>
            </a:r>
            <a:r>
              <a:rPr lang="zh-CN" altLang="zh-CN" dirty="0"/>
              <a:t>，一般情况下，需要在</a:t>
            </a:r>
            <a:r>
              <a:rPr lang="en-US" altLang="zh-CN" dirty="0"/>
              <a:t>A</a:t>
            </a:r>
            <a:r>
              <a:rPr lang="zh-CN" altLang="zh-CN" dirty="0"/>
              <a:t>的代码中显式的</a:t>
            </a:r>
            <a:r>
              <a:rPr lang="en-US" altLang="zh-CN" dirty="0"/>
              <a:t>new</a:t>
            </a:r>
            <a:r>
              <a:rPr lang="zh-CN" altLang="zh-CN" dirty="0"/>
              <a:t>一个</a:t>
            </a:r>
            <a:r>
              <a:rPr lang="en-US" altLang="zh-CN" dirty="0"/>
              <a:t>B</a:t>
            </a:r>
            <a:r>
              <a:rPr lang="zh-CN" altLang="zh-CN" dirty="0"/>
              <a:t>的对象</a:t>
            </a:r>
            <a:r>
              <a:rPr lang="zh-CN" altLang="zh-CN" dirty="0" smtClean="0"/>
              <a:t>。</a:t>
            </a:r>
            <a:r>
              <a:rPr lang="zh-CN" altLang="zh-CN" dirty="0"/>
              <a:t>这种在一个类中直接创建另一个类的对象的代码，和硬编码（</a:t>
            </a:r>
            <a:r>
              <a:rPr lang="en-US" altLang="zh-CN" dirty="0"/>
              <a:t>hard-coded strings</a:t>
            </a:r>
            <a:r>
              <a:rPr lang="zh-CN" altLang="zh-CN" dirty="0"/>
              <a:t>）以及硬编码的数字（</a:t>
            </a:r>
            <a:r>
              <a:rPr lang="en-US" altLang="zh-CN" dirty="0"/>
              <a:t>magic numbers</a:t>
            </a:r>
            <a:r>
              <a:rPr lang="zh-CN" altLang="zh-CN" dirty="0"/>
              <a:t>）一样，是一种导致耦合的坏味道，我们可以把这种坏味道</a:t>
            </a:r>
            <a:r>
              <a:rPr lang="zh-CN" altLang="zh-CN" dirty="0" smtClean="0"/>
              <a:t>称为硬初</a:t>
            </a:r>
            <a:r>
              <a:rPr lang="zh-CN" altLang="zh-CN" dirty="0"/>
              <a:t>始化（</a:t>
            </a:r>
            <a:r>
              <a:rPr lang="en-US" altLang="zh-CN" dirty="0"/>
              <a:t>hard </a:t>
            </a:r>
            <a:r>
              <a:rPr lang="en-US" altLang="zh-CN" dirty="0" err="1"/>
              <a:t>init</a:t>
            </a:r>
            <a:r>
              <a:rPr lang="zh-CN" altLang="zh-CN" dirty="0"/>
              <a:t>）</a:t>
            </a:r>
            <a:r>
              <a:rPr lang="zh-CN" altLang="zh-CN" dirty="0" smtClean="0"/>
              <a:t>。</a:t>
            </a:r>
            <a:r>
              <a:rPr lang="zh-CN" altLang="zh-CN" dirty="0"/>
              <a:t>采用依赖注入技术之后，</a:t>
            </a:r>
            <a:r>
              <a:rPr lang="en-US" altLang="zh-CN" dirty="0"/>
              <a:t>A</a:t>
            </a:r>
            <a:r>
              <a:rPr lang="zh-CN" altLang="zh-CN" dirty="0"/>
              <a:t>的代码只需要定义一个私有的</a:t>
            </a:r>
            <a:r>
              <a:rPr lang="en-US" altLang="zh-CN" dirty="0"/>
              <a:t>B</a:t>
            </a:r>
            <a:r>
              <a:rPr lang="zh-CN" altLang="zh-CN" dirty="0"/>
              <a:t>对象，不需要直接</a:t>
            </a:r>
            <a:r>
              <a:rPr lang="en-US" altLang="zh-CN" dirty="0"/>
              <a:t>new</a:t>
            </a:r>
            <a:r>
              <a:rPr lang="zh-CN" altLang="zh-CN" dirty="0"/>
              <a:t>来获得这个对象，而是通过相关的容器控制程序来将</a:t>
            </a:r>
            <a:r>
              <a:rPr lang="en-US" altLang="zh-CN" dirty="0"/>
              <a:t>B</a:t>
            </a:r>
            <a:r>
              <a:rPr lang="zh-CN" altLang="zh-CN" dirty="0"/>
              <a:t>对象在外部</a:t>
            </a:r>
            <a:r>
              <a:rPr lang="en-US" altLang="zh-CN" dirty="0"/>
              <a:t>new</a:t>
            </a:r>
            <a:r>
              <a:rPr lang="zh-CN" altLang="zh-CN" dirty="0"/>
              <a:t>出来并注入到</a:t>
            </a:r>
            <a:r>
              <a:rPr lang="en-US" altLang="zh-CN" dirty="0"/>
              <a:t>A</a:t>
            </a:r>
            <a:r>
              <a:rPr lang="zh-CN" altLang="zh-CN" dirty="0"/>
              <a:t>类里的引用中。</a:t>
            </a:r>
            <a:r>
              <a:rPr lang="zh-CN" altLang="zh-CN" dirty="0"/>
              <a:t> </a:t>
            </a:r>
            <a:endParaRPr kumimoji="1" lang="zh-CN" altLang="en-US" dirty="0"/>
          </a:p>
        </p:txBody>
      </p:sp>
    </p:spTree>
    <p:extLst>
      <p:ext uri="{BB962C8B-B14F-4D97-AF65-F5344CB8AC3E}">
        <p14:creationId xmlns:p14="http://schemas.microsoft.com/office/powerpoint/2010/main" val="1176354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Dagger2</a:t>
            </a:r>
            <a:r>
              <a:rPr kumimoji="1" lang="zh-CN" altLang="en-US" dirty="0" smtClean="0"/>
              <a:t>实现注入</a:t>
            </a:r>
            <a:endParaRPr kumimoji="1" lang="zh-CN" altLang="en-US" dirty="0"/>
          </a:p>
        </p:txBody>
      </p:sp>
      <p:sp>
        <p:nvSpPr>
          <p:cNvPr id="3" name="内容占位符 2"/>
          <p:cNvSpPr>
            <a:spLocks noGrp="1"/>
          </p:cNvSpPr>
          <p:nvPr>
            <p:ph idx="1"/>
          </p:nvPr>
        </p:nvSpPr>
        <p:spPr/>
        <p:txBody>
          <a:bodyPr/>
          <a:lstStyle/>
          <a:p>
            <a:r>
              <a:rPr lang="zh-CN" altLang="zh-CN" dirty="0"/>
              <a:t>编译时</a:t>
            </a:r>
            <a:r>
              <a:rPr lang="en-US" altLang="zh-CN" dirty="0"/>
              <a:t> Dagger </a:t>
            </a:r>
            <a:r>
              <a:rPr lang="zh-CN" altLang="zh-CN" dirty="0"/>
              <a:t>会处理我们的注解，为</a:t>
            </a:r>
            <a:r>
              <a:rPr lang="en-US" altLang="zh-CN" dirty="0"/>
              <a:t> @Components </a:t>
            </a:r>
            <a:r>
              <a:rPr lang="zh-CN" altLang="zh-CN" dirty="0"/>
              <a:t>生成实现并命名为</a:t>
            </a:r>
            <a:r>
              <a:rPr lang="en-US" altLang="zh-CN" dirty="0"/>
              <a:t> Dagger$${</a:t>
            </a:r>
            <a:r>
              <a:rPr lang="en-US" altLang="zh-CN" dirty="0" err="1"/>
              <a:t>YouComponentClassName</a:t>
            </a:r>
            <a:r>
              <a:rPr lang="en-US" altLang="zh-CN" dirty="0"/>
              <a:t>}</a:t>
            </a:r>
            <a:r>
              <a:rPr lang="zh-CN" altLang="zh-CN" dirty="0"/>
              <a:t>，如</a:t>
            </a:r>
            <a:r>
              <a:rPr lang="en-US" altLang="zh-CN" dirty="0"/>
              <a:t> </a:t>
            </a:r>
            <a:r>
              <a:rPr lang="en-US" altLang="zh-CN" dirty="0" err="1"/>
              <a:t>UserComponent</a:t>
            </a:r>
            <a:r>
              <a:rPr lang="en-US" altLang="zh-CN" dirty="0"/>
              <a:t> -&gt; </a:t>
            </a:r>
            <a:r>
              <a:rPr lang="en-US" altLang="zh-CN" dirty="0" err="1"/>
              <a:t>DaggerUserComponent</a:t>
            </a:r>
            <a:r>
              <a:rPr lang="zh-CN" altLang="zh-CN" dirty="0"/>
              <a:t>。在 </a:t>
            </a:r>
            <a:r>
              <a:rPr lang="en-US" altLang="zh-CN" dirty="0"/>
              <a:t>app/build/generated/source/apt </a:t>
            </a:r>
            <a:r>
              <a:rPr lang="zh-CN" altLang="zh-CN" dirty="0"/>
              <a:t>下可以找到相关的类</a:t>
            </a:r>
            <a:r>
              <a:rPr lang="zh-CN" altLang="zh-CN" dirty="0" smtClean="0"/>
              <a:t>：</a:t>
            </a:r>
            <a:endParaRPr lang="zh-CN" altLang="en-US" dirty="0" smtClean="0"/>
          </a:p>
          <a:p>
            <a:endParaRPr lang="zh-CN" altLang="zh-CN" dirty="0"/>
          </a:p>
          <a:p>
            <a:endParaRPr kumimoji="1" lang="zh-CN" altLang="en-US" dirty="0"/>
          </a:p>
        </p:txBody>
      </p:sp>
      <p:pic>
        <p:nvPicPr>
          <p:cNvPr id="4" name="图片 3" descr="/Users/yangjie/Downloads/B337DACE-8B77-45B1-9219-1BCEAAA22BBC.png"/>
          <p:cNvPicPr/>
          <p:nvPr/>
        </p:nvPicPr>
        <p:blipFill>
          <a:blip r:embed="rId2">
            <a:extLst>
              <a:ext uri="{28A0092B-C50C-407E-A947-70E740481C1C}">
                <a14:useLocalDpi xmlns:a14="http://schemas.microsoft.com/office/drawing/2010/main" val="0"/>
              </a:ext>
            </a:extLst>
          </a:blip>
          <a:srcRect/>
          <a:stretch>
            <a:fillRect/>
          </a:stretch>
        </p:blipFill>
        <p:spPr bwMode="auto">
          <a:xfrm>
            <a:off x="1930124" y="3080578"/>
            <a:ext cx="5270500" cy="2565400"/>
          </a:xfrm>
          <a:prstGeom prst="rect">
            <a:avLst/>
          </a:prstGeom>
          <a:noFill/>
          <a:ln>
            <a:noFill/>
          </a:ln>
        </p:spPr>
      </p:pic>
    </p:spTree>
    <p:extLst>
      <p:ext uri="{BB962C8B-B14F-4D97-AF65-F5344CB8AC3E}">
        <p14:creationId xmlns:p14="http://schemas.microsoft.com/office/powerpoint/2010/main" val="16736070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总结</a:t>
            </a:r>
            <a:endParaRPr kumimoji="1" lang="zh-CN" altLang="en-US" dirty="0"/>
          </a:p>
        </p:txBody>
      </p:sp>
      <p:sp>
        <p:nvSpPr>
          <p:cNvPr id="3" name="内容占位符 2"/>
          <p:cNvSpPr>
            <a:spLocks noGrp="1"/>
          </p:cNvSpPr>
          <p:nvPr>
            <p:ph idx="1"/>
          </p:nvPr>
        </p:nvSpPr>
        <p:spPr/>
        <p:txBody>
          <a:bodyPr/>
          <a:lstStyle/>
          <a:p>
            <a:r>
              <a:rPr lang="zh-CN" altLang="zh-CN" dirty="0"/>
              <a:t> </a:t>
            </a:r>
            <a:endParaRPr lang="zh-CN" altLang="en-US" dirty="0" smtClean="0"/>
          </a:p>
          <a:p>
            <a:endParaRPr lang="zh-CN" altLang="en-US" dirty="0"/>
          </a:p>
          <a:p>
            <a:endParaRPr lang="zh-CN" altLang="en-US" dirty="0" smtClean="0"/>
          </a:p>
          <a:p>
            <a:r>
              <a:rPr lang="zh-CN" altLang="zh-CN" dirty="0" smtClean="0"/>
              <a:t>依赖</a:t>
            </a:r>
            <a:r>
              <a:rPr lang="zh-CN" altLang="zh-CN" dirty="0"/>
              <a:t>注入是一种优秀的编程思想，它可以通过解耦项目来提升项目的可阅读性、可扩展性和可维护性，并使得单元测试更为方便。</a:t>
            </a:r>
            <a:r>
              <a:rPr lang="en-US" altLang="zh-CN" dirty="0"/>
              <a:t>Dagger </a:t>
            </a:r>
            <a:r>
              <a:rPr lang="zh-CN" altLang="zh-CN" dirty="0"/>
              <a:t>由于其自身的复杂性，其实是一个上手难度颇高的库，难学会、难用好。但从功能上来讲，它又是一个实用价值非常高的库。</a:t>
            </a:r>
            <a:r>
              <a:rPr lang="en-US" altLang="zh-CN" dirty="0"/>
              <a:t>Dagger2</a:t>
            </a:r>
            <a:r>
              <a:rPr lang="zh-CN" altLang="zh-CN" dirty="0"/>
              <a:t>相较于最初的版本，性能上有了很大的提高，虽然减少了反射机制的使用，节省了时间，但也丧失了一部分的灵活性。</a:t>
            </a:r>
          </a:p>
          <a:p>
            <a:endParaRPr kumimoji="1" lang="zh-CN" altLang="en-US" dirty="0"/>
          </a:p>
        </p:txBody>
      </p:sp>
    </p:spTree>
    <p:extLst>
      <p:ext uri="{BB962C8B-B14F-4D97-AF65-F5344CB8AC3E}">
        <p14:creationId xmlns:p14="http://schemas.microsoft.com/office/powerpoint/2010/main" val="1786072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依赖注入方式</a:t>
            </a:r>
            <a:endParaRPr kumimoji="1" lang="zh-CN" altLang="en-US" dirty="0"/>
          </a:p>
        </p:txBody>
      </p:sp>
      <p:sp>
        <p:nvSpPr>
          <p:cNvPr id="3" name="内容占位符 2"/>
          <p:cNvSpPr>
            <a:spLocks noGrp="1"/>
          </p:cNvSpPr>
          <p:nvPr>
            <p:ph idx="1"/>
          </p:nvPr>
        </p:nvSpPr>
        <p:spPr/>
        <p:txBody>
          <a:bodyPr/>
          <a:lstStyle/>
          <a:p>
            <a:r>
              <a:rPr kumimoji="1" lang="en-US" altLang="zh-CN" dirty="0" smtClean="0"/>
              <a:t>1.</a:t>
            </a:r>
            <a:r>
              <a:rPr lang="zh-CN" altLang="zh-CN" dirty="0"/>
              <a:t>构造函数注入</a:t>
            </a:r>
            <a:r>
              <a:rPr lang="zh-CN" altLang="zh-CN" dirty="0"/>
              <a:t> </a:t>
            </a:r>
            <a:r>
              <a:rPr lang="zh-CN" altLang="en-US" dirty="0" smtClean="0"/>
              <a:t>：</a:t>
            </a:r>
            <a:r>
              <a:rPr lang="en-US" altLang="zh-CN" dirty="0"/>
              <a:t>A</a:t>
            </a:r>
            <a:r>
              <a:rPr lang="zh-CN" altLang="zh-CN" dirty="0"/>
              <a:t>只依赖于我们定义的</a:t>
            </a:r>
            <a:r>
              <a:rPr lang="en-US" altLang="zh-CN" dirty="0" err="1"/>
              <a:t>BFinder</a:t>
            </a:r>
            <a:r>
              <a:rPr lang="zh-CN" altLang="zh-CN" dirty="0"/>
              <a:t>接口，而不依赖于</a:t>
            </a:r>
            <a:r>
              <a:rPr lang="en-US" altLang="zh-CN" dirty="0" err="1"/>
              <a:t>BFinder</a:t>
            </a:r>
            <a:r>
              <a:rPr lang="zh-CN" altLang="zh-CN" dirty="0"/>
              <a:t>的实现。</a:t>
            </a:r>
          </a:p>
          <a:p>
            <a:endParaRPr lang="zh-CN" altLang="en-US" dirty="0" smtClean="0"/>
          </a:p>
          <a:p>
            <a:r>
              <a:rPr kumimoji="1" lang="en-US" altLang="zh-CN" dirty="0" smtClean="0"/>
              <a:t>2.</a:t>
            </a:r>
            <a:r>
              <a:rPr lang="en-US" altLang="zh-CN" dirty="0"/>
              <a:t> setter</a:t>
            </a:r>
            <a:r>
              <a:rPr lang="zh-CN" altLang="zh-CN" dirty="0" smtClean="0"/>
              <a:t>注入</a:t>
            </a:r>
            <a:r>
              <a:rPr lang="zh-CN" altLang="en-US" dirty="0" smtClean="0"/>
              <a:t>：</a:t>
            </a:r>
            <a:r>
              <a:rPr lang="zh-CN" altLang="zh-CN" dirty="0"/>
              <a:t>类似的，增加一个</a:t>
            </a:r>
            <a:r>
              <a:rPr lang="en-US" altLang="zh-CN" dirty="0"/>
              <a:t>setter</a:t>
            </a:r>
            <a:r>
              <a:rPr lang="zh-CN" altLang="zh-CN" dirty="0"/>
              <a:t>函数来创建</a:t>
            </a:r>
            <a:r>
              <a:rPr lang="en-US" altLang="zh-CN" dirty="0" err="1"/>
              <a:t>BFinder</a:t>
            </a:r>
            <a:r>
              <a:rPr lang="zh-CN" altLang="zh-CN" dirty="0"/>
              <a:t>对象，这样同样可以避免在</a:t>
            </a:r>
            <a:r>
              <a:rPr lang="en-US" altLang="zh-CN" dirty="0"/>
              <a:t>A</a:t>
            </a:r>
            <a:r>
              <a:rPr lang="zh-CN" altLang="zh-CN" dirty="0"/>
              <a:t>中硬初始化这个对象。</a:t>
            </a:r>
          </a:p>
          <a:p>
            <a:pPr lvl="0"/>
            <a:endParaRPr lang="zh-CN" altLang="zh-CN" dirty="0"/>
          </a:p>
          <a:p>
            <a:pPr lvl="0"/>
            <a:r>
              <a:rPr kumimoji="1" lang="en-US" altLang="zh-CN" dirty="0" smtClean="0"/>
              <a:t>3.</a:t>
            </a:r>
            <a:r>
              <a:rPr lang="zh-CN" altLang="zh-CN" dirty="0"/>
              <a:t>接口</a:t>
            </a:r>
            <a:r>
              <a:rPr lang="zh-CN" altLang="zh-CN" dirty="0" smtClean="0"/>
              <a:t>注入</a:t>
            </a:r>
            <a:r>
              <a:rPr lang="zh-CN" altLang="en-US" dirty="0" smtClean="0"/>
              <a:t>：</a:t>
            </a:r>
            <a:r>
              <a:rPr lang="zh-CN" altLang="zh-CN" dirty="0"/>
              <a:t>创建一个注入要使用的接口，在</a:t>
            </a:r>
            <a:r>
              <a:rPr lang="en-US" altLang="zh-CN" dirty="0"/>
              <a:t>A</a:t>
            </a:r>
            <a:r>
              <a:rPr lang="zh-CN" altLang="zh-CN" dirty="0"/>
              <a:t>中实现这个接口。</a:t>
            </a:r>
            <a:r>
              <a:rPr lang="zh-CN" altLang="zh-CN" dirty="0"/>
              <a:t> </a:t>
            </a:r>
            <a:endParaRPr lang="zh-CN" altLang="zh-CN" dirty="0"/>
          </a:p>
          <a:p>
            <a:endParaRPr kumimoji="1" lang="zh-CN" altLang="en-US" dirty="0"/>
          </a:p>
        </p:txBody>
      </p:sp>
      <p:pic>
        <p:nvPicPr>
          <p:cNvPr id="4" name="图片 3" descr="/Users/yangjie/Downloads/CE459C90F7EBD63F52AD4A92017990F3.png"/>
          <p:cNvPicPr/>
          <p:nvPr/>
        </p:nvPicPr>
        <p:blipFill>
          <a:blip r:embed="rId2">
            <a:extLst>
              <a:ext uri="{28A0092B-C50C-407E-A947-70E740481C1C}">
                <a14:useLocalDpi xmlns:a14="http://schemas.microsoft.com/office/drawing/2010/main" val="0"/>
              </a:ext>
            </a:extLst>
          </a:blip>
          <a:srcRect/>
          <a:stretch>
            <a:fillRect/>
          </a:stretch>
        </p:blipFill>
        <p:spPr bwMode="auto">
          <a:xfrm>
            <a:off x="3056015" y="1845734"/>
            <a:ext cx="5270500" cy="2019300"/>
          </a:xfrm>
          <a:prstGeom prst="rect">
            <a:avLst/>
          </a:prstGeom>
          <a:noFill/>
          <a:ln>
            <a:noFill/>
          </a:ln>
        </p:spPr>
      </p:pic>
      <p:pic>
        <p:nvPicPr>
          <p:cNvPr id="5" name="图片 4" descr="/Users/yangjie/Downloads/7DC61C30622C9D14DA2F611D5CFFB336.png"/>
          <p:cNvPicPr/>
          <p:nvPr/>
        </p:nvPicPr>
        <p:blipFill>
          <a:blip r:embed="rId3">
            <a:extLst>
              <a:ext uri="{28A0092B-C50C-407E-A947-70E740481C1C}">
                <a14:useLocalDpi xmlns:a14="http://schemas.microsoft.com/office/drawing/2010/main" val="0"/>
              </a:ext>
            </a:extLst>
          </a:blip>
          <a:srcRect/>
          <a:stretch>
            <a:fillRect/>
          </a:stretch>
        </p:blipFill>
        <p:spPr bwMode="auto">
          <a:xfrm>
            <a:off x="3056015" y="2855384"/>
            <a:ext cx="5270500" cy="838200"/>
          </a:xfrm>
          <a:prstGeom prst="rect">
            <a:avLst/>
          </a:prstGeom>
          <a:noFill/>
          <a:ln>
            <a:noFill/>
          </a:ln>
        </p:spPr>
      </p:pic>
      <p:pic>
        <p:nvPicPr>
          <p:cNvPr id="6" name="图片 5" descr="/Users/yangjie/Downloads/1B5E606D1AF67C2B207098DB549EFDB3.png"/>
          <p:cNvPicPr/>
          <p:nvPr/>
        </p:nvPicPr>
        <p:blipFill>
          <a:blip r:embed="rId4">
            <a:extLst>
              <a:ext uri="{28A0092B-C50C-407E-A947-70E740481C1C}">
                <a14:useLocalDpi xmlns:a14="http://schemas.microsoft.com/office/drawing/2010/main" val="0"/>
              </a:ext>
            </a:extLst>
          </a:blip>
          <a:srcRect/>
          <a:stretch>
            <a:fillRect/>
          </a:stretch>
        </p:blipFill>
        <p:spPr bwMode="auto">
          <a:xfrm>
            <a:off x="3056015" y="2368110"/>
            <a:ext cx="5270500" cy="1701800"/>
          </a:xfrm>
          <a:prstGeom prst="rect">
            <a:avLst/>
          </a:prstGeom>
          <a:noFill/>
          <a:ln>
            <a:noFill/>
          </a:ln>
        </p:spPr>
      </p:pic>
    </p:spTree>
    <p:extLst>
      <p:ext uri="{BB962C8B-B14F-4D97-AF65-F5344CB8AC3E}">
        <p14:creationId xmlns:p14="http://schemas.microsoft.com/office/powerpoint/2010/main" val="102371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依赖注入框架</a:t>
            </a:r>
            <a:endParaRPr kumimoji="1" lang="zh-CN" altLang="en-US" dirty="0"/>
          </a:p>
        </p:txBody>
      </p:sp>
      <p:sp>
        <p:nvSpPr>
          <p:cNvPr id="3" name="内容占位符 2"/>
          <p:cNvSpPr>
            <a:spLocks noGrp="1"/>
          </p:cNvSpPr>
          <p:nvPr>
            <p:ph idx="1"/>
          </p:nvPr>
        </p:nvSpPr>
        <p:spPr/>
        <p:txBody>
          <a:bodyPr/>
          <a:lstStyle/>
          <a:p>
            <a:endParaRPr lang="zh-CN" altLang="en-US" dirty="0" smtClean="0"/>
          </a:p>
          <a:p>
            <a:endParaRPr lang="zh-CN" altLang="en-US" dirty="0"/>
          </a:p>
          <a:p>
            <a:r>
              <a:rPr lang="zh-CN" altLang="zh-CN" dirty="0" smtClean="0"/>
              <a:t>依赖</a:t>
            </a:r>
            <a:r>
              <a:rPr lang="zh-CN" altLang="zh-CN" dirty="0"/>
              <a:t>注入的实现有多种途径，而在</a:t>
            </a:r>
            <a:r>
              <a:rPr lang="en-US" altLang="zh-CN" dirty="0"/>
              <a:t>Java </a:t>
            </a:r>
            <a:r>
              <a:rPr lang="zh-CN" altLang="zh-CN" dirty="0"/>
              <a:t>中，使用注解是最常用的。通过在字段的添加</a:t>
            </a:r>
            <a:r>
              <a:rPr lang="en-US" altLang="zh-CN" dirty="0"/>
              <a:t> @Inject </a:t>
            </a:r>
            <a:r>
              <a:rPr lang="zh-CN" altLang="zh-CN" dirty="0"/>
              <a:t>注解进行标记，来实现依赖对象的自动注入。这听起来很神奇，只是增加了一个注解，依赖对象就能自动注入了吗？显然不是，我们还需要一个依赖注入框架，并进行简单的配置。现在</a:t>
            </a:r>
            <a:r>
              <a:rPr lang="en-US" altLang="zh-CN" dirty="0"/>
              <a:t> Java </a:t>
            </a:r>
            <a:r>
              <a:rPr lang="zh-CN" altLang="zh-CN" dirty="0"/>
              <a:t>语言中较流行的依赖注入框架有</a:t>
            </a:r>
            <a:r>
              <a:rPr lang="en-US" altLang="zh-CN" dirty="0"/>
              <a:t> </a:t>
            </a:r>
            <a:r>
              <a:rPr lang="en-US" altLang="zh-CN" dirty="0">
                <a:hlinkClick r:id="rId3"/>
              </a:rPr>
              <a:t>Google Guice</a:t>
            </a:r>
            <a:r>
              <a:rPr lang="zh-CN" altLang="zh-CN" dirty="0"/>
              <a:t>、</a:t>
            </a:r>
            <a:r>
              <a:rPr lang="en-US" altLang="zh-CN" dirty="0">
                <a:hlinkClick r:id="rId4"/>
              </a:rPr>
              <a:t>Spring</a:t>
            </a:r>
            <a:r>
              <a:rPr lang="en-US" altLang="zh-CN" dirty="0"/>
              <a:t> </a:t>
            </a:r>
            <a:r>
              <a:rPr lang="zh-CN" altLang="zh-CN" dirty="0"/>
              <a:t>等，而在</a:t>
            </a:r>
            <a:r>
              <a:rPr lang="en-US" altLang="zh-CN" dirty="0"/>
              <a:t> Android </a:t>
            </a:r>
            <a:r>
              <a:rPr lang="zh-CN" altLang="zh-CN" dirty="0"/>
              <a:t>上比较流行的有</a:t>
            </a:r>
            <a:r>
              <a:rPr lang="en-US" altLang="zh-CN" dirty="0"/>
              <a:t> </a:t>
            </a:r>
            <a:r>
              <a:rPr lang="en-US" altLang="zh-CN" dirty="0">
                <a:hlinkClick r:id="rId5"/>
              </a:rPr>
              <a:t>RoboGuice</a:t>
            </a:r>
            <a:r>
              <a:rPr lang="zh-CN" altLang="zh-CN" dirty="0"/>
              <a:t>、</a:t>
            </a:r>
            <a:r>
              <a:rPr lang="en-US" altLang="zh-CN" dirty="0">
                <a:hlinkClick r:id="rId6"/>
              </a:rPr>
              <a:t>Dagger</a:t>
            </a:r>
            <a:r>
              <a:rPr lang="en-US" altLang="zh-CN" dirty="0"/>
              <a:t> </a:t>
            </a:r>
            <a:r>
              <a:rPr lang="zh-CN" altLang="zh-CN" dirty="0"/>
              <a:t>等。</a:t>
            </a:r>
          </a:p>
          <a:p>
            <a:endParaRPr kumimoji="1" lang="zh-CN" altLang="en-US" dirty="0"/>
          </a:p>
        </p:txBody>
      </p:sp>
    </p:spTree>
    <p:extLst>
      <p:ext uri="{BB962C8B-B14F-4D97-AF65-F5344CB8AC3E}">
        <p14:creationId xmlns:p14="http://schemas.microsoft.com/office/powerpoint/2010/main" val="14250951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Dagger2</a:t>
            </a:r>
            <a:endParaRPr kumimoji="1"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r>
              <a:rPr lang="en-US" altLang="zh-CN" dirty="0" smtClean="0"/>
              <a:t>Dagger2</a:t>
            </a:r>
            <a:r>
              <a:rPr lang="zh-CN" altLang="zh-CN" dirty="0"/>
              <a:t>是一个</a:t>
            </a:r>
            <a:r>
              <a:rPr lang="en-US" altLang="zh-CN" dirty="0"/>
              <a:t>Android</a:t>
            </a:r>
            <a:r>
              <a:rPr lang="zh-CN" altLang="zh-CN" dirty="0"/>
              <a:t>依赖注入框架，由谷歌开发，最早的版本</a:t>
            </a:r>
            <a:r>
              <a:rPr lang="en-US" altLang="zh-CN" dirty="0"/>
              <a:t>Dagger1 </a:t>
            </a:r>
            <a:r>
              <a:rPr lang="zh-CN" altLang="zh-CN" dirty="0"/>
              <a:t>由</a:t>
            </a:r>
            <a:r>
              <a:rPr lang="en-US" altLang="zh-CN" dirty="0"/>
              <a:t>Square</a:t>
            </a:r>
            <a:r>
              <a:rPr lang="zh-CN" altLang="zh-CN" dirty="0"/>
              <a:t>公司开发。依赖注入框架主要用于模块间解耦，提高代码的健壮性和可维护性。</a:t>
            </a:r>
            <a:r>
              <a:rPr lang="en-US" altLang="zh-CN" dirty="0"/>
              <a:t>Dagger </a:t>
            </a:r>
            <a:r>
              <a:rPr lang="zh-CN" altLang="zh-CN" dirty="0"/>
              <a:t>这个库的取名不仅仅来自它的本意</a:t>
            </a:r>
            <a:r>
              <a:rPr lang="en-US" altLang="zh-CN" dirty="0"/>
              <a:t>“</a:t>
            </a:r>
            <a:r>
              <a:rPr lang="zh-CN" altLang="zh-CN" dirty="0"/>
              <a:t>匕首</a:t>
            </a:r>
            <a:r>
              <a:rPr lang="en-US" altLang="zh-CN" dirty="0"/>
              <a:t>”</a:t>
            </a:r>
            <a:r>
              <a:rPr lang="zh-CN" altLang="zh-CN" dirty="0"/>
              <a:t>，同时也暗示了它的原理。</a:t>
            </a:r>
            <a:r>
              <a:rPr lang="en-US" altLang="zh-CN" dirty="0"/>
              <a:t>Jake Wharton </a:t>
            </a:r>
            <a:r>
              <a:rPr lang="zh-CN" altLang="zh-CN" dirty="0"/>
              <a:t>在对</a:t>
            </a:r>
            <a:r>
              <a:rPr lang="en-US" altLang="zh-CN" dirty="0"/>
              <a:t> Dagger </a:t>
            </a:r>
            <a:r>
              <a:rPr lang="zh-CN" altLang="zh-CN" dirty="0"/>
              <a:t>的介绍中指出，</a:t>
            </a:r>
            <a:r>
              <a:rPr lang="en-US" altLang="zh-CN" dirty="0"/>
              <a:t>Dagger </a:t>
            </a:r>
            <a:r>
              <a:rPr lang="zh-CN" altLang="zh-CN" dirty="0"/>
              <a:t>即</a:t>
            </a:r>
            <a:r>
              <a:rPr lang="en-US" altLang="zh-CN" dirty="0"/>
              <a:t> DAG-</a:t>
            </a:r>
            <a:r>
              <a:rPr lang="en-US" altLang="zh-CN" dirty="0" err="1"/>
              <a:t>er</a:t>
            </a:r>
            <a:r>
              <a:rPr lang="zh-CN" altLang="zh-CN" dirty="0"/>
              <a:t>，这里的</a:t>
            </a:r>
            <a:r>
              <a:rPr lang="en-US" altLang="zh-CN" dirty="0"/>
              <a:t> DAG </a:t>
            </a:r>
            <a:r>
              <a:rPr lang="zh-CN" altLang="zh-CN" dirty="0"/>
              <a:t>即数据结构中的</a:t>
            </a:r>
            <a:r>
              <a:rPr lang="en-US" altLang="zh-CN" dirty="0"/>
              <a:t> DAG——</a:t>
            </a:r>
            <a:r>
              <a:rPr lang="zh-CN" altLang="zh-CN" dirty="0"/>
              <a:t>有向无环图</a:t>
            </a:r>
            <a:r>
              <a:rPr lang="en-US" altLang="zh-CN" dirty="0"/>
              <a:t>(Directed Acyclic Graph)</a:t>
            </a:r>
            <a:r>
              <a:rPr lang="zh-CN" altLang="zh-CN" dirty="0"/>
              <a:t>。也就是说，</a:t>
            </a:r>
            <a:r>
              <a:rPr lang="en-US" altLang="zh-CN" dirty="0"/>
              <a:t>Dagger </a:t>
            </a:r>
            <a:r>
              <a:rPr lang="zh-CN" altLang="zh-CN" dirty="0"/>
              <a:t>是一个基于有向无环图结构的依赖注入库，因此</a:t>
            </a:r>
            <a:r>
              <a:rPr lang="en-US" altLang="zh-CN" dirty="0"/>
              <a:t>Dagger</a:t>
            </a:r>
            <a:r>
              <a:rPr lang="zh-CN" altLang="zh-CN" dirty="0"/>
              <a:t>的使用过程中不能出现循环依赖。</a:t>
            </a:r>
            <a:r>
              <a:rPr lang="zh-CN" altLang="zh-CN" dirty="0"/>
              <a:t> </a:t>
            </a:r>
            <a:endParaRPr kumimoji="1" lang="zh-CN" altLang="en-US" dirty="0"/>
          </a:p>
        </p:txBody>
      </p:sp>
    </p:spTree>
    <p:extLst>
      <p:ext uri="{BB962C8B-B14F-4D97-AF65-F5344CB8AC3E}">
        <p14:creationId xmlns:p14="http://schemas.microsoft.com/office/powerpoint/2010/main" val="489486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Dagger2</a:t>
            </a:r>
            <a:endParaRPr kumimoji="1" lang="zh-CN" altLang="en-US" dirty="0"/>
          </a:p>
        </p:txBody>
      </p:sp>
      <p:sp>
        <p:nvSpPr>
          <p:cNvPr id="3" name="内容占位符 2"/>
          <p:cNvSpPr>
            <a:spLocks noGrp="1"/>
          </p:cNvSpPr>
          <p:nvPr>
            <p:ph idx="1"/>
          </p:nvPr>
        </p:nvSpPr>
        <p:spPr/>
        <p:txBody>
          <a:bodyPr/>
          <a:lstStyle/>
          <a:p>
            <a:r>
              <a:rPr lang="en-US" altLang="zh-CN" dirty="0"/>
              <a:t>Dagger </a:t>
            </a:r>
            <a:r>
              <a:rPr lang="zh-CN" altLang="zh-CN" dirty="0"/>
              <a:t>的运作机制，是运用</a:t>
            </a:r>
            <a:r>
              <a:rPr lang="en-US" altLang="zh-CN" dirty="0"/>
              <a:t> </a:t>
            </a:r>
            <a:r>
              <a:rPr lang="en-US" altLang="zh-CN" dirty="0">
                <a:hlinkClick r:id="rId2"/>
              </a:rPr>
              <a:t>APT(Annotation Process Tool)</a:t>
            </a:r>
            <a:r>
              <a:rPr lang="en-US" altLang="zh-CN" dirty="0"/>
              <a:t> </a:t>
            </a:r>
            <a:r>
              <a:rPr lang="zh-CN" altLang="zh-CN" dirty="0"/>
              <a:t>在编译时生成一些用于设定规则的代码，然后在运行时将这些规则进行动态组合。一个程序中的整套依赖关系其实就是一个</a:t>
            </a:r>
            <a:r>
              <a:rPr lang="en-US" altLang="zh-CN" dirty="0"/>
              <a:t> DAG</a:t>
            </a:r>
            <a:r>
              <a:rPr lang="zh-CN" altLang="zh-CN" dirty="0"/>
              <a:t>。而实际上，</a:t>
            </a:r>
            <a:r>
              <a:rPr lang="en-US" altLang="zh-CN" dirty="0"/>
              <a:t>Dagger </a:t>
            </a:r>
            <a:r>
              <a:rPr lang="zh-CN" altLang="zh-CN" dirty="0"/>
              <a:t>也是这么做的：预先建立一个</a:t>
            </a:r>
            <a:r>
              <a:rPr lang="en-US" altLang="zh-CN" dirty="0"/>
              <a:t> DAG</a:t>
            </a:r>
            <a:r>
              <a:rPr lang="zh-CN" altLang="zh-CN" dirty="0"/>
              <a:t>，然后在需要获取对象的时候通过这个依赖关系图来获取到对象并返回，若获取失败则进行查找，查找到后再补充到</a:t>
            </a:r>
            <a:r>
              <a:rPr lang="en-US" altLang="zh-CN" dirty="0"/>
              <a:t> DAG </a:t>
            </a:r>
            <a:r>
              <a:rPr lang="zh-CN" altLang="zh-CN" dirty="0"/>
              <a:t>中</a:t>
            </a:r>
            <a:r>
              <a:rPr lang="zh-CN" altLang="zh-CN" dirty="0"/>
              <a:t> </a:t>
            </a:r>
            <a:r>
              <a:rPr lang="en-US" altLang="zh-CN" dirty="0" smtClean="0"/>
              <a:t>:</a:t>
            </a:r>
          </a:p>
          <a:p>
            <a:endParaRPr kumimoji="1" lang="zh-CN" altLang="en-US" dirty="0"/>
          </a:p>
        </p:txBody>
      </p:sp>
      <p:pic>
        <p:nvPicPr>
          <p:cNvPr id="4" name="图片 3" descr="/Users/yangjie/Downloads/261731BD-D0FE-4A70-9B2A-F0AD42939BAD.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3897" y="3310468"/>
            <a:ext cx="5270500" cy="2667000"/>
          </a:xfrm>
          <a:prstGeom prst="rect">
            <a:avLst/>
          </a:prstGeom>
          <a:noFill/>
          <a:ln>
            <a:noFill/>
          </a:ln>
        </p:spPr>
      </p:pic>
      <p:sp>
        <p:nvSpPr>
          <p:cNvPr id="5" name="文本框 4"/>
          <p:cNvSpPr txBox="1"/>
          <p:nvPr/>
        </p:nvSpPr>
        <p:spPr>
          <a:xfrm>
            <a:off x="6897757" y="3310468"/>
            <a:ext cx="4532243" cy="2031325"/>
          </a:xfrm>
          <a:prstGeom prst="rect">
            <a:avLst/>
          </a:prstGeom>
          <a:noFill/>
        </p:spPr>
        <p:txBody>
          <a:bodyPr wrap="square" rtlCol="0">
            <a:spAutoFit/>
          </a:bodyPr>
          <a:lstStyle/>
          <a:p>
            <a:r>
              <a:rPr lang="zh-CN" altLang="zh-CN" dirty="0"/>
              <a:t>在上图中，当需要获取一个</a:t>
            </a:r>
            <a:r>
              <a:rPr lang="en-US" altLang="zh-CN" dirty="0"/>
              <a:t> </a:t>
            </a:r>
            <a:r>
              <a:rPr lang="en-US" altLang="zh-CN" dirty="0" err="1"/>
              <a:t>CustomView</a:t>
            </a:r>
            <a:r>
              <a:rPr lang="zh-CN" altLang="zh-CN" dirty="0"/>
              <a:t>，会首先获取一个</a:t>
            </a:r>
            <a:r>
              <a:rPr lang="en-US" altLang="zh-CN" dirty="0"/>
              <a:t> </a:t>
            </a:r>
            <a:r>
              <a:rPr lang="en-US" altLang="zh-CN" dirty="0" err="1"/>
              <a:t>DataHelper</a:t>
            </a:r>
            <a:r>
              <a:rPr lang="en-US" altLang="zh-CN" dirty="0"/>
              <a:t> </a:t>
            </a:r>
            <a:r>
              <a:rPr lang="zh-CN" altLang="zh-CN" dirty="0"/>
              <a:t>作为获取</a:t>
            </a:r>
            <a:r>
              <a:rPr lang="en-US" altLang="zh-CN" dirty="0"/>
              <a:t> </a:t>
            </a:r>
            <a:r>
              <a:rPr lang="en-US" altLang="zh-CN" dirty="0" err="1"/>
              <a:t>CustomView</a:t>
            </a:r>
            <a:r>
              <a:rPr lang="en-US" altLang="zh-CN" dirty="0"/>
              <a:t> </a:t>
            </a:r>
            <a:r>
              <a:rPr lang="zh-CN" altLang="zh-CN" dirty="0"/>
              <a:t>的必要参数；此时如果</a:t>
            </a:r>
            <a:r>
              <a:rPr lang="en-US" altLang="zh-CN" dirty="0"/>
              <a:t> </a:t>
            </a:r>
            <a:r>
              <a:rPr lang="en-US" altLang="zh-CN" dirty="0" err="1"/>
              <a:t>DataHelper</a:t>
            </a:r>
            <a:r>
              <a:rPr lang="en-US" altLang="zh-CN" dirty="0"/>
              <a:t> </a:t>
            </a:r>
            <a:r>
              <a:rPr lang="zh-CN" altLang="zh-CN" dirty="0"/>
              <a:t>还未初始化，则还要分别拿到</a:t>
            </a:r>
            <a:r>
              <a:rPr lang="en-US" altLang="zh-CN" dirty="0"/>
              <a:t> </a:t>
            </a:r>
            <a:r>
              <a:rPr lang="en-US" altLang="zh-CN" dirty="0" err="1"/>
              <a:t>HttpHelper</a:t>
            </a:r>
            <a:r>
              <a:rPr lang="en-US" altLang="zh-CN" dirty="0"/>
              <a:t> </a:t>
            </a:r>
            <a:r>
              <a:rPr lang="zh-CN" altLang="zh-CN" dirty="0"/>
              <a:t>和</a:t>
            </a:r>
            <a:r>
              <a:rPr lang="en-US" altLang="zh-CN" dirty="0"/>
              <a:t> Database </a:t>
            </a:r>
            <a:r>
              <a:rPr lang="zh-CN" altLang="zh-CN" dirty="0"/>
              <a:t>用来初始化</a:t>
            </a:r>
            <a:r>
              <a:rPr lang="en-US" altLang="zh-CN" dirty="0"/>
              <a:t> </a:t>
            </a:r>
            <a:r>
              <a:rPr lang="en-US" altLang="zh-CN" dirty="0" err="1"/>
              <a:t>DataHelper</a:t>
            </a:r>
            <a:r>
              <a:rPr lang="zh-CN" altLang="zh-CN" dirty="0"/>
              <a:t>；以此类推。</a:t>
            </a:r>
            <a:r>
              <a:rPr lang="en-US" altLang="zh-CN" dirty="0"/>
              <a:t>Dagger </a:t>
            </a:r>
            <a:r>
              <a:rPr lang="zh-CN" altLang="zh-CN" dirty="0"/>
              <a:t>不支持循环依赖，即依赖关系图中不能出现环</a:t>
            </a:r>
            <a:r>
              <a:rPr lang="zh-CN" altLang="zh-CN" dirty="0"/>
              <a:t> </a:t>
            </a:r>
            <a:endParaRPr kumimoji="1" lang="zh-CN" altLang="en-US" dirty="0"/>
          </a:p>
        </p:txBody>
      </p:sp>
    </p:spTree>
    <p:extLst>
      <p:ext uri="{BB962C8B-B14F-4D97-AF65-F5344CB8AC3E}">
        <p14:creationId xmlns:p14="http://schemas.microsoft.com/office/powerpoint/2010/main" val="761037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8375" y="167334"/>
            <a:ext cx="10058400" cy="1450757"/>
          </a:xfrm>
        </p:spPr>
        <p:txBody>
          <a:bodyPr/>
          <a:lstStyle/>
          <a:p>
            <a:r>
              <a:rPr kumimoji="1" lang="en-US" altLang="zh-CN" dirty="0" smtClean="0"/>
              <a:t>Dagger2</a:t>
            </a:r>
            <a:r>
              <a:rPr kumimoji="1" lang="zh-CN" altLang="en-US" dirty="0" smtClean="0"/>
              <a:t>注解介绍</a:t>
            </a:r>
            <a:endParaRPr kumimoji="1" lang="zh-CN" altLang="en-US" dirty="0"/>
          </a:p>
        </p:txBody>
      </p:sp>
      <p:sp>
        <p:nvSpPr>
          <p:cNvPr id="3" name="内容占位符 2"/>
          <p:cNvSpPr>
            <a:spLocks noGrp="1"/>
          </p:cNvSpPr>
          <p:nvPr>
            <p:ph idx="1"/>
          </p:nvPr>
        </p:nvSpPr>
        <p:spPr>
          <a:xfrm>
            <a:off x="1156915" y="1885491"/>
            <a:ext cx="10058400" cy="4023360"/>
          </a:xfrm>
        </p:spPr>
        <p:txBody>
          <a:bodyPr>
            <a:normAutofit fontScale="77500" lnSpcReduction="20000"/>
          </a:bodyPr>
          <a:lstStyle/>
          <a:p>
            <a:r>
              <a:rPr kumimoji="1" lang="en-US" altLang="zh-CN" dirty="0" smtClean="0"/>
              <a:t>(1)Inject   </a:t>
            </a:r>
          </a:p>
          <a:p>
            <a:r>
              <a:rPr kumimoji="1" lang="zh-CN" altLang="zh-CN" dirty="0" smtClean="0"/>
              <a:t>通常</a:t>
            </a:r>
            <a:r>
              <a:rPr kumimoji="1" lang="zh-CN" altLang="zh-CN" dirty="0"/>
              <a:t>在需要依赖的地方使用这个注解 </a:t>
            </a:r>
            <a:r>
              <a:rPr kumimoji="1" lang="en-US" altLang="zh-CN" dirty="0" smtClean="0"/>
              <a:t>,</a:t>
            </a:r>
            <a:r>
              <a:rPr lang="zh-CN" altLang="zh-CN" dirty="0"/>
              <a:t>用它告诉</a:t>
            </a:r>
            <a:r>
              <a:rPr lang="en-US" altLang="zh-CN" dirty="0"/>
              <a:t>Dagger</a:t>
            </a:r>
            <a:r>
              <a:rPr lang="zh-CN" altLang="zh-CN" dirty="0"/>
              <a:t>这个类或者字段需要依赖注入</a:t>
            </a:r>
            <a:r>
              <a:rPr lang="zh-CN" altLang="zh-CN" dirty="0"/>
              <a:t> </a:t>
            </a:r>
            <a:endParaRPr kumimoji="1" lang="en-US" altLang="zh-CN" dirty="0"/>
          </a:p>
          <a:p>
            <a:pPr marL="0" indent="0">
              <a:buNone/>
            </a:pPr>
            <a:r>
              <a:rPr kumimoji="1" lang="en-US" altLang="zh-CN" dirty="0"/>
              <a:t> </a:t>
            </a:r>
            <a:r>
              <a:rPr kumimoji="1" lang="en-US" altLang="zh-CN" dirty="0" smtClean="0"/>
              <a:t>(2)Module</a:t>
            </a:r>
          </a:p>
          <a:p>
            <a:pPr marL="0" indent="0">
              <a:buNone/>
            </a:pPr>
            <a:r>
              <a:rPr lang="zh-CN" altLang="zh-CN" dirty="0"/>
              <a:t>当项目中使用到第三方类库时，并不能使用</a:t>
            </a:r>
            <a:r>
              <a:rPr lang="en-US" altLang="zh-CN" dirty="0"/>
              <a:t>@inject</a:t>
            </a:r>
            <a:r>
              <a:rPr lang="zh-CN" altLang="zh-CN" dirty="0"/>
              <a:t>修改，封装好的第三方类库可以使用可以使用</a:t>
            </a:r>
            <a:r>
              <a:rPr lang="en-US" altLang="zh-CN" dirty="0"/>
              <a:t>Module</a:t>
            </a:r>
            <a:r>
              <a:rPr lang="zh-CN" altLang="zh-CN" dirty="0"/>
              <a:t>进行管理</a:t>
            </a:r>
            <a:r>
              <a:rPr lang="zh-CN" altLang="zh-CN" dirty="0"/>
              <a:t> </a:t>
            </a:r>
            <a:r>
              <a:rPr lang="zh-CN" altLang="en-US" dirty="0"/>
              <a:t>。</a:t>
            </a:r>
            <a:endParaRPr kumimoji="1" lang="en-US" altLang="zh-CN" dirty="0" smtClean="0"/>
          </a:p>
          <a:p>
            <a:r>
              <a:rPr kumimoji="1" lang="en-US" altLang="zh-CN" dirty="0" smtClean="0"/>
              <a:t>(3)Component</a:t>
            </a:r>
            <a:r>
              <a:rPr kumimoji="1" lang="zh-CN" altLang="en-US" dirty="0" smtClean="0"/>
              <a:t> </a:t>
            </a:r>
          </a:p>
          <a:p>
            <a:r>
              <a:rPr lang="en-US" altLang="zh-CN" dirty="0"/>
              <a:t>Component</a:t>
            </a:r>
            <a:r>
              <a:rPr lang="zh-CN" altLang="zh-CN" dirty="0"/>
              <a:t>是注入器，它一端连接目标类，另一端连接目标类依赖实例，它把目标类依赖实例注入到目标类中</a:t>
            </a:r>
            <a:r>
              <a:rPr lang="zh-CN" altLang="zh-CN" dirty="0"/>
              <a:t> </a:t>
            </a:r>
            <a:endParaRPr kumimoji="1" lang="en-US" altLang="zh-CN" dirty="0" smtClean="0"/>
          </a:p>
          <a:p>
            <a:r>
              <a:rPr kumimoji="1" lang="en-US" altLang="zh-CN" dirty="0" smtClean="0"/>
              <a:t>(4)Provides</a:t>
            </a:r>
            <a:endParaRPr kumimoji="1" lang="zh-CN" altLang="en-US" dirty="0" smtClean="0"/>
          </a:p>
          <a:p>
            <a:r>
              <a:rPr lang="en-US" altLang="zh-CN" dirty="0"/>
              <a:t>Module</a:t>
            </a:r>
            <a:r>
              <a:rPr lang="zh-CN" altLang="zh-CN" dirty="0"/>
              <a:t>中的创建类实例方法用</a:t>
            </a:r>
            <a:r>
              <a:rPr lang="en-US" altLang="zh-CN" dirty="0"/>
              <a:t>Provides</a:t>
            </a:r>
            <a:r>
              <a:rPr lang="zh-CN" altLang="zh-CN" dirty="0"/>
              <a:t>进行标注</a:t>
            </a:r>
            <a:r>
              <a:rPr lang="zh-CN" altLang="zh-CN" dirty="0"/>
              <a:t> </a:t>
            </a:r>
            <a:endParaRPr kumimoji="1" lang="en-US" altLang="zh-CN" dirty="0" smtClean="0"/>
          </a:p>
          <a:p>
            <a:r>
              <a:rPr kumimoji="1" lang="en-US" altLang="zh-CN" dirty="0" smtClean="0"/>
              <a:t>(5)Qualifier</a:t>
            </a:r>
            <a:endParaRPr kumimoji="1" lang="zh-CN" altLang="en-US" dirty="0" smtClean="0"/>
          </a:p>
          <a:p>
            <a:r>
              <a:rPr lang="zh-CN" altLang="zh-CN" dirty="0"/>
              <a:t>当类的类型不足以鉴别一个依赖的时候，我们就可以使用这个注解标示</a:t>
            </a:r>
            <a:r>
              <a:rPr lang="zh-CN" altLang="zh-CN" dirty="0"/>
              <a:t> </a:t>
            </a:r>
            <a:endParaRPr kumimoji="1" lang="en-US" altLang="zh-CN" dirty="0" smtClean="0"/>
          </a:p>
          <a:p>
            <a:r>
              <a:rPr kumimoji="1" lang="en-US" altLang="zh-CN" dirty="0" smtClean="0"/>
              <a:t>(6)Scope</a:t>
            </a:r>
            <a:endParaRPr kumimoji="1" lang="zh-CN" altLang="en-US" dirty="0" smtClean="0"/>
          </a:p>
          <a:p>
            <a:endParaRPr kumimoji="1" lang="zh-CN" altLang="en-US" dirty="0"/>
          </a:p>
        </p:txBody>
      </p:sp>
    </p:spTree>
    <p:extLst>
      <p:ext uri="{BB962C8B-B14F-4D97-AF65-F5344CB8AC3E}">
        <p14:creationId xmlns:p14="http://schemas.microsoft.com/office/powerpoint/2010/main" val="781440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Dagger2</a:t>
            </a:r>
            <a:r>
              <a:rPr kumimoji="1" lang="zh-CN" altLang="en-US" dirty="0" smtClean="0"/>
              <a:t>注解</a:t>
            </a:r>
            <a:endParaRPr kumimoji="1" lang="zh-CN" altLang="en-US" dirty="0"/>
          </a:p>
        </p:txBody>
      </p:sp>
      <p:sp>
        <p:nvSpPr>
          <p:cNvPr id="3" name="内容占位符 2"/>
          <p:cNvSpPr>
            <a:spLocks noGrp="1"/>
          </p:cNvSpPr>
          <p:nvPr>
            <p:ph idx="1"/>
          </p:nvPr>
        </p:nvSpPr>
        <p:spPr/>
        <p:txBody>
          <a:bodyPr/>
          <a:lstStyle/>
          <a:p>
            <a:r>
              <a:rPr kumimoji="1" lang="zh-CN" altLang="en-US" sz="2800" dirty="0" smtClean="0"/>
              <a:t>自定义</a:t>
            </a:r>
            <a:r>
              <a:rPr kumimoji="1" lang="en-US" altLang="zh-CN" sz="2800" dirty="0" smtClean="0"/>
              <a:t>scope</a:t>
            </a:r>
            <a:endParaRPr kumimoji="1" lang="zh-CN" altLang="en-US" sz="2800" dirty="0" smtClean="0"/>
          </a:p>
          <a:p>
            <a:r>
              <a:rPr lang="zh-CN" altLang="zh-CN" dirty="0"/>
              <a:t>在</a:t>
            </a:r>
            <a:r>
              <a:rPr lang="en-US" altLang="zh-CN" dirty="0"/>
              <a:t>Dagger 2</a:t>
            </a:r>
            <a:r>
              <a:rPr lang="zh-CN" altLang="zh-CN" dirty="0"/>
              <a:t>中，</a:t>
            </a:r>
            <a:r>
              <a:rPr lang="en-US" altLang="zh-CN" dirty="0"/>
              <a:t>Scope</a:t>
            </a:r>
            <a:r>
              <a:rPr lang="zh-CN" altLang="zh-CN" dirty="0"/>
              <a:t>机制可以使得在</a:t>
            </a:r>
            <a:r>
              <a:rPr lang="en-US" altLang="zh-CN" dirty="0"/>
              <a:t>scope</a:t>
            </a:r>
            <a:r>
              <a:rPr lang="zh-CN" altLang="zh-CN" dirty="0"/>
              <a:t>存在时保持类的单例。在实践中，这意味着被限定范围为</a:t>
            </a:r>
            <a:r>
              <a:rPr lang="en-US" altLang="zh-CN" dirty="0"/>
              <a:t>@</a:t>
            </a:r>
            <a:r>
              <a:rPr lang="en-US" altLang="zh-CN" dirty="0" err="1"/>
              <a:t>ApplicationScope</a:t>
            </a:r>
            <a:r>
              <a:rPr lang="zh-CN" altLang="zh-CN" dirty="0"/>
              <a:t>的实例与</a:t>
            </a:r>
            <a:r>
              <a:rPr lang="en-US" altLang="zh-CN" dirty="0" err="1"/>
              <a:t>Applicaiton</a:t>
            </a:r>
            <a:r>
              <a:rPr lang="zh-CN" altLang="zh-CN" dirty="0"/>
              <a:t>对象的生命周期一致。</a:t>
            </a:r>
            <a:r>
              <a:rPr lang="en-US" altLang="zh-CN" dirty="0"/>
              <a:t>@</a:t>
            </a:r>
            <a:r>
              <a:rPr lang="en-US" altLang="zh-CN" dirty="0" err="1"/>
              <a:t>ActivityScope</a:t>
            </a:r>
            <a:r>
              <a:rPr lang="zh-CN" altLang="zh-CN" dirty="0"/>
              <a:t>保证引用与</a:t>
            </a:r>
            <a:r>
              <a:rPr lang="en-US" altLang="zh-CN" dirty="0"/>
              <a:t>Activity</a:t>
            </a:r>
            <a:r>
              <a:rPr lang="zh-CN" altLang="zh-CN" dirty="0"/>
              <a:t>的生命周期一致。简单来说</a:t>
            </a:r>
            <a:r>
              <a:rPr lang="en-US" altLang="zh-CN" dirty="0"/>
              <a:t>scope</a:t>
            </a:r>
            <a:r>
              <a:rPr lang="zh-CN" altLang="zh-CN" dirty="0"/>
              <a:t>给我们带来了</a:t>
            </a:r>
            <a:r>
              <a:rPr lang="en-US" altLang="zh-CN" dirty="0"/>
              <a:t>“</a:t>
            </a:r>
            <a:r>
              <a:rPr lang="zh-CN" altLang="zh-CN" dirty="0"/>
              <a:t>局部单例</a:t>
            </a:r>
            <a:r>
              <a:rPr lang="en-US" altLang="zh-CN" dirty="0"/>
              <a:t>”</a:t>
            </a:r>
            <a:r>
              <a:rPr lang="zh-CN" altLang="zh-CN" dirty="0"/>
              <a:t>，生命周期取决于</a:t>
            </a:r>
            <a:r>
              <a:rPr lang="en-US" altLang="zh-CN" dirty="0"/>
              <a:t>scope</a:t>
            </a:r>
            <a:r>
              <a:rPr lang="zh-CN" altLang="zh-CN" dirty="0"/>
              <a:t>自己。</a:t>
            </a:r>
            <a:r>
              <a:rPr lang="zh-CN" altLang="zh-CN" dirty="0"/>
              <a:t> </a:t>
            </a:r>
            <a:endParaRPr lang="zh-CN" altLang="en-US" dirty="0" smtClean="0"/>
          </a:p>
          <a:p>
            <a:r>
              <a:rPr lang="en-US" altLang="zh-CN" dirty="0"/>
              <a:t>Scope</a:t>
            </a:r>
            <a:r>
              <a:rPr lang="zh-CN" altLang="zh-CN" dirty="0"/>
              <a:t>的实现归结于对</a:t>
            </a:r>
            <a:r>
              <a:rPr lang="en-US" altLang="zh-CN" dirty="0"/>
              <a:t>Components</a:t>
            </a:r>
            <a:r>
              <a:rPr lang="zh-CN" altLang="zh-CN" dirty="0"/>
              <a:t>的一个正确的设置。</a:t>
            </a:r>
            <a:r>
              <a:rPr lang="zh-CN" altLang="zh-CN" dirty="0"/>
              <a:t> </a:t>
            </a:r>
            <a:r>
              <a:rPr lang="zh-CN" altLang="en-US" dirty="0" smtClean="0"/>
              <a:t>应用场景：</a:t>
            </a:r>
            <a:r>
              <a:rPr lang="zh-CN" altLang="zh-CN" dirty="0"/>
              <a:t>假如有个项目包含用户体系，用户登录成功后，</a:t>
            </a:r>
            <a:r>
              <a:rPr lang="en-US" altLang="zh-CN" dirty="0"/>
              <a:t>A</a:t>
            </a:r>
            <a:r>
              <a:rPr lang="zh-CN" altLang="zh-CN" dirty="0"/>
              <a:t>界面、</a:t>
            </a:r>
            <a:r>
              <a:rPr lang="en-US" altLang="zh-CN" dirty="0"/>
              <a:t>B</a:t>
            </a:r>
            <a:r>
              <a:rPr lang="zh-CN" altLang="zh-CN" dirty="0"/>
              <a:t>界面和</a:t>
            </a:r>
            <a:r>
              <a:rPr lang="en-US" altLang="zh-CN" dirty="0"/>
              <a:t>C</a:t>
            </a:r>
            <a:r>
              <a:rPr lang="zh-CN" altLang="zh-CN" dirty="0"/>
              <a:t>界面要依赖用户来获取一些数据，</a:t>
            </a:r>
            <a:r>
              <a:rPr lang="en-US" altLang="zh-CN" dirty="0" err="1"/>
              <a:t>LoginActivity</a:t>
            </a:r>
            <a:r>
              <a:rPr lang="zh-CN" altLang="zh-CN" dirty="0"/>
              <a:t>界面不依赖于用户体系</a:t>
            </a:r>
            <a:r>
              <a:rPr lang="zh-CN" altLang="zh-CN" dirty="0" smtClean="0"/>
              <a:t>。我们</a:t>
            </a:r>
            <a:r>
              <a:rPr lang="zh-CN" altLang="zh-CN" dirty="0"/>
              <a:t>想要把</a:t>
            </a:r>
            <a:r>
              <a:rPr lang="en-US" altLang="zh-CN" dirty="0"/>
              <a:t>User</a:t>
            </a:r>
            <a:r>
              <a:rPr lang="zh-CN" altLang="zh-CN" dirty="0"/>
              <a:t>对象实例可以在</a:t>
            </a:r>
            <a:r>
              <a:rPr lang="en-US" altLang="zh-CN" dirty="0"/>
              <a:t>A</a:t>
            </a:r>
            <a:r>
              <a:rPr lang="zh-CN" altLang="zh-CN" dirty="0"/>
              <a:t>、</a:t>
            </a:r>
            <a:r>
              <a:rPr lang="en-US" altLang="zh-CN" dirty="0"/>
              <a:t>B</a:t>
            </a:r>
            <a:r>
              <a:rPr lang="zh-CN" altLang="zh-CN" dirty="0"/>
              <a:t>、</a:t>
            </a:r>
            <a:r>
              <a:rPr lang="en-US" altLang="zh-CN" dirty="0"/>
              <a:t>C</a:t>
            </a:r>
            <a:r>
              <a:rPr lang="zh-CN" altLang="zh-CN" dirty="0"/>
              <a:t>界面共用。那么整体项目的</a:t>
            </a:r>
            <a:r>
              <a:rPr lang="en-US" altLang="zh-CN" dirty="0"/>
              <a:t>scope</a:t>
            </a:r>
            <a:r>
              <a:rPr lang="zh-CN" altLang="zh-CN" dirty="0"/>
              <a:t>划分为</a:t>
            </a:r>
            <a:r>
              <a:rPr lang="zh-CN" altLang="zh-CN" dirty="0" smtClean="0"/>
              <a:t>：</a:t>
            </a:r>
            <a:endParaRPr lang="zh-CN" altLang="en-US" dirty="0" smtClean="0"/>
          </a:p>
          <a:p>
            <a:endParaRPr lang="zh-CN" altLang="zh-CN" dirty="0"/>
          </a:p>
          <a:p>
            <a:endParaRPr lang="zh-CN" altLang="en-US" dirty="0" smtClean="0"/>
          </a:p>
          <a:p>
            <a:endParaRPr lang="zh-CN" altLang="en-US" dirty="0" smtClean="0"/>
          </a:p>
          <a:p>
            <a:endParaRPr kumimoji="1" lang="zh-CN" altLang="en-US" dirty="0"/>
          </a:p>
        </p:txBody>
      </p:sp>
      <p:pic>
        <p:nvPicPr>
          <p:cNvPr id="4" name="图片 3"/>
          <p:cNvPicPr/>
          <p:nvPr/>
        </p:nvPicPr>
        <p:blipFill>
          <a:blip r:embed="rId2"/>
          <a:stretch>
            <a:fillRect/>
          </a:stretch>
        </p:blipFill>
        <p:spPr>
          <a:xfrm>
            <a:off x="1492802" y="4967590"/>
            <a:ext cx="5270500" cy="1296035"/>
          </a:xfrm>
          <a:prstGeom prst="rect">
            <a:avLst/>
          </a:prstGeom>
        </p:spPr>
      </p:pic>
    </p:spTree>
    <p:extLst>
      <p:ext uri="{BB962C8B-B14F-4D97-AF65-F5344CB8AC3E}">
        <p14:creationId xmlns:p14="http://schemas.microsoft.com/office/powerpoint/2010/main" val="1318372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Dagger2 </a:t>
            </a:r>
            <a:r>
              <a:rPr kumimoji="1" lang="zh-CN" altLang="en-US" dirty="0" smtClean="0"/>
              <a:t>注解</a:t>
            </a:r>
            <a:endParaRPr kumimoji="1" lang="zh-CN" altLang="en-US" dirty="0"/>
          </a:p>
        </p:txBody>
      </p:sp>
      <p:sp>
        <p:nvSpPr>
          <p:cNvPr id="3" name="内容占位符 2"/>
          <p:cNvSpPr>
            <a:spLocks noGrp="1"/>
          </p:cNvSpPr>
          <p:nvPr>
            <p:ph idx="1"/>
          </p:nvPr>
        </p:nvSpPr>
        <p:spPr/>
        <p:txBody>
          <a:bodyPr/>
          <a:lstStyle/>
          <a:p>
            <a:r>
              <a:rPr kumimoji="1" lang="zh-CN" altLang="en-US" dirty="0" smtClean="0"/>
              <a:t>实现方式：</a:t>
            </a:r>
          </a:p>
          <a:p>
            <a:pPr lvl="0"/>
            <a:r>
              <a:rPr kumimoji="1" lang="zh-CN" altLang="en-US" sz="1800" dirty="0" smtClean="0"/>
              <a:t>（</a:t>
            </a:r>
            <a:r>
              <a:rPr kumimoji="1" lang="en-US" altLang="zh-CN" sz="1800" dirty="0" smtClean="0"/>
              <a:t>1</a:t>
            </a:r>
            <a:r>
              <a:rPr kumimoji="1" lang="zh-CN" altLang="en-US" sz="1800" dirty="0" smtClean="0"/>
              <a:t>）</a:t>
            </a:r>
            <a:r>
              <a:rPr lang="zh-CN" altLang="zh-CN" sz="1800" dirty="0"/>
              <a:t>自定义</a:t>
            </a:r>
            <a:r>
              <a:rPr lang="en-US" altLang="zh-CN" sz="1800" dirty="0" err="1"/>
              <a:t>UserScope</a:t>
            </a:r>
            <a:r>
              <a:rPr lang="zh-CN" altLang="zh-CN" sz="1800" dirty="0"/>
              <a:t>注解</a:t>
            </a:r>
          </a:p>
          <a:p>
            <a:endParaRPr kumimoji="1" lang="zh-CN" altLang="en-US" dirty="0" smtClean="0"/>
          </a:p>
          <a:p>
            <a:endParaRPr kumimoji="1" lang="zh-CN" altLang="en-US" dirty="0"/>
          </a:p>
          <a:p>
            <a:pPr marL="0" lvl="0" indent="0">
              <a:buNone/>
            </a:pPr>
            <a:r>
              <a:rPr kumimoji="1" lang="zh-CN" altLang="en-US" sz="1600" dirty="0" smtClean="0"/>
              <a:t>（</a:t>
            </a:r>
            <a:r>
              <a:rPr kumimoji="1" lang="en-US" altLang="zh-CN" sz="1600" dirty="0" smtClean="0"/>
              <a:t>2</a:t>
            </a:r>
            <a:r>
              <a:rPr kumimoji="1" lang="zh-CN" altLang="en-US" sz="1600" dirty="0" smtClean="0"/>
              <a:t>）</a:t>
            </a:r>
            <a:r>
              <a:rPr lang="zh-CN" altLang="zh-CN" sz="1600" dirty="0"/>
              <a:t>新建</a:t>
            </a:r>
            <a:r>
              <a:rPr lang="en-US" altLang="zh-CN" sz="1600" dirty="0" err="1"/>
              <a:t>UserModule</a:t>
            </a:r>
            <a:r>
              <a:rPr lang="zh-CN" altLang="zh-CN" sz="1600" dirty="0"/>
              <a:t>来提供</a:t>
            </a:r>
            <a:r>
              <a:rPr lang="en-US" altLang="zh-CN" sz="1600" dirty="0"/>
              <a:t>User</a:t>
            </a:r>
            <a:r>
              <a:rPr lang="zh-CN" altLang="zh-CN" sz="1600" dirty="0"/>
              <a:t>的实例</a:t>
            </a:r>
            <a:r>
              <a:rPr lang="en-US" altLang="zh-CN" sz="1600" dirty="0"/>
              <a:t>,</a:t>
            </a:r>
            <a:r>
              <a:rPr lang="zh-CN" altLang="zh-CN" sz="1600" dirty="0"/>
              <a:t>提供实例方法使用自定义的</a:t>
            </a:r>
            <a:r>
              <a:rPr lang="en-US" altLang="zh-CN" sz="1600" dirty="0" err="1"/>
              <a:t>UserScope</a:t>
            </a:r>
            <a:r>
              <a:rPr lang="zh-CN" altLang="zh-CN" sz="1600" dirty="0"/>
              <a:t>注解，表示提供实例仅限于</a:t>
            </a:r>
            <a:r>
              <a:rPr lang="en-US" altLang="zh-CN" sz="1600" dirty="0" err="1"/>
              <a:t>UserScope</a:t>
            </a:r>
            <a:r>
              <a:rPr lang="zh-CN" altLang="zh-CN" sz="1600" dirty="0"/>
              <a:t>范围内使用。</a:t>
            </a:r>
          </a:p>
          <a:p>
            <a:endParaRPr kumimoji="1" lang="zh-CN" altLang="en-US" dirty="0"/>
          </a:p>
        </p:txBody>
      </p:sp>
      <p:pic>
        <p:nvPicPr>
          <p:cNvPr id="4" name="图片 3" descr="/Users/yangjie/Downloads/40A3C9E25B94375556A401875D5B6F60.png"/>
          <p:cNvPicPr/>
          <p:nvPr/>
        </p:nvPicPr>
        <p:blipFill>
          <a:blip r:embed="rId2">
            <a:extLst>
              <a:ext uri="{28A0092B-C50C-407E-A947-70E740481C1C}">
                <a14:useLocalDpi xmlns:a14="http://schemas.microsoft.com/office/drawing/2010/main" val="0"/>
              </a:ext>
            </a:extLst>
          </a:blip>
          <a:srcRect/>
          <a:stretch>
            <a:fillRect/>
          </a:stretch>
        </p:blipFill>
        <p:spPr bwMode="auto">
          <a:xfrm>
            <a:off x="1300370" y="2714414"/>
            <a:ext cx="5257800" cy="843280"/>
          </a:xfrm>
          <a:prstGeom prst="rect">
            <a:avLst/>
          </a:prstGeom>
          <a:noFill/>
          <a:ln>
            <a:noFill/>
          </a:ln>
        </p:spPr>
      </p:pic>
      <p:pic>
        <p:nvPicPr>
          <p:cNvPr id="6" name="图片 5" descr="/Users/yangjie/Downloads/IMG_2108.JPG"/>
          <p:cNvPicPr/>
          <p:nvPr/>
        </p:nvPicPr>
        <p:blipFill>
          <a:blip r:embed="rId3">
            <a:extLst>
              <a:ext uri="{28A0092B-C50C-407E-A947-70E740481C1C}">
                <a14:useLocalDpi xmlns:a14="http://schemas.microsoft.com/office/drawing/2010/main" val="0"/>
              </a:ext>
            </a:extLst>
          </a:blip>
          <a:srcRect/>
          <a:stretch>
            <a:fillRect/>
          </a:stretch>
        </p:blipFill>
        <p:spPr bwMode="auto">
          <a:xfrm>
            <a:off x="1300370" y="4231419"/>
            <a:ext cx="5257800" cy="1944529"/>
          </a:xfrm>
          <a:prstGeom prst="rect">
            <a:avLst/>
          </a:prstGeom>
          <a:noFill/>
          <a:ln>
            <a:noFill/>
          </a:ln>
        </p:spPr>
      </p:pic>
    </p:spTree>
    <p:extLst>
      <p:ext uri="{BB962C8B-B14F-4D97-AF65-F5344CB8AC3E}">
        <p14:creationId xmlns:p14="http://schemas.microsoft.com/office/powerpoint/2010/main" val="885282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怀旧">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46</TotalTime>
  <Words>1822</Words>
  <Application>Microsoft Macintosh PowerPoint</Application>
  <PresentationFormat>宽屏</PresentationFormat>
  <Paragraphs>99</Paragraphs>
  <Slides>21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Calibri</vt:lpstr>
      <vt:lpstr>Calibri Light</vt:lpstr>
      <vt:lpstr>Helvetica</vt:lpstr>
      <vt:lpstr>Times New Roman</vt:lpstr>
      <vt:lpstr>仿宋_GB2312</vt:lpstr>
      <vt:lpstr>宋体</vt:lpstr>
      <vt:lpstr>怀旧</vt:lpstr>
      <vt:lpstr>Dagger2               ——Android 依赖框架</vt:lpstr>
      <vt:lpstr>依赖注入</vt:lpstr>
      <vt:lpstr>依赖注入方式</vt:lpstr>
      <vt:lpstr>依赖注入框架</vt:lpstr>
      <vt:lpstr>Dagger2</vt:lpstr>
      <vt:lpstr>Dagger2</vt:lpstr>
      <vt:lpstr>Dagger2注解介绍</vt:lpstr>
      <vt:lpstr>Dagger2注解</vt:lpstr>
      <vt:lpstr>Dagger2 注解</vt:lpstr>
      <vt:lpstr>Dagger2注解</vt:lpstr>
      <vt:lpstr>Dagger2工作流程解析</vt:lpstr>
      <vt:lpstr>Dagger2工作流程解析</vt:lpstr>
      <vt:lpstr>Dagger2工作流程解析</vt:lpstr>
      <vt:lpstr>Dagger2性能优化</vt:lpstr>
      <vt:lpstr>Dagger2性能优化</vt:lpstr>
      <vt:lpstr>Dagger2简单代码实现</vt:lpstr>
      <vt:lpstr>Dagger2简单代码实现</vt:lpstr>
      <vt:lpstr>Dagger2简单代码实现</vt:lpstr>
      <vt:lpstr>Dagger2简单代码实现</vt:lpstr>
      <vt:lpstr>Dagger2实现注入</vt:lpstr>
      <vt:lpstr>总结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Dagger2               ——Android 依赖框架</dc:title>
  <dc:creator>Microsoft Office 用户</dc:creator>
  <cp:lastModifiedBy>Microsoft Office 用户</cp:lastModifiedBy>
  <cp:revision>6</cp:revision>
  <dcterms:created xsi:type="dcterms:W3CDTF">2016-12-31T02:33:42Z</dcterms:created>
  <dcterms:modified xsi:type="dcterms:W3CDTF">2016-12-31T03:20:35Z</dcterms:modified>
</cp:coreProperties>
</file>