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15" r:id="rId2"/>
    <p:sldId id="317" r:id="rId3"/>
    <p:sldId id="292" r:id="rId4"/>
    <p:sldId id="296" r:id="rId5"/>
    <p:sldId id="318" r:id="rId6"/>
    <p:sldId id="319" r:id="rId7"/>
    <p:sldId id="320" r:id="rId8"/>
    <p:sldId id="321" r:id="rId9"/>
    <p:sldId id="322" r:id="rId10"/>
    <p:sldId id="323" r:id="rId11"/>
    <p:sldId id="324" r:id="rId12"/>
    <p:sldId id="325" r:id="rId13"/>
    <p:sldId id="295" r:id="rId14"/>
    <p:sldId id="326" r:id="rId15"/>
    <p:sldId id="327" r:id="rId16"/>
    <p:sldId id="328" r:id="rId17"/>
    <p:sldId id="329" r:id="rId18"/>
    <p:sldId id="330" r:id="rId19"/>
    <p:sldId id="331" r:id="rId20"/>
    <p:sldId id="314" r:id="rId21"/>
  </p:sldIdLst>
  <p:sldSz cx="9144000" cy="5143500" type="screen16x9"/>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A5A"/>
    <a:srgbClr val="EA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6"/>
  </p:normalViewPr>
  <p:slideViewPr>
    <p:cSldViewPr snapToGrid="0">
      <p:cViewPr varScale="1">
        <p:scale>
          <a:sx n="124" d="100"/>
          <a:sy n="124" d="100"/>
        </p:scale>
        <p:origin x="744" y="176"/>
      </p:cViewPr>
      <p:guideLst>
        <p:guide orient="horz" pos="1620"/>
        <p:guide pos="2880"/>
      </p:guideLst>
    </p:cSldViewPr>
  </p:slideViewPr>
  <p:notesTextViewPr>
    <p:cViewPr>
      <p:scale>
        <a:sx n="1" d="1"/>
        <a:sy n="1" d="1"/>
      </p:scale>
      <p:origin x="0" y="0"/>
    </p:cViewPr>
  </p:notesTextViewPr>
  <p:sorterViewPr>
    <p:cViewPr>
      <p:scale>
        <a:sx n="100" d="100"/>
        <a:sy n="100" d="100"/>
      </p:scale>
      <p:origin x="0" y="765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tags" Target="tags/tag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t>17/1/3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t>‹#›</a:t>
            </a:fld>
            <a:endParaRPr lang="zh-CN" altLang="en-US"/>
          </a:p>
        </p:txBody>
      </p:sp>
    </p:spTree>
    <p:extLst>
      <p:ext uri="{BB962C8B-B14F-4D97-AF65-F5344CB8AC3E}">
        <p14:creationId xmlns:p14="http://schemas.microsoft.com/office/powerpoint/2010/main" val="33274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a:t>
            </a:fld>
            <a:endParaRPr lang="zh-CN" altLang="en-US"/>
          </a:p>
        </p:txBody>
      </p:sp>
    </p:spTree>
    <p:extLst>
      <p:ext uri="{BB962C8B-B14F-4D97-AF65-F5344CB8AC3E}">
        <p14:creationId xmlns:p14="http://schemas.microsoft.com/office/powerpoint/2010/main" val="4234286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10</a:t>
            </a:fld>
            <a:endParaRPr lang="zh-CN" altLang="en-US"/>
          </a:p>
        </p:txBody>
      </p:sp>
    </p:spTree>
    <p:extLst>
      <p:ext uri="{BB962C8B-B14F-4D97-AF65-F5344CB8AC3E}">
        <p14:creationId xmlns:p14="http://schemas.microsoft.com/office/powerpoint/2010/main" val="737558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11</a:t>
            </a:fld>
            <a:endParaRPr lang="zh-CN" altLang="en-US"/>
          </a:p>
        </p:txBody>
      </p:sp>
    </p:spTree>
    <p:extLst>
      <p:ext uri="{BB962C8B-B14F-4D97-AF65-F5344CB8AC3E}">
        <p14:creationId xmlns:p14="http://schemas.microsoft.com/office/powerpoint/2010/main" val="828763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12</a:t>
            </a:fld>
            <a:endParaRPr lang="zh-CN" altLang="en-US"/>
          </a:p>
        </p:txBody>
      </p:sp>
    </p:spTree>
    <p:extLst>
      <p:ext uri="{BB962C8B-B14F-4D97-AF65-F5344CB8AC3E}">
        <p14:creationId xmlns:p14="http://schemas.microsoft.com/office/powerpoint/2010/main" val="1801221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13</a:t>
            </a:fld>
            <a:endParaRPr lang="zh-CN" altLang="en-US"/>
          </a:p>
        </p:txBody>
      </p:sp>
    </p:spTree>
    <p:extLst>
      <p:ext uri="{BB962C8B-B14F-4D97-AF65-F5344CB8AC3E}">
        <p14:creationId xmlns:p14="http://schemas.microsoft.com/office/powerpoint/2010/main" val="2974082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14</a:t>
            </a:fld>
            <a:endParaRPr lang="zh-CN" altLang="en-US"/>
          </a:p>
        </p:txBody>
      </p:sp>
    </p:spTree>
    <p:extLst>
      <p:ext uri="{BB962C8B-B14F-4D97-AF65-F5344CB8AC3E}">
        <p14:creationId xmlns:p14="http://schemas.microsoft.com/office/powerpoint/2010/main" val="1135884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15</a:t>
            </a:fld>
            <a:endParaRPr lang="zh-CN" altLang="en-US"/>
          </a:p>
        </p:txBody>
      </p:sp>
    </p:spTree>
    <p:extLst>
      <p:ext uri="{BB962C8B-B14F-4D97-AF65-F5344CB8AC3E}">
        <p14:creationId xmlns:p14="http://schemas.microsoft.com/office/powerpoint/2010/main" val="1801968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16</a:t>
            </a:fld>
            <a:endParaRPr lang="zh-CN" altLang="en-US"/>
          </a:p>
        </p:txBody>
      </p:sp>
    </p:spTree>
    <p:extLst>
      <p:ext uri="{BB962C8B-B14F-4D97-AF65-F5344CB8AC3E}">
        <p14:creationId xmlns:p14="http://schemas.microsoft.com/office/powerpoint/2010/main" val="1167094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17</a:t>
            </a:fld>
            <a:endParaRPr lang="zh-CN" altLang="en-US"/>
          </a:p>
        </p:txBody>
      </p:sp>
    </p:spTree>
    <p:extLst>
      <p:ext uri="{BB962C8B-B14F-4D97-AF65-F5344CB8AC3E}">
        <p14:creationId xmlns:p14="http://schemas.microsoft.com/office/powerpoint/2010/main" val="826262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18</a:t>
            </a:fld>
            <a:endParaRPr lang="zh-CN" altLang="en-US"/>
          </a:p>
        </p:txBody>
      </p:sp>
    </p:spTree>
    <p:extLst>
      <p:ext uri="{BB962C8B-B14F-4D97-AF65-F5344CB8AC3E}">
        <p14:creationId xmlns:p14="http://schemas.microsoft.com/office/powerpoint/2010/main" val="1187935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19</a:t>
            </a:fld>
            <a:endParaRPr lang="zh-CN" altLang="en-US"/>
          </a:p>
        </p:txBody>
      </p:sp>
    </p:spTree>
    <p:extLst>
      <p:ext uri="{BB962C8B-B14F-4D97-AF65-F5344CB8AC3E}">
        <p14:creationId xmlns:p14="http://schemas.microsoft.com/office/powerpoint/2010/main" val="1356091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a:t>
            </a:fld>
            <a:endParaRPr lang="zh-CN" altLang="en-US"/>
          </a:p>
        </p:txBody>
      </p:sp>
    </p:spTree>
    <p:extLst>
      <p:ext uri="{BB962C8B-B14F-4D97-AF65-F5344CB8AC3E}">
        <p14:creationId xmlns:p14="http://schemas.microsoft.com/office/powerpoint/2010/main" val="1128006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20</a:t>
            </a:fld>
            <a:endParaRPr lang="zh-CN" altLang="en-US"/>
          </a:p>
        </p:txBody>
      </p:sp>
    </p:spTree>
    <p:extLst>
      <p:ext uri="{BB962C8B-B14F-4D97-AF65-F5344CB8AC3E}">
        <p14:creationId xmlns:p14="http://schemas.microsoft.com/office/powerpoint/2010/main" val="3390287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a:t>
            </a:fld>
            <a:endParaRPr lang="zh-CN" altLang="en-US"/>
          </a:p>
        </p:txBody>
      </p:sp>
    </p:spTree>
    <p:extLst>
      <p:ext uri="{BB962C8B-B14F-4D97-AF65-F5344CB8AC3E}">
        <p14:creationId xmlns:p14="http://schemas.microsoft.com/office/powerpoint/2010/main" val="1959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4</a:t>
            </a:fld>
            <a:endParaRPr lang="zh-CN" altLang="en-US"/>
          </a:p>
        </p:txBody>
      </p:sp>
    </p:spTree>
    <p:extLst>
      <p:ext uri="{BB962C8B-B14F-4D97-AF65-F5344CB8AC3E}">
        <p14:creationId xmlns:p14="http://schemas.microsoft.com/office/powerpoint/2010/main" val="1986883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5</a:t>
            </a:fld>
            <a:endParaRPr lang="zh-CN" altLang="en-US"/>
          </a:p>
        </p:txBody>
      </p:sp>
    </p:spTree>
    <p:extLst>
      <p:ext uri="{BB962C8B-B14F-4D97-AF65-F5344CB8AC3E}">
        <p14:creationId xmlns:p14="http://schemas.microsoft.com/office/powerpoint/2010/main" val="94814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6</a:t>
            </a:fld>
            <a:endParaRPr lang="zh-CN" altLang="en-US"/>
          </a:p>
        </p:txBody>
      </p:sp>
    </p:spTree>
    <p:extLst>
      <p:ext uri="{BB962C8B-B14F-4D97-AF65-F5344CB8AC3E}">
        <p14:creationId xmlns:p14="http://schemas.microsoft.com/office/powerpoint/2010/main" val="1267738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7</a:t>
            </a:fld>
            <a:endParaRPr lang="zh-CN" altLang="en-US"/>
          </a:p>
        </p:txBody>
      </p:sp>
    </p:spTree>
    <p:extLst>
      <p:ext uri="{BB962C8B-B14F-4D97-AF65-F5344CB8AC3E}">
        <p14:creationId xmlns:p14="http://schemas.microsoft.com/office/powerpoint/2010/main" val="1094147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8</a:t>
            </a:fld>
            <a:endParaRPr lang="zh-CN" altLang="en-US"/>
          </a:p>
        </p:txBody>
      </p:sp>
    </p:spTree>
    <p:extLst>
      <p:ext uri="{BB962C8B-B14F-4D97-AF65-F5344CB8AC3E}">
        <p14:creationId xmlns:p14="http://schemas.microsoft.com/office/powerpoint/2010/main" val="590938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9</a:t>
            </a:fld>
            <a:endParaRPr lang="zh-CN" altLang="en-US"/>
          </a:p>
        </p:txBody>
      </p:sp>
    </p:spTree>
    <p:extLst>
      <p:ext uri="{BB962C8B-B14F-4D97-AF65-F5344CB8AC3E}">
        <p14:creationId xmlns:p14="http://schemas.microsoft.com/office/powerpoint/2010/main" val="136522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37814569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907903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2310873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5622758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4AF190-E6C3-4F71-9AD4-820770AEF1A8}" type="datetimeFigureOut">
              <a:rPr lang="zh-CN" altLang="en-US" smtClean="0"/>
              <a:t>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391779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t>17/1/3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6414675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4AF190-E6C3-4F71-9AD4-820770AEF1A8}" type="datetimeFigureOut">
              <a:rPr lang="zh-CN" altLang="en-US" smtClean="0"/>
              <a:t>17/1/3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83120671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4AF190-E6C3-4F71-9AD4-820770AEF1A8}" type="datetimeFigureOut">
              <a:rPr lang="zh-CN" altLang="en-US" smtClean="0"/>
              <a:t>17/1/3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6457302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t>17/1/3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27277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17/1/3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4863484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17/1/3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7465521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t>17/1/3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3928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jpg"/><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621323" y="216613"/>
            <a:ext cx="3741377" cy="3741377"/>
            <a:chOff x="304800" y="673100"/>
            <a:chExt cx="4000500" cy="4000500"/>
          </a:xfrm>
          <a:effectLst>
            <a:outerShdw blurRad="444500" dist="254000" dir="8100000" algn="tr" rotWithShape="0">
              <a:prstClr val="black">
                <a:alpha val="50000"/>
              </a:prstClr>
            </a:outerShdw>
          </a:effectLst>
        </p:grpSpPr>
        <p:sp>
          <p:nvSpPr>
            <p:cNvPr id="6" name="同心圆 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椭圆 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椭圆 7"/>
          <p:cNvSpPr/>
          <p:nvPr/>
        </p:nvSpPr>
        <p:spPr>
          <a:xfrm rot="10498052">
            <a:off x="1620315" y="3970953"/>
            <a:ext cx="563789" cy="563789"/>
          </a:xfrm>
          <a:prstGeom prst="ellipse">
            <a:avLst/>
          </a:prstGeom>
          <a:solidFill>
            <a:schemeClr val="accent1">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498052">
            <a:off x="2373672" y="4627445"/>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045846" y="3501799"/>
            <a:ext cx="310515" cy="310515"/>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椭圆 18"/>
          <p:cNvSpPr/>
          <p:nvPr/>
        </p:nvSpPr>
        <p:spPr>
          <a:xfrm rot="10498052">
            <a:off x="1885935" y="3263614"/>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223937" y="4521063"/>
            <a:ext cx="441364" cy="441364"/>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rot="10498052">
            <a:off x="864969" y="4139410"/>
            <a:ext cx="303658" cy="303658"/>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10498052">
            <a:off x="3629030" y="4713305"/>
            <a:ext cx="192350" cy="192350"/>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0498052">
            <a:off x="419086" y="4786416"/>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2921038" y="1548692"/>
            <a:ext cx="3057247" cy="1077218"/>
          </a:xfrm>
          <a:prstGeom prst="rect">
            <a:avLst/>
          </a:prstGeom>
          <a:noFill/>
        </p:spPr>
        <p:txBody>
          <a:bodyPr wrap="none" rtlCol="0">
            <a:spAutoFit/>
          </a:bodyPr>
          <a:lstStyle/>
          <a:p>
            <a:pPr algn="ctr"/>
            <a:r>
              <a:rPr lang="zh-CN" altLang="en-US" sz="3200" dirty="0" smtClean="0">
                <a:solidFill>
                  <a:srgbClr val="002060"/>
                </a:solidFill>
                <a:latin typeface="SimHei" charset="-122"/>
                <a:ea typeface="SimHei" charset="-122"/>
                <a:cs typeface="SimHei" charset="-122"/>
              </a:rPr>
              <a:t>移动平台</a:t>
            </a:r>
            <a:endParaRPr lang="en-US" altLang="zh-CN" sz="3200" dirty="0" smtClean="0">
              <a:solidFill>
                <a:srgbClr val="002060"/>
              </a:solidFill>
              <a:latin typeface="SimHei" charset="-122"/>
              <a:ea typeface="SimHei" charset="-122"/>
              <a:cs typeface="SimHei" charset="-122"/>
            </a:endParaRPr>
          </a:p>
          <a:p>
            <a:pPr algn="ctr"/>
            <a:r>
              <a:rPr lang="zh-CN" altLang="en-US" sz="3200" dirty="0" smtClean="0">
                <a:solidFill>
                  <a:srgbClr val="002060"/>
                </a:solidFill>
                <a:latin typeface="SimHei" charset="-122"/>
                <a:ea typeface="SimHei" charset="-122"/>
                <a:cs typeface="SimHei" charset="-122"/>
              </a:rPr>
              <a:t>真实感光照技术</a:t>
            </a:r>
            <a:endParaRPr lang="zh-CN" altLang="en-US" sz="3200" dirty="0">
              <a:solidFill>
                <a:srgbClr val="002060"/>
              </a:solidFill>
              <a:latin typeface="SimHei" charset="-122"/>
              <a:ea typeface="SimHei" charset="-122"/>
              <a:cs typeface="SimHei" charset="-122"/>
            </a:endParaRPr>
          </a:p>
        </p:txBody>
      </p:sp>
      <p:sp>
        <p:nvSpPr>
          <p:cNvPr id="59" name="椭圆 58"/>
          <p:cNvSpPr/>
          <p:nvPr/>
        </p:nvSpPr>
        <p:spPr>
          <a:xfrm rot="10498052">
            <a:off x="6535215" y="4000987"/>
            <a:ext cx="563789" cy="563789"/>
          </a:xfrm>
          <a:prstGeom prst="ellipse">
            <a:avLst/>
          </a:prstGeom>
          <a:solidFill>
            <a:schemeClr val="accent1">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0498052">
            <a:off x="7288572" y="4657479"/>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7104183" y="3436976"/>
            <a:ext cx="845906" cy="845906"/>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椭圆 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63"/>
          <p:cNvGrpSpPr/>
          <p:nvPr/>
        </p:nvGrpSpPr>
        <p:grpSpPr>
          <a:xfrm>
            <a:off x="5960746" y="3531833"/>
            <a:ext cx="310515" cy="310515"/>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椭圆 6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7813706" y="4362181"/>
            <a:ext cx="310515" cy="310515"/>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椭圆 6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椭圆 69"/>
          <p:cNvSpPr/>
          <p:nvPr/>
        </p:nvSpPr>
        <p:spPr>
          <a:xfrm rot="10498052">
            <a:off x="6800835" y="3293648"/>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p:cNvGrpSpPr/>
          <p:nvPr/>
        </p:nvGrpSpPr>
        <p:grpSpPr>
          <a:xfrm>
            <a:off x="6138837" y="4551097"/>
            <a:ext cx="441364" cy="441364"/>
            <a:chOff x="304800" y="673100"/>
            <a:chExt cx="4000500" cy="4000500"/>
          </a:xfrm>
          <a:effectLst>
            <a:outerShdw blurRad="444500" dist="254000" dir="8100000" algn="tr" rotWithShape="0">
              <a:prstClr val="black">
                <a:alpha val="50000"/>
              </a:prstClr>
            </a:outerShdw>
          </a:effectLst>
        </p:grpSpPr>
        <p:sp>
          <p:nvSpPr>
            <p:cNvPr id="72" name="同心圆 7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椭圆 7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8352965" y="4145287"/>
            <a:ext cx="310515" cy="310515"/>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椭圆 77"/>
          <p:cNvSpPr/>
          <p:nvPr/>
        </p:nvSpPr>
        <p:spPr>
          <a:xfrm rot="10498052">
            <a:off x="8543930" y="4743339"/>
            <a:ext cx="192350" cy="192350"/>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rot="10498052">
            <a:off x="5333986" y="4816450"/>
            <a:ext cx="228599" cy="228599"/>
          </a:xfrm>
          <a:prstGeom prst="ellipse">
            <a:avLst/>
          </a:prstGeom>
          <a:solidFill>
            <a:schemeClr val="accent1">
              <a:lumMod val="50000"/>
            </a:schemeClr>
          </a:solidFill>
          <a:ln>
            <a:solidFill>
              <a:schemeClr val="tx2"/>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480355" y="4120406"/>
            <a:ext cx="2023311" cy="397032"/>
          </a:xfrm>
          <a:prstGeom prst="rect">
            <a:avLst/>
          </a:prstGeom>
        </p:spPr>
        <p:txBody>
          <a:bodyPr wrap="none">
            <a:spAutoFit/>
          </a:bodyPr>
          <a:lstStyle/>
          <a:p>
            <a:pPr marL="342900" lvl="0" indent="-342900" fontAlgn="base">
              <a:lnSpc>
                <a:spcPct val="110000"/>
              </a:lnSpc>
              <a:spcBef>
                <a:spcPct val="0"/>
              </a:spcBef>
              <a:spcAft>
                <a:spcPct val="0"/>
              </a:spcAft>
            </a:pPr>
            <a:r>
              <a:rPr lang="zh-CN" altLang="en-US" kern="0" dirty="0" smtClean="0">
                <a:solidFill>
                  <a:schemeClr val="tx2">
                    <a:lumMod val="50000"/>
                  </a:schemeClr>
                </a:solidFill>
                <a:latin typeface="微软雅黑" panose="020B0503020204020204" pitchFamily="34" charset="-122"/>
                <a:ea typeface="微软雅黑" panose="020B0503020204020204" pitchFamily="34" charset="-122"/>
              </a:rPr>
              <a:t>陈艳蕾 </a:t>
            </a:r>
            <a:r>
              <a:rPr lang="en-US" altLang="zh-CN" kern="0" dirty="0" smtClean="0">
                <a:solidFill>
                  <a:schemeClr val="tx2">
                    <a:lumMod val="50000"/>
                  </a:schemeClr>
                </a:solidFill>
                <a:latin typeface="微软雅黑" panose="020B0503020204020204" pitchFamily="34" charset="-122"/>
                <a:ea typeface="微软雅黑" panose="020B0503020204020204" pitchFamily="34" charset="-122"/>
              </a:rPr>
              <a:t>21651147</a:t>
            </a:r>
            <a:endParaRPr lang="en-US" altLang="zh-CN" kern="0"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6842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11458 -0.82685 L 3.88889E-6 -1.85185E-6 " pathEditMode="relative" rAng="0" ptsTypes="AA">
                                      <p:cBhvr>
                                        <p:cTn id="6" dur="2000" fill="hold"/>
                                        <p:tgtEl>
                                          <p:spTgt spid="59"/>
                                        </p:tgtEl>
                                        <p:attrNameLst>
                                          <p:attrName>ppt_x</p:attrName>
                                          <p:attrName>ppt_y</p:attrName>
                                        </p:attrNameLst>
                                      </p:cBhvr>
                                      <p:rCtr x="-55729" y="41327"/>
                                    </p:animMotion>
                                  </p:childTnLst>
                                </p:cTn>
                              </p:par>
                              <p:par>
                                <p:cTn id="7" presetID="42" presetClass="path" presetSubtype="0" accel="50000" decel="50000" fill="hold" nodeType="withEffect">
                                  <p:stCondLst>
                                    <p:cond delay="0"/>
                                  </p:stCondLst>
                                  <p:childTnLst>
                                    <p:animMotion origin="layout" path="M 1.11267 -0.5607 L -5.55556E-7 2.03892E-7 " pathEditMode="relative" rAng="0" ptsTypes="AA">
                                      <p:cBhvr>
                                        <p:cTn id="8" dur="2000" fill="hold"/>
                                        <p:tgtEl>
                                          <p:spTgt spid="67"/>
                                        </p:tgtEl>
                                        <p:attrNameLst>
                                          <p:attrName>ppt_x</p:attrName>
                                          <p:attrName>ppt_y</p:attrName>
                                        </p:attrNameLst>
                                      </p:cBhvr>
                                      <p:rCtr x="-55642" y="28020"/>
                                    </p:animMotion>
                                  </p:childTnLst>
                                </p:cTn>
                              </p:par>
                              <p:par>
                                <p:cTn id="9" presetID="42" presetClass="path" presetSubtype="0" accel="50000" decel="50000" fill="hold" nodeType="withEffect">
                                  <p:stCondLst>
                                    <p:cond delay="0"/>
                                  </p:stCondLst>
                                  <p:childTnLst>
                                    <p:animMotion origin="layout" path="M 1.16511 -0.74143 L -3.61111E-6 4.43312E-6 " pathEditMode="relative" rAng="0" ptsTypes="AA">
                                      <p:cBhvr>
                                        <p:cTn id="10" dur="2000" fill="hold"/>
                                        <p:tgtEl>
                                          <p:spTgt spid="61"/>
                                        </p:tgtEl>
                                        <p:attrNameLst>
                                          <p:attrName>ppt_x</p:attrName>
                                          <p:attrName>ppt_y</p:attrName>
                                        </p:attrNameLst>
                                      </p:cBhvr>
                                      <p:rCtr x="-58264" y="37071"/>
                                    </p:animMotion>
                                  </p:childTnLst>
                                </p:cTn>
                              </p:par>
                              <p:par>
                                <p:cTn id="11" presetID="42" presetClass="path" presetSubtype="0" accel="50000" decel="50000" fill="hold" grpId="0" nodeType="withEffect">
                                  <p:stCondLst>
                                    <p:cond delay="0"/>
                                  </p:stCondLst>
                                  <p:childTnLst>
                                    <p:animMotion origin="layout" path="M 1.05712 -0.81186 L -0.01424 -0.02255 " pathEditMode="relative" rAng="0" ptsTypes="AA">
                                      <p:cBhvr>
                                        <p:cTn id="12" dur="2000" fill="hold"/>
                                        <p:tgtEl>
                                          <p:spTgt spid="60"/>
                                        </p:tgtEl>
                                        <p:attrNameLst>
                                          <p:attrName>ppt_x</p:attrName>
                                          <p:attrName>ppt_y</p:attrName>
                                        </p:attrNameLst>
                                      </p:cBhvr>
                                      <p:rCtr x="-53576" y="39450"/>
                                    </p:animMotion>
                                  </p:childTnLst>
                                </p:cTn>
                              </p:par>
                              <p:par>
                                <p:cTn id="13" presetID="42" presetClass="path" presetSubtype="0" accel="50000" decel="50000" fill="hold" nodeType="withEffect">
                                  <p:stCondLst>
                                    <p:cond delay="0"/>
                                  </p:stCondLst>
                                  <p:childTnLst>
                                    <p:animMotion origin="layout" path="M 1.22951 -0.81173 L 0 -2.46914E-6 " pathEditMode="relative" rAng="0" ptsTypes="AA">
                                      <p:cBhvr>
                                        <p:cTn id="14" dur="2000" fill="hold"/>
                                        <p:tgtEl>
                                          <p:spTgt spid="64"/>
                                        </p:tgtEl>
                                        <p:attrNameLst>
                                          <p:attrName>ppt_x</p:attrName>
                                          <p:attrName>ppt_y</p:attrName>
                                        </p:attrNameLst>
                                      </p:cBhvr>
                                      <p:rCtr x="-61476" y="40586"/>
                                    </p:animMotion>
                                  </p:childTnLst>
                                </p:cTn>
                              </p:par>
                              <p:par>
                                <p:cTn id="15" presetID="42" presetClass="path" presetSubtype="0" accel="50000" decel="50000" fill="hold" grpId="0" nodeType="withEffect">
                                  <p:stCondLst>
                                    <p:cond delay="0"/>
                                  </p:stCondLst>
                                  <p:childTnLst>
                                    <p:animMotion origin="layout" path="M 1.05712 -0.81186 L -0.01424 -0.02255 " pathEditMode="relative" rAng="0" ptsTypes="AA">
                                      <p:cBhvr>
                                        <p:cTn id="16" dur="2000" fill="hold"/>
                                        <p:tgtEl>
                                          <p:spTgt spid="70"/>
                                        </p:tgtEl>
                                        <p:attrNameLst>
                                          <p:attrName>ppt_x</p:attrName>
                                          <p:attrName>ppt_y</p:attrName>
                                        </p:attrNameLst>
                                      </p:cBhvr>
                                      <p:rCtr x="-53576" y="39450"/>
                                    </p:animMotion>
                                  </p:childTnLst>
                                </p:cTn>
                              </p:par>
                              <p:par>
                                <p:cTn id="17" presetID="42" presetClass="path" presetSubtype="0" accel="50000" decel="50000" fill="hold" nodeType="withEffect">
                                  <p:stCondLst>
                                    <p:cond delay="0"/>
                                  </p:stCondLst>
                                  <p:childTnLst>
                                    <p:animMotion origin="layout" path="M 0.93194 -0.36577 L -2.77778E-7 5.68428E-7 " pathEditMode="relative" rAng="0" ptsTypes="AA">
                                      <p:cBhvr>
                                        <p:cTn id="18" dur="2000" fill="hold"/>
                                        <p:tgtEl>
                                          <p:spTgt spid="71"/>
                                        </p:tgtEl>
                                        <p:attrNameLst>
                                          <p:attrName>ppt_x</p:attrName>
                                          <p:attrName>ppt_y</p:attrName>
                                        </p:attrNameLst>
                                      </p:cBhvr>
                                      <p:rCtr x="-46597" y="18289"/>
                                    </p:animMotion>
                                  </p:childTnLst>
                                </p:cTn>
                              </p:par>
                              <p:par>
                                <p:cTn id="19" presetID="42" presetClass="path" presetSubtype="0" accel="50000" decel="50000" fill="hold" nodeType="withEffect">
                                  <p:stCondLst>
                                    <p:cond delay="0"/>
                                  </p:stCondLst>
                                  <p:childTnLst>
                                    <p:animMotion origin="layout" path="M 0.93194 -0.36577 L -2.77778E-7 5.68428E-7 " pathEditMode="relative" rAng="0" ptsTypes="AA">
                                      <p:cBhvr>
                                        <p:cTn id="20" dur="2000" fill="hold"/>
                                        <p:tgtEl>
                                          <p:spTgt spid="75"/>
                                        </p:tgtEl>
                                        <p:attrNameLst>
                                          <p:attrName>ppt_x</p:attrName>
                                          <p:attrName>ppt_y</p:attrName>
                                        </p:attrNameLst>
                                      </p:cBhvr>
                                      <p:rCtr x="-46597" y="18289"/>
                                    </p:animMotion>
                                  </p:childTnLst>
                                </p:cTn>
                              </p:par>
                              <p:par>
                                <p:cTn id="21" presetID="42" presetClass="path" presetSubtype="0" accel="50000" decel="50000" fill="hold" grpId="0" nodeType="withEffect">
                                  <p:stCondLst>
                                    <p:cond delay="0"/>
                                  </p:stCondLst>
                                  <p:childTnLst>
                                    <p:animMotion origin="layout" path="M 1.07135 -0.78931 L 8.33333E-7 -4.71733E-6 " pathEditMode="relative" rAng="0" ptsTypes="AA">
                                      <p:cBhvr>
                                        <p:cTn id="22" dur="2000" fill="hold"/>
                                        <p:tgtEl>
                                          <p:spTgt spid="78"/>
                                        </p:tgtEl>
                                        <p:attrNameLst>
                                          <p:attrName>ppt_x</p:attrName>
                                          <p:attrName>ppt_y</p:attrName>
                                        </p:attrNameLst>
                                      </p:cBhvr>
                                      <p:rCtr x="-53576" y="39450"/>
                                    </p:animMotion>
                                  </p:childTnLst>
                                </p:cTn>
                              </p:par>
                              <p:par>
                                <p:cTn id="23" presetID="42" presetClass="path" presetSubtype="0" accel="50000" decel="50000" fill="hold" grpId="0" nodeType="withEffect">
                                  <p:stCondLst>
                                    <p:cond delay="0"/>
                                  </p:stCondLst>
                                  <p:childTnLst>
                                    <p:animMotion origin="layout" path="M 1.05712 -0.81186 L -0.01424 -0.02255 " pathEditMode="relative" rAng="0" ptsTypes="AA">
                                      <p:cBhvr>
                                        <p:cTn id="24" dur="2000" fill="hold"/>
                                        <p:tgtEl>
                                          <p:spTgt spid="79"/>
                                        </p:tgtEl>
                                        <p:attrNameLst>
                                          <p:attrName>ppt_x</p:attrName>
                                          <p:attrName>ppt_y</p:attrName>
                                        </p:attrNameLst>
                                      </p:cBhvr>
                                      <p:rCtr x="-53576" y="39450"/>
                                    </p:animMotion>
                                  </p:childTnLst>
                                </p:cTn>
                              </p:par>
                              <p:par>
                                <p:cTn id="25" presetID="42" presetClass="path" presetSubtype="0" accel="50000" decel="50000" fill="hold" grpId="0" nodeType="withEffect">
                                  <p:stCondLst>
                                    <p:cond delay="0"/>
                                  </p:stCondLst>
                                  <p:childTnLst>
                                    <p:animMotion origin="layout" path="M 1.11458 -0.82685 L 3.88889E-6 -1.85185E-6 " pathEditMode="relative" rAng="0" ptsTypes="AA">
                                      <p:cBhvr>
                                        <p:cTn id="26" dur="2000" fill="hold"/>
                                        <p:tgtEl>
                                          <p:spTgt spid="8"/>
                                        </p:tgtEl>
                                        <p:attrNameLst>
                                          <p:attrName>ppt_x</p:attrName>
                                          <p:attrName>ppt_y</p:attrName>
                                        </p:attrNameLst>
                                      </p:cBhvr>
                                      <p:rCtr x="-55729" y="41327"/>
                                    </p:animMotion>
                                  </p:childTnLst>
                                </p:cTn>
                              </p:par>
                              <p:par>
                                <p:cTn id="27" presetID="42" presetClass="path" presetSubtype="0" accel="50000" decel="50000" fill="hold" grpId="0" nodeType="withEffect">
                                  <p:stCondLst>
                                    <p:cond delay="0"/>
                                  </p:stCondLst>
                                  <p:childTnLst>
                                    <p:animMotion origin="layout" path="M 1.05712 -0.81186 L -0.01424 -0.02255 " pathEditMode="relative" rAng="0" ptsTypes="AA">
                                      <p:cBhvr>
                                        <p:cTn id="28" dur="2000" fill="hold"/>
                                        <p:tgtEl>
                                          <p:spTgt spid="9"/>
                                        </p:tgtEl>
                                        <p:attrNameLst>
                                          <p:attrName>ppt_x</p:attrName>
                                          <p:attrName>ppt_y</p:attrName>
                                        </p:attrNameLst>
                                      </p:cBhvr>
                                      <p:rCtr x="-53576" y="39450"/>
                                    </p:animMotion>
                                  </p:childTnLst>
                                </p:cTn>
                              </p:par>
                              <p:par>
                                <p:cTn id="29" presetID="42" presetClass="path" presetSubtype="0" accel="50000" decel="50000" fill="hold" nodeType="withEffect">
                                  <p:stCondLst>
                                    <p:cond delay="0"/>
                                  </p:stCondLst>
                                  <p:childTnLst>
                                    <p:animMotion origin="layout" path="M 1.22951 -0.81173 L 0 -2.46914E-6 " pathEditMode="relative" rAng="0" ptsTypes="AA">
                                      <p:cBhvr>
                                        <p:cTn id="30" dur="2000" fill="hold"/>
                                        <p:tgtEl>
                                          <p:spTgt spid="13"/>
                                        </p:tgtEl>
                                        <p:attrNameLst>
                                          <p:attrName>ppt_x</p:attrName>
                                          <p:attrName>ppt_y</p:attrName>
                                        </p:attrNameLst>
                                      </p:cBhvr>
                                      <p:rCtr x="-61476" y="40586"/>
                                    </p:animMotion>
                                  </p:childTnLst>
                                </p:cTn>
                              </p:par>
                              <p:par>
                                <p:cTn id="31" presetID="42" presetClass="path" presetSubtype="0" accel="50000" decel="50000" fill="hold" grpId="0" nodeType="withEffect">
                                  <p:stCondLst>
                                    <p:cond delay="0"/>
                                  </p:stCondLst>
                                  <p:childTnLst>
                                    <p:animMotion origin="layout" path="M 1.05712 -0.81186 L -0.01424 -0.02255 " pathEditMode="relative" rAng="0" ptsTypes="AA">
                                      <p:cBhvr>
                                        <p:cTn id="32" dur="2000" fill="hold"/>
                                        <p:tgtEl>
                                          <p:spTgt spid="19"/>
                                        </p:tgtEl>
                                        <p:attrNameLst>
                                          <p:attrName>ppt_x</p:attrName>
                                          <p:attrName>ppt_y</p:attrName>
                                        </p:attrNameLst>
                                      </p:cBhvr>
                                      <p:rCtr x="-53576" y="39450"/>
                                    </p:animMotion>
                                  </p:childTnLst>
                                </p:cTn>
                              </p:par>
                              <p:par>
                                <p:cTn id="33" presetID="42" presetClass="path" presetSubtype="0" accel="50000" decel="50000" fill="hold" nodeType="withEffect">
                                  <p:stCondLst>
                                    <p:cond delay="0"/>
                                  </p:stCondLst>
                                  <p:childTnLst>
                                    <p:animMotion origin="layout" path="M 0.93194 -0.36577 L -2.77778E-7 5.68428E-7 " pathEditMode="relative" rAng="0" ptsTypes="AA">
                                      <p:cBhvr>
                                        <p:cTn id="34" dur="2000" fill="hold"/>
                                        <p:tgtEl>
                                          <p:spTgt spid="20"/>
                                        </p:tgtEl>
                                        <p:attrNameLst>
                                          <p:attrName>ppt_x</p:attrName>
                                          <p:attrName>ppt_y</p:attrName>
                                        </p:attrNameLst>
                                      </p:cBhvr>
                                      <p:rCtr x="-46597" y="18289"/>
                                    </p:animMotion>
                                  </p:childTnLst>
                                </p:cTn>
                              </p:par>
                              <p:par>
                                <p:cTn id="35" presetID="42" presetClass="path" presetSubtype="0" accel="50000" decel="50000" fill="hold" grpId="0" nodeType="withEffect">
                                  <p:stCondLst>
                                    <p:cond delay="0"/>
                                  </p:stCondLst>
                                  <p:childTnLst>
                                    <p:animMotion origin="layout" path="M 1.07136 -0.7892 L 5E-6 2.46914E-6 " pathEditMode="relative" rAng="0" ptsTypes="AA">
                                      <p:cBhvr>
                                        <p:cTn id="36" dur="2000" fill="hold"/>
                                        <p:tgtEl>
                                          <p:spTgt spid="23"/>
                                        </p:tgtEl>
                                        <p:attrNameLst>
                                          <p:attrName>ppt_x</p:attrName>
                                          <p:attrName>ppt_y</p:attrName>
                                        </p:attrNameLst>
                                      </p:cBhvr>
                                      <p:rCtr x="-53576" y="39444"/>
                                    </p:animMotion>
                                  </p:childTnLst>
                                </p:cTn>
                              </p:par>
                              <p:par>
                                <p:cTn id="37" presetID="42" presetClass="path" presetSubtype="0" accel="50000" decel="50000" fill="hold" grpId="0" nodeType="withEffect">
                                  <p:stCondLst>
                                    <p:cond delay="0"/>
                                  </p:stCondLst>
                                  <p:childTnLst>
                                    <p:animMotion origin="layout" path="M 1.07135 -0.78931 L 8.33333E-7 -4.71733E-6 " pathEditMode="relative" rAng="0" ptsTypes="AA">
                                      <p:cBhvr>
                                        <p:cTn id="38" dur="2000" fill="hold"/>
                                        <p:tgtEl>
                                          <p:spTgt spid="27"/>
                                        </p:tgtEl>
                                        <p:attrNameLst>
                                          <p:attrName>ppt_x</p:attrName>
                                          <p:attrName>ppt_y</p:attrName>
                                        </p:attrNameLst>
                                      </p:cBhvr>
                                      <p:rCtr x="-53576" y="39450"/>
                                    </p:animMotion>
                                  </p:childTnLst>
                                </p:cTn>
                              </p:par>
                              <p:par>
                                <p:cTn id="39" presetID="42" presetClass="path" presetSubtype="0" accel="50000" decel="50000" fill="hold" grpId="0" nodeType="withEffect">
                                  <p:stCondLst>
                                    <p:cond delay="0"/>
                                  </p:stCondLst>
                                  <p:childTnLst>
                                    <p:animMotion origin="layout" path="M 1.05712 -0.81186 L -0.01424 -0.02255 " pathEditMode="relative" rAng="0" ptsTypes="AA">
                                      <p:cBhvr>
                                        <p:cTn id="40" dur="2000" fill="hold"/>
                                        <p:tgtEl>
                                          <p:spTgt spid="28"/>
                                        </p:tgtEl>
                                        <p:attrNameLst>
                                          <p:attrName>ppt_x</p:attrName>
                                          <p:attrName>ppt_y</p:attrName>
                                        </p:attrNameLst>
                                      </p:cBhvr>
                                      <p:rCtr x="-53576" y="39450"/>
                                    </p:animMotion>
                                  </p:childTnLst>
                                </p:cTn>
                              </p:par>
                              <p:par>
                                <p:cTn id="41" presetID="42" presetClass="path" presetSubtype="0" accel="50000" decel="50000" fill="hold" nodeType="withEffect">
                                  <p:stCondLst>
                                    <p:cond delay="0"/>
                                  </p:stCondLst>
                                  <p:childTnLst>
                                    <p:animMotion origin="layout" path="M 0.89027 -0.68768 L 3.61111E-6 2.94717E-6 " pathEditMode="relative" rAng="0" ptsTypes="AA">
                                      <p:cBhvr>
                                        <p:cTn id="42" dur="2500" fill="hold"/>
                                        <p:tgtEl>
                                          <p:spTgt spid="5"/>
                                        </p:tgtEl>
                                        <p:attrNameLst>
                                          <p:attrName>ppt_x</p:attrName>
                                          <p:attrName>ppt_y</p:attrName>
                                        </p:attrNameLst>
                                      </p:cBhvr>
                                      <p:rCtr x="-44514" y="34384"/>
                                    </p:animMotion>
                                  </p:childTnLst>
                                </p:cTn>
                              </p:par>
                            </p:childTnLst>
                          </p:cTn>
                        </p:par>
                        <p:par>
                          <p:cTn id="43" fill="hold">
                            <p:stCondLst>
                              <p:cond delay="2500"/>
                            </p:stCondLst>
                            <p:childTnLst>
                              <p:par>
                                <p:cTn id="44" presetID="10" presetClass="entr" presetSubtype="0" fill="hold" grpId="0" nodeType="afterEffect">
                                  <p:stCondLst>
                                    <p:cond delay="0"/>
                                  </p:stCondLst>
                                  <p:iterate type="lt">
                                    <p:tmPct val="0"/>
                                  </p:iterate>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childTnLst>
                          </p:cTn>
                        </p:par>
                        <p:par>
                          <p:cTn id="47" fill="hold">
                            <p:stCondLst>
                              <p:cond delay="3000"/>
                            </p:stCondLst>
                            <p:childTnLst>
                              <p:par>
                                <p:cTn id="48" presetID="34" presetClass="emph" presetSubtype="0" fill="hold" grpId="1" nodeType="afterEffect">
                                  <p:stCondLst>
                                    <p:cond delay="0"/>
                                  </p:stCondLst>
                                  <p:iterate type="lt">
                                    <p:tmPct val="20000"/>
                                  </p:iterate>
                                  <p:childTnLst>
                                    <p:animMotion origin="layout" path="M 0.0 0.0 L 0.0 -0.07213" pathEditMode="relative" ptsTypes="">
                                      <p:cBhvr>
                                        <p:cTn id="49" dur="250" accel="50000" decel="50000" autoRev="1" fill="hold">
                                          <p:stCondLst>
                                            <p:cond delay="0"/>
                                          </p:stCondLst>
                                        </p:cTn>
                                        <p:tgtEl>
                                          <p:spTgt spid="57"/>
                                        </p:tgtEl>
                                        <p:attrNameLst>
                                          <p:attrName>ppt_x</p:attrName>
                                          <p:attrName>ppt_y</p:attrName>
                                        </p:attrNameLst>
                                      </p:cBhvr>
                                    </p:animMotion>
                                    <p:animRot by="1500000">
                                      <p:cBhvr>
                                        <p:cTn id="50" dur="125" fill="hold">
                                          <p:stCondLst>
                                            <p:cond delay="0"/>
                                          </p:stCondLst>
                                        </p:cTn>
                                        <p:tgtEl>
                                          <p:spTgt spid="57"/>
                                        </p:tgtEl>
                                        <p:attrNameLst>
                                          <p:attrName>r</p:attrName>
                                        </p:attrNameLst>
                                      </p:cBhvr>
                                    </p:animRot>
                                    <p:animRot by="-1500000">
                                      <p:cBhvr>
                                        <p:cTn id="51" dur="125" fill="hold">
                                          <p:stCondLst>
                                            <p:cond delay="125"/>
                                          </p:stCondLst>
                                        </p:cTn>
                                        <p:tgtEl>
                                          <p:spTgt spid="57"/>
                                        </p:tgtEl>
                                        <p:attrNameLst>
                                          <p:attrName>r</p:attrName>
                                        </p:attrNameLst>
                                      </p:cBhvr>
                                    </p:animRot>
                                    <p:animRot by="-1500000">
                                      <p:cBhvr>
                                        <p:cTn id="52" dur="125" fill="hold">
                                          <p:stCondLst>
                                            <p:cond delay="250"/>
                                          </p:stCondLst>
                                        </p:cTn>
                                        <p:tgtEl>
                                          <p:spTgt spid="57"/>
                                        </p:tgtEl>
                                        <p:attrNameLst>
                                          <p:attrName>r</p:attrName>
                                        </p:attrNameLst>
                                      </p:cBhvr>
                                    </p:animRot>
                                    <p:animRot by="1500000">
                                      <p:cBhvr>
                                        <p:cTn id="53" dur="125" fill="hold">
                                          <p:stCondLst>
                                            <p:cond delay="375"/>
                                          </p:stCondLst>
                                        </p:cTn>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9" grpId="0" animBg="1"/>
      <p:bldP spid="23" grpId="0" animBg="1"/>
      <p:bldP spid="27" grpId="0" animBg="1"/>
      <p:bldP spid="28" grpId="0" animBg="1"/>
      <p:bldP spid="57" grpId="0"/>
      <p:bldP spid="57" grpId="1"/>
      <p:bldP spid="59" grpId="0" animBg="1"/>
      <p:bldP spid="60" grpId="0" animBg="1"/>
      <p:bldP spid="70" grpId="0" animBg="1"/>
      <p:bldP spid="78" grpId="0" animBg="1"/>
      <p:bldP spid="7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7"/>
          <p:cNvSpPr>
            <a:spLocks noChangeArrowheads="1"/>
          </p:cNvSpPr>
          <p:nvPr/>
        </p:nvSpPr>
        <p:spPr bwMode="auto">
          <a:xfrm>
            <a:off x="921657" y="1645054"/>
            <a:ext cx="7616168" cy="174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marL="285750" indent="-285750">
              <a:lnSpc>
                <a:spcPct val="150000"/>
              </a:lnSpc>
            </a:pPr>
            <a:r>
              <a:rPr lang="zh-CN" altLang="en-US" sz="1400" dirty="0" smtClean="0"/>
              <a:t>光源类型</a:t>
            </a:r>
            <a:endParaRPr lang="en-US" altLang="zh-CN" sz="1400" dirty="0" smtClean="0"/>
          </a:p>
          <a:p>
            <a:pPr marL="285750" indent="-285750">
              <a:lnSpc>
                <a:spcPct val="150000"/>
              </a:lnSpc>
            </a:pPr>
            <a:r>
              <a:rPr lang="zh-CN" altLang="en-US" sz="1400" dirty="0" smtClean="0"/>
              <a:t>光线强度</a:t>
            </a:r>
            <a:endParaRPr lang="en-US" altLang="zh-CN" sz="1400" dirty="0" smtClean="0"/>
          </a:p>
          <a:p>
            <a:pPr marL="285750" indent="-285750">
              <a:lnSpc>
                <a:spcPct val="150000"/>
              </a:lnSpc>
            </a:pPr>
            <a:r>
              <a:rPr lang="zh-CN" altLang="en-US" sz="1400" dirty="0" smtClean="0"/>
              <a:t>物体的材质</a:t>
            </a:r>
            <a:endParaRPr lang="en-US" altLang="zh-CN" sz="1400" dirty="0" smtClean="0"/>
          </a:p>
          <a:p>
            <a:pPr marL="285750" indent="-285750">
              <a:lnSpc>
                <a:spcPct val="150000"/>
              </a:lnSpc>
            </a:pPr>
            <a:r>
              <a:rPr lang="zh-CN" altLang="en-US" sz="1400" dirty="0" smtClean="0"/>
              <a:t>阴影效果</a:t>
            </a:r>
            <a:endParaRPr lang="zh-CN" altLang="zh-CN" sz="1400" dirty="0"/>
          </a:p>
        </p:txBody>
      </p:sp>
      <p:grpSp>
        <p:nvGrpSpPr>
          <p:cNvPr id="83" name="组合 82"/>
          <p:cNvGrpSpPr/>
          <p:nvPr/>
        </p:nvGrpSpPr>
        <p:grpSpPr>
          <a:xfrm>
            <a:off x="908956" y="930209"/>
            <a:ext cx="2306857" cy="462163"/>
            <a:chOff x="1936758" y="922088"/>
            <a:chExt cx="1427683" cy="462163"/>
          </a:xfrm>
        </p:grpSpPr>
        <p:grpSp>
          <p:nvGrpSpPr>
            <p:cNvPr id="80" name="组合 79"/>
            <p:cNvGrpSpPr/>
            <p:nvPr/>
          </p:nvGrpSpPr>
          <p:grpSpPr>
            <a:xfrm>
              <a:off x="1936758" y="922088"/>
              <a:ext cx="1427682" cy="462163"/>
              <a:chOff x="3295233" y="2676992"/>
              <a:chExt cx="3094210" cy="363230"/>
            </a:xfrm>
          </p:grpSpPr>
          <p:sp>
            <p:nvSpPr>
              <p:cNvPr id="81" name="圆角矩形 80"/>
              <p:cNvSpPr/>
              <p:nvPr/>
            </p:nvSpPr>
            <p:spPr>
              <a:xfrm>
                <a:off x="3295233" y="2676992"/>
                <a:ext cx="3094210" cy="34745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2" name="TextBox 81"/>
              <p:cNvSpPr txBox="1"/>
              <p:nvPr/>
            </p:nvSpPr>
            <p:spPr>
              <a:xfrm>
                <a:off x="3354761" y="2677383"/>
                <a:ext cx="400367" cy="362839"/>
              </a:xfrm>
              <a:prstGeom prst="rect">
                <a:avLst/>
              </a:prstGeom>
              <a:noFill/>
            </p:spPr>
            <p:txBody>
              <a:bodyPr wrap="none" rtlCol="0">
                <a:spAutoFit/>
              </a:bodyPr>
              <a:lstStyle/>
              <a:p>
                <a:endParaRPr lang="zh-CN" altLang="en-US" sz="2400" dirty="0">
                  <a:solidFill>
                    <a:srgbClr val="C00000"/>
                  </a:solidFill>
                  <a:latin typeface="方正大黑简体" panose="02010601030101010101" pitchFamily="2" charset="-122"/>
                  <a:ea typeface="方正大黑简体" panose="02010601030101010101" pitchFamily="2" charset="-122"/>
                </a:endParaRPr>
              </a:p>
            </p:txBody>
          </p:sp>
        </p:grpSp>
        <p:sp>
          <p:nvSpPr>
            <p:cNvPr id="4" name="矩形 3"/>
            <p:cNvSpPr>
              <a:spLocks noChangeArrowheads="1"/>
            </p:cNvSpPr>
            <p:nvPr/>
          </p:nvSpPr>
          <p:spPr bwMode="auto">
            <a:xfrm>
              <a:off x="2056591" y="977703"/>
              <a:ext cx="1307850"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zh-CN" sz="1800" b="1"/>
                <a:t>光照效果影响因素</a:t>
              </a:r>
              <a:r>
                <a:rPr lang="zh-CN" altLang="zh-CN" sz="1800"/>
                <a:t> </a:t>
              </a:r>
              <a:endParaRPr lang="zh-CN" altLang="en-US" sz="1700" dirty="0">
                <a:latin typeface="Arial" pitchFamily="34" charset="0"/>
                <a:sym typeface="Arial" pitchFamily="34" charset="0"/>
              </a:endParaRPr>
            </a:p>
          </p:txBody>
        </p:sp>
      </p:grpSp>
      <p:cxnSp>
        <p:nvCxnSpPr>
          <p:cNvPr id="108"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TextBox 109"/>
          <p:cNvSpPr txBox="1"/>
          <p:nvPr/>
        </p:nvSpPr>
        <p:spPr>
          <a:xfrm>
            <a:off x="908957" y="206330"/>
            <a:ext cx="1853392" cy="369332"/>
          </a:xfrm>
          <a:prstGeom prst="rect">
            <a:avLst/>
          </a:prstGeom>
          <a:noFill/>
        </p:spPr>
        <p:txBody>
          <a:bodyPr wrap="none" rtlCol="0">
            <a:spAutoFit/>
          </a:bodyPr>
          <a:lstStyle/>
          <a:p>
            <a:r>
              <a:rPr lang="zh-CN" altLang="zh-CN" b="1" dirty="0"/>
              <a:t>真实感光照效果</a:t>
            </a:r>
            <a:r>
              <a:rPr lang="zh-CN" altLang="zh-CN" dirty="0"/>
              <a:t> </a:t>
            </a:r>
            <a:endParaRPr lang="zh-CN" altLang="en-US" spc="300" dirty="0">
              <a:latin typeface="方正兰亭细黑_GBK" pitchFamily="2" charset="-122"/>
              <a:ea typeface="方正兰亭细黑_GBK" pitchFamily="2" charset="-122"/>
            </a:endParaRPr>
          </a:p>
        </p:txBody>
      </p:sp>
      <p:cxnSp>
        <p:nvCxnSpPr>
          <p:cNvPr id="111" name="直接连接符 110"/>
          <p:cNvCxnSpPr/>
          <p:nvPr/>
        </p:nvCxnSpPr>
        <p:spPr>
          <a:xfrm>
            <a:off x="2683744"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2220686" y="3343842"/>
            <a:ext cx="9613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921268" y="26133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6549794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left)">
                                      <p:cBhvr>
                                        <p:cTn id="7" dur="300"/>
                                        <p:tgtEl>
                                          <p:spTgt spid="108"/>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wipe(down)">
                                      <p:cBhvr>
                                        <p:cTn id="11" dur="300"/>
                                        <p:tgtEl>
                                          <p:spTgt spid="109"/>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additive="base">
                                        <p:cTn id="15" dur="500"/>
                                        <p:tgtEl>
                                          <p:spTgt spid="110"/>
                                        </p:tgtEl>
                                        <p:attrNameLst>
                                          <p:attrName>ppt_x</p:attrName>
                                        </p:attrNameLst>
                                      </p:cBhvr>
                                      <p:tavLst>
                                        <p:tav tm="0">
                                          <p:val>
                                            <p:strVal val="#ppt_x-#ppt_w*1.125000"/>
                                          </p:val>
                                        </p:tav>
                                        <p:tav tm="100000">
                                          <p:val>
                                            <p:strVal val="#ppt_x"/>
                                          </p:val>
                                        </p:tav>
                                      </p:tavLst>
                                    </p:anim>
                                    <p:animEffect transition="in" filter="wipe(right)">
                                      <p:cBhvr>
                                        <p:cTn id="16" dur="500"/>
                                        <p:tgtEl>
                                          <p:spTgt spid="110"/>
                                        </p:tgtEl>
                                      </p:cBhvr>
                                    </p:animEffect>
                                  </p:childTnLst>
                                </p:cTn>
                              </p:par>
                              <p:par>
                                <p:cTn id="17" presetID="12" presetClass="entr" presetSubtype="8"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500"/>
                                        <p:tgtEl>
                                          <p:spTgt spid="111"/>
                                        </p:tgtEl>
                                        <p:attrNameLst>
                                          <p:attrName>ppt_x</p:attrName>
                                        </p:attrNameLst>
                                      </p:cBhvr>
                                      <p:tavLst>
                                        <p:tav tm="0">
                                          <p:val>
                                            <p:strVal val="#ppt_x-#ppt_w*1.125000"/>
                                          </p:val>
                                        </p:tav>
                                        <p:tav tm="100000">
                                          <p:val>
                                            <p:strVal val="#ppt_x"/>
                                          </p:val>
                                        </p:tav>
                                      </p:tavLst>
                                    </p:anim>
                                    <p:animEffect transition="in" filter="wipe(right)">
                                      <p:cBhvr>
                                        <p:cTn id="20" dur="500"/>
                                        <p:tgtEl>
                                          <p:spTgt spid="11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1000"/>
                                        <p:tgtEl>
                                          <p:spTgt spid="83"/>
                                        </p:tgtEl>
                                      </p:cBhvr>
                                    </p:animEffect>
                                    <p:anim calcmode="lin" valueType="num">
                                      <p:cBhvr>
                                        <p:cTn id="26" dur="1000" fill="hold"/>
                                        <p:tgtEl>
                                          <p:spTgt spid="83"/>
                                        </p:tgtEl>
                                        <p:attrNameLst>
                                          <p:attrName>ppt_x</p:attrName>
                                        </p:attrNameLst>
                                      </p:cBhvr>
                                      <p:tavLst>
                                        <p:tav tm="0">
                                          <p:val>
                                            <p:strVal val="#ppt_x"/>
                                          </p:val>
                                        </p:tav>
                                        <p:tav tm="100000">
                                          <p:val>
                                            <p:strVal val="#ppt_x"/>
                                          </p:val>
                                        </p:tav>
                                      </p:tavLst>
                                    </p:anim>
                                    <p:anim calcmode="lin" valueType="num">
                                      <p:cBhvr>
                                        <p:cTn id="27"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9" grpId="0" animBg="1"/>
      <p:bldP spid="1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7"/>
          <p:cNvSpPr>
            <a:spLocks noChangeArrowheads="1"/>
          </p:cNvSpPr>
          <p:nvPr/>
        </p:nvSpPr>
        <p:spPr bwMode="auto">
          <a:xfrm>
            <a:off x="921657" y="1645054"/>
            <a:ext cx="7616168" cy="213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marL="285750" indent="-285750">
              <a:lnSpc>
                <a:spcPct val="150000"/>
              </a:lnSpc>
            </a:pPr>
            <a:r>
              <a:rPr lang="zh-CN" altLang="zh-CN" sz="1400" dirty="0" smtClean="0"/>
              <a:t>局部</a:t>
            </a:r>
            <a:r>
              <a:rPr lang="zh-CN" altLang="zh-CN" sz="1400" dirty="0"/>
              <a:t>光照模型只考虑了光源对物体表面的直接光照和物体表面本身对光照的影响，没有考虑物体表面间的相互影响，它对于直接光源照射形成的明暗色调、漫反射效果和镜面高光效果有良好的表现</a:t>
            </a:r>
            <a:r>
              <a:rPr lang="zh-CN" altLang="zh-CN" sz="1400" dirty="0" smtClean="0"/>
              <a:t>。</a:t>
            </a:r>
            <a:r>
              <a:rPr lang="zh-CN" altLang="en-US" sz="1400" dirty="0" smtClean="0"/>
              <a:t>如：</a:t>
            </a:r>
            <a:r>
              <a:rPr lang="en-US" altLang="zh-CN" sz="1400" dirty="0"/>
              <a:t> Lambert</a:t>
            </a:r>
            <a:r>
              <a:rPr lang="zh-CN" altLang="zh-CN" sz="1400" dirty="0"/>
              <a:t>光照模型</a:t>
            </a:r>
            <a:r>
              <a:rPr lang="zh-CN" altLang="zh-CN" sz="1400" dirty="0"/>
              <a:t> </a:t>
            </a:r>
            <a:r>
              <a:rPr lang="zh-CN" altLang="en-US" sz="1400" dirty="0" smtClean="0"/>
              <a:t>，</a:t>
            </a:r>
            <a:r>
              <a:rPr lang="en-US" altLang="zh-CN" sz="1400" dirty="0" err="1" smtClean="0"/>
              <a:t>Phong</a:t>
            </a:r>
            <a:r>
              <a:rPr lang="zh-CN" altLang="en-US" sz="1400" dirty="0" smtClean="0"/>
              <a:t>光照模型</a:t>
            </a:r>
            <a:endParaRPr lang="en-US" altLang="zh-CN" sz="1400" dirty="0" smtClean="0"/>
          </a:p>
          <a:p>
            <a:pPr marL="285750" indent="-285750">
              <a:lnSpc>
                <a:spcPct val="150000"/>
              </a:lnSpc>
            </a:pPr>
            <a:r>
              <a:rPr lang="zh-CN" altLang="zh-CN" sz="1400" dirty="0" smtClean="0"/>
              <a:t>全局</a:t>
            </a:r>
            <a:r>
              <a:rPr lang="zh-CN" altLang="zh-CN" sz="1400" dirty="0"/>
              <a:t>光照模型除了考虑光源对物体表面的直接影响，还考虑了周围物体表面间的相互影响。全局光照模型不仅能模拟出镜面反射效果，还能模拟出透镜形成的景深效果以及软阴影效果等更加真实的光照特效。</a:t>
            </a:r>
          </a:p>
        </p:txBody>
      </p:sp>
      <p:grpSp>
        <p:nvGrpSpPr>
          <p:cNvPr id="83" name="组合 82"/>
          <p:cNvGrpSpPr/>
          <p:nvPr/>
        </p:nvGrpSpPr>
        <p:grpSpPr>
          <a:xfrm>
            <a:off x="908957" y="930209"/>
            <a:ext cx="1774788" cy="462163"/>
            <a:chOff x="1936758" y="922088"/>
            <a:chExt cx="1427683" cy="462163"/>
          </a:xfrm>
        </p:grpSpPr>
        <p:grpSp>
          <p:nvGrpSpPr>
            <p:cNvPr id="80" name="组合 79"/>
            <p:cNvGrpSpPr/>
            <p:nvPr/>
          </p:nvGrpSpPr>
          <p:grpSpPr>
            <a:xfrm>
              <a:off x="1936758" y="922088"/>
              <a:ext cx="1427682" cy="462163"/>
              <a:chOff x="3295233" y="2676992"/>
              <a:chExt cx="3094210" cy="363230"/>
            </a:xfrm>
          </p:grpSpPr>
          <p:sp>
            <p:nvSpPr>
              <p:cNvPr id="81" name="圆角矩形 80"/>
              <p:cNvSpPr/>
              <p:nvPr/>
            </p:nvSpPr>
            <p:spPr>
              <a:xfrm>
                <a:off x="3295233" y="2676992"/>
                <a:ext cx="3094210" cy="34745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2" name="TextBox 81"/>
              <p:cNvSpPr txBox="1"/>
              <p:nvPr/>
            </p:nvSpPr>
            <p:spPr>
              <a:xfrm>
                <a:off x="3354761" y="2677383"/>
                <a:ext cx="400367" cy="362839"/>
              </a:xfrm>
              <a:prstGeom prst="rect">
                <a:avLst/>
              </a:prstGeom>
              <a:noFill/>
            </p:spPr>
            <p:txBody>
              <a:bodyPr wrap="none" rtlCol="0">
                <a:spAutoFit/>
              </a:bodyPr>
              <a:lstStyle/>
              <a:p>
                <a:endParaRPr lang="zh-CN" altLang="en-US" sz="2400" dirty="0">
                  <a:solidFill>
                    <a:srgbClr val="C00000"/>
                  </a:solidFill>
                  <a:latin typeface="方正大黑简体" panose="02010601030101010101" pitchFamily="2" charset="-122"/>
                  <a:ea typeface="方正大黑简体" panose="02010601030101010101" pitchFamily="2" charset="-122"/>
                </a:endParaRPr>
              </a:p>
            </p:txBody>
          </p:sp>
        </p:grpSp>
        <p:sp>
          <p:nvSpPr>
            <p:cNvPr id="4" name="矩形 3"/>
            <p:cNvSpPr>
              <a:spLocks noChangeArrowheads="1"/>
            </p:cNvSpPr>
            <p:nvPr/>
          </p:nvSpPr>
          <p:spPr bwMode="auto">
            <a:xfrm>
              <a:off x="2056591" y="977703"/>
              <a:ext cx="1307850"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zh-CN" sz="1800" b="1" dirty="0" smtClean="0"/>
                <a:t>光照</a:t>
              </a:r>
              <a:r>
                <a:rPr lang="zh-CN" altLang="en-US" sz="1800" b="1" dirty="0" smtClean="0"/>
                <a:t>模型对比</a:t>
              </a:r>
              <a:endParaRPr lang="zh-CN" altLang="en-US" sz="1700" dirty="0">
                <a:latin typeface="Arial" pitchFamily="34" charset="0"/>
                <a:sym typeface="Arial" pitchFamily="34" charset="0"/>
              </a:endParaRPr>
            </a:p>
          </p:txBody>
        </p:sp>
      </p:grpSp>
      <p:cxnSp>
        <p:nvCxnSpPr>
          <p:cNvPr id="108"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TextBox 109"/>
          <p:cNvSpPr txBox="1"/>
          <p:nvPr/>
        </p:nvSpPr>
        <p:spPr>
          <a:xfrm>
            <a:off x="908957" y="206330"/>
            <a:ext cx="1853392" cy="369332"/>
          </a:xfrm>
          <a:prstGeom prst="rect">
            <a:avLst/>
          </a:prstGeom>
          <a:noFill/>
        </p:spPr>
        <p:txBody>
          <a:bodyPr wrap="none" rtlCol="0">
            <a:spAutoFit/>
          </a:bodyPr>
          <a:lstStyle/>
          <a:p>
            <a:r>
              <a:rPr lang="zh-CN" altLang="zh-CN" b="1" dirty="0"/>
              <a:t>真实感光照效果</a:t>
            </a:r>
            <a:r>
              <a:rPr lang="zh-CN" altLang="zh-CN" dirty="0"/>
              <a:t> </a:t>
            </a:r>
            <a:endParaRPr lang="zh-CN" altLang="en-US" spc="300" dirty="0">
              <a:latin typeface="方正兰亭细黑_GBK" pitchFamily="2" charset="-122"/>
              <a:ea typeface="方正兰亭细黑_GBK" pitchFamily="2" charset="-122"/>
            </a:endParaRPr>
          </a:p>
        </p:txBody>
      </p:sp>
      <p:cxnSp>
        <p:nvCxnSpPr>
          <p:cNvPr id="111" name="直接连接符 110"/>
          <p:cNvCxnSpPr/>
          <p:nvPr/>
        </p:nvCxnSpPr>
        <p:spPr>
          <a:xfrm>
            <a:off x="2683744"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2220686" y="3343842"/>
            <a:ext cx="9613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921268" y="26133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952395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left)">
                                      <p:cBhvr>
                                        <p:cTn id="7" dur="300"/>
                                        <p:tgtEl>
                                          <p:spTgt spid="108"/>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wipe(down)">
                                      <p:cBhvr>
                                        <p:cTn id="11" dur="300"/>
                                        <p:tgtEl>
                                          <p:spTgt spid="109"/>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additive="base">
                                        <p:cTn id="15" dur="500"/>
                                        <p:tgtEl>
                                          <p:spTgt spid="110"/>
                                        </p:tgtEl>
                                        <p:attrNameLst>
                                          <p:attrName>ppt_x</p:attrName>
                                        </p:attrNameLst>
                                      </p:cBhvr>
                                      <p:tavLst>
                                        <p:tav tm="0">
                                          <p:val>
                                            <p:strVal val="#ppt_x-#ppt_w*1.125000"/>
                                          </p:val>
                                        </p:tav>
                                        <p:tav tm="100000">
                                          <p:val>
                                            <p:strVal val="#ppt_x"/>
                                          </p:val>
                                        </p:tav>
                                      </p:tavLst>
                                    </p:anim>
                                    <p:animEffect transition="in" filter="wipe(right)">
                                      <p:cBhvr>
                                        <p:cTn id="16" dur="500"/>
                                        <p:tgtEl>
                                          <p:spTgt spid="110"/>
                                        </p:tgtEl>
                                      </p:cBhvr>
                                    </p:animEffect>
                                  </p:childTnLst>
                                </p:cTn>
                              </p:par>
                              <p:par>
                                <p:cTn id="17" presetID="12" presetClass="entr" presetSubtype="8"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500"/>
                                        <p:tgtEl>
                                          <p:spTgt spid="111"/>
                                        </p:tgtEl>
                                        <p:attrNameLst>
                                          <p:attrName>ppt_x</p:attrName>
                                        </p:attrNameLst>
                                      </p:cBhvr>
                                      <p:tavLst>
                                        <p:tav tm="0">
                                          <p:val>
                                            <p:strVal val="#ppt_x-#ppt_w*1.125000"/>
                                          </p:val>
                                        </p:tav>
                                        <p:tav tm="100000">
                                          <p:val>
                                            <p:strVal val="#ppt_x"/>
                                          </p:val>
                                        </p:tav>
                                      </p:tavLst>
                                    </p:anim>
                                    <p:animEffect transition="in" filter="wipe(right)">
                                      <p:cBhvr>
                                        <p:cTn id="20" dur="500"/>
                                        <p:tgtEl>
                                          <p:spTgt spid="11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1000"/>
                                        <p:tgtEl>
                                          <p:spTgt spid="83"/>
                                        </p:tgtEl>
                                      </p:cBhvr>
                                    </p:animEffect>
                                    <p:anim calcmode="lin" valueType="num">
                                      <p:cBhvr>
                                        <p:cTn id="26" dur="1000" fill="hold"/>
                                        <p:tgtEl>
                                          <p:spTgt spid="83"/>
                                        </p:tgtEl>
                                        <p:attrNameLst>
                                          <p:attrName>ppt_x</p:attrName>
                                        </p:attrNameLst>
                                      </p:cBhvr>
                                      <p:tavLst>
                                        <p:tav tm="0">
                                          <p:val>
                                            <p:strVal val="#ppt_x"/>
                                          </p:val>
                                        </p:tav>
                                        <p:tav tm="100000">
                                          <p:val>
                                            <p:strVal val="#ppt_x"/>
                                          </p:val>
                                        </p:tav>
                                      </p:tavLst>
                                    </p:anim>
                                    <p:anim calcmode="lin" valueType="num">
                                      <p:cBhvr>
                                        <p:cTn id="27"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9" grpId="0" animBg="1"/>
      <p:bldP spid="1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7"/>
          <p:cNvSpPr>
            <a:spLocks noChangeArrowheads="1"/>
          </p:cNvSpPr>
          <p:nvPr/>
        </p:nvSpPr>
        <p:spPr bwMode="auto">
          <a:xfrm>
            <a:off x="921657" y="1645054"/>
            <a:ext cx="7616168" cy="381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nSpc>
                <a:spcPct val="150000"/>
              </a:lnSpc>
              <a:buNone/>
            </a:pPr>
            <a:r>
              <a:rPr lang="zh-CN" altLang="en-US" sz="1400" dirty="0" smtClean="0"/>
              <a:t>        </a:t>
            </a:r>
            <a:r>
              <a:rPr lang="zh-CN" altLang="zh-CN" sz="1400" dirty="0" smtClean="0"/>
              <a:t>在</a:t>
            </a:r>
            <a:r>
              <a:rPr lang="zh-CN" altLang="zh-CN" sz="1400" dirty="0"/>
              <a:t>现实世界中射到物体表面上通常有三种情况：折射，反射，吸收。光线在经过反射到不同的地方，被选择性吸收，从而光谱发生改变，再多次反射与折射，最终进入我们自己的眼睛。而光线追踪技术要做的就是模拟这一过程</a:t>
            </a:r>
            <a:r>
              <a:rPr lang="zh-CN" altLang="zh-CN" sz="1400" dirty="0" smtClean="0"/>
              <a:t>。</a:t>
            </a:r>
            <a:endParaRPr lang="en-US" altLang="zh-CN" sz="1400" dirty="0" smtClean="0"/>
          </a:p>
          <a:p>
            <a:pPr>
              <a:lnSpc>
                <a:spcPct val="150000"/>
              </a:lnSpc>
              <a:buNone/>
            </a:pPr>
            <a:r>
              <a:rPr lang="zh-CN" altLang="en-US" sz="1400" dirty="0" smtClean="0"/>
              <a:t>        </a:t>
            </a:r>
            <a:r>
              <a:rPr lang="zh-CN" altLang="zh-CN" sz="1400" dirty="0" smtClean="0"/>
              <a:t>光线</a:t>
            </a:r>
            <a:r>
              <a:rPr lang="zh-CN" altLang="zh-CN" sz="1400" dirty="0"/>
              <a:t>追踪分为两种：正向追踪和反向追踪</a:t>
            </a:r>
            <a:r>
              <a:rPr lang="zh-CN" altLang="zh-CN" sz="1400" dirty="0" smtClean="0"/>
              <a:t>。</a:t>
            </a:r>
            <a:endParaRPr lang="en-US" altLang="zh-CN" sz="1400" dirty="0" smtClean="0"/>
          </a:p>
          <a:p>
            <a:pPr>
              <a:lnSpc>
                <a:spcPct val="150000"/>
              </a:lnSpc>
              <a:buNone/>
            </a:pPr>
            <a:r>
              <a:rPr lang="zh-CN" altLang="en-US" sz="1400" dirty="0" smtClean="0"/>
              <a:t>        </a:t>
            </a:r>
            <a:r>
              <a:rPr lang="zh-CN" altLang="zh-CN" sz="1400" dirty="0" smtClean="0"/>
              <a:t>从</a:t>
            </a:r>
            <a:r>
              <a:rPr lang="zh-CN" altLang="zh-CN" sz="1400" dirty="0"/>
              <a:t>光线追踪算法的原理可知，要在屏幕上渲染整个场景，只需要计算从屏幕各像素出发的所有光线的强度，而每条光线强度的计算都是独立进行的。对于高分辨率屏幕，如果串行地计算每个像素的值，每帧消耗的时间是巨大的，而将每天光线强度的计算交给</a:t>
            </a:r>
            <a:r>
              <a:rPr lang="en-US" altLang="zh-CN" sz="1400" dirty="0"/>
              <a:t>GPU</a:t>
            </a:r>
            <a:r>
              <a:rPr lang="zh-CN" altLang="zh-CN" sz="1400" dirty="0"/>
              <a:t>的各个并行处理单元完成，可以节省大量的时间。 </a:t>
            </a:r>
            <a:endParaRPr lang="zh-CN" altLang="en-US" sz="1400" dirty="0"/>
          </a:p>
          <a:p>
            <a:pPr>
              <a:lnSpc>
                <a:spcPct val="150000"/>
              </a:lnSpc>
              <a:buNone/>
            </a:pPr>
            <a:endParaRPr lang="zh-CN" altLang="zh-CN" sz="1400" dirty="0"/>
          </a:p>
          <a:p>
            <a:pPr>
              <a:lnSpc>
                <a:spcPct val="150000"/>
              </a:lnSpc>
              <a:buNone/>
            </a:pPr>
            <a:endParaRPr lang="zh-CN" altLang="zh-CN" sz="1400" dirty="0"/>
          </a:p>
        </p:txBody>
      </p:sp>
      <p:grpSp>
        <p:nvGrpSpPr>
          <p:cNvPr id="83" name="组合 82"/>
          <p:cNvGrpSpPr/>
          <p:nvPr/>
        </p:nvGrpSpPr>
        <p:grpSpPr>
          <a:xfrm>
            <a:off x="908959" y="930209"/>
            <a:ext cx="1484923" cy="462163"/>
            <a:chOff x="1936759" y="922088"/>
            <a:chExt cx="1194508" cy="462163"/>
          </a:xfrm>
        </p:grpSpPr>
        <p:grpSp>
          <p:nvGrpSpPr>
            <p:cNvPr id="80" name="组合 79"/>
            <p:cNvGrpSpPr/>
            <p:nvPr/>
          </p:nvGrpSpPr>
          <p:grpSpPr>
            <a:xfrm>
              <a:off x="1936759" y="922088"/>
              <a:ext cx="1194508" cy="462163"/>
              <a:chOff x="3295235" y="2676992"/>
              <a:chExt cx="2588852" cy="363230"/>
            </a:xfrm>
          </p:grpSpPr>
          <p:sp>
            <p:nvSpPr>
              <p:cNvPr id="81" name="圆角矩形 80"/>
              <p:cNvSpPr/>
              <p:nvPr/>
            </p:nvSpPr>
            <p:spPr>
              <a:xfrm>
                <a:off x="3295235" y="2676992"/>
                <a:ext cx="2588852" cy="34745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2" name="TextBox 81"/>
              <p:cNvSpPr txBox="1"/>
              <p:nvPr/>
            </p:nvSpPr>
            <p:spPr>
              <a:xfrm>
                <a:off x="3354761" y="2677383"/>
                <a:ext cx="400367" cy="362839"/>
              </a:xfrm>
              <a:prstGeom prst="rect">
                <a:avLst/>
              </a:prstGeom>
              <a:noFill/>
            </p:spPr>
            <p:txBody>
              <a:bodyPr wrap="none" rtlCol="0">
                <a:spAutoFit/>
              </a:bodyPr>
              <a:lstStyle/>
              <a:p>
                <a:endParaRPr lang="zh-CN" altLang="en-US" sz="2400" dirty="0">
                  <a:solidFill>
                    <a:srgbClr val="C00000"/>
                  </a:solidFill>
                  <a:latin typeface="方正大黑简体" panose="02010601030101010101" pitchFamily="2" charset="-122"/>
                  <a:ea typeface="方正大黑简体" panose="02010601030101010101" pitchFamily="2" charset="-122"/>
                </a:endParaRPr>
              </a:p>
            </p:txBody>
          </p:sp>
        </p:grpSp>
        <p:sp>
          <p:nvSpPr>
            <p:cNvPr id="4" name="矩形 3"/>
            <p:cNvSpPr>
              <a:spLocks noChangeArrowheads="1"/>
            </p:cNvSpPr>
            <p:nvPr/>
          </p:nvSpPr>
          <p:spPr bwMode="auto">
            <a:xfrm>
              <a:off x="2056592" y="977703"/>
              <a:ext cx="935354"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1800" b="1" smtClean="0"/>
                <a:t>光线追踪</a:t>
              </a:r>
              <a:endParaRPr lang="zh-CN" altLang="en-US" sz="1700" dirty="0">
                <a:latin typeface="Arial" pitchFamily="34" charset="0"/>
                <a:sym typeface="Arial" pitchFamily="34" charset="0"/>
              </a:endParaRPr>
            </a:p>
          </p:txBody>
        </p:sp>
      </p:grpSp>
      <p:cxnSp>
        <p:nvCxnSpPr>
          <p:cNvPr id="108"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TextBox 109"/>
          <p:cNvSpPr txBox="1"/>
          <p:nvPr/>
        </p:nvSpPr>
        <p:spPr>
          <a:xfrm>
            <a:off x="908957" y="206330"/>
            <a:ext cx="1569660" cy="369332"/>
          </a:xfrm>
          <a:prstGeom prst="rect">
            <a:avLst/>
          </a:prstGeom>
          <a:noFill/>
        </p:spPr>
        <p:txBody>
          <a:bodyPr wrap="none" rtlCol="0">
            <a:spAutoFit/>
          </a:bodyPr>
          <a:lstStyle/>
          <a:p>
            <a:r>
              <a:rPr lang="zh-CN" altLang="en-US" b="1" dirty="0" smtClean="0"/>
              <a:t>光线追踪算法</a:t>
            </a:r>
            <a:endParaRPr lang="zh-CN" altLang="en-US" spc="300" dirty="0">
              <a:latin typeface="方正兰亭细黑_GBK" pitchFamily="2" charset="-122"/>
              <a:ea typeface="方正兰亭细黑_GBK" pitchFamily="2" charset="-122"/>
            </a:endParaRPr>
          </a:p>
        </p:txBody>
      </p:sp>
      <p:cxnSp>
        <p:nvCxnSpPr>
          <p:cNvPr id="111" name="直接连接符 110"/>
          <p:cNvCxnSpPr/>
          <p:nvPr/>
        </p:nvCxnSpPr>
        <p:spPr>
          <a:xfrm>
            <a:off x="2491080"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2220686" y="3343842"/>
            <a:ext cx="9613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921268" y="26133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943102" y="3343842"/>
            <a:ext cx="7628868" cy="415498"/>
          </a:xfrm>
          <a:prstGeom prst="rect">
            <a:avLst/>
          </a:prstGeom>
        </p:spPr>
        <p:txBody>
          <a:bodyPr wrap="square">
            <a:spAutoFit/>
          </a:bodyPr>
          <a:lstStyle/>
          <a:p>
            <a:pPr>
              <a:lnSpc>
                <a:spcPct val="150000"/>
              </a:lnSpc>
            </a:pPr>
            <a:r>
              <a:rPr lang="zh-CN" altLang="en-US" sz="1400" dirty="0" smtClean="0">
                <a:latin typeface="方正兰亭黑_GBK" pitchFamily="2" charset="-122"/>
                <a:ea typeface="方正兰亭黑_GBK" pitchFamily="2" charset="-122"/>
                <a:sym typeface="Calibri" pitchFamily="34" charset="0"/>
              </a:rPr>
              <a:t>        </a:t>
            </a:r>
            <a:endParaRPr lang="zh-CN" altLang="en-US" sz="1400" dirty="0">
              <a:latin typeface="方正兰亭黑_GBK" pitchFamily="2" charset="-122"/>
              <a:ea typeface="方正兰亭黑_GBK" pitchFamily="2" charset="-122"/>
              <a:sym typeface="Calibri" pitchFamily="34" charset="0"/>
            </a:endParaRPr>
          </a:p>
        </p:txBody>
      </p:sp>
    </p:spTree>
    <p:extLst>
      <p:ext uri="{BB962C8B-B14F-4D97-AF65-F5344CB8AC3E}">
        <p14:creationId xmlns:p14="http://schemas.microsoft.com/office/powerpoint/2010/main" val="31366252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left)">
                                      <p:cBhvr>
                                        <p:cTn id="7" dur="300"/>
                                        <p:tgtEl>
                                          <p:spTgt spid="108"/>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wipe(down)">
                                      <p:cBhvr>
                                        <p:cTn id="11" dur="300"/>
                                        <p:tgtEl>
                                          <p:spTgt spid="109"/>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additive="base">
                                        <p:cTn id="15" dur="500"/>
                                        <p:tgtEl>
                                          <p:spTgt spid="110"/>
                                        </p:tgtEl>
                                        <p:attrNameLst>
                                          <p:attrName>ppt_x</p:attrName>
                                        </p:attrNameLst>
                                      </p:cBhvr>
                                      <p:tavLst>
                                        <p:tav tm="0">
                                          <p:val>
                                            <p:strVal val="#ppt_x-#ppt_w*1.125000"/>
                                          </p:val>
                                        </p:tav>
                                        <p:tav tm="100000">
                                          <p:val>
                                            <p:strVal val="#ppt_x"/>
                                          </p:val>
                                        </p:tav>
                                      </p:tavLst>
                                    </p:anim>
                                    <p:animEffect transition="in" filter="wipe(right)">
                                      <p:cBhvr>
                                        <p:cTn id="16" dur="500"/>
                                        <p:tgtEl>
                                          <p:spTgt spid="110"/>
                                        </p:tgtEl>
                                      </p:cBhvr>
                                    </p:animEffect>
                                  </p:childTnLst>
                                </p:cTn>
                              </p:par>
                              <p:par>
                                <p:cTn id="17" presetID="12" presetClass="entr" presetSubtype="8"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500"/>
                                        <p:tgtEl>
                                          <p:spTgt spid="111"/>
                                        </p:tgtEl>
                                        <p:attrNameLst>
                                          <p:attrName>ppt_x</p:attrName>
                                        </p:attrNameLst>
                                      </p:cBhvr>
                                      <p:tavLst>
                                        <p:tav tm="0">
                                          <p:val>
                                            <p:strVal val="#ppt_x-#ppt_w*1.125000"/>
                                          </p:val>
                                        </p:tav>
                                        <p:tav tm="100000">
                                          <p:val>
                                            <p:strVal val="#ppt_x"/>
                                          </p:val>
                                        </p:tav>
                                      </p:tavLst>
                                    </p:anim>
                                    <p:animEffect transition="in" filter="wipe(right)">
                                      <p:cBhvr>
                                        <p:cTn id="20" dur="500"/>
                                        <p:tgtEl>
                                          <p:spTgt spid="11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1000"/>
                                        <p:tgtEl>
                                          <p:spTgt spid="83"/>
                                        </p:tgtEl>
                                      </p:cBhvr>
                                    </p:animEffect>
                                    <p:anim calcmode="lin" valueType="num">
                                      <p:cBhvr>
                                        <p:cTn id="26" dur="1000" fill="hold"/>
                                        <p:tgtEl>
                                          <p:spTgt spid="83"/>
                                        </p:tgtEl>
                                        <p:attrNameLst>
                                          <p:attrName>ppt_x</p:attrName>
                                        </p:attrNameLst>
                                      </p:cBhvr>
                                      <p:tavLst>
                                        <p:tav tm="0">
                                          <p:val>
                                            <p:strVal val="#ppt_x"/>
                                          </p:val>
                                        </p:tav>
                                        <p:tav tm="100000">
                                          <p:val>
                                            <p:strVal val="#ppt_x"/>
                                          </p:val>
                                        </p:tav>
                                      </p:tavLst>
                                    </p:anim>
                                    <p:anim calcmode="lin" valueType="num">
                                      <p:cBhvr>
                                        <p:cTn id="27"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9" grpId="0" animBg="1"/>
      <p:bldP spid="1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247083" y="-1169412"/>
            <a:ext cx="61960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24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038" y="641788"/>
            <a:ext cx="2521705" cy="450171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883186" y="1215180"/>
            <a:ext cx="3688814" cy="3000821"/>
          </a:xfrm>
          <a:prstGeom prst="rect">
            <a:avLst/>
          </a:prstGeom>
        </p:spPr>
        <p:txBody>
          <a:bodyPr wrap="square">
            <a:spAutoFit/>
          </a:bodyPr>
          <a:lstStyle/>
          <a:p>
            <a:pPr marL="285750" indent="-285750">
              <a:lnSpc>
                <a:spcPct val="150000"/>
              </a:lnSpc>
              <a:buFont typeface="Arial" charset="0"/>
              <a:buChar char="•"/>
            </a:pPr>
            <a:r>
              <a:rPr lang="zh-CN" altLang="zh-CN" kern="100" dirty="0">
                <a:latin typeface="Times New Roman" charset="0"/>
                <a:ea typeface="仿宋_GB2312" charset="0"/>
                <a:cs typeface="Times New Roman" charset="0"/>
              </a:rPr>
              <a:t>原始光线</a:t>
            </a:r>
            <a:r>
              <a:rPr lang="zh-CN" altLang="zh-CN" kern="100" dirty="0" smtClean="0">
                <a:latin typeface="Times New Roman" charset="0"/>
                <a:ea typeface="仿宋_GB2312" charset="0"/>
                <a:cs typeface="Times New Roman" charset="0"/>
              </a:rPr>
              <a:t>采样</a:t>
            </a:r>
            <a:endParaRPr lang="en-US" altLang="zh-CN" kern="100" dirty="0" smtClean="0">
              <a:latin typeface="Times New Roman" charset="0"/>
              <a:ea typeface="仿宋_GB2312" charset="0"/>
              <a:cs typeface="Times New Roman" charset="0"/>
            </a:endParaRPr>
          </a:p>
          <a:p>
            <a:pPr marL="285750" indent="-285750">
              <a:lnSpc>
                <a:spcPct val="150000"/>
              </a:lnSpc>
              <a:buFont typeface="Arial" charset="0"/>
              <a:buChar char="•"/>
            </a:pPr>
            <a:r>
              <a:rPr lang="zh-CN" altLang="zh-CN" kern="100" dirty="0" smtClean="0">
                <a:latin typeface="Times New Roman" charset="0"/>
                <a:ea typeface="仿宋_GB2312" charset="0"/>
                <a:cs typeface="Times New Roman" charset="0"/>
              </a:rPr>
              <a:t>可见性测试</a:t>
            </a:r>
            <a:endParaRPr lang="en-US" altLang="zh-CN" kern="100" dirty="0" smtClean="0">
              <a:latin typeface="Times New Roman" charset="0"/>
              <a:ea typeface="仿宋_GB2312" charset="0"/>
              <a:cs typeface="Times New Roman" charset="0"/>
            </a:endParaRPr>
          </a:p>
          <a:p>
            <a:pPr marL="285750" indent="-285750">
              <a:lnSpc>
                <a:spcPct val="150000"/>
              </a:lnSpc>
              <a:buFont typeface="Arial" charset="0"/>
              <a:buChar char="•"/>
            </a:pPr>
            <a:r>
              <a:rPr lang="zh-CN" altLang="zh-CN" kern="100" dirty="0" smtClean="0">
                <a:latin typeface="Times New Roman" charset="0"/>
                <a:ea typeface="仿宋_GB2312" charset="0"/>
                <a:cs typeface="Times New Roman" charset="0"/>
              </a:rPr>
              <a:t>寻找</a:t>
            </a:r>
            <a:r>
              <a:rPr lang="zh-CN" altLang="zh-CN" kern="100" dirty="0">
                <a:latin typeface="Times New Roman" charset="0"/>
                <a:ea typeface="仿宋_GB2312" charset="0"/>
                <a:cs typeface="Times New Roman" charset="0"/>
              </a:rPr>
              <a:t>最近相</a:t>
            </a:r>
            <a:r>
              <a:rPr lang="zh-CN" altLang="zh-CN" kern="100" dirty="0" smtClean="0">
                <a:latin typeface="Times New Roman" charset="0"/>
                <a:ea typeface="仿宋_GB2312" charset="0"/>
                <a:cs typeface="Times New Roman" charset="0"/>
              </a:rPr>
              <a:t>交点</a:t>
            </a:r>
            <a:endParaRPr lang="en-US" altLang="zh-CN" kern="100" dirty="0" smtClean="0">
              <a:latin typeface="Times New Roman" charset="0"/>
              <a:ea typeface="仿宋_GB2312" charset="0"/>
              <a:cs typeface="Times New Roman" charset="0"/>
            </a:endParaRPr>
          </a:p>
          <a:p>
            <a:pPr marL="285750" indent="-285750">
              <a:lnSpc>
                <a:spcPct val="150000"/>
              </a:lnSpc>
              <a:buFont typeface="Arial" charset="0"/>
              <a:buChar char="•"/>
            </a:pPr>
            <a:r>
              <a:rPr lang="zh-CN" altLang="zh-CN" kern="100" dirty="0" smtClean="0">
                <a:latin typeface="Times New Roman" charset="0"/>
                <a:ea typeface="仿宋_GB2312" charset="0"/>
                <a:cs typeface="Times New Roman" charset="0"/>
              </a:rPr>
              <a:t>光照</a:t>
            </a:r>
            <a:r>
              <a:rPr lang="zh-CN" altLang="zh-CN" kern="100" dirty="0">
                <a:latin typeface="Times New Roman" charset="0"/>
                <a:ea typeface="仿宋_GB2312" charset="0"/>
                <a:cs typeface="Times New Roman" charset="0"/>
              </a:rPr>
              <a:t>强度的</a:t>
            </a:r>
            <a:r>
              <a:rPr lang="zh-CN" altLang="zh-CN" kern="100" dirty="0" smtClean="0">
                <a:latin typeface="Times New Roman" charset="0"/>
                <a:ea typeface="仿宋_GB2312" charset="0"/>
                <a:cs typeface="Times New Roman" charset="0"/>
              </a:rPr>
              <a:t>计算</a:t>
            </a:r>
            <a:endParaRPr lang="en-US" altLang="zh-CN" kern="100" dirty="0" smtClean="0">
              <a:latin typeface="Times New Roman" charset="0"/>
              <a:ea typeface="仿宋_GB2312" charset="0"/>
              <a:cs typeface="Times New Roman" charset="0"/>
            </a:endParaRPr>
          </a:p>
          <a:p>
            <a:pPr marL="285750" indent="-285750">
              <a:lnSpc>
                <a:spcPct val="150000"/>
              </a:lnSpc>
              <a:buFont typeface="Arial" charset="0"/>
              <a:buChar char="•"/>
            </a:pPr>
            <a:r>
              <a:rPr lang="zh-CN" altLang="zh-CN" kern="100" dirty="0" smtClean="0">
                <a:latin typeface="Times New Roman" charset="0"/>
                <a:ea typeface="仿宋_GB2312" charset="0"/>
                <a:cs typeface="Times New Roman" charset="0"/>
              </a:rPr>
              <a:t>遮挡测试</a:t>
            </a:r>
            <a:endParaRPr lang="en-US" altLang="zh-CN" kern="100" dirty="0" smtClean="0">
              <a:latin typeface="Times New Roman" charset="0"/>
              <a:ea typeface="仿宋_GB2312" charset="0"/>
              <a:cs typeface="Times New Roman" charset="0"/>
            </a:endParaRPr>
          </a:p>
          <a:p>
            <a:pPr marL="285750" indent="-285750">
              <a:lnSpc>
                <a:spcPct val="150000"/>
              </a:lnSpc>
              <a:buFont typeface="Arial" charset="0"/>
              <a:buChar char="•"/>
            </a:pPr>
            <a:r>
              <a:rPr lang="zh-CN" altLang="zh-CN" kern="100" dirty="0" smtClean="0">
                <a:latin typeface="Times New Roman" charset="0"/>
                <a:ea typeface="仿宋_GB2312" charset="0"/>
                <a:cs typeface="Times New Roman" charset="0"/>
              </a:rPr>
              <a:t>着色阶段</a:t>
            </a:r>
            <a:endParaRPr lang="en-US" altLang="zh-CN" kern="100" dirty="0">
              <a:latin typeface="Times New Roman" charset="0"/>
              <a:ea typeface="仿宋_GB2312" charset="0"/>
              <a:cs typeface="Times New Roman" charset="0"/>
            </a:endParaRPr>
          </a:p>
          <a:p>
            <a:pPr marL="285750" indent="-285750">
              <a:lnSpc>
                <a:spcPct val="150000"/>
              </a:lnSpc>
              <a:buFont typeface="Arial" charset="0"/>
              <a:buChar char="•"/>
            </a:pPr>
            <a:r>
              <a:rPr lang="zh-CN" altLang="zh-CN" kern="100" dirty="0" smtClean="0">
                <a:latin typeface="Times New Roman" charset="0"/>
                <a:ea typeface="仿宋_GB2312" charset="0"/>
                <a:cs typeface="Times New Roman" charset="0"/>
              </a:rPr>
              <a:t>光线</a:t>
            </a:r>
            <a:r>
              <a:rPr lang="zh-CN" altLang="zh-CN" kern="100" dirty="0">
                <a:latin typeface="Times New Roman" charset="0"/>
                <a:ea typeface="仿宋_GB2312" charset="0"/>
                <a:cs typeface="Times New Roman" charset="0"/>
              </a:rPr>
              <a:t>的</a:t>
            </a:r>
            <a:r>
              <a:rPr lang="zh-CN" altLang="zh-CN" kern="100" dirty="0" smtClean="0">
                <a:latin typeface="Times New Roman" charset="0"/>
                <a:ea typeface="仿宋_GB2312" charset="0"/>
                <a:cs typeface="Times New Roman" charset="0"/>
              </a:rPr>
              <a:t>散射</a:t>
            </a:r>
            <a:r>
              <a:rPr lang="zh-CN" altLang="zh-CN" dirty="0" smtClean="0"/>
              <a:t> </a:t>
            </a:r>
            <a:endParaRPr lang="zh-CN" altLang="en-US" dirty="0"/>
          </a:p>
        </p:txBody>
      </p:sp>
      <p:cxnSp>
        <p:nvCxnSpPr>
          <p:cNvPr id="132"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Box 109"/>
          <p:cNvSpPr txBox="1"/>
          <p:nvPr/>
        </p:nvSpPr>
        <p:spPr>
          <a:xfrm>
            <a:off x="908957" y="206330"/>
            <a:ext cx="2031325" cy="369332"/>
          </a:xfrm>
          <a:prstGeom prst="rect">
            <a:avLst/>
          </a:prstGeom>
          <a:noFill/>
        </p:spPr>
        <p:txBody>
          <a:bodyPr wrap="none" rtlCol="0">
            <a:spAutoFit/>
          </a:bodyPr>
          <a:lstStyle/>
          <a:p>
            <a:r>
              <a:rPr lang="zh-CN" altLang="en-US" b="1" dirty="0" smtClean="0"/>
              <a:t>光线追踪算法流程</a:t>
            </a:r>
            <a:endParaRPr lang="zh-CN" altLang="en-US" spc="300" dirty="0">
              <a:latin typeface="方正兰亭细黑_GBK" pitchFamily="2" charset="-122"/>
              <a:ea typeface="方正兰亭细黑_GBK" pitchFamily="2" charset="-122"/>
            </a:endParaRPr>
          </a:p>
        </p:txBody>
      </p:sp>
      <p:cxnSp>
        <p:nvCxnSpPr>
          <p:cNvPr id="140" name="直接连接符 110"/>
          <p:cNvCxnSpPr/>
          <p:nvPr/>
        </p:nvCxnSpPr>
        <p:spPr>
          <a:xfrm>
            <a:off x="2975838"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8104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300"/>
                                        <p:tgtEl>
                                          <p:spTgt spid="132"/>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wipe(down)">
                                      <p:cBhvr>
                                        <p:cTn id="11" dur="300"/>
                                        <p:tgtEl>
                                          <p:spTgt spid="13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39"/>
                                        </p:tgtEl>
                                        <p:attrNameLst>
                                          <p:attrName>style.visibility</p:attrName>
                                        </p:attrNameLst>
                                      </p:cBhvr>
                                      <p:to>
                                        <p:strVal val="visible"/>
                                      </p:to>
                                    </p:set>
                                    <p:anim calcmode="lin" valueType="num">
                                      <p:cBhvr additive="base">
                                        <p:cTn id="15" dur="500"/>
                                        <p:tgtEl>
                                          <p:spTgt spid="139"/>
                                        </p:tgtEl>
                                        <p:attrNameLst>
                                          <p:attrName>ppt_x</p:attrName>
                                        </p:attrNameLst>
                                      </p:cBhvr>
                                      <p:tavLst>
                                        <p:tav tm="0">
                                          <p:val>
                                            <p:strVal val="#ppt_x-#ppt_w*1.125000"/>
                                          </p:val>
                                        </p:tav>
                                        <p:tav tm="100000">
                                          <p:val>
                                            <p:strVal val="#ppt_x"/>
                                          </p:val>
                                        </p:tav>
                                      </p:tavLst>
                                    </p:anim>
                                    <p:animEffect transition="in" filter="wipe(right)">
                                      <p:cBhvr>
                                        <p:cTn id="16" dur="500"/>
                                        <p:tgtEl>
                                          <p:spTgt spid="139"/>
                                        </p:tgtEl>
                                      </p:cBhvr>
                                    </p:animEffect>
                                  </p:childTnLst>
                                </p:cTn>
                              </p:par>
                              <p:par>
                                <p:cTn id="17" presetID="12" presetClass="entr" presetSubtype="8" fill="hold" nodeType="withEffect">
                                  <p:stCondLst>
                                    <p:cond delay="0"/>
                                  </p:stCondLst>
                                  <p:childTnLst>
                                    <p:set>
                                      <p:cBhvr>
                                        <p:cTn id="18" dur="1" fill="hold">
                                          <p:stCondLst>
                                            <p:cond delay="0"/>
                                          </p:stCondLst>
                                        </p:cTn>
                                        <p:tgtEl>
                                          <p:spTgt spid="140"/>
                                        </p:tgtEl>
                                        <p:attrNameLst>
                                          <p:attrName>style.visibility</p:attrName>
                                        </p:attrNameLst>
                                      </p:cBhvr>
                                      <p:to>
                                        <p:strVal val="visible"/>
                                      </p:to>
                                    </p:set>
                                    <p:anim calcmode="lin" valueType="num">
                                      <p:cBhvr additive="base">
                                        <p:cTn id="19" dur="500"/>
                                        <p:tgtEl>
                                          <p:spTgt spid="140"/>
                                        </p:tgtEl>
                                        <p:attrNameLst>
                                          <p:attrName>ppt_x</p:attrName>
                                        </p:attrNameLst>
                                      </p:cBhvr>
                                      <p:tavLst>
                                        <p:tav tm="0">
                                          <p:val>
                                            <p:strVal val="#ppt_x-#ppt_w*1.125000"/>
                                          </p:val>
                                        </p:tav>
                                        <p:tav tm="100000">
                                          <p:val>
                                            <p:strVal val="#ppt_x"/>
                                          </p:val>
                                        </p:tav>
                                      </p:tavLst>
                                    </p:anim>
                                    <p:animEffect transition="in" filter="wipe(right)">
                                      <p:cBhvr>
                                        <p:cTn id="20" dur="500"/>
                                        <p:tgtEl>
                                          <p:spTgt spid="1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0241"/>
                                        </p:tgtEl>
                                        <p:attrNameLst>
                                          <p:attrName>style.visibility</p:attrName>
                                        </p:attrNameLst>
                                      </p:cBhvr>
                                      <p:to>
                                        <p:strVal val="visible"/>
                                      </p:to>
                                    </p:set>
                                    <p:animEffect transition="in" filter="wipe(up)">
                                      <p:cBhvr>
                                        <p:cTn id="30" dur="500"/>
                                        <p:tgtEl>
                                          <p:spTgt spid="10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animBg="1"/>
      <p:bldP spid="1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247083" y="-1169412"/>
            <a:ext cx="61960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646880" y="1050794"/>
            <a:ext cx="7981863" cy="3000821"/>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charset="0"/>
              <a:buNone/>
              <a:tabLst/>
              <a:defRPr/>
            </a:pPr>
            <a:r>
              <a:rPr lang="zh-CN" altLang="en-US" dirty="0" smtClean="0"/>
              <a:t>        采用反向追踪算法，从摄像机出发，以屏幕上的像素为起点，向场景中发</a:t>
            </a:r>
            <a:endParaRPr lang="en-US" altLang="zh-CN" dirty="0" smtClean="0"/>
          </a:p>
          <a:p>
            <a:pPr marL="285750" marR="0" lvl="0" indent="-285750" defTabSz="914400" eaLnBrk="1" fontAlgn="auto" latinLnBrk="0" hangingPunct="1">
              <a:lnSpc>
                <a:spcPct val="150000"/>
              </a:lnSpc>
              <a:spcBef>
                <a:spcPts val="0"/>
              </a:spcBef>
              <a:spcAft>
                <a:spcPts val="0"/>
              </a:spcAft>
              <a:buClrTx/>
              <a:buSzTx/>
              <a:buFont typeface="Arial" charset="0"/>
              <a:buNone/>
              <a:tabLst/>
              <a:defRPr/>
            </a:pPr>
            <a:r>
              <a:rPr lang="zh-CN" altLang="en-US" dirty="0" smtClean="0"/>
              <a:t>射光线，每条光线的采样过程是互相独立的，所以这个过程可以并行完成。</a:t>
            </a:r>
            <a:endParaRPr lang="en-US" altLang="zh-CN" dirty="0" smtClean="0"/>
          </a:p>
          <a:p>
            <a:pPr marL="285750" marR="0" lvl="0" indent="-285750" defTabSz="914400" eaLnBrk="1" fontAlgn="auto" latinLnBrk="0" hangingPunct="1">
              <a:lnSpc>
                <a:spcPct val="150000"/>
              </a:lnSpc>
              <a:spcBef>
                <a:spcPts val="0"/>
              </a:spcBef>
              <a:spcAft>
                <a:spcPts val="0"/>
              </a:spcAft>
              <a:buClrTx/>
              <a:buSzTx/>
              <a:buFont typeface="Arial" charset="0"/>
              <a:buNone/>
              <a:tabLst/>
              <a:defRPr/>
            </a:pPr>
            <a:endParaRPr lang="en-US" altLang="zh-CN" dirty="0"/>
          </a:p>
          <a:p>
            <a:pPr marL="285750" lvl="0" indent="-285750">
              <a:lnSpc>
                <a:spcPct val="150000"/>
              </a:lnSpc>
            </a:pPr>
            <a:r>
              <a:rPr lang="zh-CN" altLang="en-US" dirty="0" smtClean="0"/>
              <a:t>        </a:t>
            </a:r>
            <a:r>
              <a:rPr lang="zh-CN" altLang="zh-CN" dirty="0" smtClean="0"/>
              <a:t>在</a:t>
            </a:r>
            <a:r>
              <a:rPr lang="zh-CN" altLang="zh-CN" dirty="0"/>
              <a:t>顶点着色器（</a:t>
            </a:r>
            <a:r>
              <a:rPr lang="en-US" altLang="zh-CN" dirty="0"/>
              <a:t>Vertex </a:t>
            </a:r>
            <a:r>
              <a:rPr lang="en-US" altLang="zh-CN" dirty="0" err="1"/>
              <a:t>Shader</a:t>
            </a:r>
            <a:r>
              <a:rPr lang="zh-CN" altLang="zh-CN" dirty="0"/>
              <a:t>）中生成光线的起点</a:t>
            </a:r>
            <a:r>
              <a:rPr lang="en-US" altLang="zh-CN" dirty="0"/>
              <a:t>org</a:t>
            </a:r>
            <a:r>
              <a:rPr lang="zh-CN" altLang="zh-CN" dirty="0"/>
              <a:t>与光线的前进方向</a:t>
            </a:r>
            <a:r>
              <a:rPr lang="en-US" altLang="zh-CN" dirty="0" err="1"/>
              <a:t>dir</a:t>
            </a:r>
            <a:r>
              <a:rPr lang="zh-CN" altLang="zh-CN" dirty="0" smtClean="0"/>
              <a:t>，</a:t>
            </a:r>
            <a:endParaRPr lang="en-US" altLang="zh-CN" dirty="0" smtClean="0"/>
          </a:p>
          <a:p>
            <a:pPr marL="285750" lvl="0" indent="-285750">
              <a:lnSpc>
                <a:spcPct val="150000"/>
              </a:lnSpc>
            </a:pPr>
            <a:r>
              <a:rPr lang="en-US" altLang="zh-CN" dirty="0" smtClean="0"/>
              <a:t>Vertex </a:t>
            </a:r>
            <a:r>
              <a:rPr lang="en-US" altLang="zh-CN" dirty="0" err="1"/>
              <a:t>Shader</a:t>
            </a:r>
            <a:r>
              <a:rPr lang="zh-CN" altLang="zh-CN" dirty="0"/>
              <a:t>中是对顶点的处理，以投影平面的每个顶点作为边界光线的</a:t>
            </a:r>
            <a:r>
              <a:rPr lang="zh-CN" altLang="zh-CN" dirty="0" smtClean="0"/>
              <a:t>方向</a:t>
            </a:r>
            <a:endParaRPr lang="en-US" altLang="zh-CN" dirty="0" smtClean="0"/>
          </a:p>
          <a:p>
            <a:pPr marL="285750" lvl="0" indent="-285750">
              <a:lnSpc>
                <a:spcPct val="150000"/>
              </a:lnSpc>
            </a:pPr>
            <a:r>
              <a:rPr lang="zh-CN" altLang="zh-CN" dirty="0" smtClean="0"/>
              <a:t>生成</a:t>
            </a:r>
            <a:r>
              <a:rPr lang="en-US" altLang="zh-CN" dirty="0" err="1"/>
              <a:t>dir</a:t>
            </a:r>
            <a:r>
              <a:rPr lang="zh-CN" altLang="zh-CN" dirty="0"/>
              <a:t>，然后将</a:t>
            </a:r>
            <a:r>
              <a:rPr lang="en-US" altLang="zh-CN" dirty="0"/>
              <a:t>org</a:t>
            </a:r>
            <a:r>
              <a:rPr lang="zh-CN" altLang="zh-CN" dirty="0"/>
              <a:t>、</a:t>
            </a:r>
            <a:r>
              <a:rPr lang="en-US" altLang="zh-CN" dirty="0" err="1"/>
              <a:t>dir</a:t>
            </a:r>
            <a:r>
              <a:rPr lang="zh-CN" altLang="zh-CN" dirty="0"/>
              <a:t>传递给片断着色器（</a:t>
            </a:r>
            <a:r>
              <a:rPr lang="en-US" altLang="zh-CN" dirty="0"/>
              <a:t>Fragment </a:t>
            </a:r>
            <a:r>
              <a:rPr lang="en-US" altLang="zh-CN" dirty="0" err="1"/>
              <a:t>Shader</a:t>
            </a:r>
            <a:r>
              <a:rPr lang="zh-CN" altLang="zh-CN" dirty="0"/>
              <a:t>），在片断</a:t>
            </a:r>
            <a:r>
              <a:rPr lang="zh-CN" altLang="zh-CN" dirty="0" smtClean="0"/>
              <a:t>着色</a:t>
            </a:r>
            <a:endParaRPr lang="en-US" altLang="zh-CN" dirty="0" smtClean="0"/>
          </a:p>
          <a:p>
            <a:pPr marL="285750" lvl="0" indent="-285750">
              <a:lnSpc>
                <a:spcPct val="150000"/>
              </a:lnSpc>
            </a:pPr>
            <a:r>
              <a:rPr lang="zh-CN" altLang="zh-CN" dirty="0" smtClean="0"/>
              <a:t>器中</a:t>
            </a:r>
            <a:r>
              <a:rPr lang="zh-CN" altLang="zh-CN" dirty="0"/>
              <a:t>接收到的数据会自动插值。</a:t>
            </a:r>
            <a:endParaRPr lang="en-US" altLang="zh-CN" dirty="0" smtClean="0"/>
          </a:p>
        </p:txBody>
      </p:sp>
      <p:cxnSp>
        <p:nvCxnSpPr>
          <p:cNvPr id="132"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Box 109"/>
          <p:cNvSpPr txBox="1"/>
          <p:nvPr/>
        </p:nvSpPr>
        <p:spPr>
          <a:xfrm>
            <a:off x="908957" y="206330"/>
            <a:ext cx="2031325" cy="369332"/>
          </a:xfrm>
          <a:prstGeom prst="rect">
            <a:avLst/>
          </a:prstGeom>
          <a:noFill/>
        </p:spPr>
        <p:txBody>
          <a:bodyPr wrap="none" rtlCol="0">
            <a:spAutoFit/>
          </a:bodyPr>
          <a:lstStyle/>
          <a:p>
            <a:r>
              <a:rPr lang="zh-CN" altLang="en-US" b="1" dirty="0" smtClean="0"/>
              <a:t>原始光线并行采样</a:t>
            </a:r>
            <a:endParaRPr lang="zh-CN" altLang="en-US" spc="300" dirty="0">
              <a:latin typeface="方正兰亭细黑_GBK" pitchFamily="2" charset="-122"/>
              <a:ea typeface="方正兰亭细黑_GBK" pitchFamily="2" charset="-122"/>
            </a:endParaRPr>
          </a:p>
        </p:txBody>
      </p:sp>
      <p:cxnSp>
        <p:nvCxnSpPr>
          <p:cNvPr id="140" name="直接连接符 110"/>
          <p:cNvCxnSpPr/>
          <p:nvPr/>
        </p:nvCxnSpPr>
        <p:spPr>
          <a:xfrm>
            <a:off x="2975838"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9549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300"/>
                                        <p:tgtEl>
                                          <p:spTgt spid="132"/>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wipe(down)">
                                      <p:cBhvr>
                                        <p:cTn id="11" dur="300"/>
                                        <p:tgtEl>
                                          <p:spTgt spid="13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39"/>
                                        </p:tgtEl>
                                        <p:attrNameLst>
                                          <p:attrName>style.visibility</p:attrName>
                                        </p:attrNameLst>
                                      </p:cBhvr>
                                      <p:to>
                                        <p:strVal val="visible"/>
                                      </p:to>
                                    </p:set>
                                    <p:anim calcmode="lin" valueType="num">
                                      <p:cBhvr additive="base">
                                        <p:cTn id="15" dur="500"/>
                                        <p:tgtEl>
                                          <p:spTgt spid="139"/>
                                        </p:tgtEl>
                                        <p:attrNameLst>
                                          <p:attrName>ppt_x</p:attrName>
                                        </p:attrNameLst>
                                      </p:cBhvr>
                                      <p:tavLst>
                                        <p:tav tm="0">
                                          <p:val>
                                            <p:strVal val="#ppt_x-#ppt_w*1.125000"/>
                                          </p:val>
                                        </p:tav>
                                        <p:tav tm="100000">
                                          <p:val>
                                            <p:strVal val="#ppt_x"/>
                                          </p:val>
                                        </p:tav>
                                      </p:tavLst>
                                    </p:anim>
                                    <p:animEffect transition="in" filter="wipe(right)">
                                      <p:cBhvr>
                                        <p:cTn id="16" dur="500"/>
                                        <p:tgtEl>
                                          <p:spTgt spid="139"/>
                                        </p:tgtEl>
                                      </p:cBhvr>
                                    </p:animEffect>
                                  </p:childTnLst>
                                </p:cTn>
                              </p:par>
                              <p:par>
                                <p:cTn id="17" presetID="12" presetClass="entr" presetSubtype="8" fill="hold" nodeType="withEffect">
                                  <p:stCondLst>
                                    <p:cond delay="0"/>
                                  </p:stCondLst>
                                  <p:childTnLst>
                                    <p:set>
                                      <p:cBhvr>
                                        <p:cTn id="18" dur="1" fill="hold">
                                          <p:stCondLst>
                                            <p:cond delay="0"/>
                                          </p:stCondLst>
                                        </p:cTn>
                                        <p:tgtEl>
                                          <p:spTgt spid="140"/>
                                        </p:tgtEl>
                                        <p:attrNameLst>
                                          <p:attrName>style.visibility</p:attrName>
                                        </p:attrNameLst>
                                      </p:cBhvr>
                                      <p:to>
                                        <p:strVal val="visible"/>
                                      </p:to>
                                    </p:set>
                                    <p:anim calcmode="lin" valueType="num">
                                      <p:cBhvr additive="base">
                                        <p:cTn id="19" dur="500"/>
                                        <p:tgtEl>
                                          <p:spTgt spid="140"/>
                                        </p:tgtEl>
                                        <p:attrNameLst>
                                          <p:attrName>ppt_x</p:attrName>
                                        </p:attrNameLst>
                                      </p:cBhvr>
                                      <p:tavLst>
                                        <p:tav tm="0">
                                          <p:val>
                                            <p:strVal val="#ppt_x-#ppt_w*1.125000"/>
                                          </p:val>
                                        </p:tav>
                                        <p:tav tm="100000">
                                          <p:val>
                                            <p:strVal val="#ppt_x"/>
                                          </p:val>
                                        </p:tav>
                                      </p:tavLst>
                                    </p:anim>
                                    <p:animEffect transition="in" filter="wipe(right)">
                                      <p:cBhvr>
                                        <p:cTn id="20" dur="500"/>
                                        <p:tgtEl>
                                          <p:spTgt spid="1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animBg="1"/>
      <p:bldP spid="1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247083" y="-1169412"/>
            <a:ext cx="61960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646880" y="1050794"/>
            <a:ext cx="7981863" cy="3831818"/>
          </a:xfrm>
          <a:prstGeom prst="rect">
            <a:avLst/>
          </a:prstGeom>
        </p:spPr>
        <p:txBody>
          <a:bodyPr wrap="square">
            <a:spAutoFit/>
          </a:bodyPr>
          <a:lstStyle/>
          <a:p>
            <a:pPr marL="285750" lvl="0" indent="-285750">
              <a:lnSpc>
                <a:spcPct val="150000"/>
              </a:lnSpc>
            </a:pPr>
            <a:r>
              <a:rPr lang="zh-CN" altLang="en-US" dirty="0" smtClean="0"/>
              <a:t>        </a:t>
            </a:r>
            <a:r>
              <a:rPr lang="zh-CN" altLang="zh-CN" dirty="0" smtClean="0"/>
              <a:t>可见性</a:t>
            </a:r>
            <a:r>
              <a:rPr lang="zh-CN" altLang="zh-CN" dirty="0"/>
              <a:t>测试阶段的任务是找出光线与场景中的交点，当光线从屏幕出发</a:t>
            </a:r>
            <a:r>
              <a:rPr lang="zh-CN" altLang="zh-CN" dirty="0" smtClean="0"/>
              <a:t>以</a:t>
            </a:r>
            <a:endParaRPr lang="en-US" altLang="zh-CN" dirty="0" smtClean="0"/>
          </a:p>
          <a:p>
            <a:pPr marL="285750" lvl="0" indent="-285750">
              <a:lnSpc>
                <a:spcPct val="150000"/>
              </a:lnSpc>
            </a:pPr>
            <a:r>
              <a:rPr lang="zh-CN" altLang="zh-CN" dirty="0" smtClean="0"/>
              <a:t>后</a:t>
            </a:r>
            <a:r>
              <a:rPr lang="zh-CN" altLang="zh-CN" dirty="0"/>
              <a:t>，我们需要对光线的路径进行跟踪，并在其传播路径上找到与物体的交汇点</a:t>
            </a:r>
            <a:r>
              <a:rPr lang="zh-CN" altLang="zh-CN" dirty="0" smtClean="0"/>
              <a:t>，</a:t>
            </a:r>
            <a:endParaRPr lang="en-US" altLang="zh-CN" dirty="0" smtClean="0"/>
          </a:p>
          <a:p>
            <a:pPr marL="285750" lvl="0" indent="-285750">
              <a:lnSpc>
                <a:spcPct val="150000"/>
              </a:lnSpc>
            </a:pPr>
            <a:r>
              <a:rPr lang="zh-CN" altLang="zh-CN" dirty="0" smtClean="0"/>
              <a:t>寻找</a:t>
            </a:r>
            <a:r>
              <a:rPr lang="zh-CN" altLang="zh-CN" dirty="0"/>
              <a:t>这些交点的作用就是为了计算对屏幕上相应像素的颜色，并且生成次级</a:t>
            </a:r>
            <a:r>
              <a:rPr lang="zh-CN" altLang="zh-CN" dirty="0" smtClean="0"/>
              <a:t>光</a:t>
            </a:r>
            <a:endParaRPr lang="en-US" altLang="zh-CN" dirty="0" smtClean="0"/>
          </a:p>
          <a:p>
            <a:pPr marL="285750" lvl="0" indent="-285750">
              <a:lnSpc>
                <a:spcPct val="150000"/>
              </a:lnSpc>
            </a:pPr>
            <a:r>
              <a:rPr lang="zh-CN" altLang="zh-CN" dirty="0" smtClean="0"/>
              <a:t>线</a:t>
            </a:r>
            <a:r>
              <a:rPr lang="zh-CN" altLang="zh-CN" dirty="0"/>
              <a:t>，开始下一次的递归。</a:t>
            </a:r>
            <a:r>
              <a:rPr lang="zh-CN" altLang="zh-CN" dirty="0"/>
              <a:t> </a:t>
            </a:r>
            <a:endParaRPr lang="en-US" altLang="zh-CN" dirty="0" smtClean="0"/>
          </a:p>
          <a:p>
            <a:pPr marL="285750" lvl="0" indent="-285750">
              <a:lnSpc>
                <a:spcPct val="150000"/>
              </a:lnSpc>
            </a:pPr>
            <a:endParaRPr lang="en-US" altLang="zh-CN" dirty="0" smtClean="0"/>
          </a:p>
          <a:p>
            <a:pPr marL="285750" lvl="0" indent="-285750">
              <a:lnSpc>
                <a:spcPct val="150000"/>
              </a:lnSpc>
            </a:pPr>
            <a:r>
              <a:rPr lang="zh-CN" altLang="en-US" dirty="0"/>
              <a:t> </a:t>
            </a:r>
            <a:r>
              <a:rPr lang="zh-CN" altLang="en-US" dirty="0" smtClean="0"/>
              <a:t>       </a:t>
            </a:r>
            <a:r>
              <a:rPr lang="zh-CN" altLang="zh-CN" dirty="0" smtClean="0"/>
              <a:t>求</a:t>
            </a:r>
            <a:r>
              <a:rPr lang="zh-CN" altLang="zh-CN" dirty="0"/>
              <a:t>出光线与场景的所有交点后，我们需要从光线的起始位置出发，找到</a:t>
            </a:r>
            <a:r>
              <a:rPr lang="zh-CN" altLang="zh-CN" dirty="0" smtClean="0"/>
              <a:t>其</a:t>
            </a:r>
            <a:endParaRPr lang="en-US" altLang="zh-CN" dirty="0" smtClean="0"/>
          </a:p>
          <a:p>
            <a:pPr marL="285750" lvl="0" indent="-285750">
              <a:lnSpc>
                <a:spcPct val="150000"/>
              </a:lnSpc>
            </a:pPr>
            <a:r>
              <a:rPr lang="zh-CN" altLang="zh-CN" dirty="0" smtClean="0"/>
              <a:t>中</a:t>
            </a:r>
            <a:r>
              <a:rPr lang="zh-CN" altLang="zh-CN" dirty="0"/>
              <a:t>距离起始位置最近的交点，因为距离较远的交点会被之前的交点遮挡住，</a:t>
            </a:r>
            <a:r>
              <a:rPr lang="zh-CN" altLang="zh-CN" dirty="0" smtClean="0"/>
              <a:t>而</a:t>
            </a:r>
            <a:endParaRPr lang="en-US" altLang="zh-CN" dirty="0" smtClean="0"/>
          </a:p>
          <a:p>
            <a:pPr marL="285750" lvl="0" indent="-285750">
              <a:lnSpc>
                <a:spcPct val="150000"/>
              </a:lnSpc>
            </a:pPr>
            <a:r>
              <a:rPr lang="zh-CN" altLang="zh-CN" dirty="0" smtClean="0"/>
              <a:t>只有</a:t>
            </a:r>
            <a:r>
              <a:rPr lang="zh-CN" altLang="zh-CN" dirty="0"/>
              <a:t>距离最近的交点才会对光照产生贡献。</a:t>
            </a:r>
            <a:r>
              <a:rPr lang="zh-CN" altLang="zh-CN" dirty="0"/>
              <a:t> </a:t>
            </a:r>
            <a:endParaRPr lang="en-US" altLang="zh-CN" dirty="0" smtClean="0"/>
          </a:p>
          <a:p>
            <a:pPr marL="285750" lvl="0" indent="-285750">
              <a:lnSpc>
                <a:spcPct val="150000"/>
              </a:lnSpc>
            </a:pPr>
            <a:endParaRPr lang="en-US" altLang="zh-CN" dirty="0" smtClean="0"/>
          </a:p>
        </p:txBody>
      </p:sp>
      <p:cxnSp>
        <p:nvCxnSpPr>
          <p:cNvPr id="132"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Box 109"/>
          <p:cNvSpPr txBox="1"/>
          <p:nvPr/>
        </p:nvSpPr>
        <p:spPr>
          <a:xfrm>
            <a:off x="908957" y="206330"/>
            <a:ext cx="2492990" cy="369332"/>
          </a:xfrm>
          <a:prstGeom prst="rect">
            <a:avLst/>
          </a:prstGeom>
          <a:noFill/>
        </p:spPr>
        <p:txBody>
          <a:bodyPr wrap="none" rtlCol="0">
            <a:spAutoFit/>
          </a:bodyPr>
          <a:lstStyle/>
          <a:p>
            <a:r>
              <a:rPr lang="zh-CN" altLang="en-US" b="1" dirty="0" smtClean="0"/>
              <a:t>可见性测试与最近交点</a:t>
            </a:r>
            <a:endParaRPr lang="zh-CN" altLang="en-US" spc="300" dirty="0">
              <a:latin typeface="方正兰亭细黑_GBK" pitchFamily="2" charset="-122"/>
              <a:ea typeface="方正兰亭细黑_GBK" pitchFamily="2" charset="-122"/>
            </a:endParaRPr>
          </a:p>
        </p:txBody>
      </p:sp>
      <p:cxnSp>
        <p:nvCxnSpPr>
          <p:cNvPr id="140" name="直接连接符 110"/>
          <p:cNvCxnSpPr/>
          <p:nvPr/>
        </p:nvCxnSpPr>
        <p:spPr>
          <a:xfrm>
            <a:off x="3438176"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2279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300"/>
                                        <p:tgtEl>
                                          <p:spTgt spid="132"/>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wipe(down)">
                                      <p:cBhvr>
                                        <p:cTn id="11" dur="300"/>
                                        <p:tgtEl>
                                          <p:spTgt spid="13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39"/>
                                        </p:tgtEl>
                                        <p:attrNameLst>
                                          <p:attrName>style.visibility</p:attrName>
                                        </p:attrNameLst>
                                      </p:cBhvr>
                                      <p:to>
                                        <p:strVal val="visible"/>
                                      </p:to>
                                    </p:set>
                                    <p:anim calcmode="lin" valueType="num">
                                      <p:cBhvr additive="base">
                                        <p:cTn id="15" dur="500"/>
                                        <p:tgtEl>
                                          <p:spTgt spid="139"/>
                                        </p:tgtEl>
                                        <p:attrNameLst>
                                          <p:attrName>ppt_x</p:attrName>
                                        </p:attrNameLst>
                                      </p:cBhvr>
                                      <p:tavLst>
                                        <p:tav tm="0">
                                          <p:val>
                                            <p:strVal val="#ppt_x-#ppt_w*1.125000"/>
                                          </p:val>
                                        </p:tav>
                                        <p:tav tm="100000">
                                          <p:val>
                                            <p:strVal val="#ppt_x"/>
                                          </p:val>
                                        </p:tav>
                                      </p:tavLst>
                                    </p:anim>
                                    <p:animEffect transition="in" filter="wipe(right)">
                                      <p:cBhvr>
                                        <p:cTn id="16" dur="500"/>
                                        <p:tgtEl>
                                          <p:spTgt spid="139"/>
                                        </p:tgtEl>
                                      </p:cBhvr>
                                    </p:animEffect>
                                  </p:childTnLst>
                                </p:cTn>
                              </p:par>
                              <p:par>
                                <p:cTn id="17" presetID="12" presetClass="entr" presetSubtype="8" fill="hold" nodeType="withEffect">
                                  <p:stCondLst>
                                    <p:cond delay="0"/>
                                  </p:stCondLst>
                                  <p:childTnLst>
                                    <p:set>
                                      <p:cBhvr>
                                        <p:cTn id="18" dur="1" fill="hold">
                                          <p:stCondLst>
                                            <p:cond delay="0"/>
                                          </p:stCondLst>
                                        </p:cTn>
                                        <p:tgtEl>
                                          <p:spTgt spid="140"/>
                                        </p:tgtEl>
                                        <p:attrNameLst>
                                          <p:attrName>style.visibility</p:attrName>
                                        </p:attrNameLst>
                                      </p:cBhvr>
                                      <p:to>
                                        <p:strVal val="visible"/>
                                      </p:to>
                                    </p:set>
                                    <p:anim calcmode="lin" valueType="num">
                                      <p:cBhvr additive="base">
                                        <p:cTn id="19" dur="500"/>
                                        <p:tgtEl>
                                          <p:spTgt spid="140"/>
                                        </p:tgtEl>
                                        <p:attrNameLst>
                                          <p:attrName>ppt_x</p:attrName>
                                        </p:attrNameLst>
                                      </p:cBhvr>
                                      <p:tavLst>
                                        <p:tav tm="0">
                                          <p:val>
                                            <p:strVal val="#ppt_x-#ppt_w*1.125000"/>
                                          </p:val>
                                        </p:tav>
                                        <p:tav tm="100000">
                                          <p:val>
                                            <p:strVal val="#ppt_x"/>
                                          </p:val>
                                        </p:tav>
                                      </p:tavLst>
                                    </p:anim>
                                    <p:animEffect transition="in" filter="wipe(right)">
                                      <p:cBhvr>
                                        <p:cTn id="20" dur="500"/>
                                        <p:tgtEl>
                                          <p:spTgt spid="1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animBg="1"/>
      <p:bldP spid="1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247083" y="-1169412"/>
            <a:ext cx="61960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646880" y="1050794"/>
            <a:ext cx="7981863" cy="3000821"/>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charset="0"/>
              <a:buNone/>
              <a:tabLst/>
              <a:defRPr/>
            </a:pPr>
            <a:r>
              <a:rPr lang="zh-CN" altLang="en-US" dirty="0" smtClean="0"/>
              <a:t>        找到最近交点后，首先确定物体表面材质的漫反射系数和镜面反射系数，</a:t>
            </a:r>
            <a:endParaRPr lang="en-US" altLang="zh-CN" dirty="0" smtClean="0"/>
          </a:p>
          <a:p>
            <a:pPr marL="285750" marR="0" lvl="0" indent="-285750" defTabSz="914400" eaLnBrk="1" fontAlgn="auto" latinLnBrk="0" hangingPunct="1">
              <a:lnSpc>
                <a:spcPct val="150000"/>
              </a:lnSpc>
              <a:spcBef>
                <a:spcPts val="0"/>
              </a:spcBef>
              <a:spcAft>
                <a:spcPts val="0"/>
              </a:spcAft>
              <a:buClrTx/>
              <a:buSzTx/>
              <a:buFont typeface="Arial" charset="0"/>
              <a:buNone/>
              <a:tabLst/>
              <a:defRPr/>
            </a:pPr>
            <a:r>
              <a:rPr lang="zh-CN" altLang="en-US" dirty="0" smtClean="0"/>
              <a:t>以及场景中光源的位置和强度，然后从交点处获得该点法线的信息，将这些</a:t>
            </a:r>
            <a:endParaRPr lang="en-US" altLang="zh-CN" dirty="0" smtClean="0"/>
          </a:p>
          <a:p>
            <a:pPr marL="285750" marR="0" lvl="0" indent="-285750" defTabSz="914400" eaLnBrk="1" fontAlgn="auto" latinLnBrk="0" hangingPunct="1">
              <a:lnSpc>
                <a:spcPct val="150000"/>
              </a:lnSpc>
              <a:spcBef>
                <a:spcPts val="0"/>
              </a:spcBef>
              <a:spcAft>
                <a:spcPts val="0"/>
              </a:spcAft>
              <a:buClrTx/>
              <a:buSzTx/>
              <a:buFont typeface="Arial" charset="0"/>
              <a:buNone/>
              <a:tabLst/>
              <a:defRPr/>
            </a:pPr>
            <a:r>
              <a:rPr lang="zh-CN" altLang="en-US" dirty="0" smtClean="0"/>
              <a:t>信息送入局部光照模型中完成光照强度的计算。</a:t>
            </a:r>
            <a:endParaRPr lang="en-US" altLang="zh-CN" dirty="0" smtClean="0"/>
          </a:p>
          <a:p>
            <a:pPr marL="285750" marR="0" lvl="0" indent="-285750" defTabSz="914400" eaLnBrk="1" fontAlgn="auto" latinLnBrk="0" hangingPunct="1">
              <a:lnSpc>
                <a:spcPct val="150000"/>
              </a:lnSpc>
              <a:spcBef>
                <a:spcPts val="0"/>
              </a:spcBef>
              <a:spcAft>
                <a:spcPts val="0"/>
              </a:spcAft>
              <a:buClrTx/>
              <a:buSzTx/>
              <a:buFont typeface="Arial" charset="0"/>
              <a:buNone/>
              <a:tabLst/>
              <a:defRPr/>
            </a:pPr>
            <a:endParaRPr lang="en-US" altLang="zh-CN" dirty="0"/>
          </a:p>
          <a:p>
            <a:pPr marL="285750" marR="0" lvl="0" indent="-285750" defTabSz="914400" eaLnBrk="1" fontAlgn="auto" latinLnBrk="0" hangingPunct="1">
              <a:lnSpc>
                <a:spcPct val="150000"/>
              </a:lnSpc>
              <a:spcBef>
                <a:spcPts val="0"/>
              </a:spcBef>
              <a:spcAft>
                <a:spcPts val="0"/>
              </a:spcAft>
              <a:buClrTx/>
              <a:buSzTx/>
              <a:buFont typeface="Arial" charset="0"/>
              <a:buNone/>
              <a:tabLst/>
              <a:defRPr/>
            </a:pPr>
            <a:r>
              <a:rPr lang="zh-CN" altLang="en-US" dirty="0" smtClean="0"/>
              <a:t>        在得到该点处的光照强度后，将进入着色阶段。通过从外部出入的顶点</a:t>
            </a:r>
            <a:endParaRPr lang="en-US" altLang="zh-CN" dirty="0" smtClean="0"/>
          </a:p>
          <a:p>
            <a:pPr marL="285750" marR="0" lvl="0" indent="-285750" defTabSz="914400" eaLnBrk="1" fontAlgn="auto" latinLnBrk="0" hangingPunct="1">
              <a:lnSpc>
                <a:spcPct val="150000"/>
              </a:lnSpc>
              <a:spcBef>
                <a:spcPts val="0"/>
              </a:spcBef>
              <a:spcAft>
                <a:spcPts val="0"/>
              </a:spcAft>
              <a:buClrTx/>
              <a:buSzTx/>
              <a:buFont typeface="Arial" charset="0"/>
              <a:buNone/>
              <a:tabLst/>
              <a:defRPr/>
            </a:pPr>
            <a:r>
              <a:rPr lang="zh-CN" altLang="en-US" dirty="0" smtClean="0"/>
              <a:t>数据中获该交点的颜色值，以交点的颜色作为基础，以光照强度作为系数，</a:t>
            </a:r>
            <a:endParaRPr lang="en-US" altLang="zh-CN" dirty="0" smtClean="0"/>
          </a:p>
          <a:p>
            <a:pPr marL="285750" marR="0" lvl="0" indent="-285750" defTabSz="914400" eaLnBrk="1" fontAlgn="auto" latinLnBrk="0" hangingPunct="1">
              <a:lnSpc>
                <a:spcPct val="150000"/>
              </a:lnSpc>
              <a:spcBef>
                <a:spcPts val="0"/>
              </a:spcBef>
              <a:spcAft>
                <a:spcPts val="0"/>
              </a:spcAft>
              <a:buClrTx/>
              <a:buSzTx/>
              <a:buFont typeface="Arial" charset="0"/>
              <a:buNone/>
              <a:tabLst/>
              <a:defRPr/>
            </a:pPr>
            <a:r>
              <a:rPr lang="zh-CN" altLang="en-US" dirty="0" smtClean="0"/>
              <a:t>最后计算出的结果就是该点的实际颜色值。</a:t>
            </a:r>
            <a:endParaRPr lang="en-US" altLang="zh-CN" dirty="0" smtClean="0"/>
          </a:p>
        </p:txBody>
      </p:sp>
      <p:cxnSp>
        <p:nvCxnSpPr>
          <p:cNvPr id="132"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Box 109"/>
          <p:cNvSpPr txBox="1"/>
          <p:nvPr/>
        </p:nvSpPr>
        <p:spPr>
          <a:xfrm>
            <a:off x="908957" y="206330"/>
            <a:ext cx="2262158" cy="369332"/>
          </a:xfrm>
          <a:prstGeom prst="rect">
            <a:avLst/>
          </a:prstGeom>
          <a:noFill/>
        </p:spPr>
        <p:txBody>
          <a:bodyPr wrap="none" rtlCol="0">
            <a:spAutoFit/>
          </a:bodyPr>
          <a:lstStyle/>
          <a:p>
            <a:r>
              <a:rPr lang="zh-CN" altLang="en-US" b="1" dirty="0" smtClean="0"/>
              <a:t>光照强度与交点着色</a:t>
            </a:r>
            <a:endParaRPr lang="zh-CN" altLang="en-US" spc="300" dirty="0">
              <a:latin typeface="方正兰亭细黑_GBK" pitchFamily="2" charset="-122"/>
              <a:ea typeface="方正兰亭细黑_GBK" pitchFamily="2" charset="-122"/>
            </a:endParaRPr>
          </a:p>
        </p:txBody>
      </p:sp>
      <p:cxnSp>
        <p:nvCxnSpPr>
          <p:cNvPr id="140" name="直接连接符 110"/>
          <p:cNvCxnSpPr/>
          <p:nvPr/>
        </p:nvCxnSpPr>
        <p:spPr>
          <a:xfrm>
            <a:off x="3171115"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0182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300"/>
                                        <p:tgtEl>
                                          <p:spTgt spid="132"/>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wipe(down)">
                                      <p:cBhvr>
                                        <p:cTn id="11" dur="300"/>
                                        <p:tgtEl>
                                          <p:spTgt spid="13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39"/>
                                        </p:tgtEl>
                                        <p:attrNameLst>
                                          <p:attrName>style.visibility</p:attrName>
                                        </p:attrNameLst>
                                      </p:cBhvr>
                                      <p:to>
                                        <p:strVal val="visible"/>
                                      </p:to>
                                    </p:set>
                                    <p:anim calcmode="lin" valueType="num">
                                      <p:cBhvr additive="base">
                                        <p:cTn id="15" dur="500"/>
                                        <p:tgtEl>
                                          <p:spTgt spid="139"/>
                                        </p:tgtEl>
                                        <p:attrNameLst>
                                          <p:attrName>ppt_x</p:attrName>
                                        </p:attrNameLst>
                                      </p:cBhvr>
                                      <p:tavLst>
                                        <p:tav tm="0">
                                          <p:val>
                                            <p:strVal val="#ppt_x-#ppt_w*1.125000"/>
                                          </p:val>
                                        </p:tav>
                                        <p:tav tm="100000">
                                          <p:val>
                                            <p:strVal val="#ppt_x"/>
                                          </p:val>
                                        </p:tav>
                                      </p:tavLst>
                                    </p:anim>
                                    <p:animEffect transition="in" filter="wipe(right)">
                                      <p:cBhvr>
                                        <p:cTn id="16" dur="500"/>
                                        <p:tgtEl>
                                          <p:spTgt spid="139"/>
                                        </p:tgtEl>
                                      </p:cBhvr>
                                    </p:animEffect>
                                  </p:childTnLst>
                                </p:cTn>
                              </p:par>
                              <p:par>
                                <p:cTn id="17" presetID="12" presetClass="entr" presetSubtype="8" fill="hold" nodeType="withEffect">
                                  <p:stCondLst>
                                    <p:cond delay="0"/>
                                  </p:stCondLst>
                                  <p:childTnLst>
                                    <p:set>
                                      <p:cBhvr>
                                        <p:cTn id="18" dur="1" fill="hold">
                                          <p:stCondLst>
                                            <p:cond delay="0"/>
                                          </p:stCondLst>
                                        </p:cTn>
                                        <p:tgtEl>
                                          <p:spTgt spid="140"/>
                                        </p:tgtEl>
                                        <p:attrNameLst>
                                          <p:attrName>style.visibility</p:attrName>
                                        </p:attrNameLst>
                                      </p:cBhvr>
                                      <p:to>
                                        <p:strVal val="visible"/>
                                      </p:to>
                                    </p:set>
                                    <p:anim calcmode="lin" valueType="num">
                                      <p:cBhvr additive="base">
                                        <p:cTn id="19" dur="500"/>
                                        <p:tgtEl>
                                          <p:spTgt spid="140"/>
                                        </p:tgtEl>
                                        <p:attrNameLst>
                                          <p:attrName>ppt_x</p:attrName>
                                        </p:attrNameLst>
                                      </p:cBhvr>
                                      <p:tavLst>
                                        <p:tav tm="0">
                                          <p:val>
                                            <p:strVal val="#ppt_x-#ppt_w*1.125000"/>
                                          </p:val>
                                        </p:tav>
                                        <p:tav tm="100000">
                                          <p:val>
                                            <p:strVal val="#ppt_x"/>
                                          </p:val>
                                        </p:tav>
                                      </p:tavLst>
                                    </p:anim>
                                    <p:animEffect transition="in" filter="wipe(right)">
                                      <p:cBhvr>
                                        <p:cTn id="20" dur="500"/>
                                        <p:tgtEl>
                                          <p:spTgt spid="1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animBg="1"/>
      <p:bldP spid="1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247083" y="-1169412"/>
            <a:ext cx="61960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646880" y="1050794"/>
            <a:ext cx="7981863" cy="1754326"/>
          </a:xfrm>
          <a:prstGeom prst="rect">
            <a:avLst/>
          </a:prstGeom>
        </p:spPr>
        <p:txBody>
          <a:bodyPr wrap="square">
            <a:spAutoFit/>
          </a:bodyPr>
          <a:lstStyle/>
          <a:p>
            <a:pPr>
              <a:lnSpc>
                <a:spcPct val="150000"/>
              </a:lnSpc>
            </a:pPr>
            <a:r>
              <a:rPr lang="zh-CN" altLang="en-US" dirty="0" smtClean="0"/>
              <a:t>        为保证环境对光照强度的影响，</a:t>
            </a:r>
            <a:r>
              <a:rPr lang="zh-CN" altLang="zh-CN" dirty="0"/>
              <a:t>在计算完交点的颜色以后，需要对光线进行散射，形成次级光线来完成对光线追踪算法的递归。为了简化递归的过程，我们是用完全镜面反射产生的反射光线来模拟。反射光方向向量</a:t>
            </a:r>
            <a:r>
              <a:rPr lang="en-US" altLang="zh-CN" dirty="0"/>
              <a:t>R</a:t>
            </a:r>
            <a:r>
              <a:rPr lang="zh-CN" altLang="zh-CN" dirty="0"/>
              <a:t>的方向可以通过入射光</a:t>
            </a:r>
            <a:r>
              <a:rPr lang="en-US" altLang="zh-CN" dirty="0"/>
              <a:t>L</a:t>
            </a:r>
            <a:r>
              <a:rPr lang="zh-CN" altLang="zh-CN" dirty="0"/>
              <a:t>和表面法线</a:t>
            </a:r>
            <a:r>
              <a:rPr lang="en-US" altLang="zh-CN" dirty="0"/>
              <a:t>N</a:t>
            </a:r>
            <a:r>
              <a:rPr lang="zh-CN" altLang="zh-CN" dirty="0"/>
              <a:t>计算出来，如图</a:t>
            </a:r>
            <a:r>
              <a:rPr lang="en-US" altLang="zh-CN" dirty="0"/>
              <a:t>3-2</a:t>
            </a:r>
            <a:r>
              <a:rPr lang="zh-CN" altLang="zh-CN" dirty="0"/>
              <a:t>，</a:t>
            </a:r>
            <a:r>
              <a:rPr lang="en-US" altLang="zh-CN" dirty="0"/>
              <a:t>R</a:t>
            </a:r>
            <a:r>
              <a:rPr lang="zh-CN" altLang="zh-CN" dirty="0"/>
              <a:t>与</a:t>
            </a:r>
            <a:r>
              <a:rPr lang="en-US" altLang="zh-CN" dirty="0"/>
              <a:t>L</a:t>
            </a:r>
            <a:r>
              <a:rPr lang="zh-CN" altLang="zh-CN" dirty="0"/>
              <a:t>的和等于</a:t>
            </a:r>
            <a:r>
              <a:rPr lang="en-US" altLang="zh-CN" dirty="0"/>
              <a:t>R</a:t>
            </a:r>
            <a:r>
              <a:rPr lang="zh-CN" altLang="zh-CN" dirty="0"/>
              <a:t>在</a:t>
            </a:r>
            <a:r>
              <a:rPr lang="en-US" altLang="zh-CN" dirty="0"/>
              <a:t>N</a:t>
            </a:r>
            <a:r>
              <a:rPr lang="zh-CN" altLang="zh-CN" dirty="0"/>
              <a:t>上投影的</a:t>
            </a:r>
            <a:r>
              <a:rPr lang="en-US" altLang="zh-CN" dirty="0"/>
              <a:t>2</a:t>
            </a:r>
            <a:r>
              <a:rPr lang="zh-CN" altLang="zh-CN" dirty="0"/>
              <a:t>倍。</a:t>
            </a:r>
          </a:p>
        </p:txBody>
      </p:sp>
      <p:cxnSp>
        <p:nvCxnSpPr>
          <p:cNvPr id="132"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Box 109"/>
          <p:cNvSpPr txBox="1"/>
          <p:nvPr/>
        </p:nvSpPr>
        <p:spPr>
          <a:xfrm>
            <a:off x="908957" y="206330"/>
            <a:ext cx="1800493" cy="369332"/>
          </a:xfrm>
          <a:prstGeom prst="rect">
            <a:avLst/>
          </a:prstGeom>
          <a:noFill/>
        </p:spPr>
        <p:txBody>
          <a:bodyPr wrap="none" rtlCol="0">
            <a:spAutoFit/>
          </a:bodyPr>
          <a:lstStyle/>
          <a:p>
            <a:r>
              <a:rPr lang="zh-CN" altLang="en-US" b="1" dirty="0" smtClean="0"/>
              <a:t>光线的散射处理</a:t>
            </a:r>
            <a:endParaRPr lang="zh-CN" altLang="en-US" spc="300" dirty="0">
              <a:latin typeface="方正兰亭细黑_GBK" pitchFamily="2" charset="-122"/>
              <a:ea typeface="方正兰亭细黑_GBK" pitchFamily="2" charset="-122"/>
            </a:endParaRPr>
          </a:p>
        </p:txBody>
      </p:sp>
      <p:cxnSp>
        <p:nvCxnSpPr>
          <p:cNvPr id="140" name="直接连接符 110"/>
          <p:cNvCxnSpPr/>
          <p:nvPr/>
        </p:nvCxnSpPr>
        <p:spPr>
          <a:xfrm>
            <a:off x="2746947"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2"/>
          <p:cNvSpPr>
            <a:spLocks noChangeArrowheads="1"/>
          </p:cNvSpPr>
          <p:nvPr/>
        </p:nvSpPr>
        <p:spPr bwMode="auto">
          <a:xfrm>
            <a:off x="3113069" y="3051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36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261" y="2959232"/>
            <a:ext cx="3091000" cy="1910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82049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300"/>
                                        <p:tgtEl>
                                          <p:spTgt spid="132"/>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wipe(down)">
                                      <p:cBhvr>
                                        <p:cTn id="11" dur="300"/>
                                        <p:tgtEl>
                                          <p:spTgt spid="13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39"/>
                                        </p:tgtEl>
                                        <p:attrNameLst>
                                          <p:attrName>style.visibility</p:attrName>
                                        </p:attrNameLst>
                                      </p:cBhvr>
                                      <p:to>
                                        <p:strVal val="visible"/>
                                      </p:to>
                                    </p:set>
                                    <p:anim calcmode="lin" valueType="num">
                                      <p:cBhvr additive="base">
                                        <p:cTn id="15" dur="500"/>
                                        <p:tgtEl>
                                          <p:spTgt spid="139"/>
                                        </p:tgtEl>
                                        <p:attrNameLst>
                                          <p:attrName>ppt_x</p:attrName>
                                        </p:attrNameLst>
                                      </p:cBhvr>
                                      <p:tavLst>
                                        <p:tav tm="0">
                                          <p:val>
                                            <p:strVal val="#ppt_x-#ppt_w*1.125000"/>
                                          </p:val>
                                        </p:tav>
                                        <p:tav tm="100000">
                                          <p:val>
                                            <p:strVal val="#ppt_x"/>
                                          </p:val>
                                        </p:tav>
                                      </p:tavLst>
                                    </p:anim>
                                    <p:animEffect transition="in" filter="wipe(right)">
                                      <p:cBhvr>
                                        <p:cTn id="16" dur="500"/>
                                        <p:tgtEl>
                                          <p:spTgt spid="139"/>
                                        </p:tgtEl>
                                      </p:cBhvr>
                                    </p:animEffect>
                                  </p:childTnLst>
                                </p:cTn>
                              </p:par>
                              <p:par>
                                <p:cTn id="17" presetID="12" presetClass="entr" presetSubtype="8" fill="hold" nodeType="withEffect">
                                  <p:stCondLst>
                                    <p:cond delay="0"/>
                                  </p:stCondLst>
                                  <p:childTnLst>
                                    <p:set>
                                      <p:cBhvr>
                                        <p:cTn id="18" dur="1" fill="hold">
                                          <p:stCondLst>
                                            <p:cond delay="0"/>
                                          </p:stCondLst>
                                        </p:cTn>
                                        <p:tgtEl>
                                          <p:spTgt spid="140"/>
                                        </p:tgtEl>
                                        <p:attrNameLst>
                                          <p:attrName>style.visibility</p:attrName>
                                        </p:attrNameLst>
                                      </p:cBhvr>
                                      <p:to>
                                        <p:strVal val="visible"/>
                                      </p:to>
                                    </p:set>
                                    <p:anim calcmode="lin" valueType="num">
                                      <p:cBhvr additive="base">
                                        <p:cTn id="19" dur="500"/>
                                        <p:tgtEl>
                                          <p:spTgt spid="140"/>
                                        </p:tgtEl>
                                        <p:attrNameLst>
                                          <p:attrName>ppt_x</p:attrName>
                                        </p:attrNameLst>
                                      </p:cBhvr>
                                      <p:tavLst>
                                        <p:tav tm="0">
                                          <p:val>
                                            <p:strVal val="#ppt_x-#ppt_w*1.125000"/>
                                          </p:val>
                                        </p:tav>
                                        <p:tav tm="100000">
                                          <p:val>
                                            <p:strVal val="#ppt_x"/>
                                          </p:val>
                                        </p:tav>
                                      </p:tavLst>
                                    </p:anim>
                                    <p:animEffect transition="in" filter="wipe(right)">
                                      <p:cBhvr>
                                        <p:cTn id="20" dur="500"/>
                                        <p:tgtEl>
                                          <p:spTgt spid="1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5361"/>
                                        </p:tgtEl>
                                        <p:attrNameLst>
                                          <p:attrName>style.visibility</p:attrName>
                                        </p:attrNameLst>
                                      </p:cBhvr>
                                      <p:to>
                                        <p:strVal val="visible"/>
                                      </p:to>
                                    </p:set>
                                    <p:animEffect transition="in" filter="wipe(up)">
                                      <p:cBhvr>
                                        <p:cTn id="30" dur="500"/>
                                        <p:tgtEl>
                                          <p:spTgt spid="15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animBg="1"/>
      <p:bldP spid="1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247083" y="-1169412"/>
            <a:ext cx="61960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646880" y="1050794"/>
            <a:ext cx="7981863" cy="2169825"/>
          </a:xfrm>
          <a:prstGeom prst="rect">
            <a:avLst/>
          </a:prstGeom>
        </p:spPr>
        <p:txBody>
          <a:bodyPr wrap="square">
            <a:spAutoFit/>
          </a:bodyPr>
          <a:lstStyle/>
          <a:p>
            <a:pPr>
              <a:lnSpc>
                <a:spcPct val="150000"/>
              </a:lnSpc>
            </a:pPr>
            <a:r>
              <a:rPr lang="zh-CN" altLang="en-US" dirty="0" smtClean="0"/>
              <a:t>        </a:t>
            </a:r>
            <a:r>
              <a:rPr lang="zh-CN" altLang="zh-CN" dirty="0" smtClean="0"/>
              <a:t>对</a:t>
            </a:r>
            <a:r>
              <a:rPr lang="zh-CN" altLang="zh-CN" dirty="0"/>
              <a:t>交点进行遮挡测试（</a:t>
            </a:r>
            <a:r>
              <a:rPr lang="en-US" altLang="zh-CN" dirty="0"/>
              <a:t>Occlusion Test</a:t>
            </a:r>
            <a:r>
              <a:rPr lang="zh-CN" altLang="zh-CN" dirty="0"/>
              <a:t>）。遮挡测试也是对光路径的追踪，但它不是从屏幕出发的可见光，而是从该交点向光源方向发射一条不可见光，称之为阴影线（</a:t>
            </a:r>
            <a:r>
              <a:rPr lang="en-US" altLang="zh-CN" dirty="0"/>
              <a:t>shadow ray</a:t>
            </a:r>
            <a:r>
              <a:rPr lang="zh-CN" altLang="zh-CN" dirty="0"/>
              <a:t>），然后使用这条阴影线对场景中所有物体作相交测试，若阴影线在抵达光源之前和场景中其他物体产生交点的话，则说明该点与光源之间存在其他物体，也就是说该交点位于其他物体产生的阴影内。</a:t>
            </a:r>
          </a:p>
        </p:txBody>
      </p:sp>
      <p:cxnSp>
        <p:nvCxnSpPr>
          <p:cNvPr id="132"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Box 109"/>
          <p:cNvSpPr txBox="1"/>
          <p:nvPr/>
        </p:nvSpPr>
        <p:spPr>
          <a:xfrm>
            <a:off x="908957" y="206330"/>
            <a:ext cx="1569660" cy="369332"/>
          </a:xfrm>
          <a:prstGeom prst="rect">
            <a:avLst/>
          </a:prstGeom>
          <a:noFill/>
        </p:spPr>
        <p:txBody>
          <a:bodyPr wrap="none" rtlCol="0">
            <a:spAutoFit/>
          </a:bodyPr>
          <a:lstStyle/>
          <a:p>
            <a:r>
              <a:rPr lang="zh-CN" altLang="en-US" b="1" dirty="0" smtClean="0"/>
              <a:t>阴影生成算法</a:t>
            </a:r>
            <a:endParaRPr lang="zh-CN" altLang="en-US" spc="300" dirty="0">
              <a:latin typeface="方正兰亭细黑_GBK" pitchFamily="2" charset="-122"/>
              <a:ea typeface="方正兰亭细黑_GBK" pitchFamily="2" charset="-122"/>
            </a:endParaRPr>
          </a:p>
        </p:txBody>
      </p:sp>
      <p:cxnSp>
        <p:nvCxnSpPr>
          <p:cNvPr id="140" name="直接连接符 110"/>
          <p:cNvCxnSpPr/>
          <p:nvPr/>
        </p:nvCxnSpPr>
        <p:spPr>
          <a:xfrm>
            <a:off x="2492638"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2"/>
          <p:cNvSpPr>
            <a:spLocks noChangeArrowheads="1"/>
          </p:cNvSpPr>
          <p:nvPr/>
        </p:nvSpPr>
        <p:spPr bwMode="auto">
          <a:xfrm>
            <a:off x="3113069" y="3051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7956760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300"/>
                                        <p:tgtEl>
                                          <p:spTgt spid="132"/>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wipe(down)">
                                      <p:cBhvr>
                                        <p:cTn id="11" dur="300"/>
                                        <p:tgtEl>
                                          <p:spTgt spid="13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39"/>
                                        </p:tgtEl>
                                        <p:attrNameLst>
                                          <p:attrName>style.visibility</p:attrName>
                                        </p:attrNameLst>
                                      </p:cBhvr>
                                      <p:to>
                                        <p:strVal val="visible"/>
                                      </p:to>
                                    </p:set>
                                    <p:anim calcmode="lin" valueType="num">
                                      <p:cBhvr additive="base">
                                        <p:cTn id="15" dur="500"/>
                                        <p:tgtEl>
                                          <p:spTgt spid="139"/>
                                        </p:tgtEl>
                                        <p:attrNameLst>
                                          <p:attrName>ppt_x</p:attrName>
                                        </p:attrNameLst>
                                      </p:cBhvr>
                                      <p:tavLst>
                                        <p:tav tm="0">
                                          <p:val>
                                            <p:strVal val="#ppt_x-#ppt_w*1.125000"/>
                                          </p:val>
                                        </p:tav>
                                        <p:tav tm="100000">
                                          <p:val>
                                            <p:strVal val="#ppt_x"/>
                                          </p:val>
                                        </p:tav>
                                      </p:tavLst>
                                    </p:anim>
                                    <p:animEffect transition="in" filter="wipe(right)">
                                      <p:cBhvr>
                                        <p:cTn id="16" dur="500"/>
                                        <p:tgtEl>
                                          <p:spTgt spid="139"/>
                                        </p:tgtEl>
                                      </p:cBhvr>
                                    </p:animEffect>
                                  </p:childTnLst>
                                </p:cTn>
                              </p:par>
                              <p:par>
                                <p:cTn id="17" presetID="12" presetClass="entr" presetSubtype="8" fill="hold" nodeType="withEffect">
                                  <p:stCondLst>
                                    <p:cond delay="0"/>
                                  </p:stCondLst>
                                  <p:childTnLst>
                                    <p:set>
                                      <p:cBhvr>
                                        <p:cTn id="18" dur="1" fill="hold">
                                          <p:stCondLst>
                                            <p:cond delay="0"/>
                                          </p:stCondLst>
                                        </p:cTn>
                                        <p:tgtEl>
                                          <p:spTgt spid="140"/>
                                        </p:tgtEl>
                                        <p:attrNameLst>
                                          <p:attrName>style.visibility</p:attrName>
                                        </p:attrNameLst>
                                      </p:cBhvr>
                                      <p:to>
                                        <p:strVal val="visible"/>
                                      </p:to>
                                    </p:set>
                                    <p:anim calcmode="lin" valueType="num">
                                      <p:cBhvr additive="base">
                                        <p:cTn id="19" dur="500"/>
                                        <p:tgtEl>
                                          <p:spTgt spid="140"/>
                                        </p:tgtEl>
                                        <p:attrNameLst>
                                          <p:attrName>ppt_x</p:attrName>
                                        </p:attrNameLst>
                                      </p:cBhvr>
                                      <p:tavLst>
                                        <p:tav tm="0">
                                          <p:val>
                                            <p:strVal val="#ppt_x-#ppt_w*1.125000"/>
                                          </p:val>
                                        </p:tav>
                                        <p:tav tm="100000">
                                          <p:val>
                                            <p:strVal val="#ppt_x"/>
                                          </p:val>
                                        </p:tav>
                                      </p:tavLst>
                                    </p:anim>
                                    <p:animEffect transition="in" filter="wipe(right)">
                                      <p:cBhvr>
                                        <p:cTn id="20" dur="500"/>
                                        <p:tgtEl>
                                          <p:spTgt spid="1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animBg="1"/>
      <p:bldP spid="1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247083" y="-1169412"/>
            <a:ext cx="619602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646880" y="1050794"/>
            <a:ext cx="7981863" cy="2169825"/>
          </a:xfrm>
          <a:prstGeom prst="rect">
            <a:avLst/>
          </a:prstGeom>
        </p:spPr>
        <p:txBody>
          <a:bodyPr wrap="square">
            <a:spAutoFit/>
          </a:bodyPr>
          <a:lstStyle/>
          <a:p>
            <a:pPr>
              <a:lnSpc>
                <a:spcPct val="150000"/>
              </a:lnSpc>
            </a:pPr>
            <a:r>
              <a:rPr lang="zh-CN" altLang="zh-CN" dirty="0"/>
              <a:t>当满足下面任意一条的时候就可以停止光线追踪并返回最终的光线结果</a:t>
            </a:r>
            <a:r>
              <a:rPr lang="zh-CN" altLang="zh-CN" dirty="0" smtClean="0"/>
              <a:t>：</a:t>
            </a:r>
            <a:endParaRPr lang="en-US" altLang="zh-CN" dirty="0" smtClean="0"/>
          </a:p>
          <a:p>
            <a:pPr>
              <a:lnSpc>
                <a:spcPct val="150000"/>
              </a:lnSpc>
            </a:pPr>
            <a:endParaRPr lang="en-US" altLang="zh-CN" dirty="0"/>
          </a:p>
          <a:p>
            <a:pPr marL="285750" indent="-285750">
              <a:lnSpc>
                <a:spcPct val="150000"/>
              </a:lnSpc>
              <a:buFont typeface="Arial" charset="0"/>
              <a:buChar char="•"/>
            </a:pPr>
            <a:r>
              <a:rPr lang="zh-CN" altLang="en-US" dirty="0" smtClean="0"/>
              <a:t>光线不与场景中任何一个物体产生交点</a:t>
            </a:r>
            <a:endParaRPr lang="en-US" altLang="zh-CN" dirty="0" smtClean="0"/>
          </a:p>
          <a:p>
            <a:pPr marL="285750" indent="-285750">
              <a:lnSpc>
                <a:spcPct val="150000"/>
              </a:lnSpc>
              <a:buFont typeface="Arial" charset="0"/>
              <a:buChar char="•"/>
            </a:pPr>
            <a:r>
              <a:rPr lang="zh-CN" altLang="en-US" dirty="0" smtClean="0"/>
              <a:t>光线最终追踪到光源所在位置</a:t>
            </a:r>
            <a:endParaRPr lang="en-US" altLang="zh-CN" dirty="0" smtClean="0"/>
          </a:p>
          <a:p>
            <a:pPr marL="285750" indent="-285750">
              <a:lnSpc>
                <a:spcPct val="150000"/>
              </a:lnSpc>
              <a:buFont typeface="Arial" charset="0"/>
              <a:buChar char="•"/>
            </a:pPr>
            <a:r>
              <a:rPr lang="zh-CN" altLang="en-US" dirty="0" smtClean="0"/>
              <a:t>光线追踪的递归深度达到用户指定层数</a:t>
            </a:r>
            <a:r>
              <a:rPr lang="zh-CN" altLang="zh-CN" dirty="0" smtClean="0"/>
              <a:t> </a:t>
            </a:r>
            <a:endParaRPr lang="zh-CN" altLang="zh-CN" dirty="0"/>
          </a:p>
        </p:txBody>
      </p:sp>
      <p:cxnSp>
        <p:nvCxnSpPr>
          <p:cNvPr id="132"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Box 109"/>
          <p:cNvSpPr txBox="1"/>
          <p:nvPr/>
        </p:nvSpPr>
        <p:spPr>
          <a:xfrm>
            <a:off x="908957" y="206330"/>
            <a:ext cx="1569660" cy="369332"/>
          </a:xfrm>
          <a:prstGeom prst="rect">
            <a:avLst/>
          </a:prstGeom>
          <a:noFill/>
        </p:spPr>
        <p:txBody>
          <a:bodyPr wrap="none" rtlCol="0">
            <a:spAutoFit/>
          </a:bodyPr>
          <a:lstStyle/>
          <a:p>
            <a:r>
              <a:rPr lang="zh-CN" altLang="en-US" b="1" dirty="0" smtClean="0"/>
              <a:t>递归终止条件</a:t>
            </a:r>
            <a:endParaRPr lang="zh-CN" altLang="en-US" spc="300" dirty="0">
              <a:latin typeface="方正兰亭细黑_GBK" pitchFamily="2" charset="-122"/>
              <a:ea typeface="方正兰亭细黑_GBK" pitchFamily="2" charset="-122"/>
            </a:endParaRPr>
          </a:p>
        </p:txBody>
      </p:sp>
      <p:cxnSp>
        <p:nvCxnSpPr>
          <p:cNvPr id="140" name="直接连接符 110"/>
          <p:cNvCxnSpPr/>
          <p:nvPr/>
        </p:nvCxnSpPr>
        <p:spPr>
          <a:xfrm>
            <a:off x="2492638"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2"/>
          <p:cNvSpPr>
            <a:spLocks noChangeArrowheads="1"/>
          </p:cNvSpPr>
          <p:nvPr/>
        </p:nvSpPr>
        <p:spPr bwMode="auto">
          <a:xfrm>
            <a:off x="3113069" y="3051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9807051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300"/>
                                        <p:tgtEl>
                                          <p:spTgt spid="132"/>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wipe(down)">
                                      <p:cBhvr>
                                        <p:cTn id="11" dur="300"/>
                                        <p:tgtEl>
                                          <p:spTgt spid="13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39"/>
                                        </p:tgtEl>
                                        <p:attrNameLst>
                                          <p:attrName>style.visibility</p:attrName>
                                        </p:attrNameLst>
                                      </p:cBhvr>
                                      <p:to>
                                        <p:strVal val="visible"/>
                                      </p:to>
                                    </p:set>
                                    <p:anim calcmode="lin" valueType="num">
                                      <p:cBhvr additive="base">
                                        <p:cTn id="15" dur="500"/>
                                        <p:tgtEl>
                                          <p:spTgt spid="139"/>
                                        </p:tgtEl>
                                        <p:attrNameLst>
                                          <p:attrName>ppt_x</p:attrName>
                                        </p:attrNameLst>
                                      </p:cBhvr>
                                      <p:tavLst>
                                        <p:tav tm="0">
                                          <p:val>
                                            <p:strVal val="#ppt_x-#ppt_w*1.125000"/>
                                          </p:val>
                                        </p:tav>
                                        <p:tav tm="100000">
                                          <p:val>
                                            <p:strVal val="#ppt_x"/>
                                          </p:val>
                                        </p:tav>
                                      </p:tavLst>
                                    </p:anim>
                                    <p:animEffect transition="in" filter="wipe(right)">
                                      <p:cBhvr>
                                        <p:cTn id="16" dur="500"/>
                                        <p:tgtEl>
                                          <p:spTgt spid="139"/>
                                        </p:tgtEl>
                                      </p:cBhvr>
                                    </p:animEffect>
                                  </p:childTnLst>
                                </p:cTn>
                              </p:par>
                              <p:par>
                                <p:cTn id="17" presetID="12" presetClass="entr" presetSubtype="8" fill="hold" nodeType="withEffect">
                                  <p:stCondLst>
                                    <p:cond delay="0"/>
                                  </p:stCondLst>
                                  <p:childTnLst>
                                    <p:set>
                                      <p:cBhvr>
                                        <p:cTn id="18" dur="1" fill="hold">
                                          <p:stCondLst>
                                            <p:cond delay="0"/>
                                          </p:stCondLst>
                                        </p:cTn>
                                        <p:tgtEl>
                                          <p:spTgt spid="140"/>
                                        </p:tgtEl>
                                        <p:attrNameLst>
                                          <p:attrName>style.visibility</p:attrName>
                                        </p:attrNameLst>
                                      </p:cBhvr>
                                      <p:to>
                                        <p:strVal val="visible"/>
                                      </p:to>
                                    </p:set>
                                    <p:anim calcmode="lin" valueType="num">
                                      <p:cBhvr additive="base">
                                        <p:cTn id="19" dur="500"/>
                                        <p:tgtEl>
                                          <p:spTgt spid="140"/>
                                        </p:tgtEl>
                                        <p:attrNameLst>
                                          <p:attrName>ppt_x</p:attrName>
                                        </p:attrNameLst>
                                      </p:cBhvr>
                                      <p:tavLst>
                                        <p:tav tm="0">
                                          <p:val>
                                            <p:strVal val="#ppt_x-#ppt_w*1.125000"/>
                                          </p:val>
                                        </p:tav>
                                        <p:tav tm="100000">
                                          <p:val>
                                            <p:strVal val="#ppt_x"/>
                                          </p:val>
                                        </p:tav>
                                      </p:tavLst>
                                    </p:anim>
                                    <p:animEffect transition="in" filter="wipe(right)">
                                      <p:cBhvr>
                                        <p:cTn id="20" dur="500"/>
                                        <p:tgtEl>
                                          <p:spTgt spid="1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animBg="1"/>
      <p:bldP spid="1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1009403" y="2528378"/>
            <a:ext cx="6927550" cy="810533"/>
          </a:xfrm>
          <a:custGeom>
            <a:avLst/>
            <a:gdLst>
              <a:gd name="connsiteX0" fmla="*/ 0 w 5867400"/>
              <a:gd name="connsiteY0" fmla="*/ 1629397 h 1629397"/>
              <a:gd name="connsiteX1" fmla="*/ 1266825 w 5867400"/>
              <a:gd name="connsiteY1" fmla="*/ 622 h 1629397"/>
              <a:gd name="connsiteX2" fmla="*/ 2790825 w 5867400"/>
              <a:gd name="connsiteY2" fmla="*/ 1419847 h 1629397"/>
              <a:gd name="connsiteX3" fmla="*/ 4181475 w 5867400"/>
              <a:gd name="connsiteY3" fmla="*/ 48247 h 1629397"/>
              <a:gd name="connsiteX4" fmla="*/ 5867400 w 5867400"/>
              <a:gd name="connsiteY4" fmla="*/ 1524622 h 1629397"/>
              <a:gd name="connsiteX0" fmla="*/ 0 w 5867400"/>
              <a:gd name="connsiteY0" fmla="*/ 1629395 h 1629395"/>
              <a:gd name="connsiteX1" fmla="*/ 1266825 w 5867400"/>
              <a:gd name="connsiteY1" fmla="*/ 620 h 1629395"/>
              <a:gd name="connsiteX2" fmla="*/ 2790825 w 5867400"/>
              <a:gd name="connsiteY2" fmla="*/ 1419845 h 1629395"/>
              <a:gd name="connsiteX3" fmla="*/ 4419600 w 5867400"/>
              <a:gd name="connsiteY3" fmla="*/ 620 h 1629395"/>
              <a:gd name="connsiteX4" fmla="*/ 5867400 w 5867400"/>
              <a:gd name="connsiteY4" fmla="*/ 1524620 h 1629395"/>
              <a:gd name="connsiteX0" fmla="*/ 0 w 5867400"/>
              <a:gd name="connsiteY0" fmla="*/ 1629283 h 1629283"/>
              <a:gd name="connsiteX1" fmla="*/ 1266825 w 5867400"/>
              <a:gd name="connsiteY1" fmla="*/ 508 h 1629283"/>
              <a:gd name="connsiteX2" fmla="*/ 2647950 w 5867400"/>
              <a:gd name="connsiteY2" fmla="*/ 1438783 h 1629283"/>
              <a:gd name="connsiteX3" fmla="*/ 4419600 w 5867400"/>
              <a:gd name="connsiteY3" fmla="*/ 508 h 1629283"/>
              <a:gd name="connsiteX4" fmla="*/ 5867400 w 5867400"/>
              <a:gd name="connsiteY4" fmla="*/ 1524508 h 1629283"/>
              <a:gd name="connsiteX0" fmla="*/ 0 w 6183053"/>
              <a:gd name="connsiteY0" fmla="*/ 1333902 h 1524402"/>
              <a:gd name="connsiteX1" fmla="*/ 1582478 w 6183053"/>
              <a:gd name="connsiteY1" fmla="*/ 402 h 1524402"/>
              <a:gd name="connsiteX2" fmla="*/ 2963603 w 6183053"/>
              <a:gd name="connsiteY2" fmla="*/ 1438677 h 1524402"/>
              <a:gd name="connsiteX3" fmla="*/ 4735253 w 6183053"/>
              <a:gd name="connsiteY3" fmla="*/ 402 h 1524402"/>
              <a:gd name="connsiteX4" fmla="*/ 6183053 w 6183053"/>
              <a:gd name="connsiteY4" fmla="*/ 1524402 h 1524402"/>
              <a:gd name="connsiteX0" fmla="*/ 0 w 6183053"/>
              <a:gd name="connsiteY0" fmla="*/ 1335661 h 1526161"/>
              <a:gd name="connsiteX1" fmla="*/ 1582478 w 6183053"/>
              <a:gd name="connsiteY1" fmla="*/ 2161 h 1526161"/>
              <a:gd name="connsiteX2" fmla="*/ 2898854 w 6183053"/>
              <a:gd name="connsiteY2" fmla="*/ 1164211 h 1526161"/>
              <a:gd name="connsiteX3" fmla="*/ 4735253 w 6183053"/>
              <a:gd name="connsiteY3" fmla="*/ 2161 h 1526161"/>
              <a:gd name="connsiteX4" fmla="*/ 6183053 w 6183053"/>
              <a:gd name="connsiteY4" fmla="*/ 1526161 h 1526161"/>
              <a:gd name="connsiteX0" fmla="*/ 0 w 6174959"/>
              <a:gd name="connsiteY0" fmla="*/ 1334007 h 1334007"/>
              <a:gd name="connsiteX1" fmla="*/ 1582478 w 6174959"/>
              <a:gd name="connsiteY1" fmla="*/ 507 h 1334007"/>
              <a:gd name="connsiteX2" fmla="*/ 2898854 w 6174959"/>
              <a:gd name="connsiteY2" fmla="*/ 1162557 h 1334007"/>
              <a:gd name="connsiteX3" fmla="*/ 4735253 w 6174959"/>
              <a:gd name="connsiteY3" fmla="*/ 507 h 1334007"/>
              <a:gd name="connsiteX4" fmla="*/ 6174959 w 6174959"/>
              <a:gd name="connsiteY4" fmla="*/ 1162557 h 1334007"/>
              <a:gd name="connsiteX0" fmla="*/ 0 w 6174959"/>
              <a:gd name="connsiteY0" fmla="*/ 1334067 h 1334067"/>
              <a:gd name="connsiteX1" fmla="*/ 1582478 w 6174959"/>
              <a:gd name="connsiteY1" fmla="*/ 567 h 1334067"/>
              <a:gd name="connsiteX2" fmla="*/ 3157851 w 6174959"/>
              <a:gd name="connsiteY2" fmla="*/ 1153092 h 1334067"/>
              <a:gd name="connsiteX3" fmla="*/ 4735253 w 6174959"/>
              <a:gd name="connsiteY3" fmla="*/ 567 h 1334067"/>
              <a:gd name="connsiteX4" fmla="*/ 6174959 w 6174959"/>
              <a:gd name="connsiteY4" fmla="*/ 1162617 h 1334067"/>
              <a:gd name="connsiteX0" fmla="*/ 0 w 6077835"/>
              <a:gd name="connsiteY0" fmla="*/ 1209734 h 1209734"/>
              <a:gd name="connsiteX1" fmla="*/ 1485354 w 6077835"/>
              <a:gd name="connsiteY1" fmla="*/ 59 h 1209734"/>
              <a:gd name="connsiteX2" fmla="*/ 3060727 w 6077835"/>
              <a:gd name="connsiteY2" fmla="*/ 1152584 h 1209734"/>
              <a:gd name="connsiteX3" fmla="*/ 4638129 w 6077835"/>
              <a:gd name="connsiteY3" fmla="*/ 59 h 1209734"/>
              <a:gd name="connsiteX4" fmla="*/ 6077835 w 6077835"/>
              <a:gd name="connsiteY4" fmla="*/ 1162109 h 1209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7835" h="1209734">
                <a:moveTo>
                  <a:pt x="0" y="1209734"/>
                </a:moveTo>
                <a:cubicBezTo>
                  <a:pt x="400844" y="412809"/>
                  <a:pt x="975233" y="9584"/>
                  <a:pt x="1485354" y="59"/>
                </a:cubicBezTo>
                <a:cubicBezTo>
                  <a:pt x="1995475" y="-9466"/>
                  <a:pt x="2535265" y="1152584"/>
                  <a:pt x="3060727" y="1152584"/>
                </a:cubicBezTo>
                <a:cubicBezTo>
                  <a:pt x="3586189" y="1152584"/>
                  <a:pt x="4135278" y="-1528"/>
                  <a:pt x="4638129" y="59"/>
                </a:cubicBezTo>
                <a:cubicBezTo>
                  <a:pt x="5140980" y="1646"/>
                  <a:pt x="5931785" y="820796"/>
                  <a:pt x="6077835" y="1162109"/>
                </a:cubicBezTo>
              </a:path>
            </a:pathLst>
          </a:custGeom>
          <a:noFill/>
          <a:ln w="76200" cap="rnd">
            <a:solidFill>
              <a:srgbClr val="163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 name="TextBox 6"/>
          <p:cNvSpPr txBox="1">
            <a:spLocks noChangeArrowheads="1"/>
          </p:cNvSpPr>
          <p:nvPr/>
        </p:nvSpPr>
        <p:spPr bwMode="auto">
          <a:xfrm>
            <a:off x="1595887" y="3388606"/>
            <a:ext cx="16156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dirty="0" smtClean="0">
                <a:latin typeface="方正兰亭细黑_GBK" pitchFamily="2" charset="-122"/>
                <a:ea typeface="方正兰亭细黑_GBK" pitchFamily="2" charset="-122"/>
              </a:rPr>
              <a:t>引言</a:t>
            </a:r>
            <a:endParaRPr lang="zh-CN" dirty="0">
              <a:latin typeface="方正兰亭细黑_GBK" pitchFamily="2" charset="-122"/>
              <a:ea typeface="方正兰亭细黑_GBK" pitchFamily="2" charset="-122"/>
            </a:endParaRPr>
          </a:p>
        </p:txBody>
      </p:sp>
      <p:sp>
        <p:nvSpPr>
          <p:cNvPr id="105" name="TextBox 6"/>
          <p:cNvSpPr txBox="1">
            <a:spLocks noChangeArrowheads="1"/>
          </p:cNvSpPr>
          <p:nvPr/>
        </p:nvSpPr>
        <p:spPr bwMode="auto">
          <a:xfrm>
            <a:off x="1978481" y="1388661"/>
            <a:ext cx="18326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dirty="0" smtClean="0">
                <a:latin typeface="方正兰亭细黑_GBK" pitchFamily="2" charset="-122"/>
                <a:ea typeface="方正兰亭细黑_GBK" pitchFamily="2" charset="-122"/>
              </a:rPr>
              <a:t>相关理论基础</a:t>
            </a:r>
            <a:endParaRPr lang="zh-CN" dirty="0">
              <a:latin typeface="方正兰亭细黑_GBK" pitchFamily="2" charset="-122"/>
              <a:ea typeface="方正兰亭细黑_GBK" pitchFamily="2" charset="-122"/>
            </a:endParaRPr>
          </a:p>
        </p:txBody>
      </p:sp>
      <p:sp>
        <p:nvSpPr>
          <p:cNvPr id="107" name="TextBox 6"/>
          <p:cNvSpPr txBox="1">
            <a:spLocks noChangeArrowheads="1"/>
          </p:cNvSpPr>
          <p:nvPr/>
        </p:nvSpPr>
        <p:spPr bwMode="auto">
          <a:xfrm>
            <a:off x="4919304" y="3296681"/>
            <a:ext cx="215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dirty="0" smtClean="0">
                <a:latin typeface="方正兰亭细黑_GBK" pitchFamily="2" charset="-122"/>
                <a:ea typeface="方正兰亭细黑_GBK" pitchFamily="2" charset="-122"/>
              </a:rPr>
              <a:t>光线</a:t>
            </a:r>
            <a:r>
              <a:rPr lang="zh-CN" altLang="en-US" smtClean="0">
                <a:latin typeface="方正兰亭细黑_GBK" pitchFamily="2" charset="-122"/>
                <a:ea typeface="方正兰亭细黑_GBK" pitchFamily="2" charset="-122"/>
              </a:rPr>
              <a:t>追踪算法原理</a:t>
            </a:r>
            <a:endParaRPr lang="zh-CN" dirty="0">
              <a:latin typeface="方正兰亭细黑_GBK" pitchFamily="2" charset="-122"/>
              <a:ea typeface="方正兰亭细黑_GBK" pitchFamily="2" charset="-122"/>
            </a:endParaRPr>
          </a:p>
        </p:txBody>
      </p: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069524"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主目录</a:t>
            </a:r>
            <a:endParaRPr lang="zh-CN" altLang="en-US" sz="2000" spc="300" dirty="0">
              <a:latin typeface="方正兰亭细黑_GBK" pitchFamily="2" charset="-122"/>
              <a:ea typeface="方正兰亭细黑_GBK" pitchFamily="2" charset="-122"/>
            </a:endParaRPr>
          </a:p>
        </p:txBody>
      </p:sp>
      <p:sp>
        <p:nvSpPr>
          <p:cNvPr id="116" name="TextBox 115"/>
          <p:cNvSpPr txBox="1"/>
          <p:nvPr/>
        </p:nvSpPr>
        <p:spPr>
          <a:xfrm>
            <a:off x="2160085" y="267886"/>
            <a:ext cx="1183337" cy="338554"/>
          </a:xfrm>
          <a:prstGeom prst="rect">
            <a:avLst/>
          </a:prstGeom>
          <a:noFill/>
        </p:spPr>
        <p:txBody>
          <a:bodyPr wrap="none" rtlCol="0">
            <a:spAutoFit/>
          </a:bodyPr>
          <a:lstStyle/>
          <a:p>
            <a:r>
              <a:rPr lang="en-US" altLang="zh-CN" sz="1600" dirty="0" smtClean="0">
                <a:solidFill>
                  <a:srgbClr val="163A5A"/>
                </a:solidFill>
                <a:latin typeface="Kozuka Gothic Pro R" pitchFamily="34" charset="-128"/>
                <a:ea typeface="Kozuka Gothic Pro R" pitchFamily="34" charset="-128"/>
              </a:rPr>
              <a:t>CONTENTS</a:t>
            </a:r>
            <a:endParaRPr lang="zh-CN" altLang="en-US" sz="1600" dirty="0">
              <a:solidFill>
                <a:srgbClr val="163A5A"/>
              </a:solidFill>
              <a:latin typeface="Kozuka Gothic Pro R" pitchFamily="34" charset="-128"/>
              <a:ea typeface="Kozuka Gothic Pro R" pitchFamily="34" charset="-128"/>
            </a:endParaRPr>
          </a:p>
        </p:txBody>
      </p:sp>
      <p:cxnSp>
        <p:nvCxnSpPr>
          <p:cNvPr id="14" name="直接连接符 13"/>
          <p:cNvCxnSpPr/>
          <p:nvPr/>
        </p:nvCxnSpPr>
        <p:spPr>
          <a:xfrm>
            <a:off x="2026111"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369933" y="2846884"/>
            <a:ext cx="1061926" cy="1061926"/>
            <a:chOff x="1008115" y="2542722"/>
            <a:chExt cx="1360493" cy="1360493"/>
          </a:xfrm>
        </p:grpSpPr>
        <p:grpSp>
          <p:nvGrpSpPr>
            <p:cNvPr id="86" name="组合 85"/>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87" name="同心圆 8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sp>
            <p:nvSpPr>
              <p:cNvPr id="88" name="椭圆 8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grpSp>
        <p:sp>
          <p:nvSpPr>
            <p:cNvPr id="108" name="TextBox 107"/>
            <p:cNvSpPr txBox="1"/>
            <p:nvPr/>
          </p:nvSpPr>
          <p:spPr>
            <a:xfrm>
              <a:off x="1327879" y="2645288"/>
              <a:ext cx="848588" cy="1064637"/>
            </a:xfrm>
            <a:prstGeom prst="rect">
              <a:avLst/>
            </a:prstGeom>
            <a:noFill/>
          </p:spPr>
          <p:txBody>
            <a:bodyPr wrap="none" rtlCol="0">
              <a:spAutoFit/>
            </a:bodyPr>
            <a:lstStyle/>
            <a:p>
              <a:r>
                <a:rPr lang="en-US" altLang="zh-CN" sz="4800" dirty="0" smtClean="0">
                  <a:solidFill>
                    <a:srgbClr val="163A5A"/>
                  </a:solidFill>
                  <a:latin typeface="Watford DB" pitchFamily="2" charset="0"/>
                  <a:ea typeface="造字工房劲黑（非商用）常规体" pitchFamily="50" charset="-122"/>
                </a:rPr>
                <a:t>1</a:t>
              </a:r>
              <a:endParaRPr lang="zh-CN" altLang="en-US" sz="4800" dirty="0">
                <a:solidFill>
                  <a:srgbClr val="163A5A"/>
                </a:solidFill>
                <a:latin typeface="Watford DB" pitchFamily="2" charset="0"/>
                <a:ea typeface="造字工房劲黑（非商用）常规体" pitchFamily="50" charset="-122"/>
              </a:endParaRPr>
            </a:p>
          </p:txBody>
        </p:sp>
      </p:grpSp>
      <p:pic>
        <p:nvPicPr>
          <p:cNvPr id="3" name="图片 2" hidden="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1084" y="-1050904"/>
            <a:ext cx="8810625" cy="4924425"/>
          </a:xfrm>
          <a:prstGeom prst="rect">
            <a:avLst/>
          </a:prstGeom>
        </p:spPr>
      </p:pic>
      <p:grpSp>
        <p:nvGrpSpPr>
          <p:cNvPr id="44" name="组合 43"/>
          <p:cNvGrpSpPr/>
          <p:nvPr/>
        </p:nvGrpSpPr>
        <p:grpSpPr>
          <a:xfrm>
            <a:off x="2220790" y="1880459"/>
            <a:ext cx="1061926" cy="1061926"/>
            <a:chOff x="1008115" y="2542722"/>
            <a:chExt cx="1360493" cy="1360493"/>
          </a:xfrm>
        </p:grpSpPr>
        <p:grpSp>
          <p:nvGrpSpPr>
            <p:cNvPr id="45" name="组合 44"/>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sp>
            <p:nvSpPr>
              <p:cNvPr id="48" name="椭圆 4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grpSp>
        <p:sp>
          <p:nvSpPr>
            <p:cNvPr id="46" name="TextBox 45"/>
            <p:cNvSpPr txBox="1"/>
            <p:nvPr/>
          </p:nvSpPr>
          <p:spPr>
            <a:xfrm>
              <a:off x="1301305" y="2643678"/>
              <a:ext cx="848588" cy="1064637"/>
            </a:xfrm>
            <a:prstGeom prst="rect">
              <a:avLst/>
            </a:prstGeom>
            <a:noFill/>
          </p:spPr>
          <p:txBody>
            <a:bodyPr wrap="none" rtlCol="0">
              <a:spAutoFit/>
            </a:bodyPr>
            <a:lstStyle/>
            <a:p>
              <a:r>
                <a:rPr lang="en-US" altLang="zh-CN" sz="4800" dirty="0" smtClean="0">
                  <a:solidFill>
                    <a:srgbClr val="163A5A"/>
                  </a:solidFill>
                  <a:latin typeface="Watford DB" pitchFamily="2" charset="0"/>
                  <a:ea typeface="造字工房劲黑（非商用）常规体" pitchFamily="50" charset="-122"/>
                </a:rPr>
                <a:t>2</a:t>
              </a:r>
              <a:endParaRPr lang="zh-CN" altLang="en-US" sz="4800" dirty="0">
                <a:solidFill>
                  <a:srgbClr val="163A5A"/>
                </a:solidFill>
                <a:latin typeface="Watford DB" pitchFamily="2" charset="0"/>
                <a:ea typeface="造字工房劲黑（非商用）常规体" pitchFamily="50" charset="-122"/>
              </a:endParaRPr>
            </a:p>
          </p:txBody>
        </p:sp>
      </p:grpSp>
      <p:grpSp>
        <p:nvGrpSpPr>
          <p:cNvPr id="54" name="组合 53"/>
          <p:cNvGrpSpPr/>
          <p:nvPr/>
        </p:nvGrpSpPr>
        <p:grpSpPr>
          <a:xfrm>
            <a:off x="7465437" y="2656873"/>
            <a:ext cx="1061926" cy="1061926"/>
            <a:chOff x="1008115" y="2542722"/>
            <a:chExt cx="1360493" cy="1360493"/>
          </a:xfrm>
        </p:grpSpPr>
        <p:grpSp>
          <p:nvGrpSpPr>
            <p:cNvPr id="55" name="组合 54"/>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57" name="同心圆 5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sp>
            <p:nvSpPr>
              <p:cNvPr id="58" name="椭圆 5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grpSp>
        <p:sp>
          <p:nvSpPr>
            <p:cNvPr id="56" name="TextBox 55"/>
            <p:cNvSpPr txBox="1"/>
            <p:nvPr/>
          </p:nvSpPr>
          <p:spPr>
            <a:xfrm>
              <a:off x="1268621" y="2643677"/>
              <a:ext cx="848588" cy="1064637"/>
            </a:xfrm>
            <a:prstGeom prst="rect">
              <a:avLst/>
            </a:prstGeom>
            <a:noFill/>
          </p:spPr>
          <p:txBody>
            <a:bodyPr wrap="none" rtlCol="0">
              <a:spAutoFit/>
            </a:bodyPr>
            <a:lstStyle/>
            <a:p>
              <a:r>
                <a:rPr lang="en-US" altLang="zh-CN" sz="4800" dirty="0" smtClean="0">
                  <a:solidFill>
                    <a:srgbClr val="163A5A"/>
                  </a:solidFill>
                  <a:latin typeface="Watford DB" pitchFamily="2" charset="0"/>
                  <a:ea typeface="造字工房劲黑（非商用）常规体" pitchFamily="50" charset="-122"/>
                </a:rPr>
                <a:t>4</a:t>
              </a:r>
              <a:endParaRPr lang="zh-CN" altLang="en-US" sz="4800" dirty="0">
                <a:solidFill>
                  <a:srgbClr val="163A5A"/>
                </a:solidFill>
                <a:latin typeface="Watford DB" pitchFamily="2" charset="0"/>
                <a:ea typeface="造字工房劲黑（非商用）常规体" pitchFamily="50" charset="-122"/>
              </a:endParaRPr>
            </a:p>
          </p:txBody>
        </p:sp>
      </p:grpSp>
      <p:grpSp>
        <p:nvGrpSpPr>
          <p:cNvPr id="65" name="组合 64"/>
          <p:cNvGrpSpPr/>
          <p:nvPr/>
        </p:nvGrpSpPr>
        <p:grpSpPr>
          <a:xfrm>
            <a:off x="5294689" y="1992769"/>
            <a:ext cx="1061926" cy="1061926"/>
            <a:chOff x="1008115" y="2542722"/>
            <a:chExt cx="1360493" cy="1360493"/>
          </a:xfrm>
        </p:grpSpPr>
        <p:grpSp>
          <p:nvGrpSpPr>
            <p:cNvPr id="66" name="组合 65"/>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sp>
            <p:nvSpPr>
              <p:cNvPr id="69" name="椭圆 6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grpSp>
        <p:sp>
          <p:nvSpPr>
            <p:cNvPr id="67" name="TextBox 66"/>
            <p:cNvSpPr txBox="1"/>
            <p:nvPr/>
          </p:nvSpPr>
          <p:spPr>
            <a:xfrm>
              <a:off x="1287848" y="2585262"/>
              <a:ext cx="848588" cy="1064637"/>
            </a:xfrm>
            <a:prstGeom prst="rect">
              <a:avLst/>
            </a:prstGeom>
            <a:noFill/>
          </p:spPr>
          <p:txBody>
            <a:bodyPr wrap="none" rtlCol="0">
              <a:spAutoFit/>
            </a:bodyPr>
            <a:lstStyle/>
            <a:p>
              <a:r>
                <a:rPr lang="en-US" altLang="zh-CN" sz="4800" dirty="0" smtClean="0">
                  <a:solidFill>
                    <a:srgbClr val="163A5A"/>
                  </a:solidFill>
                  <a:latin typeface="Watford DB" pitchFamily="2" charset="0"/>
                  <a:ea typeface="造字工房劲黑（非商用）常规体" pitchFamily="50" charset="-122"/>
                </a:rPr>
                <a:t>3</a:t>
              </a:r>
              <a:endParaRPr lang="zh-CN" altLang="en-US" sz="4800" dirty="0">
                <a:solidFill>
                  <a:srgbClr val="163A5A"/>
                </a:solidFill>
                <a:latin typeface="Watford DB" pitchFamily="2" charset="0"/>
                <a:ea typeface="造字工房劲黑（非商用）常规体" pitchFamily="50" charset="-122"/>
              </a:endParaRPr>
            </a:p>
          </p:txBody>
        </p:sp>
      </p:grpSp>
      <p:sp>
        <p:nvSpPr>
          <p:cNvPr id="75" name="TextBox 6"/>
          <p:cNvSpPr txBox="1">
            <a:spLocks noChangeArrowheads="1"/>
          </p:cNvSpPr>
          <p:nvPr/>
        </p:nvSpPr>
        <p:spPr bwMode="auto">
          <a:xfrm>
            <a:off x="7488614" y="2109351"/>
            <a:ext cx="11960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mtClean="0">
                <a:latin typeface="方正兰亭细黑_GBK" pitchFamily="2" charset="-122"/>
                <a:ea typeface="方正兰亭细黑_GBK" pitchFamily="2" charset="-122"/>
              </a:rPr>
              <a:t>小结</a:t>
            </a:r>
            <a:endParaRPr lang="zh-CN" dirty="0">
              <a:latin typeface="方正兰亭细黑_GBK" pitchFamily="2" charset="-122"/>
              <a:ea typeface="方正兰亭细黑_GBK" pitchFamily="2" charset="-122"/>
            </a:endParaRPr>
          </a:p>
        </p:txBody>
      </p:sp>
    </p:spTree>
    <p:custDataLst>
      <p:tags r:id="rId1"/>
    </p:custDataLst>
    <p:extLst>
      <p:ext uri="{BB962C8B-B14F-4D97-AF65-F5344CB8AC3E}">
        <p14:creationId xmlns:p14="http://schemas.microsoft.com/office/powerpoint/2010/main" val="69119218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16"/>
                                        </p:tgtEl>
                                        <p:attrNameLst>
                                          <p:attrName>style.visibility</p:attrName>
                                        </p:attrNameLst>
                                      </p:cBhvr>
                                      <p:to>
                                        <p:strVal val="visible"/>
                                      </p:to>
                                    </p:set>
                                    <p:anim calcmode="lin" valueType="num">
                                      <p:cBhvr additive="base">
                                        <p:cTn id="23" dur="500"/>
                                        <p:tgtEl>
                                          <p:spTgt spid="116"/>
                                        </p:tgtEl>
                                        <p:attrNameLst>
                                          <p:attrName>ppt_x</p:attrName>
                                        </p:attrNameLst>
                                      </p:cBhvr>
                                      <p:tavLst>
                                        <p:tav tm="0">
                                          <p:val>
                                            <p:strVal val="#ppt_x-#ppt_w*1.125000"/>
                                          </p:val>
                                        </p:tav>
                                        <p:tav tm="100000">
                                          <p:val>
                                            <p:strVal val="#ppt_x"/>
                                          </p:val>
                                        </p:tav>
                                      </p:tavLst>
                                    </p:anim>
                                    <p:animEffect transition="in" filter="wipe(right)">
                                      <p:cBhvr>
                                        <p:cTn id="24" dur="500"/>
                                        <p:tgtEl>
                                          <p:spTgt spid="1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2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6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nodeType="withEffect">
                                  <p:stCondLst>
                                    <p:cond delay="1200"/>
                                  </p:stCondLst>
                                  <p:childTnLst>
                                    <p:set>
                                      <p:cBhvr>
                                        <p:cTn id="37" dur="1" fill="hold">
                                          <p:stCondLst>
                                            <p:cond delay="0"/>
                                          </p:stCondLst>
                                        </p:cTn>
                                        <p:tgtEl>
                                          <p:spTgt spid="65"/>
                                        </p:tgtEl>
                                        <p:attrNameLst>
                                          <p:attrName>style.visibility</p:attrName>
                                        </p:attrNameLst>
                                      </p:cBhvr>
                                      <p:to>
                                        <p:strVal val="visible"/>
                                      </p:to>
                                    </p:set>
                                    <p:animEffect transition="in" filter="fade">
                                      <p:cBhvr>
                                        <p:cTn id="38" dur="500"/>
                                        <p:tgtEl>
                                          <p:spTgt spid="65"/>
                                        </p:tgtEl>
                                      </p:cBhvr>
                                    </p:animEffect>
                                  </p:childTnLst>
                                </p:cTn>
                              </p:par>
                              <p:par>
                                <p:cTn id="39" presetID="10" presetClass="entr" presetSubtype="0" fill="hold" nodeType="withEffect">
                                  <p:stCondLst>
                                    <p:cond delay="180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400"/>
                                  </p:stCondLst>
                                  <p:childTnLst>
                                    <p:set>
                                      <p:cBhvr>
                                        <p:cTn id="45" dur="1" fill="hold">
                                          <p:stCondLst>
                                            <p:cond delay="0"/>
                                          </p:stCondLst>
                                        </p:cTn>
                                        <p:tgtEl>
                                          <p:spTgt spid="105"/>
                                        </p:tgtEl>
                                        <p:attrNameLst>
                                          <p:attrName>style.visibility</p:attrName>
                                        </p:attrNameLst>
                                      </p:cBhvr>
                                      <p:to>
                                        <p:strVal val="visible"/>
                                      </p:to>
                                    </p:set>
                                    <p:animEffect transition="in" filter="fade">
                                      <p:cBhvr>
                                        <p:cTn id="46" dur="1000"/>
                                        <p:tgtEl>
                                          <p:spTgt spid="105"/>
                                        </p:tgtEl>
                                      </p:cBhvr>
                                    </p:animEffect>
                                    <p:anim calcmode="lin" valueType="num">
                                      <p:cBhvr>
                                        <p:cTn id="47" dur="1000" fill="hold"/>
                                        <p:tgtEl>
                                          <p:spTgt spid="105"/>
                                        </p:tgtEl>
                                        <p:attrNameLst>
                                          <p:attrName>ppt_x</p:attrName>
                                        </p:attrNameLst>
                                      </p:cBhvr>
                                      <p:tavLst>
                                        <p:tav tm="0">
                                          <p:val>
                                            <p:strVal val="#ppt_x"/>
                                          </p:val>
                                        </p:tav>
                                        <p:tav tm="100000">
                                          <p:val>
                                            <p:strVal val="#ppt_x"/>
                                          </p:val>
                                        </p:tav>
                                      </p:tavLst>
                                    </p:anim>
                                    <p:anim calcmode="lin" valueType="num">
                                      <p:cBhvr>
                                        <p:cTn id="48" dur="1000" fill="hold"/>
                                        <p:tgtEl>
                                          <p:spTgt spid="105"/>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104"/>
                                        </p:tgtEl>
                                        <p:attrNameLst>
                                          <p:attrName>style.visibility</p:attrName>
                                        </p:attrNameLst>
                                      </p:cBhvr>
                                      <p:to>
                                        <p:strVal val="visible"/>
                                      </p:to>
                                    </p:set>
                                    <p:animEffect transition="in" filter="fade">
                                      <p:cBhvr>
                                        <p:cTn id="51" dur="1000"/>
                                        <p:tgtEl>
                                          <p:spTgt spid="104"/>
                                        </p:tgtEl>
                                      </p:cBhvr>
                                    </p:animEffect>
                                    <p:anim calcmode="lin" valueType="num">
                                      <p:cBhvr>
                                        <p:cTn id="52" dur="1000" fill="hold"/>
                                        <p:tgtEl>
                                          <p:spTgt spid="104"/>
                                        </p:tgtEl>
                                        <p:attrNameLst>
                                          <p:attrName>ppt_x</p:attrName>
                                        </p:attrNameLst>
                                      </p:cBhvr>
                                      <p:tavLst>
                                        <p:tav tm="0">
                                          <p:val>
                                            <p:strVal val="#ppt_x"/>
                                          </p:val>
                                        </p:tav>
                                        <p:tav tm="100000">
                                          <p:val>
                                            <p:strVal val="#ppt_x"/>
                                          </p:val>
                                        </p:tav>
                                      </p:tavLst>
                                    </p:anim>
                                    <p:anim calcmode="lin" valueType="num">
                                      <p:cBhvr>
                                        <p:cTn id="53" dur="1000" fill="hold"/>
                                        <p:tgtEl>
                                          <p:spTgt spid="104"/>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1200"/>
                                  </p:stCondLst>
                                  <p:childTnLst>
                                    <p:set>
                                      <p:cBhvr>
                                        <p:cTn id="55" dur="1" fill="hold">
                                          <p:stCondLst>
                                            <p:cond delay="0"/>
                                          </p:stCondLst>
                                        </p:cTn>
                                        <p:tgtEl>
                                          <p:spTgt spid="107"/>
                                        </p:tgtEl>
                                        <p:attrNameLst>
                                          <p:attrName>style.visibility</p:attrName>
                                        </p:attrNameLst>
                                      </p:cBhvr>
                                      <p:to>
                                        <p:strVal val="visible"/>
                                      </p:to>
                                    </p:set>
                                    <p:animEffect transition="in" filter="fade">
                                      <p:cBhvr>
                                        <p:cTn id="56" dur="1000"/>
                                        <p:tgtEl>
                                          <p:spTgt spid="107"/>
                                        </p:tgtEl>
                                      </p:cBhvr>
                                    </p:animEffect>
                                    <p:anim calcmode="lin" valueType="num">
                                      <p:cBhvr>
                                        <p:cTn id="57" dur="1000" fill="hold"/>
                                        <p:tgtEl>
                                          <p:spTgt spid="107"/>
                                        </p:tgtEl>
                                        <p:attrNameLst>
                                          <p:attrName>ppt_x</p:attrName>
                                        </p:attrNameLst>
                                      </p:cBhvr>
                                      <p:tavLst>
                                        <p:tav tm="0">
                                          <p:val>
                                            <p:strVal val="#ppt_x"/>
                                          </p:val>
                                        </p:tav>
                                        <p:tav tm="100000">
                                          <p:val>
                                            <p:strVal val="#ppt_x"/>
                                          </p:val>
                                        </p:tav>
                                      </p:tavLst>
                                    </p:anim>
                                    <p:anim calcmode="lin" valueType="num">
                                      <p:cBhvr>
                                        <p:cTn id="58" dur="1000" fill="hold"/>
                                        <p:tgtEl>
                                          <p:spTgt spid="10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160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1000"/>
                                        <p:tgtEl>
                                          <p:spTgt spid="75"/>
                                        </p:tgtEl>
                                      </p:cBhvr>
                                    </p:animEffect>
                                    <p:anim calcmode="lin" valueType="num">
                                      <p:cBhvr>
                                        <p:cTn id="62" dur="1000" fill="hold"/>
                                        <p:tgtEl>
                                          <p:spTgt spid="75"/>
                                        </p:tgtEl>
                                        <p:attrNameLst>
                                          <p:attrName>ppt_x</p:attrName>
                                        </p:attrNameLst>
                                      </p:cBhvr>
                                      <p:tavLst>
                                        <p:tav tm="0">
                                          <p:val>
                                            <p:strVal val="#ppt_x"/>
                                          </p:val>
                                        </p:tav>
                                        <p:tav tm="100000">
                                          <p:val>
                                            <p:strVal val="#ppt_x"/>
                                          </p:val>
                                        </p:tav>
                                      </p:tavLst>
                                    </p:anim>
                                    <p:anim calcmode="lin" valueType="num">
                                      <p:cBhvr>
                                        <p:cTn id="63"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4" grpId="0"/>
      <p:bldP spid="105" grpId="0"/>
      <p:bldP spid="107" grpId="0"/>
      <p:bldP spid="103" grpId="0" animBg="1"/>
      <p:bldP spid="94" grpId="0"/>
      <p:bldP spid="116" grpId="0"/>
      <p:bldP spid="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617840" y="183809"/>
            <a:ext cx="4221110" cy="4221110"/>
            <a:chOff x="1008115" y="2542722"/>
            <a:chExt cx="1360493" cy="1360493"/>
          </a:xfrm>
        </p:grpSpPr>
        <p:grpSp>
          <p:nvGrpSpPr>
            <p:cNvPr id="5" name="组合 4"/>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1357180" y="2796039"/>
              <a:ext cx="59540" cy="267836"/>
            </a:xfrm>
            <a:prstGeom prst="rect">
              <a:avLst/>
            </a:prstGeom>
            <a:noFill/>
          </p:spPr>
          <p:txBody>
            <a:bodyPr wrap="none" rtlCol="0">
              <a:spAutoFit/>
            </a:bodyPr>
            <a:lstStyle/>
            <a:p>
              <a:endParaRPr lang="zh-CN" altLang="en-US" sz="4800" dirty="0">
                <a:latin typeface="Watford DB" pitchFamily="2" charset="0"/>
                <a:ea typeface="造字工房劲黑（非商用）常规体" pitchFamily="50" charset="-122"/>
              </a:endParaRPr>
            </a:p>
          </p:txBody>
        </p:sp>
      </p:grpSp>
      <p:cxnSp>
        <p:nvCxnSpPr>
          <p:cNvPr id="12" name="直接连接符 11"/>
          <p:cNvCxnSpPr/>
          <p:nvPr/>
        </p:nvCxnSpPr>
        <p:spPr>
          <a:xfrm>
            <a:off x="3190875" y="2625452"/>
            <a:ext cx="30641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128159" y="1534993"/>
            <a:ext cx="3204723" cy="1323439"/>
          </a:xfrm>
          <a:prstGeom prst="rect">
            <a:avLst/>
          </a:prstGeom>
          <a:noFill/>
        </p:spPr>
        <p:txBody>
          <a:bodyPr wrap="none" rtlCol="0">
            <a:spAutoFit/>
          </a:bodyPr>
          <a:lstStyle/>
          <a:p>
            <a:r>
              <a:rPr lang="en-US" altLang="zh-CN" sz="8000" dirty="0" smtClean="0">
                <a:solidFill>
                  <a:srgbClr val="163A5A"/>
                </a:solidFill>
                <a:latin typeface="方正大黑简体" panose="02010601030101010101" pitchFamily="2" charset="-122"/>
                <a:ea typeface="方正大黑简体" panose="02010601030101010101" pitchFamily="2" charset="-122"/>
              </a:rPr>
              <a:t>Thanks</a:t>
            </a:r>
            <a:endParaRPr lang="zh-CN" altLang="en-US" sz="8000" dirty="0">
              <a:solidFill>
                <a:srgbClr val="163A5A"/>
              </a:solidFill>
              <a:latin typeface="方正大黑简体" panose="02010601030101010101" pitchFamily="2" charset="-122"/>
              <a:ea typeface="方正大黑简体" panose="02010601030101010101" pitchFamily="2" charset="-122"/>
            </a:endParaRPr>
          </a:p>
        </p:txBody>
      </p:sp>
      <p:sp>
        <p:nvSpPr>
          <p:cNvPr id="19" name="椭圆 18"/>
          <p:cNvSpPr/>
          <p:nvPr/>
        </p:nvSpPr>
        <p:spPr>
          <a:xfrm>
            <a:off x="4822700" y="3747640"/>
            <a:ext cx="500908" cy="500908"/>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965030" y="3971951"/>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799913" y="3972310"/>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503579" y="4090649"/>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23168" y="3976970"/>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309894" y="3969465"/>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800928" y="4100872"/>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097983" y="4004076"/>
            <a:ext cx="250454" cy="250454"/>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974631" y="3970669"/>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399206" y="3978724"/>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7607392" y="4027860"/>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148391" y="3788166"/>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318009" y="4101156"/>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754005" y="3824263"/>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453681" y="3916110"/>
            <a:ext cx="322151" cy="322151"/>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323608" y="3968847"/>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454517" y="3972180"/>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69307" y="4103412"/>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019999" y="3788909"/>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938294" y="4025243"/>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441140" y="3831458"/>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7978110" y="3962886"/>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07136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par>
                                <p:cTn id="16" presetID="53" presetClass="entr" presetSubtype="16" fill="hold" grpId="0" nodeType="withEffect">
                                  <p:stCondLst>
                                    <p:cond delay="40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par>
                                <p:cTn id="21" presetID="53" presetClass="entr" presetSubtype="16" fill="hold" grpId="0" nodeType="withEffect">
                                  <p:stCondLst>
                                    <p:cond delay="20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par>
                                <p:cTn id="31" presetID="53" presetClass="entr" presetSubtype="16" fill="hold" grpId="0" nodeType="withEffect">
                                  <p:stCondLst>
                                    <p:cond delay="40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par>
                                <p:cTn id="36" presetID="53" presetClass="entr" presetSubtype="16" fill="hold" grpId="0" nodeType="withEffect">
                                  <p:stCondLst>
                                    <p:cond delay="20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Effect transition="in" filter="fade">
                                      <p:cBhvr>
                                        <p:cTn id="40" dur="500"/>
                                        <p:tgtEl>
                                          <p:spTgt spid="24"/>
                                        </p:tgtEl>
                                      </p:cBhvr>
                                    </p:animEffect>
                                  </p:childTnLst>
                                </p:cTn>
                              </p:par>
                              <p:par>
                                <p:cTn id="41" presetID="53" presetClass="entr" presetSubtype="16" fill="hold" grpId="0" nodeType="withEffect">
                                  <p:stCondLst>
                                    <p:cond delay="20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fltVal val="0"/>
                                          </p:val>
                                        </p:tav>
                                        <p:tav tm="100000">
                                          <p:val>
                                            <p:strVal val="#ppt_h"/>
                                          </p:val>
                                        </p:tav>
                                      </p:tavLst>
                                    </p:anim>
                                    <p:animEffect transition="in" filter="fade">
                                      <p:cBhvr>
                                        <p:cTn id="50" dur="500"/>
                                        <p:tgtEl>
                                          <p:spTgt spid="26"/>
                                        </p:tgtEl>
                                      </p:cBhvr>
                                    </p:animEffect>
                                  </p:childTnLst>
                                </p:cTn>
                              </p:par>
                              <p:par>
                                <p:cTn id="51" presetID="53" presetClass="entr" presetSubtype="16" fill="hold" grpId="0" nodeType="withEffect">
                                  <p:stCondLst>
                                    <p:cond delay="40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par>
                                <p:cTn id="56" presetID="53" presetClass="entr" presetSubtype="16" fill="hold" grpId="0" nodeType="withEffect">
                                  <p:stCondLst>
                                    <p:cond delay="200"/>
                                  </p:stCondLst>
                                  <p:childTnLst>
                                    <p:set>
                                      <p:cBhvr>
                                        <p:cTn id="57" dur="1" fill="hold">
                                          <p:stCondLst>
                                            <p:cond delay="0"/>
                                          </p:stCondLst>
                                        </p:cTn>
                                        <p:tgtEl>
                                          <p:spTgt spid="28"/>
                                        </p:tgtEl>
                                        <p:attrNameLst>
                                          <p:attrName>style.visibility</p:attrName>
                                        </p:attrNameLst>
                                      </p:cBhvr>
                                      <p:to>
                                        <p:strVal val="visible"/>
                                      </p:to>
                                    </p:set>
                                    <p:anim calcmode="lin" valueType="num">
                                      <p:cBhvr>
                                        <p:cTn id="58" dur="500" fill="hold"/>
                                        <p:tgtEl>
                                          <p:spTgt spid="28"/>
                                        </p:tgtEl>
                                        <p:attrNameLst>
                                          <p:attrName>ppt_w</p:attrName>
                                        </p:attrNameLst>
                                      </p:cBhvr>
                                      <p:tavLst>
                                        <p:tav tm="0">
                                          <p:val>
                                            <p:fltVal val="0"/>
                                          </p:val>
                                        </p:tav>
                                        <p:tav tm="100000">
                                          <p:val>
                                            <p:strVal val="#ppt_w"/>
                                          </p:val>
                                        </p:tav>
                                      </p:tavLst>
                                    </p:anim>
                                    <p:anim calcmode="lin" valueType="num">
                                      <p:cBhvr>
                                        <p:cTn id="59" dur="500" fill="hold"/>
                                        <p:tgtEl>
                                          <p:spTgt spid="28"/>
                                        </p:tgtEl>
                                        <p:attrNameLst>
                                          <p:attrName>ppt_h</p:attrName>
                                        </p:attrNameLst>
                                      </p:cBhvr>
                                      <p:tavLst>
                                        <p:tav tm="0">
                                          <p:val>
                                            <p:fltVal val="0"/>
                                          </p:val>
                                        </p:tav>
                                        <p:tav tm="100000">
                                          <p:val>
                                            <p:strVal val="#ppt_h"/>
                                          </p:val>
                                        </p:tav>
                                      </p:tavLst>
                                    </p:anim>
                                    <p:animEffect transition="in" filter="fade">
                                      <p:cBhvr>
                                        <p:cTn id="60" dur="500"/>
                                        <p:tgtEl>
                                          <p:spTgt spid="2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Effect transition="in" filter="fade">
                                      <p:cBhvr>
                                        <p:cTn id="65" dur="500"/>
                                        <p:tgtEl>
                                          <p:spTgt spid="29"/>
                                        </p:tgtEl>
                                      </p:cBhvr>
                                    </p:animEffect>
                                  </p:childTnLst>
                                </p:cTn>
                              </p:par>
                              <p:par>
                                <p:cTn id="66" presetID="53" presetClass="entr" presetSubtype="16" fill="hold" grpId="0" nodeType="withEffect">
                                  <p:stCondLst>
                                    <p:cond delay="400"/>
                                  </p:stCondLst>
                                  <p:childTnLst>
                                    <p:set>
                                      <p:cBhvr>
                                        <p:cTn id="67" dur="1" fill="hold">
                                          <p:stCondLst>
                                            <p:cond delay="0"/>
                                          </p:stCondLst>
                                        </p:cTn>
                                        <p:tgtEl>
                                          <p:spTgt spid="30"/>
                                        </p:tgtEl>
                                        <p:attrNameLst>
                                          <p:attrName>style.visibility</p:attrName>
                                        </p:attrNameLst>
                                      </p:cBhvr>
                                      <p:to>
                                        <p:strVal val="visible"/>
                                      </p:to>
                                    </p:set>
                                    <p:anim calcmode="lin" valueType="num">
                                      <p:cBhvr>
                                        <p:cTn id="68" dur="500" fill="hold"/>
                                        <p:tgtEl>
                                          <p:spTgt spid="30"/>
                                        </p:tgtEl>
                                        <p:attrNameLst>
                                          <p:attrName>ppt_w</p:attrName>
                                        </p:attrNameLst>
                                      </p:cBhvr>
                                      <p:tavLst>
                                        <p:tav tm="0">
                                          <p:val>
                                            <p:fltVal val="0"/>
                                          </p:val>
                                        </p:tav>
                                        <p:tav tm="100000">
                                          <p:val>
                                            <p:strVal val="#ppt_w"/>
                                          </p:val>
                                        </p:tav>
                                      </p:tavLst>
                                    </p:anim>
                                    <p:anim calcmode="lin" valueType="num">
                                      <p:cBhvr>
                                        <p:cTn id="69" dur="500" fill="hold"/>
                                        <p:tgtEl>
                                          <p:spTgt spid="30"/>
                                        </p:tgtEl>
                                        <p:attrNameLst>
                                          <p:attrName>ppt_h</p:attrName>
                                        </p:attrNameLst>
                                      </p:cBhvr>
                                      <p:tavLst>
                                        <p:tav tm="0">
                                          <p:val>
                                            <p:fltVal val="0"/>
                                          </p:val>
                                        </p:tav>
                                        <p:tav tm="100000">
                                          <p:val>
                                            <p:strVal val="#ppt_h"/>
                                          </p:val>
                                        </p:tav>
                                      </p:tavLst>
                                    </p:anim>
                                    <p:animEffect transition="in" filter="fade">
                                      <p:cBhvr>
                                        <p:cTn id="70" dur="500"/>
                                        <p:tgtEl>
                                          <p:spTgt spid="30"/>
                                        </p:tgtEl>
                                      </p:cBhvr>
                                    </p:animEffect>
                                  </p:childTnLst>
                                </p:cTn>
                              </p:par>
                              <p:par>
                                <p:cTn id="71" presetID="53" presetClass="entr" presetSubtype="16" fill="hold" grpId="0" nodeType="withEffect">
                                  <p:stCondLst>
                                    <p:cond delay="20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fltVal val="0"/>
                                          </p:val>
                                        </p:tav>
                                        <p:tav tm="100000">
                                          <p:val>
                                            <p:strVal val="#ppt_w"/>
                                          </p:val>
                                        </p:tav>
                                      </p:tavLst>
                                    </p:anim>
                                    <p:anim calcmode="lin" valueType="num">
                                      <p:cBhvr>
                                        <p:cTn id="74" dur="500" fill="hold"/>
                                        <p:tgtEl>
                                          <p:spTgt spid="31"/>
                                        </p:tgtEl>
                                        <p:attrNameLst>
                                          <p:attrName>ppt_h</p:attrName>
                                        </p:attrNameLst>
                                      </p:cBhvr>
                                      <p:tavLst>
                                        <p:tav tm="0">
                                          <p:val>
                                            <p:fltVal val="0"/>
                                          </p:val>
                                        </p:tav>
                                        <p:tav tm="100000">
                                          <p:val>
                                            <p:strVal val="#ppt_h"/>
                                          </p:val>
                                        </p:tav>
                                      </p:tavLst>
                                    </p:anim>
                                    <p:animEffect transition="in" filter="fade">
                                      <p:cBhvr>
                                        <p:cTn id="75" dur="500"/>
                                        <p:tgtEl>
                                          <p:spTgt spid="31"/>
                                        </p:tgtEl>
                                      </p:cBhvr>
                                    </p:animEffect>
                                  </p:childTnLst>
                                </p:cTn>
                              </p:par>
                              <p:par>
                                <p:cTn id="76" presetID="53" presetClass="entr" presetSubtype="16" fill="hold" grpId="0" nodeType="withEffect">
                                  <p:stCondLst>
                                    <p:cond delay="200"/>
                                  </p:stCondLst>
                                  <p:childTnLst>
                                    <p:set>
                                      <p:cBhvr>
                                        <p:cTn id="77" dur="1" fill="hold">
                                          <p:stCondLst>
                                            <p:cond delay="0"/>
                                          </p:stCondLst>
                                        </p:cTn>
                                        <p:tgtEl>
                                          <p:spTgt spid="32"/>
                                        </p:tgtEl>
                                        <p:attrNameLst>
                                          <p:attrName>style.visibility</p:attrName>
                                        </p:attrNameLst>
                                      </p:cBhvr>
                                      <p:to>
                                        <p:strVal val="visible"/>
                                      </p:to>
                                    </p:set>
                                    <p:anim calcmode="lin" valueType="num">
                                      <p:cBhvr>
                                        <p:cTn id="78" dur="500" fill="hold"/>
                                        <p:tgtEl>
                                          <p:spTgt spid="32"/>
                                        </p:tgtEl>
                                        <p:attrNameLst>
                                          <p:attrName>ppt_w</p:attrName>
                                        </p:attrNameLst>
                                      </p:cBhvr>
                                      <p:tavLst>
                                        <p:tav tm="0">
                                          <p:val>
                                            <p:fltVal val="0"/>
                                          </p:val>
                                        </p:tav>
                                        <p:tav tm="100000">
                                          <p:val>
                                            <p:strVal val="#ppt_w"/>
                                          </p:val>
                                        </p:tav>
                                      </p:tavLst>
                                    </p:anim>
                                    <p:anim calcmode="lin" valueType="num">
                                      <p:cBhvr>
                                        <p:cTn id="79" dur="500" fill="hold"/>
                                        <p:tgtEl>
                                          <p:spTgt spid="32"/>
                                        </p:tgtEl>
                                        <p:attrNameLst>
                                          <p:attrName>ppt_h</p:attrName>
                                        </p:attrNameLst>
                                      </p:cBhvr>
                                      <p:tavLst>
                                        <p:tav tm="0">
                                          <p:val>
                                            <p:fltVal val="0"/>
                                          </p:val>
                                        </p:tav>
                                        <p:tav tm="100000">
                                          <p:val>
                                            <p:strVal val="#ppt_h"/>
                                          </p:val>
                                        </p:tav>
                                      </p:tavLst>
                                    </p:anim>
                                    <p:animEffect transition="in" filter="fade">
                                      <p:cBhvr>
                                        <p:cTn id="80" dur="500"/>
                                        <p:tgtEl>
                                          <p:spTgt spid="32"/>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p:cTn id="83" dur="500" fill="hold"/>
                                        <p:tgtEl>
                                          <p:spTgt spid="33"/>
                                        </p:tgtEl>
                                        <p:attrNameLst>
                                          <p:attrName>ppt_w</p:attrName>
                                        </p:attrNameLst>
                                      </p:cBhvr>
                                      <p:tavLst>
                                        <p:tav tm="0">
                                          <p:val>
                                            <p:fltVal val="0"/>
                                          </p:val>
                                        </p:tav>
                                        <p:tav tm="100000">
                                          <p:val>
                                            <p:strVal val="#ppt_w"/>
                                          </p:val>
                                        </p:tav>
                                      </p:tavLst>
                                    </p:anim>
                                    <p:anim calcmode="lin" valueType="num">
                                      <p:cBhvr>
                                        <p:cTn id="84" dur="500" fill="hold"/>
                                        <p:tgtEl>
                                          <p:spTgt spid="33"/>
                                        </p:tgtEl>
                                        <p:attrNameLst>
                                          <p:attrName>ppt_h</p:attrName>
                                        </p:attrNameLst>
                                      </p:cBhvr>
                                      <p:tavLst>
                                        <p:tav tm="0">
                                          <p:val>
                                            <p:fltVal val="0"/>
                                          </p:val>
                                        </p:tav>
                                        <p:tav tm="100000">
                                          <p:val>
                                            <p:strVal val="#ppt_h"/>
                                          </p:val>
                                        </p:tav>
                                      </p:tavLst>
                                    </p:anim>
                                    <p:animEffect transition="in" filter="fade">
                                      <p:cBhvr>
                                        <p:cTn id="85" dur="500"/>
                                        <p:tgtEl>
                                          <p:spTgt spid="33"/>
                                        </p:tgtEl>
                                      </p:cBhvr>
                                    </p:animEffect>
                                  </p:childTnLst>
                                </p:cTn>
                              </p:par>
                              <p:par>
                                <p:cTn id="86" presetID="53" presetClass="entr" presetSubtype="16" fill="hold" grpId="0" nodeType="withEffect">
                                  <p:stCondLst>
                                    <p:cond delay="400"/>
                                  </p:stCondLst>
                                  <p:childTnLst>
                                    <p:set>
                                      <p:cBhvr>
                                        <p:cTn id="87" dur="1" fill="hold">
                                          <p:stCondLst>
                                            <p:cond delay="0"/>
                                          </p:stCondLst>
                                        </p:cTn>
                                        <p:tgtEl>
                                          <p:spTgt spid="34"/>
                                        </p:tgtEl>
                                        <p:attrNameLst>
                                          <p:attrName>style.visibility</p:attrName>
                                        </p:attrNameLst>
                                      </p:cBhvr>
                                      <p:to>
                                        <p:strVal val="visible"/>
                                      </p:to>
                                    </p:set>
                                    <p:anim calcmode="lin" valueType="num">
                                      <p:cBhvr>
                                        <p:cTn id="88" dur="500" fill="hold"/>
                                        <p:tgtEl>
                                          <p:spTgt spid="34"/>
                                        </p:tgtEl>
                                        <p:attrNameLst>
                                          <p:attrName>ppt_w</p:attrName>
                                        </p:attrNameLst>
                                      </p:cBhvr>
                                      <p:tavLst>
                                        <p:tav tm="0">
                                          <p:val>
                                            <p:fltVal val="0"/>
                                          </p:val>
                                        </p:tav>
                                        <p:tav tm="100000">
                                          <p:val>
                                            <p:strVal val="#ppt_w"/>
                                          </p:val>
                                        </p:tav>
                                      </p:tavLst>
                                    </p:anim>
                                    <p:anim calcmode="lin" valueType="num">
                                      <p:cBhvr>
                                        <p:cTn id="89" dur="500" fill="hold"/>
                                        <p:tgtEl>
                                          <p:spTgt spid="34"/>
                                        </p:tgtEl>
                                        <p:attrNameLst>
                                          <p:attrName>ppt_h</p:attrName>
                                        </p:attrNameLst>
                                      </p:cBhvr>
                                      <p:tavLst>
                                        <p:tav tm="0">
                                          <p:val>
                                            <p:fltVal val="0"/>
                                          </p:val>
                                        </p:tav>
                                        <p:tav tm="100000">
                                          <p:val>
                                            <p:strVal val="#ppt_h"/>
                                          </p:val>
                                        </p:tav>
                                      </p:tavLst>
                                    </p:anim>
                                    <p:animEffect transition="in" filter="fade">
                                      <p:cBhvr>
                                        <p:cTn id="90" dur="500"/>
                                        <p:tgtEl>
                                          <p:spTgt spid="34"/>
                                        </p:tgtEl>
                                      </p:cBhvr>
                                    </p:animEffect>
                                  </p:childTnLst>
                                </p:cTn>
                              </p:par>
                              <p:par>
                                <p:cTn id="91" presetID="53" presetClass="entr" presetSubtype="16" fill="hold" grpId="0" nodeType="withEffect">
                                  <p:stCondLst>
                                    <p:cond delay="200"/>
                                  </p:stCondLst>
                                  <p:childTnLst>
                                    <p:set>
                                      <p:cBhvr>
                                        <p:cTn id="92" dur="1" fill="hold">
                                          <p:stCondLst>
                                            <p:cond delay="0"/>
                                          </p:stCondLst>
                                        </p:cTn>
                                        <p:tgtEl>
                                          <p:spTgt spid="35"/>
                                        </p:tgtEl>
                                        <p:attrNameLst>
                                          <p:attrName>style.visibility</p:attrName>
                                        </p:attrNameLst>
                                      </p:cBhvr>
                                      <p:to>
                                        <p:strVal val="visible"/>
                                      </p:to>
                                    </p:set>
                                    <p:anim calcmode="lin" valueType="num">
                                      <p:cBhvr>
                                        <p:cTn id="93" dur="500" fill="hold"/>
                                        <p:tgtEl>
                                          <p:spTgt spid="35"/>
                                        </p:tgtEl>
                                        <p:attrNameLst>
                                          <p:attrName>ppt_w</p:attrName>
                                        </p:attrNameLst>
                                      </p:cBhvr>
                                      <p:tavLst>
                                        <p:tav tm="0">
                                          <p:val>
                                            <p:fltVal val="0"/>
                                          </p:val>
                                        </p:tav>
                                        <p:tav tm="100000">
                                          <p:val>
                                            <p:strVal val="#ppt_w"/>
                                          </p:val>
                                        </p:tav>
                                      </p:tavLst>
                                    </p:anim>
                                    <p:anim calcmode="lin" valueType="num">
                                      <p:cBhvr>
                                        <p:cTn id="94" dur="500" fill="hold"/>
                                        <p:tgtEl>
                                          <p:spTgt spid="35"/>
                                        </p:tgtEl>
                                        <p:attrNameLst>
                                          <p:attrName>ppt_h</p:attrName>
                                        </p:attrNameLst>
                                      </p:cBhvr>
                                      <p:tavLst>
                                        <p:tav tm="0">
                                          <p:val>
                                            <p:fltVal val="0"/>
                                          </p:val>
                                        </p:tav>
                                        <p:tav tm="100000">
                                          <p:val>
                                            <p:strVal val="#ppt_h"/>
                                          </p:val>
                                        </p:tav>
                                      </p:tavLst>
                                    </p:anim>
                                    <p:animEffect transition="in" filter="fade">
                                      <p:cBhvr>
                                        <p:cTn id="95" dur="500"/>
                                        <p:tgtEl>
                                          <p:spTgt spid="35"/>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 calcmode="lin" valueType="num">
                                      <p:cBhvr>
                                        <p:cTn id="98" dur="500" fill="hold"/>
                                        <p:tgtEl>
                                          <p:spTgt spid="36"/>
                                        </p:tgtEl>
                                        <p:attrNameLst>
                                          <p:attrName>ppt_w</p:attrName>
                                        </p:attrNameLst>
                                      </p:cBhvr>
                                      <p:tavLst>
                                        <p:tav tm="0">
                                          <p:val>
                                            <p:fltVal val="0"/>
                                          </p:val>
                                        </p:tav>
                                        <p:tav tm="100000">
                                          <p:val>
                                            <p:strVal val="#ppt_w"/>
                                          </p:val>
                                        </p:tav>
                                      </p:tavLst>
                                    </p:anim>
                                    <p:anim calcmode="lin" valueType="num">
                                      <p:cBhvr>
                                        <p:cTn id="99" dur="500" fill="hold"/>
                                        <p:tgtEl>
                                          <p:spTgt spid="36"/>
                                        </p:tgtEl>
                                        <p:attrNameLst>
                                          <p:attrName>ppt_h</p:attrName>
                                        </p:attrNameLst>
                                      </p:cBhvr>
                                      <p:tavLst>
                                        <p:tav tm="0">
                                          <p:val>
                                            <p:fltVal val="0"/>
                                          </p:val>
                                        </p:tav>
                                        <p:tav tm="100000">
                                          <p:val>
                                            <p:strVal val="#ppt_h"/>
                                          </p:val>
                                        </p:tav>
                                      </p:tavLst>
                                    </p:anim>
                                    <p:animEffect transition="in" filter="fade">
                                      <p:cBhvr>
                                        <p:cTn id="100" dur="500"/>
                                        <p:tgtEl>
                                          <p:spTgt spid="36"/>
                                        </p:tgtEl>
                                      </p:cBhvr>
                                    </p:animEffect>
                                  </p:childTnLst>
                                </p:cTn>
                              </p:par>
                              <p:par>
                                <p:cTn id="101" presetID="53" presetClass="entr" presetSubtype="16" fill="hold" grpId="0" nodeType="withEffect">
                                  <p:stCondLst>
                                    <p:cond delay="400"/>
                                  </p:stCondLst>
                                  <p:childTnLst>
                                    <p:set>
                                      <p:cBhvr>
                                        <p:cTn id="102" dur="1" fill="hold">
                                          <p:stCondLst>
                                            <p:cond delay="0"/>
                                          </p:stCondLst>
                                        </p:cTn>
                                        <p:tgtEl>
                                          <p:spTgt spid="37"/>
                                        </p:tgtEl>
                                        <p:attrNameLst>
                                          <p:attrName>style.visibility</p:attrName>
                                        </p:attrNameLst>
                                      </p:cBhvr>
                                      <p:to>
                                        <p:strVal val="visible"/>
                                      </p:to>
                                    </p:set>
                                    <p:anim calcmode="lin" valueType="num">
                                      <p:cBhvr>
                                        <p:cTn id="103" dur="500" fill="hold"/>
                                        <p:tgtEl>
                                          <p:spTgt spid="37"/>
                                        </p:tgtEl>
                                        <p:attrNameLst>
                                          <p:attrName>ppt_w</p:attrName>
                                        </p:attrNameLst>
                                      </p:cBhvr>
                                      <p:tavLst>
                                        <p:tav tm="0">
                                          <p:val>
                                            <p:fltVal val="0"/>
                                          </p:val>
                                        </p:tav>
                                        <p:tav tm="100000">
                                          <p:val>
                                            <p:strVal val="#ppt_w"/>
                                          </p:val>
                                        </p:tav>
                                      </p:tavLst>
                                    </p:anim>
                                    <p:anim calcmode="lin" valueType="num">
                                      <p:cBhvr>
                                        <p:cTn id="104" dur="500" fill="hold"/>
                                        <p:tgtEl>
                                          <p:spTgt spid="37"/>
                                        </p:tgtEl>
                                        <p:attrNameLst>
                                          <p:attrName>ppt_h</p:attrName>
                                        </p:attrNameLst>
                                      </p:cBhvr>
                                      <p:tavLst>
                                        <p:tav tm="0">
                                          <p:val>
                                            <p:fltVal val="0"/>
                                          </p:val>
                                        </p:tav>
                                        <p:tav tm="100000">
                                          <p:val>
                                            <p:strVal val="#ppt_h"/>
                                          </p:val>
                                        </p:tav>
                                      </p:tavLst>
                                    </p:anim>
                                    <p:animEffect transition="in" filter="fade">
                                      <p:cBhvr>
                                        <p:cTn id="105" dur="500"/>
                                        <p:tgtEl>
                                          <p:spTgt spid="37"/>
                                        </p:tgtEl>
                                      </p:cBhvr>
                                    </p:animEffect>
                                  </p:childTnLst>
                                </p:cTn>
                              </p:par>
                              <p:par>
                                <p:cTn id="106" presetID="53" presetClass="entr" presetSubtype="16" fill="hold" grpId="0" nodeType="withEffect">
                                  <p:stCondLst>
                                    <p:cond delay="200"/>
                                  </p:stCondLst>
                                  <p:childTnLst>
                                    <p:set>
                                      <p:cBhvr>
                                        <p:cTn id="107" dur="1" fill="hold">
                                          <p:stCondLst>
                                            <p:cond delay="0"/>
                                          </p:stCondLst>
                                        </p:cTn>
                                        <p:tgtEl>
                                          <p:spTgt spid="38"/>
                                        </p:tgtEl>
                                        <p:attrNameLst>
                                          <p:attrName>style.visibility</p:attrName>
                                        </p:attrNameLst>
                                      </p:cBhvr>
                                      <p:to>
                                        <p:strVal val="visible"/>
                                      </p:to>
                                    </p:set>
                                    <p:anim calcmode="lin" valueType="num">
                                      <p:cBhvr>
                                        <p:cTn id="108" dur="500" fill="hold"/>
                                        <p:tgtEl>
                                          <p:spTgt spid="38"/>
                                        </p:tgtEl>
                                        <p:attrNameLst>
                                          <p:attrName>ppt_w</p:attrName>
                                        </p:attrNameLst>
                                      </p:cBhvr>
                                      <p:tavLst>
                                        <p:tav tm="0">
                                          <p:val>
                                            <p:fltVal val="0"/>
                                          </p:val>
                                        </p:tav>
                                        <p:tav tm="100000">
                                          <p:val>
                                            <p:strVal val="#ppt_w"/>
                                          </p:val>
                                        </p:tav>
                                      </p:tavLst>
                                    </p:anim>
                                    <p:anim calcmode="lin" valueType="num">
                                      <p:cBhvr>
                                        <p:cTn id="109" dur="500" fill="hold"/>
                                        <p:tgtEl>
                                          <p:spTgt spid="38"/>
                                        </p:tgtEl>
                                        <p:attrNameLst>
                                          <p:attrName>ppt_h</p:attrName>
                                        </p:attrNameLst>
                                      </p:cBhvr>
                                      <p:tavLst>
                                        <p:tav tm="0">
                                          <p:val>
                                            <p:fltVal val="0"/>
                                          </p:val>
                                        </p:tav>
                                        <p:tav tm="100000">
                                          <p:val>
                                            <p:strVal val="#ppt_h"/>
                                          </p:val>
                                        </p:tav>
                                      </p:tavLst>
                                    </p:anim>
                                    <p:animEffect transition="in" filter="fade">
                                      <p:cBhvr>
                                        <p:cTn id="110" dur="500"/>
                                        <p:tgtEl>
                                          <p:spTgt spid="38"/>
                                        </p:tgtEl>
                                      </p:cBhvr>
                                    </p:animEffect>
                                  </p:childTnLst>
                                </p:cTn>
                              </p:par>
                              <p:par>
                                <p:cTn id="111" presetID="53" presetClass="entr" presetSubtype="16" fill="hold" grpId="0" nodeType="withEffect">
                                  <p:stCondLst>
                                    <p:cond delay="200"/>
                                  </p:stCondLst>
                                  <p:childTnLst>
                                    <p:set>
                                      <p:cBhvr>
                                        <p:cTn id="112" dur="1" fill="hold">
                                          <p:stCondLst>
                                            <p:cond delay="0"/>
                                          </p:stCondLst>
                                        </p:cTn>
                                        <p:tgtEl>
                                          <p:spTgt spid="39"/>
                                        </p:tgtEl>
                                        <p:attrNameLst>
                                          <p:attrName>style.visibility</p:attrName>
                                        </p:attrNameLst>
                                      </p:cBhvr>
                                      <p:to>
                                        <p:strVal val="visible"/>
                                      </p:to>
                                    </p:set>
                                    <p:anim calcmode="lin" valueType="num">
                                      <p:cBhvr>
                                        <p:cTn id="113" dur="500" fill="hold"/>
                                        <p:tgtEl>
                                          <p:spTgt spid="39"/>
                                        </p:tgtEl>
                                        <p:attrNameLst>
                                          <p:attrName>ppt_w</p:attrName>
                                        </p:attrNameLst>
                                      </p:cBhvr>
                                      <p:tavLst>
                                        <p:tav tm="0">
                                          <p:val>
                                            <p:fltVal val="0"/>
                                          </p:val>
                                        </p:tav>
                                        <p:tav tm="100000">
                                          <p:val>
                                            <p:strVal val="#ppt_w"/>
                                          </p:val>
                                        </p:tav>
                                      </p:tavLst>
                                    </p:anim>
                                    <p:anim calcmode="lin" valueType="num">
                                      <p:cBhvr>
                                        <p:cTn id="114" dur="500" fill="hold"/>
                                        <p:tgtEl>
                                          <p:spTgt spid="39"/>
                                        </p:tgtEl>
                                        <p:attrNameLst>
                                          <p:attrName>ppt_h</p:attrName>
                                        </p:attrNameLst>
                                      </p:cBhvr>
                                      <p:tavLst>
                                        <p:tav tm="0">
                                          <p:val>
                                            <p:fltVal val="0"/>
                                          </p:val>
                                        </p:tav>
                                        <p:tav tm="100000">
                                          <p:val>
                                            <p:strVal val="#ppt_h"/>
                                          </p:val>
                                        </p:tav>
                                      </p:tavLst>
                                    </p:anim>
                                    <p:animEffect transition="in" filter="fade">
                                      <p:cBhvr>
                                        <p:cTn id="115" dur="500"/>
                                        <p:tgtEl>
                                          <p:spTgt spid="39"/>
                                        </p:tgtEl>
                                      </p:cBhvr>
                                    </p:animEffect>
                                  </p:childTnLst>
                                </p:cTn>
                              </p:par>
                              <p:par>
                                <p:cTn id="116" presetID="53" presetClass="entr" presetSubtype="16" fill="hold" grpId="0" nodeType="withEffect">
                                  <p:stCondLst>
                                    <p:cond delay="200"/>
                                  </p:stCondLst>
                                  <p:childTnLst>
                                    <p:set>
                                      <p:cBhvr>
                                        <p:cTn id="117" dur="1" fill="hold">
                                          <p:stCondLst>
                                            <p:cond delay="0"/>
                                          </p:stCondLst>
                                        </p:cTn>
                                        <p:tgtEl>
                                          <p:spTgt spid="40"/>
                                        </p:tgtEl>
                                        <p:attrNameLst>
                                          <p:attrName>style.visibility</p:attrName>
                                        </p:attrNameLst>
                                      </p:cBhvr>
                                      <p:to>
                                        <p:strVal val="visible"/>
                                      </p:to>
                                    </p:set>
                                    <p:anim calcmode="lin" valueType="num">
                                      <p:cBhvr>
                                        <p:cTn id="118" dur="500" fill="hold"/>
                                        <p:tgtEl>
                                          <p:spTgt spid="40"/>
                                        </p:tgtEl>
                                        <p:attrNameLst>
                                          <p:attrName>ppt_w</p:attrName>
                                        </p:attrNameLst>
                                      </p:cBhvr>
                                      <p:tavLst>
                                        <p:tav tm="0">
                                          <p:val>
                                            <p:fltVal val="0"/>
                                          </p:val>
                                        </p:tav>
                                        <p:tav tm="100000">
                                          <p:val>
                                            <p:strVal val="#ppt_w"/>
                                          </p:val>
                                        </p:tav>
                                      </p:tavLst>
                                    </p:anim>
                                    <p:anim calcmode="lin" valueType="num">
                                      <p:cBhvr>
                                        <p:cTn id="119" dur="500" fill="hold"/>
                                        <p:tgtEl>
                                          <p:spTgt spid="40"/>
                                        </p:tgtEl>
                                        <p:attrNameLst>
                                          <p:attrName>ppt_h</p:attrName>
                                        </p:attrNameLst>
                                      </p:cBhvr>
                                      <p:tavLst>
                                        <p:tav tm="0">
                                          <p:val>
                                            <p:fltVal val="0"/>
                                          </p:val>
                                        </p:tav>
                                        <p:tav tm="100000">
                                          <p:val>
                                            <p:strVal val="#ppt_h"/>
                                          </p:val>
                                        </p:tav>
                                      </p:tavLst>
                                    </p:anim>
                                    <p:animEffect transition="in" filter="fade">
                                      <p:cBhvr>
                                        <p:cTn id="12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1566493" y="1263661"/>
            <a:ext cx="735006" cy="241289"/>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模板：</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www.1ppt.com/moban/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素材：</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背景：</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www.1ppt.com/beijing/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图表：</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www.1ppt.com/xiazai/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教程： </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资料下载：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www.1ppt.com/ziliao/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范文下载：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www.1ppt.com/fanwen/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试卷下载：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www.1ppt.com/shiti/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教案下载：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论坛：</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www.1ppt.cn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语文课件：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www.1ppt.com/kejian/yuwen/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数学课件：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www.1ppt.com/kejian/shuxue/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英语课件：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www.1ppt.com/kejian/yingyu/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美术课件：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www.1ppt.com/kejian/meishu/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科学课件：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www.1ppt.com/kejian/kexue/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物理课件：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www.1ppt.com/kejian/wuli/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化学课件：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www.1ppt.com/kejian/huaxue/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生物课件：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www.1ppt.com/kejian/shengwu/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地理课件：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www.1ppt.com/kejian/dili/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历史课件：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www.1ppt.com/kejian/lishi/        </a:t>
            </a:r>
          </a:p>
        </p:txBody>
      </p:sp>
      <p:sp>
        <p:nvSpPr>
          <p:cNvPr id="31" name="椭圆 30"/>
          <p:cNvSpPr/>
          <p:nvPr/>
        </p:nvSpPr>
        <p:spPr>
          <a:xfrm>
            <a:off x="4575050" y="3747640"/>
            <a:ext cx="500908" cy="500908"/>
          </a:xfrm>
          <a:prstGeom prst="ellipse">
            <a:avLst/>
          </a:prstGeom>
          <a:solidFill>
            <a:srgbClr val="163A5A"/>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717380" y="3971951"/>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552263" y="3972310"/>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255929" y="4090649"/>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175518" y="3976970"/>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062244" y="3969465"/>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553278" y="4100872"/>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850333" y="4004076"/>
            <a:ext cx="250454" cy="250454"/>
          </a:xfrm>
          <a:prstGeom prst="ellipse">
            <a:avLst/>
          </a:prstGeom>
          <a:solidFill>
            <a:srgbClr val="163A5A"/>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726981" y="3970669"/>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151556" y="3978724"/>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359742" y="4027860"/>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900741" y="3788166"/>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070359" y="4101156"/>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506355" y="3824263"/>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206031" y="3916110"/>
            <a:ext cx="322151" cy="322151"/>
          </a:xfrm>
          <a:prstGeom prst="ellipse">
            <a:avLst/>
          </a:prstGeom>
          <a:solidFill>
            <a:srgbClr val="163A5A"/>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75958" y="3968847"/>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06867" y="3972180"/>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921657" y="4103412"/>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772349" y="3788909"/>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690644" y="4025243"/>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193490" y="3831458"/>
            <a:ext cx="137389" cy="137389"/>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7730460" y="3962886"/>
            <a:ext cx="274777" cy="274777"/>
          </a:xfrm>
          <a:prstGeom prst="ellipse">
            <a:avLst/>
          </a:prstGeom>
          <a:solidFill>
            <a:srgbClr val="163A5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1264428" y="1152525"/>
            <a:ext cx="6847285" cy="2795588"/>
            <a:chOff x="1264428" y="1152525"/>
            <a:chExt cx="6847285" cy="2795588"/>
          </a:xfrm>
        </p:grpSpPr>
        <p:sp>
          <p:nvSpPr>
            <p:cNvPr id="8" name="圆角矩形 7"/>
            <p:cNvSpPr/>
            <p:nvPr/>
          </p:nvSpPr>
          <p:spPr bwMode="auto">
            <a:xfrm>
              <a:off x="1264428" y="1152525"/>
              <a:ext cx="6847285" cy="2795588"/>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sp>
          <p:nvSpPr>
            <p:cNvPr id="9" name="圆角矩形 8"/>
            <p:cNvSpPr/>
            <p:nvPr/>
          </p:nvSpPr>
          <p:spPr bwMode="auto">
            <a:xfrm>
              <a:off x="1473978" y="1362076"/>
              <a:ext cx="6428185" cy="2306241"/>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grpSp>
      <p:sp>
        <p:nvSpPr>
          <p:cNvPr id="10" name="TextBox 28"/>
          <p:cNvSpPr txBox="1"/>
          <p:nvPr/>
        </p:nvSpPr>
        <p:spPr bwMode="auto">
          <a:xfrm>
            <a:off x="1556639" y="2275797"/>
            <a:ext cx="1677591" cy="561692"/>
          </a:xfrm>
          <a:prstGeom prst="rect">
            <a:avLst/>
          </a:prstGeom>
          <a:noFill/>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80000"/>
              </a:lnSpc>
              <a:spcBef>
                <a:spcPts val="0"/>
              </a:spcBef>
              <a:spcAft>
                <a:spcPts val="0"/>
              </a:spcAft>
              <a:defRPr/>
            </a:pPr>
            <a:r>
              <a:rPr lang="zh-CN" altLang="en-US" sz="4000" b="1" kern="0" dirty="0" smtClean="0">
                <a:ln w="18415" cmpd="sng">
                  <a:noFill/>
                  <a:prstDash val="solid"/>
                </a:ln>
                <a:solidFill>
                  <a:srgbClr val="163A5A"/>
                </a:solidFill>
                <a:latin typeface="方正大黑简体" panose="02010601030101010101" pitchFamily="2" charset="-122"/>
                <a:ea typeface="方正大黑简体" panose="02010601030101010101" pitchFamily="2" charset="-122"/>
              </a:rPr>
              <a:t>引言</a:t>
            </a:r>
            <a:endParaRPr lang="zh-CN" altLang="en-US" sz="3600" b="1" kern="0" dirty="0">
              <a:ln w="18415" cmpd="sng">
                <a:noFill/>
                <a:prstDash val="solid"/>
              </a:ln>
              <a:solidFill>
                <a:srgbClr val="163A5A"/>
              </a:solidFill>
              <a:latin typeface="方正大黑简体" panose="02010601030101010101" pitchFamily="2" charset="-122"/>
              <a:ea typeface="方正大黑简体" panose="02010601030101010101" pitchFamily="2" charset="-122"/>
            </a:endParaRPr>
          </a:p>
        </p:txBody>
      </p:sp>
      <p:cxnSp>
        <p:nvCxnSpPr>
          <p:cNvPr id="12" name="直接连接符 11"/>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908957" y="206330"/>
            <a:ext cx="774571"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引</a:t>
            </a:r>
            <a:r>
              <a:rPr lang="zh-CN" altLang="en-US" sz="2000" spc="300" dirty="0" smtClean="0">
                <a:latin typeface="方正兰亭细黑_GBK" pitchFamily="2" charset="-122"/>
                <a:ea typeface="方正兰亭细黑_GBK" pitchFamily="2" charset="-122"/>
              </a:rPr>
              <a:t>言</a:t>
            </a:r>
            <a:endParaRPr lang="zh-CN" altLang="en-US" sz="2000" spc="300" dirty="0">
              <a:latin typeface="方正兰亭细黑_GBK" pitchFamily="2" charset="-122"/>
              <a:ea typeface="方正兰亭细黑_GBK" pitchFamily="2" charset="-122"/>
            </a:endParaRPr>
          </a:p>
        </p:txBody>
      </p:sp>
      <p:cxnSp>
        <p:nvCxnSpPr>
          <p:cNvPr id="16" name="直接连接符 15"/>
          <p:cNvCxnSpPr/>
          <p:nvPr/>
        </p:nvCxnSpPr>
        <p:spPr>
          <a:xfrm>
            <a:off x="2026111"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072132" y="1625972"/>
            <a:ext cx="4799733" cy="1815882"/>
          </a:xfrm>
          <a:prstGeom prst="rect">
            <a:avLst/>
          </a:prstGeom>
          <a:noFill/>
        </p:spPr>
        <p:txBody>
          <a:bodyPr wrap="square" rtlCol="0">
            <a:spAutoFit/>
          </a:bodyPr>
          <a:lstStyle/>
          <a:p>
            <a:r>
              <a:rPr lang="zh-CN" altLang="zh-CN" sz="1400" dirty="0"/>
              <a:t>计算机图形学自诞生之日起，经历了飞速的发展，人们对画质的要求越来越高，因此产生了真实感渲染技术。真实感渲染技术囊括了物体的建模、纹理材质、光照阴影和后期特效渲染等多个方面，良好的光影效果可以使场景变得逼真，所以光照技术被认为是真实感渲染技术的关键所在。同时，近年来移动设备发展趋势越来越快，无论硬件还是软件都得到了巨大的提高，移动设备已经逐渐能够满足接近</a:t>
            </a:r>
            <a:r>
              <a:rPr lang="en-US" altLang="zh-CN" sz="1400" dirty="0"/>
              <a:t>PC</a:t>
            </a:r>
            <a:r>
              <a:rPr lang="zh-CN" altLang="zh-CN" sz="1400" dirty="0"/>
              <a:t>级渲染效果的要求。</a:t>
            </a:r>
            <a:r>
              <a:rPr lang="zh-CN" altLang="zh-CN" sz="1400" dirty="0"/>
              <a:t> </a:t>
            </a:r>
            <a:endParaRPr lang="zh-CN" altLang="en-US" dirty="0">
              <a:solidFill>
                <a:schemeClr val="tx1">
                  <a:lumMod val="75000"/>
                  <a:lumOff val="25000"/>
                </a:schemeClr>
              </a:solidFill>
            </a:endParaRPr>
          </a:p>
        </p:txBody>
      </p:sp>
      <p:sp>
        <p:nvSpPr>
          <p:cNvPr id="2" name="矩形 1"/>
          <p:cNvSpPr/>
          <p:nvPr/>
        </p:nvSpPr>
        <p:spPr>
          <a:xfrm>
            <a:off x="1325205" y="981075"/>
            <a:ext cx="1565482" cy="209550"/>
          </a:xfrm>
          <a:custGeom>
            <a:avLst/>
            <a:gdLst>
              <a:gd name="connsiteX0" fmla="*/ 0 w 1565482"/>
              <a:gd name="connsiteY0" fmla="*/ 0 h 247650"/>
              <a:gd name="connsiteX1" fmla="*/ 1565482 w 1565482"/>
              <a:gd name="connsiteY1" fmla="*/ 0 h 247650"/>
              <a:gd name="connsiteX2" fmla="*/ 1565482 w 1565482"/>
              <a:gd name="connsiteY2" fmla="*/ 247650 h 247650"/>
              <a:gd name="connsiteX3" fmla="*/ 0 w 1565482"/>
              <a:gd name="connsiteY3" fmla="*/ 247650 h 247650"/>
              <a:gd name="connsiteX4" fmla="*/ 0 w 1565482"/>
              <a:gd name="connsiteY4" fmla="*/ 0 h 247650"/>
              <a:gd name="connsiteX0" fmla="*/ 0 w 1565482"/>
              <a:gd name="connsiteY0" fmla="*/ 0 h 247650"/>
              <a:gd name="connsiteX1" fmla="*/ 1298782 w 1565482"/>
              <a:gd name="connsiteY1" fmla="*/ 0 h 247650"/>
              <a:gd name="connsiteX2" fmla="*/ 1565482 w 1565482"/>
              <a:gd name="connsiteY2" fmla="*/ 247650 h 247650"/>
              <a:gd name="connsiteX3" fmla="*/ 0 w 1565482"/>
              <a:gd name="connsiteY3" fmla="*/ 247650 h 247650"/>
              <a:gd name="connsiteX4" fmla="*/ 0 w 1565482"/>
              <a:gd name="connsiteY4" fmla="*/ 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482" h="247650">
                <a:moveTo>
                  <a:pt x="0" y="0"/>
                </a:moveTo>
                <a:lnTo>
                  <a:pt x="1298782" y="0"/>
                </a:lnTo>
                <a:lnTo>
                  <a:pt x="1565482" y="247650"/>
                </a:lnTo>
                <a:lnTo>
                  <a:pt x="0" y="247650"/>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81505" y="990600"/>
            <a:ext cx="1370758" cy="1028700"/>
          </a:xfrm>
          <a:custGeom>
            <a:avLst/>
            <a:gdLst>
              <a:gd name="connsiteX0" fmla="*/ 0 w 1323133"/>
              <a:gd name="connsiteY0" fmla="*/ 0 h 1198669"/>
              <a:gd name="connsiteX1" fmla="*/ 1323133 w 1323133"/>
              <a:gd name="connsiteY1" fmla="*/ 0 h 1198669"/>
              <a:gd name="connsiteX2" fmla="*/ 1323133 w 1323133"/>
              <a:gd name="connsiteY2" fmla="*/ 1198669 h 1198669"/>
              <a:gd name="connsiteX3" fmla="*/ 0 w 1323133"/>
              <a:gd name="connsiteY3" fmla="*/ 1198669 h 1198669"/>
              <a:gd name="connsiteX4" fmla="*/ 0 w 1323133"/>
              <a:gd name="connsiteY4" fmla="*/ 0 h 1198669"/>
              <a:gd name="connsiteX0" fmla="*/ 0 w 1323133"/>
              <a:gd name="connsiteY0" fmla="*/ 0 h 1198669"/>
              <a:gd name="connsiteX1" fmla="*/ 1323133 w 1323133"/>
              <a:gd name="connsiteY1" fmla="*/ 0 h 1198669"/>
              <a:gd name="connsiteX2" fmla="*/ 1085008 w 1323133"/>
              <a:gd name="connsiteY2" fmla="*/ 817669 h 1198669"/>
              <a:gd name="connsiteX3" fmla="*/ 0 w 1323133"/>
              <a:gd name="connsiteY3" fmla="*/ 1198669 h 1198669"/>
              <a:gd name="connsiteX4" fmla="*/ 0 w 1323133"/>
              <a:gd name="connsiteY4" fmla="*/ 0 h 1198669"/>
              <a:gd name="connsiteX0" fmla="*/ 47625 w 1370758"/>
              <a:gd name="connsiteY0" fmla="*/ 0 h 827194"/>
              <a:gd name="connsiteX1" fmla="*/ 1370758 w 1370758"/>
              <a:gd name="connsiteY1" fmla="*/ 0 h 827194"/>
              <a:gd name="connsiteX2" fmla="*/ 1132633 w 1370758"/>
              <a:gd name="connsiteY2" fmla="*/ 817669 h 827194"/>
              <a:gd name="connsiteX3" fmla="*/ 0 w 1370758"/>
              <a:gd name="connsiteY3" fmla="*/ 827194 h 827194"/>
              <a:gd name="connsiteX4" fmla="*/ 47625 w 1370758"/>
              <a:gd name="connsiteY4" fmla="*/ 0 h 827194"/>
              <a:gd name="connsiteX0" fmla="*/ 47625 w 1370758"/>
              <a:gd name="connsiteY0" fmla="*/ 0 h 836719"/>
              <a:gd name="connsiteX1" fmla="*/ 1370758 w 1370758"/>
              <a:gd name="connsiteY1" fmla="*/ 0 h 836719"/>
              <a:gd name="connsiteX2" fmla="*/ 875458 w 1370758"/>
              <a:gd name="connsiteY2" fmla="*/ 836719 h 836719"/>
              <a:gd name="connsiteX3" fmla="*/ 0 w 1370758"/>
              <a:gd name="connsiteY3" fmla="*/ 827194 h 836719"/>
              <a:gd name="connsiteX4" fmla="*/ 47625 w 1370758"/>
              <a:gd name="connsiteY4" fmla="*/ 0 h 836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0758" h="836719">
                <a:moveTo>
                  <a:pt x="47625" y="0"/>
                </a:moveTo>
                <a:lnTo>
                  <a:pt x="1370758" y="0"/>
                </a:lnTo>
                <a:lnTo>
                  <a:pt x="875458" y="836719"/>
                </a:lnTo>
                <a:lnTo>
                  <a:pt x="0" y="827194"/>
                </a:lnTo>
                <a:lnTo>
                  <a:pt x="47625" y="0"/>
                </a:lnTo>
                <a:close/>
              </a:path>
            </a:pathLst>
          </a:custGeom>
          <a:solidFill>
            <a:srgbClr val="163A5A"/>
          </a:solidFill>
          <a:ln>
            <a:noFill/>
          </a:ln>
          <a:effectLst>
            <a:outerShdw blurRad="63500" dist="63500" sx="102000" sy="102000" algn="ctr" rotWithShape="0">
              <a:prstClr val="black">
                <a:alpha val="6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752976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300"/>
                                        <p:tgtEl>
                                          <p:spTgt spid="1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ppt_x</p:attrName>
                                        </p:attrNameLst>
                                      </p:cBhvr>
                                      <p:tavLst>
                                        <p:tav tm="0">
                                          <p:val>
                                            <p:strVal val="#ppt_x-#ppt_w*1.125000"/>
                                          </p:val>
                                        </p:tav>
                                        <p:tav tm="100000">
                                          <p:val>
                                            <p:strVal val="#ppt_x"/>
                                          </p:val>
                                        </p:tav>
                                      </p:tavLst>
                                    </p:anim>
                                    <p:animEffect transition="in" filter="wipe(right)">
                                      <p:cBhvr>
                                        <p:cTn id="16" dur="500"/>
                                        <p:tgtEl>
                                          <p:spTgt spid="14"/>
                                        </p:tgtEl>
                                      </p:cBhvr>
                                    </p:animEffect>
                                  </p:childTnLst>
                                </p:cTn>
                              </p:par>
                              <p:par>
                                <p:cTn id="17" presetID="1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p:tgtEl>
                                          <p:spTgt spid="16"/>
                                        </p:tgtEl>
                                        <p:attrNameLst>
                                          <p:attrName>ppt_x</p:attrName>
                                        </p:attrNameLst>
                                      </p:cBhvr>
                                      <p:tavLst>
                                        <p:tav tm="0">
                                          <p:val>
                                            <p:strVal val="#ppt_x-#ppt_w*1.125000"/>
                                          </p:val>
                                        </p:tav>
                                        <p:tav tm="100000">
                                          <p:val>
                                            <p:strVal val="#ppt_x"/>
                                          </p:val>
                                        </p:tav>
                                      </p:tavLst>
                                    </p:anim>
                                    <p:animEffect transition="in" filter="wipe(righ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barn(outVertical)">
                                      <p:cBhvr>
                                        <p:cTn id="25" dur="5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up)">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16" presetClass="entr" presetSubtype="21"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childTnLst>
                          </p:cTn>
                        </p:par>
                        <p:par>
                          <p:cTn id="47" fill="hold">
                            <p:stCondLst>
                              <p:cond delay="1500"/>
                            </p:stCondLst>
                            <p:childTnLst>
                              <p:par>
                                <p:cTn id="48" presetID="53" presetClass="entr" presetSubtype="16"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animEffect transition="in" filter="fade">
                                      <p:cBhvr>
                                        <p:cTn id="52" dur="500"/>
                                        <p:tgtEl>
                                          <p:spTgt spid="31"/>
                                        </p:tgtEl>
                                      </p:cBhvr>
                                    </p:animEffect>
                                  </p:childTnLst>
                                </p:cTn>
                              </p:par>
                              <p:par>
                                <p:cTn id="53" presetID="53" presetClass="entr" presetSubtype="16" fill="hold" grpId="0" nodeType="withEffect">
                                  <p:stCondLst>
                                    <p:cond delay="400"/>
                                  </p:stCondLst>
                                  <p:childTnLst>
                                    <p:set>
                                      <p:cBhvr>
                                        <p:cTn id="54" dur="1" fill="hold">
                                          <p:stCondLst>
                                            <p:cond delay="0"/>
                                          </p:stCondLst>
                                        </p:cTn>
                                        <p:tgtEl>
                                          <p:spTgt spid="32"/>
                                        </p:tgtEl>
                                        <p:attrNameLst>
                                          <p:attrName>style.visibility</p:attrName>
                                        </p:attrNameLst>
                                      </p:cBhvr>
                                      <p:to>
                                        <p:strVal val="visible"/>
                                      </p:to>
                                    </p:set>
                                    <p:anim calcmode="lin" valueType="num">
                                      <p:cBhvr>
                                        <p:cTn id="55" dur="500" fill="hold"/>
                                        <p:tgtEl>
                                          <p:spTgt spid="32"/>
                                        </p:tgtEl>
                                        <p:attrNameLst>
                                          <p:attrName>ppt_w</p:attrName>
                                        </p:attrNameLst>
                                      </p:cBhvr>
                                      <p:tavLst>
                                        <p:tav tm="0">
                                          <p:val>
                                            <p:fltVal val="0"/>
                                          </p:val>
                                        </p:tav>
                                        <p:tav tm="100000">
                                          <p:val>
                                            <p:strVal val="#ppt_w"/>
                                          </p:val>
                                        </p:tav>
                                      </p:tavLst>
                                    </p:anim>
                                    <p:anim calcmode="lin" valueType="num">
                                      <p:cBhvr>
                                        <p:cTn id="56" dur="500" fill="hold"/>
                                        <p:tgtEl>
                                          <p:spTgt spid="32"/>
                                        </p:tgtEl>
                                        <p:attrNameLst>
                                          <p:attrName>ppt_h</p:attrName>
                                        </p:attrNameLst>
                                      </p:cBhvr>
                                      <p:tavLst>
                                        <p:tav tm="0">
                                          <p:val>
                                            <p:fltVal val="0"/>
                                          </p:val>
                                        </p:tav>
                                        <p:tav tm="100000">
                                          <p:val>
                                            <p:strVal val="#ppt_h"/>
                                          </p:val>
                                        </p:tav>
                                      </p:tavLst>
                                    </p:anim>
                                    <p:animEffect transition="in" filter="fade">
                                      <p:cBhvr>
                                        <p:cTn id="57" dur="500"/>
                                        <p:tgtEl>
                                          <p:spTgt spid="32"/>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33"/>
                                        </p:tgtEl>
                                        <p:attrNameLst>
                                          <p:attrName>style.visibility</p:attrName>
                                        </p:attrNameLst>
                                      </p:cBhvr>
                                      <p:to>
                                        <p:strVal val="visible"/>
                                      </p:to>
                                    </p:set>
                                    <p:anim calcmode="lin" valueType="num">
                                      <p:cBhvr>
                                        <p:cTn id="60" dur="500" fill="hold"/>
                                        <p:tgtEl>
                                          <p:spTgt spid="33"/>
                                        </p:tgtEl>
                                        <p:attrNameLst>
                                          <p:attrName>ppt_w</p:attrName>
                                        </p:attrNameLst>
                                      </p:cBhvr>
                                      <p:tavLst>
                                        <p:tav tm="0">
                                          <p:val>
                                            <p:fltVal val="0"/>
                                          </p:val>
                                        </p:tav>
                                        <p:tav tm="100000">
                                          <p:val>
                                            <p:strVal val="#ppt_w"/>
                                          </p:val>
                                        </p:tav>
                                      </p:tavLst>
                                    </p:anim>
                                    <p:anim calcmode="lin" valueType="num">
                                      <p:cBhvr>
                                        <p:cTn id="61" dur="500" fill="hold"/>
                                        <p:tgtEl>
                                          <p:spTgt spid="33"/>
                                        </p:tgtEl>
                                        <p:attrNameLst>
                                          <p:attrName>ppt_h</p:attrName>
                                        </p:attrNameLst>
                                      </p:cBhvr>
                                      <p:tavLst>
                                        <p:tav tm="0">
                                          <p:val>
                                            <p:fltVal val="0"/>
                                          </p:val>
                                        </p:tav>
                                        <p:tav tm="100000">
                                          <p:val>
                                            <p:strVal val="#ppt_h"/>
                                          </p:val>
                                        </p:tav>
                                      </p:tavLst>
                                    </p:anim>
                                    <p:animEffect transition="in" filter="fade">
                                      <p:cBhvr>
                                        <p:cTn id="62" dur="500"/>
                                        <p:tgtEl>
                                          <p:spTgt spid="33"/>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 calcmode="lin" valueType="num">
                                      <p:cBhvr>
                                        <p:cTn id="65" dur="500" fill="hold"/>
                                        <p:tgtEl>
                                          <p:spTgt spid="34"/>
                                        </p:tgtEl>
                                        <p:attrNameLst>
                                          <p:attrName>ppt_w</p:attrName>
                                        </p:attrNameLst>
                                      </p:cBhvr>
                                      <p:tavLst>
                                        <p:tav tm="0">
                                          <p:val>
                                            <p:fltVal val="0"/>
                                          </p:val>
                                        </p:tav>
                                        <p:tav tm="100000">
                                          <p:val>
                                            <p:strVal val="#ppt_w"/>
                                          </p:val>
                                        </p:tav>
                                      </p:tavLst>
                                    </p:anim>
                                    <p:anim calcmode="lin" valueType="num">
                                      <p:cBhvr>
                                        <p:cTn id="66" dur="500" fill="hold"/>
                                        <p:tgtEl>
                                          <p:spTgt spid="34"/>
                                        </p:tgtEl>
                                        <p:attrNameLst>
                                          <p:attrName>ppt_h</p:attrName>
                                        </p:attrNameLst>
                                      </p:cBhvr>
                                      <p:tavLst>
                                        <p:tav tm="0">
                                          <p:val>
                                            <p:fltVal val="0"/>
                                          </p:val>
                                        </p:tav>
                                        <p:tav tm="100000">
                                          <p:val>
                                            <p:strVal val="#ppt_h"/>
                                          </p:val>
                                        </p:tav>
                                      </p:tavLst>
                                    </p:anim>
                                    <p:animEffect transition="in" filter="fade">
                                      <p:cBhvr>
                                        <p:cTn id="67" dur="500"/>
                                        <p:tgtEl>
                                          <p:spTgt spid="34"/>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35"/>
                                        </p:tgtEl>
                                        <p:attrNameLst>
                                          <p:attrName>style.visibility</p:attrName>
                                        </p:attrNameLst>
                                      </p:cBhvr>
                                      <p:to>
                                        <p:strVal val="visible"/>
                                      </p:to>
                                    </p:set>
                                    <p:anim calcmode="lin" valueType="num">
                                      <p:cBhvr>
                                        <p:cTn id="70" dur="500" fill="hold"/>
                                        <p:tgtEl>
                                          <p:spTgt spid="35"/>
                                        </p:tgtEl>
                                        <p:attrNameLst>
                                          <p:attrName>ppt_w</p:attrName>
                                        </p:attrNameLst>
                                      </p:cBhvr>
                                      <p:tavLst>
                                        <p:tav tm="0">
                                          <p:val>
                                            <p:fltVal val="0"/>
                                          </p:val>
                                        </p:tav>
                                        <p:tav tm="100000">
                                          <p:val>
                                            <p:strVal val="#ppt_w"/>
                                          </p:val>
                                        </p:tav>
                                      </p:tavLst>
                                    </p:anim>
                                    <p:anim calcmode="lin" valueType="num">
                                      <p:cBhvr>
                                        <p:cTn id="71" dur="500" fill="hold"/>
                                        <p:tgtEl>
                                          <p:spTgt spid="35"/>
                                        </p:tgtEl>
                                        <p:attrNameLst>
                                          <p:attrName>ppt_h</p:attrName>
                                        </p:attrNameLst>
                                      </p:cBhvr>
                                      <p:tavLst>
                                        <p:tav tm="0">
                                          <p:val>
                                            <p:fltVal val="0"/>
                                          </p:val>
                                        </p:tav>
                                        <p:tav tm="100000">
                                          <p:val>
                                            <p:strVal val="#ppt_h"/>
                                          </p:val>
                                        </p:tav>
                                      </p:tavLst>
                                    </p:anim>
                                    <p:animEffect transition="in" filter="fade">
                                      <p:cBhvr>
                                        <p:cTn id="72" dur="500"/>
                                        <p:tgtEl>
                                          <p:spTgt spid="35"/>
                                        </p:tgtEl>
                                      </p:cBhvr>
                                    </p:animEffect>
                                  </p:childTnLst>
                                </p:cTn>
                              </p:par>
                              <p:par>
                                <p:cTn id="73" presetID="53" presetClass="entr" presetSubtype="16" fill="hold" grpId="0" nodeType="withEffect">
                                  <p:stCondLst>
                                    <p:cond delay="20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fltVal val="0"/>
                                          </p:val>
                                        </p:tav>
                                        <p:tav tm="100000">
                                          <p:val>
                                            <p:strVal val="#ppt_w"/>
                                          </p:val>
                                        </p:tav>
                                      </p:tavLst>
                                    </p:anim>
                                    <p:anim calcmode="lin" valueType="num">
                                      <p:cBhvr>
                                        <p:cTn id="76" dur="500" fill="hold"/>
                                        <p:tgtEl>
                                          <p:spTgt spid="36"/>
                                        </p:tgtEl>
                                        <p:attrNameLst>
                                          <p:attrName>ppt_h</p:attrName>
                                        </p:attrNameLst>
                                      </p:cBhvr>
                                      <p:tavLst>
                                        <p:tav tm="0">
                                          <p:val>
                                            <p:fltVal val="0"/>
                                          </p:val>
                                        </p:tav>
                                        <p:tav tm="100000">
                                          <p:val>
                                            <p:strVal val="#ppt_h"/>
                                          </p:val>
                                        </p:tav>
                                      </p:tavLst>
                                    </p:anim>
                                    <p:animEffect transition="in" filter="fade">
                                      <p:cBhvr>
                                        <p:cTn id="77" dur="500"/>
                                        <p:tgtEl>
                                          <p:spTgt spid="36"/>
                                        </p:tgtEl>
                                      </p:cBhvr>
                                    </p:animEffect>
                                  </p:childTnLst>
                                </p:cTn>
                              </p:par>
                              <p:par>
                                <p:cTn id="78" presetID="53" presetClass="entr" presetSubtype="16" fill="hold" grpId="0" nodeType="withEffect">
                                  <p:stCondLst>
                                    <p:cond delay="200"/>
                                  </p:stCondLst>
                                  <p:childTnLst>
                                    <p:set>
                                      <p:cBhvr>
                                        <p:cTn id="79" dur="1" fill="hold">
                                          <p:stCondLst>
                                            <p:cond delay="0"/>
                                          </p:stCondLst>
                                        </p:cTn>
                                        <p:tgtEl>
                                          <p:spTgt spid="37"/>
                                        </p:tgtEl>
                                        <p:attrNameLst>
                                          <p:attrName>style.visibility</p:attrName>
                                        </p:attrNameLst>
                                      </p:cBhvr>
                                      <p:to>
                                        <p:strVal val="visible"/>
                                      </p:to>
                                    </p:set>
                                    <p:anim calcmode="lin" valueType="num">
                                      <p:cBhvr>
                                        <p:cTn id="80" dur="500" fill="hold"/>
                                        <p:tgtEl>
                                          <p:spTgt spid="37"/>
                                        </p:tgtEl>
                                        <p:attrNameLst>
                                          <p:attrName>ppt_w</p:attrName>
                                        </p:attrNameLst>
                                      </p:cBhvr>
                                      <p:tavLst>
                                        <p:tav tm="0">
                                          <p:val>
                                            <p:fltVal val="0"/>
                                          </p:val>
                                        </p:tav>
                                        <p:tav tm="100000">
                                          <p:val>
                                            <p:strVal val="#ppt_w"/>
                                          </p:val>
                                        </p:tav>
                                      </p:tavLst>
                                    </p:anim>
                                    <p:anim calcmode="lin" valueType="num">
                                      <p:cBhvr>
                                        <p:cTn id="81" dur="500" fill="hold"/>
                                        <p:tgtEl>
                                          <p:spTgt spid="37"/>
                                        </p:tgtEl>
                                        <p:attrNameLst>
                                          <p:attrName>ppt_h</p:attrName>
                                        </p:attrNameLst>
                                      </p:cBhvr>
                                      <p:tavLst>
                                        <p:tav tm="0">
                                          <p:val>
                                            <p:fltVal val="0"/>
                                          </p:val>
                                        </p:tav>
                                        <p:tav tm="100000">
                                          <p:val>
                                            <p:strVal val="#ppt_h"/>
                                          </p:val>
                                        </p:tav>
                                      </p:tavLst>
                                    </p:anim>
                                    <p:animEffect transition="in" filter="fade">
                                      <p:cBhvr>
                                        <p:cTn id="82" dur="500"/>
                                        <p:tgtEl>
                                          <p:spTgt spid="3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 calcmode="lin" valueType="num">
                                      <p:cBhvr>
                                        <p:cTn id="85" dur="500" fill="hold"/>
                                        <p:tgtEl>
                                          <p:spTgt spid="38"/>
                                        </p:tgtEl>
                                        <p:attrNameLst>
                                          <p:attrName>ppt_w</p:attrName>
                                        </p:attrNameLst>
                                      </p:cBhvr>
                                      <p:tavLst>
                                        <p:tav tm="0">
                                          <p:val>
                                            <p:fltVal val="0"/>
                                          </p:val>
                                        </p:tav>
                                        <p:tav tm="100000">
                                          <p:val>
                                            <p:strVal val="#ppt_w"/>
                                          </p:val>
                                        </p:tav>
                                      </p:tavLst>
                                    </p:anim>
                                    <p:anim calcmode="lin" valueType="num">
                                      <p:cBhvr>
                                        <p:cTn id="86" dur="500" fill="hold"/>
                                        <p:tgtEl>
                                          <p:spTgt spid="38"/>
                                        </p:tgtEl>
                                        <p:attrNameLst>
                                          <p:attrName>ppt_h</p:attrName>
                                        </p:attrNameLst>
                                      </p:cBhvr>
                                      <p:tavLst>
                                        <p:tav tm="0">
                                          <p:val>
                                            <p:fltVal val="0"/>
                                          </p:val>
                                        </p:tav>
                                        <p:tav tm="100000">
                                          <p:val>
                                            <p:strVal val="#ppt_h"/>
                                          </p:val>
                                        </p:tav>
                                      </p:tavLst>
                                    </p:anim>
                                    <p:animEffect transition="in" filter="fade">
                                      <p:cBhvr>
                                        <p:cTn id="87" dur="500"/>
                                        <p:tgtEl>
                                          <p:spTgt spid="38"/>
                                        </p:tgtEl>
                                      </p:cBhvr>
                                    </p:animEffect>
                                  </p:childTnLst>
                                </p:cTn>
                              </p:par>
                              <p:par>
                                <p:cTn id="88" presetID="53" presetClass="entr" presetSubtype="16" fill="hold" grpId="0" nodeType="withEffect">
                                  <p:stCondLst>
                                    <p:cond delay="400"/>
                                  </p:stCondLst>
                                  <p:childTnLst>
                                    <p:set>
                                      <p:cBhvr>
                                        <p:cTn id="89" dur="1" fill="hold">
                                          <p:stCondLst>
                                            <p:cond delay="0"/>
                                          </p:stCondLst>
                                        </p:cTn>
                                        <p:tgtEl>
                                          <p:spTgt spid="39"/>
                                        </p:tgtEl>
                                        <p:attrNameLst>
                                          <p:attrName>style.visibility</p:attrName>
                                        </p:attrNameLst>
                                      </p:cBhvr>
                                      <p:to>
                                        <p:strVal val="visible"/>
                                      </p:to>
                                    </p:set>
                                    <p:anim calcmode="lin" valueType="num">
                                      <p:cBhvr>
                                        <p:cTn id="90" dur="500" fill="hold"/>
                                        <p:tgtEl>
                                          <p:spTgt spid="39"/>
                                        </p:tgtEl>
                                        <p:attrNameLst>
                                          <p:attrName>ppt_w</p:attrName>
                                        </p:attrNameLst>
                                      </p:cBhvr>
                                      <p:tavLst>
                                        <p:tav tm="0">
                                          <p:val>
                                            <p:fltVal val="0"/>
                                          </p:val>
                                        </p:tav>
                                        <p:tav tm="100000">
                                          <p:val>
                                            <p:strVal val="#ppt_w"/>
                                          </p:val>
                                        </p:tav>
                                      </p:tavLst>
                                    </p:anim>
                                    <p:anim calcmode="lin" valueType="num">
                                      <p:cBhvr>
                                        <p:cTn id="91" dur="500" fill="hold"/>
                                        <p:tgtEl>
                                          <p:spTgt spid="39"/>
                                        </p:tgtEl>
                                        <p:attrNameLst>
                                          <p:attrName>ppt_h</p:attrName>
                                        </p:attrNameLst>
                                      </p:cBhvr>
                                      <p:tavLst>
                                        <p:tav tm="0">
                                          <p:val>
                                            <p:fltVal val="0"/>
                                          </p:val>
                                        </p:tav>
                                        <p:tav tm="100000">
                                          <p:val>
                                            <p:strVal val="#ppt_h"/>
                                          </p:val>
                                        </p:tav>
                                      </p:tavLst>
                                    </p:anim>
                                    <p:animEffect transition="in" filter="fade">
                                      <p:cBhvr>
                                        <p:cTn id="92" dur="500"/>
                                        <p:tgtEl>
                                          <p:spTgt spid="39"/>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40"/>
                                        </p:tgtEl>
                                        <p:attrNameLst>
                                          <p:attrName>style.visibility</p:attrName>
                                        </p:attrNameLst>
                                      </p:cBhvr>
                                      <p:to>
                                        <p:strVal val="visible"/>
                                      </p:to>
                                    </p:set>
                                    <p:anim calcmode="lin" valueType="num">
                                      <p:cBhvr>
                                        <p:cTn id="95" dur="500" fill="hold"/>
                                        <p:tgtEl>
                                          <p:spTgt spid="40"/>
                                        </p:tgtEl>
                                        <p:attrNameLst>
                                          <p:attrName>ppt_w</p:attrName>
                                        </p:attrNameLst>
                                      </p:cBhvr>
                                      <p:tavLst>
                                        <p:tav tm="0">
                                          <p:val>
                                            <p:fltVal val="0"/>
                                          </p:val>
                                        </p:tav>
                                        <p:tav tm="100000">
                                          <p:val>
                                            <p:strVal val="#ppt_w"/>
                                          </p:val>
                                        </p:tav>
                                      </p:tavLst>
                                    </p:anim>
                                    <p:anim calcmode="lin" valueType="num">
                                      <p:cBhvr>
                                        <p:cTn id="96" dur="500" fill="hold"/>
                                        <p:tgtEl>
                                          <p:spTgt spid="40"/>
                                        </p:tgtEl>
                                        <p:attrNameLst>
                                          <p:attrName>ppt_h</p:attrName>
                                        </p:attrNameLst>
                                      </p:cBhvr>
                                      <p:tavLst>
                                        <p:tav tm="0">
                                          <p:val>
                                            <p:fltVal val="0"/>
                                          </p:val>
                                        </p:tav>
                                        <p:tav tm="100000">
                                          <p:val>
                                            <p:strVal val="#ppt_h"/>
                                          </p:val>
                                        </p:tav>
                                      </p:tavLst>
                                    </p:anim>
                                    <p:animEffect transition="in" filter="fade">
                                      <p:cBhvr>
                                        <p:cTn id="97" dur="500"/>
                                        <p:tgtEl>
                                          <p:spTgt spid="40"/>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41"/>
                                        </p:tgtEl>
                                        <p:attrNameLst>
                                          <p:attrName>style.visibility</p:attrName>
                                        </p:attrNameLst>
                                      </p:cBhvr>
                                      <p:to>
                                        <p:strVal val="visible"/>
                                      </p:to>
                                    </p:set>
                                    <p:anim calcmode="lin" valueType="num">
                                      <p:cBhvr>
                                        <p:cTn id="100" dur="500" fill="hold"/>
                                        <p:tgtEl>
                                          <p:spTgt spid="41"/>
                                        </p:tgtEl>
                                        <p:attrNameLst>
                                          <p:attrName>ppt_w</p:attrName>
                                        </p:attrNameLst>
                                      </p:cBhvr>
                                      <p:tavLst>
                                        <p:tav tm="0">
                                          <p:val>
                                            <p:fltVal val="0"/>
                                          </p:val>
                                        </p:tav>
                                        <p:tav tm="100000">
                                          <p:val>
                                            <p:strVal val="#ppt_w"/>
                                          </p:val>
                                        </p:tav>
                                      </p:tavLst>
                                    </p:anim>
                                    <p:anim calcmode="lin" valueType="num">
                                      <p:cBhvr>
                                        <p:cTn id="101" dur="500" fill="hold"/>
                                        <p:tgtEl>
                                          <p:spTgt spid="41"/>
                                        </p:tgtEl>
                                        <p:attrNameLst>
                                          <p:attrName>ppt_h</p:attrName>
                                        </p:attrNameLst>
                                      </p:cBhvr>
                                      <p:tavLst>
                                        <p:tav tm="0">
                                          <p:val>
                                            <p:fltVal val="0"/>
                                          </p:val>
                                        </p:tav>
                                        <p:tav tm="100000">
                                          <p:val>
                                            <p:strVal val="#ppt_h"/>
                                          </p:val>
                                        </p:tav>
                                      </p:tavLst>
                                    </p:anim>
                                    <p:animEffect transition="in" filter="fade">
                                      <p:cBhvr>
                                        <p:cTn id="102" dur="500"/>
                                        <p:tgtEl>
                                          <p:spTgt spid="41"/>
                                        </p:tgtEl>
                                      </p:cBhvr>
                                    </p:animEffect>
                                  </p:childTnLst>
                                </p:cTn>
                              </p:par>
                              <p:par>
                                <p:cTn id="103" presetID="53" presetClass="entr" presetSubtype="16" fill="hold" grpId="0" nodeType="withEffect">
                                  <p:stCondLst>
                                    <p:cond delay="400"/>
                                  </p:stCondLst>
                                  <p:childTnLst>
                                    <p:set>
                                      <p:cBhvr>
                                        <p:cTn id="104" dur="1" fill="hold">
                                          <p:stCondLst>
                                            <p:cond delay="0"/>
                                          </p:stCondLst>
                                        </p:cTn>
                                        <p:tgtEl>
                                          <p:spTgt spid="42"/>
                                        </p:tgtEl>
                                        <p:attrNameLst>
                                          <p:attrName>style.visibility</p:attrName>
                                        </p:attrNameLst>
                                      </p:cBhvr>
                                      <p:to>
                                        <p:strVal val="visible"/>
                                      </p:to>
                                    </p:set>
                                    <p:anim calcmode="lin" valueType="num">
                                      <p:cBhvr>
                                        <p:cTn id="105" dur="500" fill="hold"/>
                                        <p:tgtEl>
                                          <p:spTgt spid="42"/>
                                        </p:tgtEl>
                                        <p:attrNameLst>
                                          <p:attrName>ppt_w</p:attrName>
                                        </p:attrNameLst>
                                      </p:cBhvr>
                                      <p:tavLst>
                                        <p:tav tm="0">
                                          <p:val>
                                            <p:fltVal val="0"/>
                                          </p:val>
                                        </p:tav>
                                        <p:tav tm="100000">
                                          <p:val>
                                            <p:strVal val="#ppt_w"/>
                                          </p:val>
                                        </p:tav>
                                      </p:tavLst>
                                    </p:anim>
                                    <p:anim calcmode="lin" valueType="num">
                                      <p:cBhvr>
                                        <p:cTn id="106" dur="500" fill="hold"/>
                                        <p:tgtEl>
                                          <p:spTgt spid="42"/>
                                        </p:tgtEl>
                                        <p:attrNameLst>
                                          <p:attrName>ppt_h</p:attrName>
                                        </p:attrNameLst>
                                      </p:cBhvr>
                                      <p:tavLst>
                                        <p:tav tm="0">
                                          <p:val>
                                            <p:fltVal val="0"/>
                                          </p:val>
                                        </p:tav>
                                        <p:tav tm="100000">
                                          <p:val>
                                            <p:strVal val="#ppt_h"/>
                                          </p:val>
                                        </p:tav>
                                      </p:tavLst>
                                    </p:anim>
                                    <p:animEffect transition="in" filter="fade">
                                      <p:cBhvr>
                                        <p:cTn id="107" dur="500"/>
                                        <p:tgtEl>
                                          <p:spTgt spid="42"/>
                                        </p:tgtEl>
                                      </p:cBhvr>
                                    </p:animEffect>
                                  </p:childTnLst>
                                </p:cTn>
                              </p:par>
                              <p:par>
                                <p:cTn id="108" presetID="53" presetClass="entr" presetSubtype="16" fill="hold" grpId="0" nodeType="withEffect">
                                  <p:stCondLst>
                                    <p:cond delay="200"/>
                                  </p:stCondLst>
                                  <p:childTnLst>
                                    <p:set>
                                      <p:cBhvr>
                                        <p:cTn id="109" dur="1" fill="hold">
                                          <p:stCondLst>
                                            <p:cond delay="0"/>
                                          </p:stCondLst>
                                        </p:cTn>
                                        <p:tgtEl>
                                          <p:spTgt spid="43"/>
                                        </p:tgtEl>
                                        <p:attrNameLst>
                                          <p:attrName>style.visibility</p:attrName>
                                        </p:attrNameLst>
                                      </p:cBhvr>
                                      <p:to>
                                        <p:strVal val="visible"/>
                                      </p:to>
                                    </p:set>
                                    <p:anim calcmode="lin" valueType="num">
                                      <p:cBhvr>
                                        <p:cTn id="110" dur="500" fill="hold"/>
                                        <p:tgtEl>
                                          <p:spTgt spid="43"/>
                                        </p:tgtEl>
                                        <p:attrNameLst>
                                          <p:attrName>ppt_w</p:attrName>
                                        </p:attrNameLst>
                                      </p:cBhvr>
                                      <p:tavLst>
                                        <p:tav tm="0">
                                          <p:val>
                                            <p:fltVal val="0"/>
                                          </p:val>
                                        </p:tav>
                                        <p:tav tm="100000">
                                          <p:val>
                                            <p:strVal val="#ppt_w"/>
                                          </p:val>
                                        </p:tav>
                                      </p:tavLst>
                                    </p:anim>
                                    <p:anim calcmode="lin" valueType="num">
                                      <p:cBhvr>
                                        <p:cTn id="111" dur="500" fill="hold"/>
                                        <p:tgtEl>
                                          <p:spTgt spid="43"/>
                                        </p:tgtEl>
                                        <p:attrNameLst>
                                          <p:attrName>ppt_h</p:attrName>
                                        </p:attrNameLst>
                                      </p:cBhvr>
                                      <p:tavLst>
                                        <p:tav tm="0">
                                          <p:val>
                                            <p:fltVal val="0"/>
                                          </p:val>
                                        </p:tav>
                                        <p:tav tm="100000">
                                          <p:val>
                                            <p:strVal val="#ppt_h"/>
                                          </p:val>
                                        </p:tav>
                                      </p:tavLst>
                                    </p:anim>
                                    <p:animEffect transition="in" filter="fade">
                                      <p:cBhvr>
                                        <p:cTn id="112" dur="500"/>
                                        <p:tgtEl>
                                          <p:spTgt spid="43"/>
                                        </p:tgtEl>
                                      </p:cBhvr>
                                    </p:animEffect>
                                  </p:childTnLst>
                                </p:cTn>
                              </p:par>
                              <p:par>
                                <p:cTn id="113" presetID="53" presetClass="entr" presetSubtype="16" fill="hold" grpId="0" nodeType="withEffect">
                                  <p:stCondLst>
                                    <p:cond delay="200"/>
                                  </p:stCondLst>
                                  <p:childTnLst>
                                    <p:set>
                                      <p:cBhvr>
                                        <p:cTn id="114" dur="1" fill="hold">
                                          <p:stCondLst>
                                            <p:cond delay="0"/>
                                          </p:stCondLst>
                                        </p:cTn>
                                        <p:tgtEl>
                                          <p:spTgt spid="44"/>
                                        </p:tgtEl>
                                        <p:attrNameLst>
                                          <p:attrName>style.visibility</p:attrName>
                                        </p:attrNameLst>
                                      </p:cBhvr>
                                      <p:to>
                                        <p:strVal val="visible"/>
                                      </p:to>
                                    </p:set>
                                    <p:anim calcmode="lin" valueType="num">
                                      <p:cBhvr>
                                        <p:cTn id="115" dur="500" fill="hold"/>
                                        <p:tgtEl>
                                          <p:spTgt spid="44"/>
                                        </p:tgtEl>
                                        <p:attrNameLst>
                                          <p:attrName>ppt_w</p:attrName>
                                        </p:attrNameLst>
                                      </p:cBhvr>
                                      <p:tavLst>
                                        <p:tav tm="0">
                                          <p:val>
                                            <p:fltVal val="0"/>
                                          </p:val>
                                        </p:tav>
                                        <p:tav tm="100000">
                                          <p:val>
                                            <p:strVal val="#ppt_w"/>
                                          </p:val>
                                        </p:tav>
                                      </p:tavLst>
                                    </p:anim>
                                    <p:anim calcmode="lin" valueType="num">
                                      <p:cBhvr>
                                        <p:cTn id="116" dur="500" fill="hold"/>
                                        <p:tgtEl>
                                          <p:spTgt spid="44"/>
                                        </p:tgtEl>
                                        <p:attrNameLst>
                                          <p:attrName>ppt_h</p:attrName>
                                        </p:attrNameLst>
                                      </p:cBhvr>
                                      <p:tavLst>
                                        <p:tav tm="0">
                                          <p:val>
                                            <p:fltVal val="0"/>
                                          </p:val>
                                        </p:tav>
                                        <p:tav tm="100000">
                                          <p:val>
                                            <p:strVal val="#ppt_h"/>
                                          </p:val>
                                        </p:tav>
                                      </p:tavLst>
                                    </p:anim>
                                    <p:animEffect transition="in" filter="fade">
                                      <p:cBhvr>
                                        <p:cTn id="117" dur="500"/>
                                        <p:tgtEl>
                                          <p:spTgt spid="44"/>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45"/>
                                        </p:tgtEl>
                                        <p:attrNameLst>
                                          <p:attrName>style.visibility</p:attrName>
                                        </p:attrNameLst>
                                      </p:cBhvr>
                                      <p:to>
                                        <p:strVal val="visible"/>
                                      </p:to>
                                    </p:set>
                                    <p:anim calcmode="lin" valueType="num">
                                      <p:cBhvr>
                                        <p:cTn id="120" dur="500" fill="hold"/>
                                        <p:tgtEl>
                                          <p:spTgt spid="45"/>
                                        </p:tgtEl>
                                        <p:attrNameLst>
                                          <p:attrName>ppt_w</p:attrName>
                                        </p:attrNameLst>
                                      </p:cBhvr>
                                      <p:tavLst>
                                        <p:tav tm="0">
                                          <p:val>
                                            <p:fltVal val="0"/>
                                          </p:val>
                                        </p:tav>
                                        <p:tav tm="100000">
                                          <p:val>
                                            <p:strVal val="#ppt_w"/>
                                          </p:val>
                                        </p:tav>
                                      </p:tavLst>
                                    </p:anim>
                                    <p:anim calcmode="lin" valueType="num">
                                      <p:cBhvr>
                                        <p:cTn id="121" dur="500" fill="hold"/>
                                        <p:tgtEl>
                                          <p:spTgt spid="45"/>
                                        </p:tgtEl>
                                        <p:attrNameLst>
                                          <p:attrName>ppt_h</p:attrName>
                                        </p:attrNameLst>
                                      </p:cBhvr>
                                      <p:tavLst>
                                        <p:tav tm="0">
                                          <p:val>
                                            <p:fltVal val="0"/>
                                          </p:val>
                                        </p:tav>
                                        <p:tav tm="100000">
                                          <p:val>
                                            <p:strVal val="#ppt_h"/>
                                          </p:val>
                                        </p:tav>
                                      </p:tavLst>
                                    </p:anim>
                                    <p:animEffect transition="in" filter="fade">
                                      <p:cBhvr>
                                        <p:cTn id="122" dur="500"/>
                                        <p:tgtEl>
                                          <p:spTgt spid="45"/>
                                        </p:tgtEl>
                                      </p:cBhvr>
                                    </p:animEffect>
                                  </p:childTnLst>
                                </p:cTn>
                              </p:par>
                              <p:par>
                                <p:cTn id="123" presetID="53" presetClass="entr" presetSubtype="16" fill="hold" grpId="0" nodeType="withEffect">
                                  <p:stCondLst>
                                    <p:cond delay="400"/>
                                  </p:stCondLst>
                                  <p:childTnLst>
                                    <p:set>
                                      <p:cBhvr>
                                        <p:cTn id="124" dur="1" fill="hold">
                                          <p:stCondLst>
                                            <p:cond delay="0"/>
                                          </p:stCondLst>
                                        </p:cTn>
                                        <p:tgtEl>
                                          <p:spTgt spid="46"/>
                                        </p:tgtEl>
                                        <p:attrNameLst>
                                          <p:attrName>style.visibility</p:attrName>
                                        </p:attrNameLst>
                                      </p:cBhvr>
                                      <p:to>
                                        <p:strVal val="visible"/>
                                      </p:to>
                                    </p:set>
                                    <p:anim calcmode="lin" valueType="num">
                                      <p:cBhvr>
                                        <p:cTn id="125" dur="500" fill="hold"/>
                                        <p:tgtEl>
                                          <p:spTgt spid="46"/>
                                        </p:tgtEl>
                                        <p:attrNameLst>
                                          <p:attrName>ppt_w</p:attrName>
                                        </p:attrNameLst>
                                      </p:cBhvr>
                                      <p:tavLst>
                                        <p:tav tm="0">
                                          <p:val>
                                            <p:fltVal val="0"/>
                                          </p:val>
                                        </p:tav>
                                        <p:tav tm="100000">
                                          <p:val>
                                            <p:strVal val="#ppt_w"/>
                                          </p:val>
                                        </p:tav>
                                      </p:tavLst>
                                    </p:anim>
                                    <p:anim calcmode="lin" valueType="num">
                                      <p:cBhvr>
                                        <p:cTn id="126" dur="500" fill="hold"/>
                                        <p:tgtEl>
                                          <p:spTgt spid="46"/>
                                        </p:tgtEl>
                                        <p:attrNameLst>
                                          <p:attrName>ppt_h</p:attrName>
                                        </p:attrNameLst>
                                      </p:cBhvr>
                                      <p:tavLst>
                                        <p:tav tm="0">
                                          <p:val>
                                            <p:fltVal val="0"/>
                                          </p:val>
                                        </p:tav>
                                        <p:tav tm="100000">
                                          <p:val>
                                            <p:strVal val="#ppt_h"/>
                                          </p:val>
                                        </p:tav>
                                      </p:tavLst>
                                    </p:anim>
                                    <p:animEffect transition="in" filter="fade">
                                      <p:cBhvr>
                                        <p:cTn id="127" dur="500"/>
                                        <p:tgtEl>
                                          <p:spTgt spid="46"/>
                                        </p:tgtEl>
                                      </p:cBhvr>
                                    </p:animEffect>
                                  </p:childTnLst>
                                </p:cTn>
                              </p:par>
                              <p:par>
                                <p:cTn id="128" presetID="53" presetClass="entr" presetSubtype="16" fill="hold" grpId="0" nodeType="withEffect">
                                  <p:stCondLst>
                                    <p:cond delay="200"/>
                                  </p:stCondLst>
                                  <p:childTnLst>
                                    <p:set>
                                      <p:cBhvr>
                                        <p:cTn id="129" dur="1" fill="hold">
                                          <p:stCondLst>
                                            <p:cond delay="0"/>
                                          </p:stCondLst>
                                        </p:cTn>
                                        <p:tgtEl>
                                          <p:spTgt spid="47"/>
                                        </p:tgtEl>
                                        <p:attrNameLst>
                                          <p:attrName>style.visibility</p:attrName>
                                        </p:attrNameLst>
                                      </p:cBhvr>
                                      <p:to>
                                        <p:strVal val="visible"/>
                                      </p:to>
                                    </p:set>
                                    <p:anim calcmode="lin" valueType="num">
                                      <p:cBhvr>
                                        <p:cTn id="130" dur="500" fill="hold"/>
                                        <p:tgtEl>
                                          <p:spTgt spid="47"/>
                                        </p:tgtEl>
                                        <p:attrNameLst>
                                          <p:attrName>ppt_w</p:attrName>
                                        </p:attrNameLst>
                                      </p:cBhvr>
                                      <p:tavLst>
                                        <p:tav tm="0">
                                          <p:val>
                                            <p:fltVal val="0"/>
                                          </p:val>
                                        </p:tav>
                                        <p:tav tm="100000">
                                          <p:val>
                                            <p:strVal val="#ppt_w"/>
                                          </p:val>
                                        </p:tav>
                                      </p:tavLst>
                                    </p:anim>
                                    <p:anim calcmode="lin" valueType="num">
                                      <p:cBhvr>
                                        <p:cTn id="131" dur="500" fill="hold"/>
                                        <p:tgtEl>
                                          <p:spTgt spid="47"/>
                                        </p:tgtEl>
                                        <p:attrNameLst>
                                          <p:attrName>ppt_h</p:attrName>
                                        </p:attrNameLst>
                                      </p:cBhvr>
                                      <p:tavLst>
                                        <p:tav tm="0">
                                          <p:val>
                                            <p:fltVal val="0"/>
                                          </p:val>
                                        </p:tav>
                                        <p:tav tm="100000">
                                          <p:val>
                                            <p:strVal val="#ppt_h"/>
                                          </p:val>
                                        </p:tav>
                                      </p:tavLst>
                                    </p:anim>
                                    <p:animEffect transition="in" filter="fade">
                                      <p:cBhvr>
                                        <p:cTn id="132" dur="500"/>
                                        <p:tgtEl>
                                          <p:spTgt spid="47"/>
                                        </p:tgtEl>
                                      </p:cBhvr>
                                    </p:animEffect>
                                  </p:childTnLst>
                                </p:cTn>
                              </p:par>
                              <p:par>
                                <p:cTn id="133" presetID="53" presetClass="entr" presetSubtype="16" fill="hold" grpId="0" nodeType="withEffect">
                                  <p:stCondLst>
                                    <p:cond delay="0"/>
                                  </p:stCondLst>
                                  <p:childTnLst>
                                    <p:set>
                                      <p:cBhvr>
                                        <p:cTn id="134" dur="1" fill="hold">
                                          <p:stCondLst>
                                            <p:cond delay="0"/>
                                          </p:stCondLst>
                                        </p:cTn>
                                        <p:tgtEl>
                                          <p:spTgt spid="48"/>
                                        </p:tgtEl>
                                        <p:attrNameLst>
                                          <p:attrName>style.visibility</p:attrName>
                                        </p:attrNameLst>
                                      </p:cBhvr>
                                      <p:to>
                                        <p:strVal val="visible"/>
                                      </p:to>
                                    </p:set>
                                    <p:anim calcmode="lin" valueType="num">
                                      <p:cBhvr>
                                        <p:cTn id="135" dur="500" fill="hold"/>
                                        <p:tgtEl>
                                          <p:spTgt spid="48"/>
                                        </p:tgtEl>
                                        <p:attrNameLst>
                                          <p:attrName>ppt_w</p:attrName>
                                        </p:attrNameLst>
                                      </p:cBhvr>
                                      <p:tavLst>
                                        <p:tav tm="0">
                                          <p:val>
                                            <p:fltVal val="0"/>
                                          </p:val>
                                        </p:tav>
                                        <p:tav tm="100000">
                                          <p:val>
                                            <p:strVal val="#ppt_w"/>
                                          </p:val>
                                        </p:tav>
                                      </p:tavLst>
                                    </p:anim>
                                    <p:anim calcmode="lin" valueType="num">
                                      <p:cBhvr>
                                        <p:cTn id="136" dur="500" fill="hold"/>
                                        <p:tgtEl>
                                          <p:spTgt spid="48"/>
                                        </p:tgtEl>
                                        <p:attrNameLst>
                                          <p:attrName>ppt_h</p:attrName>
                                        </p:attrNameLst>
                                      </p:cBhvr>
                                      <p:tavLst>
                                        <p:tav tm="0">
                                          <p:val>
                                            <p:fltVal val="0"/>
                                          </p:val>
                                        </p:tav>
                                        <p:tav tm="100000">
                                          <p:val>
                                            <p:strVal val="#ppt_h"/>
                                          </p:val>
                                        </p:tav>
                                      </p:tavLst>
                                    </p:anim>
                                    <p:animEffect transition="in" filter="fade">
                                      <p:cBhvr>
                                        <p:cTn id="137" dur="500"/>
                                        <p:tgtEl>
                                          <p:spTgt spid="48"/>
                                        </p:tgtEl>
                                      </p:cBhvr>
                                    </p:animEffect>
                                  </p:childTnLst>
                                </p:cTn>
                              </p:par>
                              <p:par>
                                <p:cTn id="138" presetID="53" presetClass="entr" presetSubtype="16" fill="hold" grpId="0" nodeType="withEffect">
                                  <p:stCondLst>
                                    <p:cond delay="400"/>
                                  </p:stCondLst>
                                  <p:childTnLst>
                                    <p:set>
                                      <p:cBhvr>
                                        <p:cTn id="139" dur="1" fill="hold">
                                          <p:stCondLst>
                                            <p:cond delay="0"/>
                                          </p:stCondLst>
                                        </p:cTn>
                                        <p:tgtEl>
                                          <p:spTgt spid="49"/>
                                        </p:tgtEl>
                                        <p:attrNameLst>
                                          <p:attrName>style.visibility</p:attrName>
                                        </p:attrNameLst>
                                      </p:cBhvr>
                                      <p:to>
                                        <p:strVal val="visible"/>
                                      </p:to>
                                    </p:set>
                                    <p:anim calcmode="lin" valueType="num">
                                      <p:cBhvr>
                                        <p:cTn id="140" dur="500" fill="hold"/>
                                        <p:tgtEl>
                                          <p:spTgt spid="49"/>
                                        </p:tgtEl>
                                        <p:attrNameLst>
                                          <p:attrName>ppt_w</p:attrName>
                                        </p:attrNameLst>
                                      </p:cBhvr>
                                      <p:tavLst>
                                        <p:tav tm="0">
                                          <p:val>
                                            <p:fltVal val="0"/>
                                          </p:val>
                                        </p:tav>
                                        <p:tav tm="100000">
                                          <p:val>
                                            <p:strVal val="#ppt_w"/>
                                          </p:val>
                                        </p:tav>
                                      </p:tavLst>
                                    </p:anim>
                                    <p:anim calcmode="lin" valueType="num">
                                      <p:cBhvr>
                                        <p:cTn id="141" dur="500" fill="hold"/>
                                        <p:tgtEl>
                                          <p:spTgt spid="49"/>
                                        </p:tgtEl>
                                        <p:attrNameLst>
                                          <p:attrName>ppt_h</p:attrName>
                                        </p:attrNameLst>
                                      </p:cBhvr>
                                      <p:tavLst>
                                        <p:tav tm="0">
                                          <p:val>
                                            <p:fltVal val="0"/>
                                          </p:val>
                                        </p:tav>
                                        <p:tav tm="100000">
                                          <p:val>
                                            <p:strVal val="#ppt_h"/>
                                          </p:val>
                                        </p:tav>
                                      </p:tavLst>
                                    </p:anim>
                                    <p:animEffect transition="in" filter="fade">
                                      <p:cBhvr>
                                        <p:cTn id="142" dur="500"/>
                                        <p:tgtEl>
                                          <p:spTgt spid="49"/>
                                        </p:tgtEl>
                                      </p:cBhvr>
                                    </p:animEffect>
                                  </p:childTnLst>
                                </p:cTn>
                              </p:par>
                              <p:par>
                                <p:cTn id="143" presetID="53" presetClass="entr" presetSubtype="16" fill="hold" grpId="0" nodeType="withEffect">
                                  <p:stCondLst>
                                    <p:cond delay="200"/>
                                  </p:stCondLst>
                                  <p:childTnLst>
                                    <p:set>
                                      <p:cBhvr>
                                        <p:cTn id="144" dur="1" fill="hold">
                                          <p:stCondLst>
                                            <p:cond delay="0"/>
                                          </p:stCondLst>
                                        </p:cTn>
                                        <p:tgtEl>
                                          <p:spTgt spid="50"/>
                                        </p:tgtEl>
                                        <p:attrNameLst>
                                          <p:attrName>style.visibility</p:attrName>
                                        </p:attrNameLst>
                                      </p:cBhvr>
                                      <p:to>
                                        <p:strVal val="visible"/>
                                      </p:to>
                                    </p:set>
                                    <p:anim calcmode="lin" valueType="num">
                                      <p:cBhvr>
                                        <p:cTn id="145" dur="500" fill="hold"/>
                                        <p:tgtEl>
                                          <p:spTgt spid="50"/>
                                        </p:tgtEl>
                                        <p:attrNameLst>
                                          <p:attrName>ppt_w</p:attrName>
                                        </p:attrNameLst>
                                      </p:cBhvr>
                                      <p:tavLst>
                                        <p:tav tm="0">
                                          <p:val>
                                            <p:fltVal val="0"/>
                                          </p:val>
                                        </p:tav>
                                        <p:tav tm="100000">
                                          <p:val>
                                            <p:strVal val="#ppt_w"/>
                                          </p:val>
                                        </p:tav>
                                      </p:tavLst>
                                    </p:anim>
                                    <p:anim calcmode="lin" valueType="num">
                                      <p:cBhvr>
                                        <p:cTn id="146" dur="500" fill="hold"/>
                                        <p:tgtEl>
                                          <p:spTgt spid="50"/>
                                        </p:tgtEl>
                                        <p:attrNameLst>
                                          <p:attrName>ppt_h</p:attrName>
                                        </p:attrNameLst>
                                      </p:cBhvr>
                                      <p:tavLst>
                                        <p:tav tm="0">
                                          <p:val>
                                            <p:fltVal val="0"/>
                                          </p:val>
                                        </p:tav>
                                        <p:tav tm="100000">
                                          <p:val>
                                            <p:strVal val="#ppt_h"/>
                                          </p:val>
                                        </p:tav>
                                      </p:tavLst>
                                    </p:anim>
                                    <p:animEffect transition="in" filter="fade">
                                      <p:cBhvr>
                                        <p:cTn id="147" dur="500"/>
                                        <p:tgtEl>
                                          <p:spTgt spid="50"/>
                                        </p:tgtEl>
                                      </p:cBhvr>
                                    </p:animEffect>
                                  </p:childTnLst>
                                </p:cTn>
                              </p:par>
                              <p:par>
                                <p:cTn id="148" presetID="53" presetClass="entr" presetSubtype="16" fill="hold" grpId="0" nodeType="withEffect">
                                  <p:stCondLst>
                                    <p:cond delay="200"/>
                                  </p:stCondLst>
                                  <p:childTnLst>
                                    <p:set>
                                      <p:cBhvr>
                                        <p:cTn id="149" dur="1" fill="hold">
                                          <p:stCondLst>
                                            <p:cond delay="0"/>
                                          </p:stCondLst>
                                        </p:cTn>
                                        <p:tgtEl>
                                          <p:spTgt spid="51"/>
                                        </p:tgtEl>
                                        <p:attrNameLst>
                                          <p:attrName>style.visibility</p:attrName>
                                        </p:attrNameLst>
                                      </p:cBhvr>
                                      <p:to>
                                        <p:strVal val="visible"/>
                                      </p:to>
                                    </p:set>
                                    <p:anim calcmode="lin" valueType="num">
                                      <p:cBhvr>
                                        <p:cTn id="150" dur="500" fill="hold"/>
                                        <p:tgtEl>
                                          <p:spTgt spid="51"/>
                                        </p:tgtEl>
                                        <p:attrNameLst>
                                          <p:attrName>ppt_w</p:attrName>
                                        </p:attrNameLst>
                                      </p:cBhvr>
                                      <p:tavLst>
                                        <p:tav tm="0">
                                          <p:val>
                                            <p:fltVal val="0"/>
                                          </p:val>
                                        </p:tav>
                                        <p:tav tm="100000">
                                          <p:val>
                                            <p:strVal val="#ppt_w"/>
                                          </p:val>
                                        </p:tav>
                                      </p:tavLst>
                                    </p:anim>
                                    <p:anim calcmode="lin" valueType="num">
                                      <p:cBhvr>
                                        <p:cTn id="151" dur="500" fill="hold"/>
                                        <p:tgtEl>
                                          <p:spTgt spid="51"/>
                                        </p:tgtEl>
                                        <p:attrNameLst>
                                          <p:attrName>ppt_h</p:attrName>
                                        </p:attrNameLst>
                                      </p:cBhvr>
                                      <p:tavLst>
                                        <p:tav tm="0">
                                          <p:val>
                                            <p:fltVal val="0"/>
                                          </p:val>
                                        </p:tav>
                                        <p:tav tm="100000">
                                          <p:val>
                                            <p:strVal val="#ppt_h"/>
                                          </p:val>
                                        </p:tav>
                                      </p:tavLst>
                                    </p:anim>
                                    <p:animEffect transition="in" filter="fade">
                                      <p:cBhvr>
                                        <p:cTn id="152" dur="500"/>
                                        <p:tgtEl>
                                          <p:spTgt spid="51"/>
                                        </p:tgtEl>
                                      </p:cBhvr>
                                    </p:animEffect>
                                  </p:childTnLst>
                                </p:cTn>
                              </p:par>
                              <p:par>
                                <p:cTn id="153" presetID="53" presetClass="entr" presetSubtype="16" fill="hold" grpId="0" nodeType="withEffect">
                                  <p:stCondLst>
                                    <p:cond delay="200"/>
                                  </p:stCondLst>
                                  <p:childTnLst>
                                    <p:set>
                                      <p:cBhvr>
                                        <p:cTn id="154" dur="1" fill="hold">
                                          <p:stCondLst>
                                            <p:cond delay="0"/>
                                          </p:stCondLst>
                                        </p:cTn>
                                        <p:tgtEl>
                                          <p:spTgt spid="52"/>
                                        </p:tgtEl>
                                        <p:attrNameLst>
                                          <p:attrName>style.visibility</p:attrName>
                                        </p:attrNameLst>
                                      </p:cBhvr>
                                      <p:to>
                                        <p:strVal val="visible"/>
                                      </p:to>
                                    </p:set>
                                    <p:anim calcmode="lin" valueType="num">
                                      <p:cBhvr>
                                        <p:cTn id="155" dur="500" fill="hold"/>
                                        <p:tgtEl>
                                          <p:spTgt spid="52"/>
                                        </p:tgtEl>
                                        <p:attrNameLst>
                                          <p:attrName>ppt_w</p:attrName>
                                        </p:attrNameLst>
                                      </p:cBhvr>
                                      <p:tavLst>
                                        <p:tav tm="0">
                                          <p:val>
                                            <p:fltVal val="0"/>
                                          </p:val>
                                        </p:tav>
                                        <p:tav tm="100000">
                                          <p:val>
                                            <p:strVal val="#ppt_w"/>
                                          </p:val>
                                        </p:tav>
                                      </p:tavLst>
                                    </p:anim>
                                    <p:anim calcmode="lin" valueType="num">
                                      <p:cBhvr>
                                        <p:cTn id="156" dur="500" fill="hold"/>
                                        <p:tgtEl>
                                          <p:spTgt spid="52"/>
                                        </p:tgtEl>
                                        <p:attrNameLst>
                                          <p:attrName>ppt_h</p:attrName>
                                        </p:attrNameLst>
                                      </p:cBhvr>
                                      <p:tavLst>
                                        <p:tav tm="0">
                                          <p:val>
                                            <p:fltVal val="0"/>
                                          </p:val>
                                        </p:tav>
                                        <p:tav tm="100000">
                                          <p:val>
                                            <p:strVal val="#ppt_h"/>
                                          </p:val>
                                        </p:tav>
                                      </p:tavLst>
                                    </p:anim>
                                    <p:animEffect transition="in" filter="fade">
                                      <p:cBhvr>
                                        <p:cTn id="15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10" grpId="0"/>
      <p:bldP spid="13" grpId="0" animBg="1"/>
      <p:bldP spid="14" grpId="0"/>
      <p:bldP spid="17" grpId="0"/>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7"/>
          <p:cNvSpPr>
            <a:spLocks noChangeArrowheads="1"/>
          </p:cNvSpPr>
          <p:nvPr/>
        </p:nvSpPr>
        <p:spPr bwMode="auto">
          <a:xfrm>
            <a:off x="921657" y="1645054"/>
            <a:ext cx="7616168" cy="71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50000"/>
              </a:lnSpc>
              <a:spcBef>
                <a:spcPct val="0"/>
              </a:spcBef>
              <a:spcAft>
                <a:spcPts val="375"/>
              </a:spcAft>
              <a:buNone/>
            </a:pPr>
            <a:r>
              <a:rPr lang="zh-CN" altLang="en-US" sz="1400" dirty="0">
                <a:sym typeface="方正兰亭黑_GBK" pitchFamily="2" charset="-122"/>
              </a:rPr>
              <a:t> </a:t>
            </a:r>
            <a:r>
              <a:rPr lang="zh-CN" altLang="en-US" sz="1400" dirty="0" smtClean="0">
                <a:sym typeface="方正兰亭黑_GBK" pitchFamily="2" charset="-122"/>
              </a:rPr>
              <a:t>       </a:t>
            </a:r>
            <a:r>
              <a:rPr lang="zh-CN" altLang="en-US" sz="1400" dirty="0" smtClean="0">
                <a:sym typeface="方正兰亭黑_GBK" pitchFamily="2" charset="-122"/>
              </a:rPr>
              <a:t>显卡内部基于信号独立的可并行处理单元。每道工序之间是有严格顺序的，前一阶段的结果作为输入，本阶段的输出作为下一个阶段的输入，每一阶段都是可以并行处理的。</a:t>
            </a:r>
            <a:endParaRPr lang="zh-CN" altLang="en-US" sz="1400" dirty="0">
              <a:latin typeface="Arial" pitchFamily="34" charset="0"/>
              <a:ea typeface="宋体" pitchFamily="2" charset="-122"/>
            </a:endParaRPr>
          </a:p>
        </p:txBody>
      </p:sp>
      <p:grpSp>
        <p:nvGrpSpPr>
          <p:cNvPr id="83" name="组合 82"/>
          <p:cNvGrpSpPr/>
          <p:nvPr/>
        </p:nvGrpSpPr>
        <p:grpSpPr>
          <a:xfrm>
            <a:off x="908956" y="930209"/>
            <a:ext cx="1311729" cy="462163"/>
            <a:chOff x="1936759" y="922088"/>
            <a:chExt cx="1098393" cy="462163"/>
          </a:xfrm>
        </p:grpSpPr>
        <p:grpSp>
          <p:nvGrpSpPr>
            <p:cNvPr id="80" name="组合 79"/>
            <p:cNvGrpSpPr/>
            <p:nvPr/>
          </p:nvGrpSpPr>
          <p:grpSpPr>
            <a:xfrm>
              <a:off x="1936759" y="922088"/>
              <a:ext cx="1098393" cy="462163"/>
              <a:chOff x="3295234" y="2676992"/>
              <a:chExt cx="2380543" cy="363230"/>
            </a:xfrm>
          </p:grpSpPr>
          <p:sp>
            <p:nvSpPr>
              <p:cNvPr id="81" name="圆角矩形 80"/>
              <p:cNvSpPr/>
              <p:nvPr/>
            </p:nvSpPr>
            <p:spPr>
              <a:xfrm>
                <a:off x="3295234" y="2676992"/>
                <a:ext cx="2380543" cy="34745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2" name="TextBox 81"/>
              <p:cNvSpPr txBox="1"/>
              <p:nvPr/>
            </p:nvSpPr>
            <p:spPr>
              <a:xfrm>
                <a:off x="3354761" y="2677383"/>
                <a:ext cx="400367" cy="362839"/>
              </a:xfrm>
              <a:prstGeom prst="rect">
                <a:avLst/>
              </a:prstGeom>
              <a:noFill/>
            </p:spPr>
            <p:txBody>
              <a:bodyPr wrap="none" rtlCol="0">
                <a:spAutoFit/>
              </a:bodyPr>
              <a:lstStyle/>
              <a:p>
                <a:endParaRPr lang="zh-CN" altLang="en-US" sz="2400" dirty="0">
                  <a:solidFill>
                    <a:srgbClr val="C00000"/>
                  </a:solidFill>
                  <a:latin typeface="方正大黑简体" panose="02010601030101010101" pitchFamily="2" charset="-122"/>
                  <a:ea typeface="方正大黑简体" panose="02010601030101010101" pitchFamily="2" charset="-122"/>
                </a:endParaRPr>
              </a:p>
            </p:txBody>
          </p:sp>
        </p:grpSp>
        <p:sp>
          <p:nvSpPr>
            <p:cNvPr id="4" name="矩形 3"/>
            <p:cNvSpPr>
              <a:spLocks noChangeArrowheads="1"/>
            </p:cNvSpPr>
            <p:nvPr/>
          </p:nvSpPr>
          <p:spPr bwMode="auto">
            <a:xfrm>
              <a:off x="2056591" y="977703"/>
              <a:ext cx="839345"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1700" smtClean="0">
                  <a:latin typeface="Arial" pitchFamily="34" charset="0"/>
                  <a:sym typeface="Arial" pitchFamily="34" charset="0"/>
                </a:rPr>
                <a:t>渲染管线</a:t>
              </a:r>
              <a:endParaRPr lang="zh-CN" altLang="en-US" sz="1700" dirty="0">
                <a:latin typeface="Arial" pitchFamily="34" charset="0"/>
                <a:sym typeface="Arial" pitchFamily="34" charset="0"/>
              </a:endParaRPr>
            </a:p>
          </p:txBody>
        </p:sp>
      </p:grpSp>
      <p:cxnSp>
        <p:nvCxnSpPr>
          <p:cNvPr id="108"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TextBox 109"/>
          <p:cNvSpPr txBox="1"/>
          <p:nvPr/>
        </p:nvSpPr>
        <p:spPr>
          <a:xfrm>
            <a:off x="908957" y="206330"/>
            <a:ext cx="1800493" cy="369332"/>
          </a:xfrm>
          <a:prstGeom prst="rect">
            <a:avLst/>
          </a:prstGeom>
          <a:noFill/>
        </p:spPr>
        <p:txBody>
          <a:bodyPr wrap="none" rtlCol="0">
            <a:spAutoFit/>
          </a:bodyPr>
          <a:lstStyle/>
          <a:p>
            <a:r>
              <a:rPr lang="zh-CN" altLang="en-US" spc="300" dirty="0" smtClean="0">
                <a:latin typeface="方正兰亭细黑_GBK" pitchFamily="2" charset="-122"/>
                <a:ea typeface="方正兰亭细黑_GBK" pitchFamily="2" charset="-122"/>
              </a:rPr>
              <a:t>相关理论基础</a:t>
            </a:r>
            <a:endParaRPr lang="zh-CN" altLang="en-US" spc="300" dirty="0">
              <a:latin typeface="方正兰亭细黑_GBK" pitchFamily="2" charset="-122"/>
              <a:ea typeface="方正兰亭细黑_GBK" pitchFamily="2" charset="-122"/>
            </a:endParaRPr>
          </a:p>
        </p:txBody>
      </p:sp>
      <p:cxnSp>
        <p:nvCxnSpPr>
          <p:cNvPr id="111" name="直接连接符 110"/>
          <p:cNvCxnSpPr/>
          <p:nvPr/>
        </p:nvCxnSpPr>
        <p:spPr>
          <a:xfrm>
            <a:off x="2683744"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矩形 47"/>
          <p:cNvSpPr>
            <a:spLocks noChangeArrowheads="1"/>
          </p:cNvSpPr>
          <p:nvPr/>
        </p:nvSpPr>
        <p:spPr bwMode="auto">
          <a:xfrm>
            <a:off x="908956" y="2386069"/>
            <a:ext cx="7616168" cy="71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50000"/>
              </a:lnSpc>
              <a:spcBef>
                <a:spcPct val="0"/>
              </a:spcBef>
              <a:spcAft>
                <a:spcPts val="375"/>
              </a:spcAft>
              <a:buNone/>
            </a:pPr>
            <a:r>
              <a:rPr lang="zh-CN" altLang="en-US" sz="1400" dirty="0" smtClean="0">
                <a:sym typeface="方正兰亭黑_GBK" pitchFamily="2" charset="-122"/>
              </a:rPr>
              <a:t>        概念层面上，渲染管线可以分为三个阶段：</a:t>
            </a:r>
            <a:r>
              <a:rPr lang="zh-CN" altLang="zh-CN" sz="1400" dirty="0"/>
              <a:t>应用阶段（</a:t>
            </a:r>
            <a:r>
              <a:rPr lang="en-US" altLang="zh-CN" sz="1400" dirty="0"/>
              <a:t>Application Stage</a:t>
            </a:r>
            <a:r>
              <a:rPr lang="zh-CN" altLang="zh-CN" sz="1400" dirty="0"/>
              <a:t>）、几何阶段（</a:t>
            </a:r>
            <a:r>
              <a:rPr lang="en-US" altLang="zh-CN" sz="1400" dirty="0"/>
              <a:t>Geometry Stage</a:t>
            </a:r>
            <a:r>
              <a:rPr lang="zh-CN" altLang="zh-CN" sz="1400" dirty="0"/>
              <a:t>）、光栅化阶段（</a:t>
            </a:r>
            <a:r>
              <a:rPr lang="en-US" altLang="zh-CN" sz="1400" dirty="0"/>
              <a:t>Rasterizer </a:t>
            </a:r>
            <a:r>
              <a:rPr lang="en-US" altLang="zh-CN" sz="1400" dirty="0" smtClean="0"/>
              <a:t>Stage</a:t>
            </a:r>
            <a:r>
              <a:rPr lang="zh-CN" altLang="en-US" sz="1400" dirty="0" smtClean="0"/>
              <a:t>）。</a:t>
            </a:r>
            <a:endParaRPr lang="zh-CN" altLang="en-US" sz="1400" dirty="0">
              <a:latin typeface="Arial" pitchFamily="34" charset="0"/>
              <a:ea typeface="宋体" pitchFamily="2" charset="-122"/>
            </a:endParaRPr>
          </a:p>
        </p:txBody>
      </p:sp>
      <p:sp>
        <p:nvSpPr>
          <p:cNvPr id="2" name="Rectangle 2"/>
          <p:cNvSpPr>
            <a:spLocks noChangeArrowheads="1"/>
          </p:cNvSpPr>
          <p:nvPr/>
        </p:nvSpPr>
        <p:spPr bwMode="auto">
          <a:xfrm>
            <a:off x="2220686" y="3343842"/>
            <a:ext cx="9613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2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685" y="3146535"/>
            <a:ext cx="4835499" cy="1607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20537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left)">
                                      <p:cBhvr>
                                        <p:cTn id="7" dur="300"/>
                                        <p:tgtEl>
                                          <p:spTgt spid="108"/>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wipe(down)">
                                      <p:cBhvr>
                                        <p:cTn id="11" dur="300"/>
                                        <p:tgtEl>
                                          <p:spTgt spid="109"/>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additive="base">
                                        <p:cTn id="15" dur="500"/>
                                        <p:tgtEl>
                                          <p:spTgt spid="110"/>
                                        </p:tgtEl>
                                        <p:attrNameLst>
                                          <p:attrName>ppt_x</p:attrName>
                                        </p:attrNameLst>
                                      </p:cBhvr>
                                      <p:tavLst>
                                        <p:tav tm="0">
                                          <p:val>
                                            <p:strVal val="#ppt_x-#ppt_w*1.125000"/>
                                          </p:val>
                                        </p:tav>
                                        <p:tav tm="100000">
                                          <p:val>
                                            <p:strVal val="#ppt_x"/>
                                          </p:val>
                                        </p:tav>
                                      </p:tavLst>
                                    </p:anim>
                                    <p:animEffect transition="in" filter="wipe(right)">
                                      <p:cBhvr>
                                        <p:cTn id="16" dur="500"/>
                                        <p:tgtEl>
                                          <p:spTgt spid="110"/>
                                        </p:tgtEl>
                                      </p:cBhvr>
                                    </p:animEffect>
                                  </p:childTnLst>
                                </p:cTn>
                              </p:par>
                              <p:par>
                                <p:cTn id="17" presetID="12" presetClass="entr" presetSubtype="8"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500"/>
                                        <p:tgtEl>
                                          <p:spTgt spid="111"/>
                                        </p:tgtEl>
                                        <p:attrNameLst>
                                          <p:attrName>ppt_x</p:attrName>
                                        </p:attrNameLst>
                                      </p:cBhvr>
                                      <p:tavLst>
                                        <p:tav tm="0">
                                          <p:val>
                                            <p:strVal val="#ppt_x-#ppt_w*1.125000"/>
                                          </p:val>
                                        </p:tav>
                                        <p:tav tm="100000">
                                          <p:val>
                                            <p:strVal val="#ppt_x"/>
                                          </p:val>
                                        </p:tav>
                                      </p:tavLst>
                                    </p:anim>
                                    <p:animEffect transition="in" filter="wipe(right)">
                                      <p:cBhvr>
                                        <p:cTn id="20" dur="500"/>
                                        <p:tgtEl>
                                          <p:spTgt spid="11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1000"/>
                                        <p:tgtEl>
                                          <p:spTgt spid="83"/>
                                        </p:tgtEl>
                                      </p:cBhvr>
                                    </p:animEffect>
                                    <p:anim calcmode="lin" valueType="num">
                                      <p:cBhvr>
                                        <p:cTn id="26" dur="1000" fill="hold"/>
                                        <p:tgtEl>
                                          <p:spTgt spid="83"/>
                                        </p:tgtEl>
                                        <p:attrNameLst>
                                          <p:attrName>ppt_x</p:attrName>
                                        </p:attrNameLst>
                                      </p:cBhvr>
                                      <p:tavLst>
                                        <p:tav tm="0">
                                          <p:val>
                                            <p:strVal val="#ppt_x"/>
                                          </p:val>
                                        </p:tav>
                                        <p:tav tm="100000">
                                          <p:val>
                                            <p:strVal val="#ppt_x"/>
                                          </p:val>
                                        </p:tav>
                                      </p:tavLst>
                                    </p:anim>
                                    <p:anim calcmode="lin" valueType="num">
                                      <p:cBhvr>
                                        <p:cTn id="27"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wipe(up)">
                                      <p:cBhvr>
                                        <p:cTn id="37" dur="500"/>
                                        <p:tgtEl>
                                          <p:spTgt spid="5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025"/>
                                        </p:tgtEl>
                                        <p:attrNameLst>
                                          <p:attrName>style.visibility</p:attrName>
                                        </p:attrNameLst>
                                      </p:cBhvr>
                                      <p:to>
                                        <p:strVal val="visible"/>
                                      </p:to>
                                    </p:set>
                                    <p:animEffect transition="in" filter="wipe(up)">
                                      <p:cBhvr>
                                        <p:cTn id="42" dur="5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9" grpId="0" animBg="1"/>
      <p:bldP spid="11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7"/>
          <p:cNvSpPr>
            <a:spLocks noChangeArrowheads="1"/>
          </p:cNvSpPr>
          <p:nvPr/>
        </p:nvSpPr>
        <p:spPr bwMode="auto">
          <a:xfrm>
            <a:off x="921657" y="1645054"/>
            <a:ext cx="7616168" cy="71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nSpc>
                <a:spcPct val="150000"/>
              </a:lnSpc>
              <a:buNone/>
            </a:pPr>
            <a:r>
              <a:rPr lang="zh-CN" altLang="en-US" sz="1400" dirty="0" smtClean="0"/>
              <a:t>        </a:t>
            </a:r>
            <a:r>
              <a:rPr lang="zh-CN" altLang="zh-CN" sz="1400" dirty="0" smtClean="0"/>
              <a:t>其中</a:t>
            </a:r>
            <a:r>
              <a:rPr lang="zh-CN" altLang="zh-CN" sz="1400" dirty="0"/>
              <a:t>，几何阶段和光栅化阶段可以分成若干更小的流水线</a:t>
            </a:r>
            <a:r>
              <a:rPr lang="zh-CN" altLang="zh-CN" sz="1400" dirty="0" smtClean="0"/>
              <a:t>阶段，</a:t>
            </a:r>
            <a:r>
              <a:rPr lang="zh-CN" altLang="zh-CN" sz="1400" dirty="0"/>
              <a:t>这些流水线阶段由</a:t>
            </a:r>
            <a:r>
              <a:rPr lang="en-US" altLang="zh-CN" sz="1400" dirty="0"/>
              <a:t>GPU</a:t>
            </a:r>
            <a:r>
              <a:rPr lang="zh-CN" altLang="zh-CN" sz="1400" dirty="0"/>
              <a:t>来实现，每个阶段</a:t>
            </a:r>
            <a:r>
              <a:rPr lang="en-US" altLang="zh-CN" sz="1400" dirty="0"/>
              <a:t>GPU</a:t>
            </a:r>
            <a:r>
              <a:rPr lang="zh-CN" altLang="zh-CN" sz="1400" dirty="0"/>
              <a:t>提供了不同的可配置性或可编程性。</a:t>
            </a:r>
          </a:p>
        </p:txBody>
      </p:sp>
      <p:grpSp>
        <p:nvGrpSpPr>
          <p:cNvPr id="83" name="组合 82"/>
          <p:cNvGrpSpPr/>
          <p:nvPr/>
        </p:nvGrpSpPr>
        <p:grpSpPr>
          <a:xfrm>
            <a:off x="908956" y="930209"/>
            <a:ext cx="1311729" cy="462163"/>
            <a:chOff x="1936759" y="922088"/>
            <a:chExt cx="1098393" cy="462163"/>
          </a:xfrm>
        </p:grpSpPr>
        <p:grpSp>
          <p:nvGrpSpPr>
            <p:cNvPr id="80" name="组合 79"/>
            <p:cNvGrpSpPr/>
            <p:nvPr/>
          </p:nvGrpSpPr>
          <p:grpSpPr>
            <a:xfrm>
              <a:off x="1936759" y="922088"/>
              <a:ext cx="1098393" cy="462163"/>
              <a:chOff x="3295234" y="2676992"/>
              <a:chExt cx="2380543" cy="363230"/>
            </a:xfrm>
          </p:grpSpPr>
          <p:sp>
            <p:nvSpPr>
              <p:cNvPr id="81" name="圆角矩形 80"/>
              <p:cNvSpPr/>
              <p:nvPr/>
            </p:nvSpPr>
            <p:spPr>
              <a:xfrm>
                <a:off x="3295234" y="2676992"/>
                <a:ext cx="2380543" cy="34745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2" name="TextBox 81"/>
              <p:cNvSpPr txBox="1"/>
              <p:nvPr/>
            </p:nvSpPr>
            <p:spPr>
              <a:xfrm>
                <a:off x="3354761" y="2677383"/>
                <a:ext cx="400367" cy="362839"/>
              </a:xfrm>
              <a:prstGeom prst="rect">
                <a:avLst/>
              </a:prstGeom>
              <a:noFill/>
            </p:spPr>
            <p:txBody>
              <a:bodyPr wrap="none" rtlCol="0">
                <a:spAutoFit/>
              </a:bodyPr>
              <a:lstStyle/>
              <a:p>
                <a:endParaRPr lang="zh-CN" altLang="en-US" sz="2400" dirty="0">
                  <a:solidFill>
                    <a:srgbClr val="C00000"/>
                  </a:solidFill>
                  <a:latin typeface="方正大黑简体" panose="02010601030101010101" pitchFamily="2" charset="-122"/>
                  <a:ea typeface="方正大黑简体" panose="02010601030101010101" pitchFamily="2" charset="-122"/>
                </a:endParaRPr>
              </a:p>
            </p:txBody>
          </p:sp>
        </p:grpSp>
        <p:sp>
          <p:nvSpPr>
            <p:cNvPr id="4" name="矩形 3"/>
            <p:cNvSpPr>
              <a:spLocks noChangeArrowheads="1"/>
            </p:cNvSpPr>
            <p:nvPr/>
          </p:nvSpPr>
          <p:spPr bwMode="auto">
            <a:xfrm>
              <a:off x="2056591" y="977703"/>
              <a:ext cx="839345"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1700" smtClean="0">
                  <a:latin typeface="Arial" pitchFamily="34" charset="0"/>
                  <a:sym typeface="Arial" pitchFamily="34" charset="0"/>
                </a:rPr>
                <a:t>渲染管线</a:t>
              </a:r>
              <a:endParaRPr lang="zh-CN" altLang="en-US" sz="1700" dirty="0">
                <a:latin typeface="Arial" pitchFamily="34" charset="0"/>
                <a:sym typeface="Arial" pitchFamily="34" charset="0"/>
              </a:endParaRPr>
            </a:p>
          </p:txBody>
        </p:sp>
      </p:grpSp>
      <p:cxnSp>
        <p:nvCxnSpPr>
          <p:cNvPr id="108"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TextBox 109"/>
          <p:cNvSpPr txBox="1"/>
          <p:nvPr/>
        </p:nvSpPr>
        <p:spPr>
          <a:xfrm>
            <a:off x="908957" y="206330"/>
            <a:ext cx="1800493" cy="369332"/>
          </a:xfrm>
          <a:prstGeom prst="rect">
            <a:avLst/>
          </a:prstGeom>
          <a:noFill/>
        </p:spPr>
        <p:txBody>
          <a:bodyPr wrap="none" rtlCol="0">
            <a:spAutoFit/>
          </a:bodyPr>
          <a:lstStyle/>
          <a:p>
            <a:r>
              <a:rPr lang="zh-CN" altLang="en-US" spc="300" dirty="0" smtClean="0">
                <a:latin typeface="方正兰亭细黑_GBK" pitchFamily="2" charset="-122"/>
                <a:ea typeface="方正兰亭细黑_GBK" pitchFamily="2" charset="-122"/>
              </a:rPr>
              <a:t>相关理论基础</a:t>
            </a:r>
            <a:endParaRPr lang="zh-CN" altLang="en-US" spc="300" dirty="0">
              <a:latin typeface="方正兰亭细黑_GBK" pitchFamily="2" charset="-122"/>
              <a:ea typeface="方正兰亭细黑_GBK" pitchFamily="2" charset="-122"/>
            </a:endParaRPr>
          </a:p>
        </p:txBody>
      </p:sp>
      <p:cxnSp>
        <p:nvCxnSpPr>
          <p:cNvPr id="111" name="直接连接符 110"/>
          <p:cNvCxnSpPr/>
          <p:nvPr/>
        </p:nvCxnSpPr>
        <p:spPr>
          <a:xfrm>
            <a:off x="2683744"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2220686" y="3343842"/>
            <a:ext cx="9613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921268" y="26133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268" y="2613310"/>
            <a:ext cx="5270500" cy="218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7093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left)">
                                      <p:cBhvr>
                                        <p:cTn id="7" dur="300"/>
                                        <p:tgtEl>
                                          <p:spTgt spid="108"/>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wipe(down)">
                                      <p:cBhvr>
                                        <p:cTn id="11" dur="300"/>
                                        <p:tgtEl>
                                          <p:spTgt spid="109"/>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additive="base">
                                        <p:cTn id="15" dur="500"/>
                                        <p:tgtEl>
                                          <p:spTgt spid="110"/>
                                        </p:tgtEl>
                                        <p:attrNameLst>
                                          <p:attrName>ppt_x</p:attrName>
                                        </p:attrNameLst>
                                      </p:cBhvr>
                                      <p:tavLst>
                                        <p:tav tm="0">
                                          <p:val>
                                            <p:strVal val="#ppt_x-#ppt_w*1.125000"/>
                                          </p:val>
                                        </p:tav>
                                        <p:tav tm="100000">
                                          <p:val>
                                            <p:strVal val="#ppt_x"/>
                                          </p:val>
                                        </p:tav>
                                      </p:tavLst>
                                    </p:anim>
                                    <p:animEffect transition="in" filter="wipe(right)">
                                      <p:cBhvr>
                                        <p:cTn id="16" dur="500"/>
                                        <p:tgtEl>
                                          <p:spTgt spid="110"/>
                                        </p:tgtEl>
                                      </p:cBhvr>
                                    </p:animEffect>
                                  </p:childTnLst>
                                </p:cTn>
                              </p:par>
                              <p:par>
                                <p:cTn id="17" presetID="12" presetClass="entr" presetSubtype="8"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500"/>
                                        <p:tgtEl>
                                          <p:spTgt spid="111"/>
                                        </p:tgtEl>
                                        <p:attrNameLst>
                                          <p:attrName>ppt_x</p:attrName>
                                        </p:attrNameLst>
                                      </p:cBhvr>
                                      <p:tavLst>
                                        <p:tav tm="0">
                                          <p:val>
                                            <p:strVal val="#ppt_x-#ppt_w*1.125000"/>
                                          </p:val>
                                        </p:tav>
                                        <p:tav tm="100000">
                                          <p:val>
                                            <p:strVal val="#ppt_x"/>
                                          </p:val>
                                        </p:tav>
                                      </p:tavLst>
                                    </p:anim>
                                    <p:animEffect transition="in" filter="wipe(right)">
                                      <p:cBhvr>
                                        <p:cTn id="20" dur="500"/>
                                        <p:tgtEl>
                                          <p:spTgt spid="11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1000"/>
                                        <p:tgtEl>
                                          <p:spTgt spid="83"/>
                                        </p:tgtEl>
                                      </p:cBhvr>
                                    </p:animEffect>
                                    <p:anim calcmode="lin" valueType="num">
                                      <p:cBhvr>
                                        <p:cTn id="26" dur="1000" fill="hold"/>
                                        <p:tgtEl>
                                          <p:spTgt spid="83"/>
                                        </p:tgtEl>
                                        <p:attrNameLst>
                                          <p:attrName>ppt_x</p:attrName>
                                        </p:attrNameLst>
                                      </p:cBhvr>
                                      <p:tavLst>
                                        <p:tav tm="0">
                                          <p:val>
                                            <p:strVal val="#ppt_x"/>
                                          </p:val>
                                        </p:tav>
                                        <p:tav tm="100000">
                                          <p:val>
                                            <p:strVal val="#ppt_x"/>
                                          </p:val>
                                        </p:tav>
                                      </p:tavLst>
                                    </p:anim>
                                    <p:anim calcmode="lin" valueType="num">
                                      <p:cBhvr>
                                        <p:cTn id="27"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049"/>
                                        </p:tgtEl>
                                        <p:attrNameLst>
                                          <p:attrName>style.visibility</p:attrName>
                                        </p:attrNameLst>
                                      </p:cBhvr>
                                      <p:to>
                                        <p:strVal val="visible"/>
                                      </p:to>
                                    </p:set>
                                    <p:animEffect transition="in" filter="wipe(up)">
                                      <p:cBhvr>
                                        <p:cTn id="37" dur="5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9" grpId="0" animBg="1"/>
      <p:bldP spid="1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7"/>
          <p:cNvSpPr>
            <a:spLocks noChangeArrowheads="1"/>
          </p:cNvSpPr>
          <p:nvPr/>
        </p:nvSpPr>
        <p:spPr bwMode="auto">
          <a:xfrm>
            <a:off x="921657" y="1645054"/>
            <a:ext cx="7616168" cy="2327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nSpc>
                <a:spcPct val="150000"/>
              </a:lnSpc>
              <a:buNone/>
            </a:pPr>
            <a:r>
              <a:rPr lang="zh-CN" altLang="en-US" sz="1400" dirty="0" smtClean="0"/>
              <a:t>    </a:t>
            </a:r>
            <a:r>
              <a:rPr lang="zh-CN" altLang="zh-CN" sz="1400" dirty="0" smtClean="0"/>
              <a:t>从</a:t>
            </a:r>
            <a:r>
              <a:rPr lang="en-US" altLang="zh-CN" sz="1400" dirty="0" smtClean="0"/>
              <a:t>XNA</a:t>
            </a:r>
            <a:r>
              <a:rPr lang="zh-CN" altLang="zh-CN" sz="1400" dirty="0" smtClean="0"/>
              <a:t>程序收到的输入信息是一个顶点的信息集合，包括但是不限于以下元素：空间位置、位置变换矩阵、法线、纹理坐标、顶点颜色等。接下来在每个顶点上进行一连串的数学运算，通常的主要工作有：</a:t>
            </a:r>
          </a:p>
          <a:p>
            <a:pPr lvl="0"/>
            <a:r>
              <a:rPr lang="en-US" altLang="zh-CN" sz="1400" dirty="0" smtClean="0"/>
              <a:t> </a:t>
            </a:r>
            <a:r>
              <a:rPr lang="zh-CN" altLang="en-US" sz="1400" dirty="0" smtClean="0"/>
              <a:t> </a:t>
            </a:r>
            <a:r>
              <a:rPr lang="zh-CN" altLang="zh-CN" sz="1400" dirty="0" smtClean="0"/>
              <a:t>利用模型视图矩阵和投影矩阵信息实现顶点位置变换</a:t>
            </a:r>
          </a:p>
          <a:p>
            <a:pPr lvl="0"/>
            <a:r>
              <a:rPr lang="en-US" altLang="zh-CN" sz="1400" dirty="0" smtClean="0"/>
              <a:t> </a:t>
            </a:r>
            <a:r>
              <a:rPr lang="zh-CN" altLang="en-US" sz="1400" dirty="0" smtClean="0"/>
              <a:t> </a:t>
            </a:r>
            <a:r>
              <a:rPr lang="zh-CN" altLang="zh-CN" sz="1400" dirty="0" smtClean="0"/>
              <a:t>法线</a:t>
            </a:r>
            <a:r>
              <a:rPr lang="zh-CN" altLang="zh-CN" sz="1400" dirty="0"/>
              <a:t>变换</a:t>
            </a:r>
          </a:p>
          <a:p>
            <a:pPr lvl="0"/>
            <a:r>
              <a:rPr lang="en-US" altLang="zh-CN" sz="1400" dirty="0"/>
              <a:t> </a:t>
            </a:r>
            <a:r>
              <a:rPr lang="zh-CN" altLang="en-US" sz="1400" dirty="0" smtClean="0"/>
              <a:t> </a:t>
            </a:r>
            <a:r>
              <a:rPr lang="zh-CN" altLang="zh-CN" sz="1400" dirty="0" smtClean="0"/>
              <a:t>计算</a:t>
            </a:r>
            <a:r>
              <a:rPr lang="zh-CN" altLang="zh-CN" sz="1400" dirty="0"/>
              <a:t>每个顶点的光照</a:t>
            </a:r>
          </a:p>
          <a:p>
            <a:pPr lvl="0"/>
            <a:r>
              <a:rPr lang="en-US" altLang="zh-CN" sz="1400" dirty="0"/>
              <a:t> </a:t>
            </a:r>
            <a:r>
              <a:rPr lang="zh-CN" altLang="en-US" sz="1400" dirty="0" smtClean="0"/>
              <a:t> </a:t>
            </a:r>
            <a:r>
              <a:rPr lang="zh-CN" altLang="zh-CN" sz="1400" dirty="0" smtClean="0"/>
              <a:t>赋予</a:t>
            </a:r>
            <a:r>
              <a:rPr lang="zh-CN" altLang="zh-CN" sz="1400" dirty="0"/>
              <a:t>每个顶点纹理坐标</a:t>
            </a:r>
          </a:p>
        </p:txBody>
      </p:sp>
      <p:grpSp>
        <p:nvGrpSpPr>
          <p:cNvPr id="83" name="组合 82"/>
          <p:cNvGrpSpPr/>
          <p:nvPr/>
        </p:nvGrpSpPr>
        <p:grpSpPr>
          <a:xfrm>
            <a:off x="908956" y="930209"/>
            <a:ext cx="1311729" cy="462163"/>
            <a:chOff x="1936759" y="922088"/>
            <a:chExt cx="1098393" cy="462163"/>
          </a:xfrm>
        </p:grpSpPr>
        <p:grpSp>
          <p:nvGrpSpPr>
            <p:cNvPr id="80" name="组合 79"/>
            <p:cNvGrpSpPr/>
            <p:nvPr/>
          </p:nvGrpSpPr>
          <p:grpSpPr>
            <a:xfrm>
              <a:off x="1936759" y="922088"/>
              <a:ext cx="1098393" cy="462163"/>
              <a:chOff x="3295234" y="2676992"/>
              <a:chExt cx="2380543" cy="363230"/>
            </a:xfrm>
          </p:grpSpPr>
          <p:sp>
            <p:nvSpPr>
              <p:cNvPr id="81" name="圆角矩形 80"/>
              <p:cNvSpPr/>
              <p:nvPr/>
            </p:nvSpPr>
            <p:spPr>
              <a:xfrm>
                <a:off x="3295234" y="2676992"/>
                <a:ext cx="2380543" cy="34745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2" name="TextBox 81"/>
              <p:cNvSpPr txBox="1"/>
              <p:nvPr/>
            </p:nvSpPr>
            <p:spPr>
              <a:xfrm>
                <a:off x="3354761" y="2677383"/>
                <a:ext cx="400367" cy="362839"/>
              </a:xfrm>
              <a:prstGeom prst="rect">
                <a:avLst/>
              </a:prstGeom>
              <a:noFill/>
            </p:spPr>
            <p:txBody>
              <a:bodyPr wrap="none" rtlCol="0">
                <a:spAutoFit/>
              </a:bodyPr>
              <a:lstStyle/>
              <a:p>
                <a:endParaRPr lang="zh-CN" altLang="en-US" sz="2400" dirty="0">
                  <a:solidFill>
                    <a:srgbClr val="C00000"/>
                  </a:solidFill>
                  <a:latin typeface="方正大黑简体" panose="02010601030101010101" pitchFamily="2" charset="-122"/>
                  <a:ea typeface="方正大黑简体" panose="02010601030101010101" pitchFamily="2" charset="-122"/>
                </a:endParaRPr>
              </a:p>
            </p:txBody>
          </p:sp>
        </p:grpSp>
        <p:sp>
          <p:nvSpPr>
            <p:cNvPr id="4" name="矩形 3"/>
            <p:cNvSpPr>
              <a:spLocks noChangeArrowheads="1"/>
            </p:cNvSpPr>
            <p:nvPr/>
          </p:nvSpPr>
          <p:spPr bwMode="auto">
            <a:xfrm>
              <a:off x="2056591" y="977703"/>
              <a:ext cx="839345"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1700" dirty="0" smtClean="0">
                  <a:latin typeface="Arial" pitchFamily="34" charset="0"/>
                  <a:sym typeface="Arial" pitchFamily="34" charset="0"/>
                </a:rPr>
                <a:t>顶点处理</a:t>
              </a:r>
              <a:endParaRPr lang="zh-CN" altLang="en-US" sz="1700" dirty="0">
                <a:latin typeface="Arial" pitchFamily="34" charset="0"/>
                <a:sym typeface="Arial" pitchFamily="34" charset="0"/>
              </a:endParaRPr>
            </a:p>
          </p:txBody>
        </p:sp>
      </p:grpSp>
      <p:cxnSp>
        <p:nvCxnSpPr>
          <p:cNvPr id="108"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TextBox 109"/>
          <p:cNvSpPr txBox="1"/>
          <p:nvPr/>
        </p:nvSpPr>
        <p:spPr>
          <a:xfrm>
            <a:off x="908957" y="206330"/>
            <a:ext cx="1800493" cy="369332"/>
          </a:xfrm>
          <a:prstGeom prst="rect">
            <a:avLst/>
          </a:prstGeom>
          <a:noFill/>
        </p:spPr>
        <p:txBody>
          <a:bodyPr wrap="none" rtlCol="0">
            <a:spAutoFit/>
          </a:bodyPr>
          <a:lstStyle/>
          <a:p>
            <a:r>
              <a:rPr lang="zh-CN" altLang="en-US" spc="300" dirty="0" smtClean="0">
                <a:latin typeface="方正兰亭细黑_GBK" pitchFamily="2" charset="-122"/>
                <a:ea typeface="方正兰亭细黑_GBK" pitchFamily="2" charset="-122"/>
              </a:rPr>
              <a:t>相关理论基础</a:t>
            </a:r>
            <a:endParaRPr lang="zh-CN" altLang="en-US" spc="300" dirty="0">
              <a:latin typeface="方正兰亭细黑_GBK" pitchFamily="2" charset="-122"/>
              <a:ea typeface="方正兰亭细黑_GBK" pitchFamily="2" charset="-122"/>
            </a:endParaRPr>
          </a:p>
        </p:txBody>
      </p:sp>
      <p:cxnSp>
        <p:nvCxnSpPr>
          <p:cNvPr id="111" name="直接连接符 110"/>
          <p:cNvCxnSpPr/>
          <p:nvPr/>
        </p:nvCxnSpPr>
        <p:spPr>
          <a:xfrm>
            <a:off x="2683744"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2220686" y="3343842"/>
            <a:ext cx="9613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921268" y="26133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876928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left)">
                                      <p:cBhvr>
                                        <p:cTn id="7" dur="300"/>
                                        <p:tgtEl>
                                          <p:spTgt spid="108"/>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wipe(down)">
                                      <p:cBhvr>
                                        <p:cTn id="11" dur="300"/>
                                        <p:tgtEl>
                                          <p:spTgt spid="109"/>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additive="base">
                                        <p:cTn id="15" dur="500"/>
                                        <p:tgtEl>
                                          <p:spTgt spid="110"/>
                                        </p:tgtEl>
                                        <p:attrNameLst>
                                          <p:attrName>ppt_x</p:attrName>
                                        </p:attrNameLst>
                                      </p:cBhvr>
                                      <p:tavLst>
                                        <p:tav tm="0">
                                          <p:val>
                                            <p:strVal val="#ppt_x-#ppt_w*1.125000"/>
                                          </p:val>
                                        </p:tav>
                                        <p:tav tm="100000">
                                          <p:val>
                                            <p:strVal val="#ppt_x"/>
                                          </p:val>
                                        </p:tav>
                                      </p:tavLst>
                                    </p:anim>
                                    <p:animEffect transition="in" filter="wipe(right)">
                                      <p:cBhvr>
                                        <p:cTn id="16" dur="500"/>
                                        <p:tgtEl>
                                          <p:spTgt spid="110"/>
                                        </p:tgtEl>
                                      </p:cBhvr>
                                    </p:animEffect>
                                  </p:childTnLst>
                                </p:cTn>
                              </p:par>
                              <p:par>
                                <p:cTn id="17" presetID="12" presetClass="entr" presetSubtype="8"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500"/>
                                        <p:tgtEl>
                                          <p:spTgt spid="111"/>
                                        </p:tgtEl>
                                        <p:attrNameLst>
                                          <p:attrName>ppt_x</p:attrName>
                                        </p:attrNameLst>
                                      </p:cBhvr>
                                      <p:tavLst>
                                        <p:tav tm="0">
                                          <p:val>
                                            <p:strVal val="#ppt_x-#ppt_w*1.125000"/>
                                          </p:val>
                                        </p:tav>
                                        <p:tav tm="100000">
                                          <p:val>
                                            <p:strVal val="#ppt_x"/>
                                          </p:val>
                                        </p:tav>
                                      </p:tavLst>
                                    </p:anim>
                                    <p:animEffect transition="in" filter="wipe(right)">
                                      <p:cBhvr>
                                        <p:cTn id="20" dur="500"/>
                                        <p:tgtEl>
                                          <p:spTgt spid="11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1000"/>
                                        <p:tgtEl>
                                          <p:spTgt spid="83"/>
                                        </p:tgtEl>
                                      </p:cBhvr>
                                    </p:animEffect>
                                    <p:anim calcmode="lin" valueType="num">
                                      <p:cBhvr>
                                        <p:cTn id="26" dur="1000" fill="hold"/>
                                        <p:tgtEl>
                                          <p:spTgt spid="83"/>
                                        </p:tgtEl>
                                        <p:attrNameLst>
                                          <p:attrName>ppt_x</p:attrName>
                                        </p:attrNameLst>
                                      </p:cBhvr>
                                      <p:tavLst>
                                        <p:tav tm="0">
                                          <p:val>
                                            <p:strVal val="#ppt_x"/>
                                          </p:val>
                                        </p:tav>
                                        <p:tav tm="100000">
                                          <p:val>
                                            <p:strVal val="#ppt_x"/>
                                          </p:val>
                                        </p:tav>
                                      </p:tavLst>
                                    </p:anim>
                                    <p:anim calcmode="lin" valueType="num">
                                      <p:cBhvr>
                                        <p:cTn id="27"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9" grpId="0" animBg="1"/>
      <p:bldP spid="1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7"/>
          <p:cNvSpPr>
            <a:spLocks noChangeArrowheads="1"/>
          </p:cNvSpPr>
          <p:nvPr/>
        </p:nvSpPr>
        <p:spPr bwMode="auto">
          <a:xfrm>
            <a:off x="921657" y="1645054"/>
            <a:ext cx="7616168" cy="1813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nSpc>
                <a:spcPct val="150000"/>
              </a:lnSpc>
              <a:buNone/>
            </a:pPr>
            <a:r>
              <a:rPr lang="zh-CN" altLang="en-US" sz="1400" dirty="0" smtClean="0"/>
              <a:t>        片段</a:t>
            </a:r>
            <a:r>
              <a:rPr lang="zh-CN" altLang="en-US" sz="1400" dirty="0"/>
              <a:t>着色器真正位于可编程图形管道的核心。片段着色器的最常见用途是计算从顶点属性颜色（用于顶点着色几何体）或从纹理和相关的顶点属性</a:t>
            </a:r>
            <a:r>
              <a:rPr lang="en-US" altLang="zh-CN" sz="1400" dirty="0"/>
              <a:t>UV</a:t>
            </a:r>
            <a:r>
              <a:rPr lang="zh-CN" altLang="en-US" sz="1400" dirty="0"/>
              <a:t>纹理坐标（用于纹理几何体）开始的各种三角形像素颜色</a:t>
            </a:r>
            <a:r>
              <a:rPr lang="zh-CN" altLang="en-US" sz="1400" dirty="0" smtClean="0"/>
              <a:t>。</a:t>
            </a:r>
            <a:endParaRPr lang="en-US" altLang="zh-CN" sz="1400" dirty="0" smtClean="0"/>
          </a:p>
          <a:p>
            <a:pPr>
              <a:lnSpc>
                <a:spcPct val="150000"/>
              </a:lnSpc>
              <a:buNone/>
            </a:pPr>
            <a:r>
              <a:rPr lang="zh-CN" altLang="en-US" sz="1400" dirty="0"/>
              <a:t> </a:t>
            </a:r>
            <a:r>
              <a:rPr lang="zh-CN" altLang="en-US" sz="1400" dirty="0" smtClean="0"/>
              <a:t>       </a:t>
            </a:r>
            <a:r>
              <a:rPr lang="zh-CN" altLang="zh-CN" sz="1400" dirty="0" smtClean="0"/>
              <a:t>很多</a:t>
            </a:r>
            <a:r>
              <a:rPr lang="zh-CN" altLang="zh-CN" sz="1400" dirty="0"/>
              <a:t>特效都可以在该阶段实现，例如，改变像素的深度，进而决定该像素能否被绘制；实现某些特定效果，像色彩增强、雾化、凹凸贴图等等。</a:t>
            </a:r>
          </a:p>
        </p:txBody>
      </p:sp>
      <p:grpSp>
        <p:nvGrpSpPr>
          <p:cNvPr id="83" name="组合 82"/>
          <p:cNvGrpSpPr/>
          <p:nvPr/>
        </p:nvGrpSpPr>
        <p:grpSpPr>
          <a:xfrm>
            <a:off x="908956" y="930209"/>
            <a:ext cx="1311729" cy="462163"/>
            <a:chOff x="1936759" y="922088"/>
            <a:chExt cx="1098393" cy="462163"/>
          </a:xfrm>
        </p:grpSpPr>
        <p:grpSp>
          <p:nvGrpSpPr>
            <p:cNvPr id="80" name="组合 79"/>
            <p:cNvGrpSpPr/>
            <p:nvPr/>
          </p:nvGrpSpPr>
          <p:grpSpPr>
            <a:xfrm>
              <a:off x="1936759" y="922088"/>
              <a:ext cx="1098393" cy="462163"/>
              <a:chOff x="3295234" y="2676992"/>
              <a:chExt cx="2380543" cy="363230"/>
            </a:xfrm>
          </p:grpSpPr>
          <p:sp>
            <p:nvSpPr>
              <p:cNvPr id="81" name="圆角矩形 80"/>
              <p:cNvSpPr/>
              <p:nvPr/>
            </p:nvSpPr>
            <p:spPr>
              <a:xfrm>
                <a:off x="3295234" y="2676992"/>
                <a:ext cx="2380543" cy="34745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2" name="TextBox 81"/>
              <p:cNvSpPr txBox="1"/>
              <p:nvPr/>
            </p:nvSpPr>
            <p:spPr>
              <a:xfrm>
                <a:off x="3354761" y="2677383"/>
                <a:ext cx="400367" cy="362839"/>
              </a:xfrm>
              <a:prstGeom prst="rect">
                <a:avLst/>
              </a:prstGeom>
              <a:noFill/>
            </p:spPr>
            <p:txBody>
              <a:bodyPr wrap="none" rtlCol="0">
                <a:spAutoFit/>
              </a:bodyPr>
              <a:lstStyle/>
              <a:p>
                <a:endParaRPr lang="zh-CN" altLang="en-US" sz="2400" dirty="0">
                  <a:solidFill>
                    <a:srgbClr val="C00000"/>
                  </a:solidFill>
                  <a:latin typeface="方正大黑简体" panose="02010601030101010101" pitchFamily="2" charset="-122"/>
                  <a:ea typeface="方正大黑简体" panose="02010601030101010101" pitchFamily="2" charset="-122"/>
                </a:endParaRPr>
              </a:p>
            </p:txBody>
          </p:sp>
        </p:grpSp>
        <p:sp>
          <p:nvSpPr>
            <p:cNvPr id="4" name="矩形 3"/>
            <p:cNvSpPr>
              <a:spLocks noChangeArrowheads="1"/>
            </p:cNvSpPr>
            <p:nvPr/>
          </p:nvSpPr>
          <p:spPr bwMode="auto">
            <a:xfrm>
              <a:off x="2056591" y="977703"/>
              <a:ext cx="839345"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1700" dirty="0" smtClean="0">
                  <a:latin typeface="Arial" pitchFamily="34" charset="0"/>
                  <a:sym typeface="Arial" pitchFamily="34" charset="0"/>
                </a:rPr>
                <a:t>片段着色</a:t>
              </a:r>
              <a:endParaRPr lang="zh-CN" altLang="en-US" sz="1700" dirty="0">
                <a:latin typeface="Arial" pitchFamily="34" charset="0"/>
                <a:sym typeface="Arial" pitchFamily="34" charset="0"/>
              </a:endParaRPr>
            </a:p>
          </p:txBody>
        </p:sp>
      </p:grpSp>
      <p:cxnSp>
        <p:nvCxnSpPr>
          <p:cNvPr id="108"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TextBox 109"/>
          <p:cNvSpPr txBox="1"/>
          <p:nvPr/>
        </p:nvSpPr>
        <p:spPr>
          <a:xfrm>
            <a:off x="908957" y="206330"/>
            <a:ext cx="1800493" cy="369332"/>
          </a:xfrm>
          <a:prstGeom prst="rect">
            <a:avLst/>
          </a:prstGeom>
          <a:noFill/>
        </p:spPr>
        <p:txBody>
          <a:bodyPr wrap="none" rtlCol="0">
            <a:spAutoFit/>
          </a:bodyPr>
          <a:lstStyle/>
          <a:p>
            <a:r>
              <a:rPr lang="zh-CN" altLang="en-US" spc="300" dirty="0" smtClean="0">
                <a:latin typeface="方正兰亭细黑_GBK" pitchFamily="2" charset="-122"/>
                <a:ea typeface="方正兰亭细黑_GBK" pitchFamily="2" charset="-122"/>
              </a:rPr>
              <a:t>相关理论基础</a:t>
            </a:r>
            <a:endParaRPr lang="zh-CN" altLang="en-US" spc="300" dirty="0">
              <a:latin typeface="方正兰亭细黑_GBK" pitchFamily="2" charset="-122"/>
              <a:ea typeface="方正兰亭细黑_GBK" pitchFamily="2" charset="-122"/>
            </a:endParaRPr>
          </a:p>
        </p:txBody>
      </p:sp>
      <p:cxnSp>
        <p:nvCxnSpPr>
          <p:cNvPr id="111" name="直接连接符 110"/>
          <p:cNvCxnSpPr/>
          <p:nvPr/>
        </p:nvCxnSpPr>
        <p:spPr>
          <a:xfrm>
            <a:off x="2683744"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2220686" y="3343842"/>
            <a:ext cx="9613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921268" y="26133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6328784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left)">
                                      <p:cBhvr>
                                        <p:cTn id="7" dur="300"/>
                                        <p:tgtEl>
                                          <p:spTgt spid="108"/>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wipe(down)">
                                      <p:cBhvr>
                                        <p:cTn id="11" dur="300"/>
                                        <p:tgtEl>
                                          <p:spTgt spid="109"/>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additive="base">
                                        <p:cTn id="15" dur="500"/>
                                        <p:tgtEl>
                                          <p:spTgt spid="110"/>
                                        </p:tgtEl>
                                        <p:attrNameLst>
                                          <p:attrName>ppt_x</p:attrName>
                                        </p:attrNameLst>
                                      </p:cBhvr>
                                      <p:tavLst>
                                        <p:tav tm="0">
                                          <p:val>
                                            <p:strVal val="#ppt_x-#ppt_w*1.125000"/>
                                          </p:val>
                                        </p:tav>
                                        <p:tav tm="100000">
                                          <p:val>
                                            <p:strVal val="#ppt_x"/>
                                          </p:val>
                                        </p:tav>
                                      </p:tavLst>
                                    </p:anim>
                                    <p:animEffect transition="in" filter="wipe(right)">
                                      <p:cBhvr>
                                        <p:cTn id="16" dur="500"/>
                                        <p:tgtEl>
                                          <p:spTgt spid="110"/>
                                        </p:tgtEl>
                                      </p:cBhvr>
                                    </p:animEffect>
                                  </p:childTnLst>
                                </p:cTn>
                              </p:par>
                              <p:par>
                                <p:cTn id="17" presetID="12" presetClass="entr" presetSubtype="8"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500"/>
                                        <p:tgtEl>
                                          <p:spTgt spid="111"/>
                                        </p:tgtEl>
                                        <p:attrNameLst>
                                          <p:attrName>ppt_x</p:attrName>
                                        </p:attrNameLst>
                                      </p:cBhvr>
                                      <p:tavLst>
                                        <p:tav tm="0">
                                          <p:val>
                                            <p:strVal val="#ppt_x-#ppt_w*1.125000"/>
                                          </p:val>
                                        </p:tav>
                                        <p:tav tm="100000">
                                          <p:val>
                                            <p:strVal val="#ppt_x"/>
                                          </p:val>
                                        </p:tav>
                                      </p:tavLst>
                                    </p:anim>
                                    <p:animEffect transition="in" filter="wipe(right)">
                                      <p:cBhvr>
                                        <p:cTn id="20" dur="500"/>
                                        <p:tgtEl>
                                          <p:spTgt spid="11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1000"/>
                                        <p:tgtEl>
                                          <p:spTgt spid="83"/>
                                        </p:tgtEl>
                                      </p:cBhvr>
                                    </p:animEffect>
                                    <p:anim calcmode="lin" valueType="num">
                                      <p:cBhvr>
                                        <p:cTn id="26" dur="1000" fill="hold"/>
                                        <p:tgtEl>
                                          <p:spTgt spid="83"/>
                                        </p:tgtEl>
                                        <p:attrNameLst>
                                          <p:attrName>ppt_x</p:attrName>
                                        </p:attrNameLst>
                                      </p:cBhvr>
                                      <p:tavLst>
                                        <p:tav tm="0">
                                          <p:val>
                                            <p:strVal val="#ppt_x"/>
                                          </p:val>
                                        </p:tav>
                                        <p:tav tm="100000">
                                          <p:val>
                                            <p:strVal val="#ppt_x"/>
                                          </p:val>
                                        </p:tav>
                                      </p:tavLst>
                                    </p:anim>
                                    <p:anim calcmode="lin" valueType="num">
                                      <p:cBhvr>
                                        <p:cTn id="27"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9" grpId="0" animBg="1"/>
      <p:bldP spid="1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7"/>
          <p:cNvSpPr>
            <a:spLocks noChangeArrowheads="1"/>
          </p:cNvSpPr>
          <p:nvPr/>
        </p:nvSpPr>
        <p:spPr bwMode="auto">
          <a:xfrm>
            <a:off x="921657" y="1645054"/>
            <a:ext cx="7616168" cy="2716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nSpc>
                <a:spcPct val="150000"/>
              </a:lnSpc>
              <a:buNone/>
            </a:pPr>
            <a:r>
              <a:rPr lang="zh-CN" altLang="en-US" sz="1400" dirty="0" smtClean="0"/>
              <a:t>        </a:t>
            </a:r>
            <a:r>
              <a:rPr lang="zh-CN" altLang="zh-CN" sz="1400" dirty="0" smtClean="0"/>
              <a:t>汇编</a:t>
            </a:r>
            <a:r>
              <a:rPr lang="zh-CN" altLang="zh-CN" sz="1400" dirty="0"/>
              <a:t>语言虽然能够在离硬件最近的层次直接控制硬件工作，而且具有执行速度快、占用内存少等优点，但是用其编写程序过程繁杂，而且编写出来的程序难懂，维护起来耗时耗力，最致命的是其依赖图形硬件，阻碍了可编程能力的充分发挥，于是高级着色语言应运而生。现如今，最常用的</a:t>
            </a:r>
            <a:r>
              <a:rPr lang="en-US" altLang="zh-CN" sz="1400" dirty="0" err="1"/>
              <a:t>Shader</a:t>
            </a:r>
            <a:r>
              <a:rPr lang="zh-CN" altLang="zh-CN" sz="1400" dirty="0"/>
              <a:t>语言有</a:t>
            </a:r>
            <a:r>
              <a:rPr lang="en-US" altLang="zh-CN" sz="1400" dirty="0"/>
              <a:t>3</a:t>
            </a:r>
            <a:r>
              <a:rPr lang="zh-CN" altLang="zh-CN" sz="1400" dirty="0"/>
              <a:t>种：</a:t>
            </a:r>
          </a:p>
          <a:p>
            <a:pPr lvl="0">
              <a:lnSpc>
                <a:spcPct val="150000"/>
              </a:lnSpc>
            </a:pPr>
            <a:r>
              <a:rPr lang="en-US" altLang="zh-CN" sz="1400" dirty="0"/>
              <a:t> NVIDIA </a:t>
            </a:r>
            <a:r>
              <a:rPr lang="zh-CN" altLang="zh-CN" sz="1400" dirty="0"/>
              <a:t>版本的</a:t>
            </a:r>
            <a:r>
              <a:rPr lang="en-US" altLang="zh-CN" sz="1400" dirty="0"/>
              <a:t>CG</a:t>
            </a:r>
            <a:r>
              <a:rPr lang="zh-CN" altLang="zh-CN" sz="1400" dirty="0"/>
              <a:t>（</a:t>
            </a:r>
            <a:r>
              <a:rPr lang="en-US" altLang="zh-CN" sz="1400" dirty="0"/>
              <a:t>C for Graphics</a:t>
            </a:r>
            <a:r>
              <a:rPr lang="zh-CN" altLang="zh-CN" sz="1400" dirty="0"/>
              <a:t>）</a:t>
            </a:r>
          </a:p>
          <a:p>
            <a:pPr lvl="0">
              <a:lnSpc>
                <a:spcPct val="150000"/>
              </a:lnSpc>
            </a:pPr>
            <a:r>
              <a:rPr lang="en-US" altLang="zh-CN" sz="1400" dirty="0"/>
              <a:t> </a:t>
            </a:r>
            <a:r>
              <a:rPr lang="zh-CN" altLang="zh-CN" sz="1400" dirty="0"/>
              <a:t>基于</a:t>
            </a:r>
            <a:r>
              <a:rPr lang="en-US" altLang="zh-CN" sz="1400" dirty="0"/>
              <a:t>Direct3D</a:t>
            </a:r>
            <a:r>
              <a:rPr lang="zh-CN" altLang="zh-CN" sz="1400" dirty="0"/>
              <a:t>的</a:t>
            </a:r>
            <a:r>
              <a:rPr lang="en-US" altLang="zh-CN" sz="1400" dirty="0"/>
              <a:t>HLSL</a:t>
            </a:r>
            <a:r>
              <a:rPr lang="zh-CN" altLang="zh-CN" sz="1400" dirty="0"/>
              <a:t>（</a:t>
            </a:r>
            <a:r>
              <a:rPr lang="en-US" altLang="zh-CN" sz="1400" dirty="0"/>
              <a:t>High Level </a:t>
            </a:r>
            <a:r>
              <a:rPr lang="en-US" altLang="zh-CN" sz="1400" dirty="0" err="1"/>
              <a:t>Shader</a:t>
            </a:r>
            <a:r>
              <a:rPr lang="en-US" altLang="zh-CN" sz="1400" dirty="0"/>
              <a:t> Language</a:t>
            </a:r>
            <a:r>
              <a:rPr lang="zh-CN" altLang="zh-CN" sz="1400" dirty="0"/>
              <a:t>）</a:t>
            </a:r>
          </a:p>
          <a:p>
            <a:pPr lvl="0">
              <a:lnSpc>
                <a:spcPct val="150000"/>
              </a:lnSpc>
            </a:pPr>
            <a:r>
              <a:rPr lang="en-US" altLang="zh-CN" sz="1400" dirty="0"/>
              <a:t> </a:t>
            </a:r>
            <a:r>
              <a:rPr lang="zh-CN" altLang="zh-CN" sz="1400" dirty="0"/>
              <a:t>基于 </a:t>
            </a:r>
            <a:r>
              <a:rPr lang="en-US" altLang="zh-CN" sz="1400" dirty="0"/>
              <a:t>OpenGL/Open GL ES</a:t>
            </a:r>
            <a:r>
              <a:rPr lang="zh-CN" altLang="zh-CN" sz="1400" dirty="0"/>
              <a:t>的</a:t>
            </a:r>
            <a:r>
              <a:rPr lang="en-US" altLang="zh-CN" sz="1400" dirty="0"/>
              <a:t>GLSL</a:t>
            </a:r>
            <a:r>
              <a:rPr lang="zh-CN" altLang="zh-CN" sz="1400" dirty="0"/>
              <a:t>（</a:t>
            </a:r>
            <a:r>
              <a:rPr lang="en-US" altLang="zh-CN" sz="1400" dirty="0"/>
              <a:t>Open GL Shading Language</a:t>
            </a:r>
            <a:r>
              <a:rPr lang="zh-CN" altLang="zh-CN" sz="1400" dirty="0"/>
              <a:t>）</a:t>
            </a:r>
          </a:p>
        </p:txBody>
      </p:sp>
      <p:grpSp>
        <p:nvGrpSpPr>
          <p:cNvPr id="83" name="组合 82"/>
          <p:cNvGrpSpPr/>
          <p:nvPr/>
        </p:nvGrpSpPr>
        <p:grpSpPr>
          <a:xfrm>
            <a:off x="908956" y="930209"/>
            <a:ext cx="1774788" cy="462163"/>
            <a:chOff x="1936759" y="922088"/>
            <a:chExt cx="1098393" cy="462163"/>
          </a:xfrm>
        </p:grpSpPr>
        <p:grpSp>
          <p:nvGrpSpPr>
            <p:cNvPr id="80" name="组合 79"/>
            <p:cNvGrpSpPr/>
            <p:nvPr/>
          </p:nvGrpSpPr>
          <p:grpSpPr>
            <a:xfrm>
              <a:off x="1936759" y="922088"/>
              <a:ext cx="1098393" cy="462163"/>
              <a:chOff x="3295234" y="2676992"/>
              <a:chExt cx="2380543" cy="363230"/>
            </a:xfrm>
          </p:grpSpPr>
          <p:sp>
            <p:nvSpPr>
              <p:cNvPr id="81" name="圆角矩形 80"/>
              <p:cNvSpPr/>
              <p:nvPr/>
            </p:nvSpPr>
            <p:spPr>
              <a:xfrm>
                <a:off x="3295234" y="2676992"/>
                <a:ext cx="2380543" cy="34745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2" name="TextBox 81"/>
              <p:cNvSpPr txBox="1"/>
              <p:nvPr/>
            </p:nvSpPr>
            <p:spPr>
              <a:xfrm>
                <a:off x="3354761" y="2677383"/>
                <a:ext cx="400367" cy="362839"/>
              </a:xfrm>
              <a:prstGeom prst="rect">
                <a:avLst/>
              </a:prstGeom>
              <a:noFill/>
            </p:spPr>
            <p:txBody>
              <a:bodyPr wrap="none" rtlCol="0">
                <a:spAutoFit/>
              </a:bodyPr>
              <a:lstStyle/>
              <a:p>
                <a:endParaRPr lang="zh-CN" altLang="en-US" sz="2400" dirty="0">
                  <a:solidFill>
                    <a:srgbClr val="C00000"/>
                  </a:solidFill>
                  <a:latin typeface="方正大黑简体" panose="02010601030101010101" pitchFamily="2" charset="-122"/>
                  <a:ea typeface="方正大黑简体" panose="02010601030101010101" pitchFamily="2" charset="-122"/>
                </a:endParaRPr>
              </a:p>
            </p:txBody>
          </p:sp>
        </p:grpSp>
        <p:sp>
          <p:nvSpPr>
            <p:cNvPr id="4" name="矩形 3"/>
            <p:cNvSpPr>
              <a:spLocks noChangeArrowheads="1"/>
            </p:cNvSpPr>
            <p:nvPr/>
          </p:nvSpPr>
          <p:spPr bwMode="auto">
            <a:xfrm>
              <a:off x="2056591" y="977703"/>
              <a:ext cx="978561"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700" dirty="0" err="1" smtClean="0">
                  <a:latin typeface="Arial" pitchFamily="34" charset="0"/>
                  <a:sym typeface="Arial" pitchFamily="34" charset="0"/>
                </a:rPr>
                <a:t>Shader</a:t>
              </a:r>
              <a:r>
                <a:rPr lang="zh-CN" altLang="en-US" sz="1700" dirty="0" smtClean="0">
                  <a:latin typeface="Arial" pitchFamily="34" charset="0"/>
                  <a:sym typeface="Arial" pitchFamily="34" charset="0"/>
                </a:rPr>
                <a:t> 语言</a:t>
              </a:r>
              <a:endParaRPr lang="zh-CN" altLang="en-US" sz="1700" dirty="0">
                <a:latin typeface="Arial" pitchFamily="34" charset="0"/>
                <a:sym typeface="Arial" pitchFamily="34" charset="0"/>
              </a:endParaRPr>
            </a:p>
          </p:txBody>
        </p:sp>
      </p:grpSp>
      <p:cxnSp>
        <p:nvCxnSpPr>
          <p:cNvPr id="108"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TextBox 109"/>
          <p:cNvSpPr txBox="1"/>
          <p:nvPr/>
        </p:nvSpPr>
        <p:spPr>
          <a:xfrm>
            <a:off x="908957" y="206330"/>
            <a:ext cx="1800493" cy="369332"/>
          </a:xfrm>
          <a:prstGeom prst="rect">
            <a:avLst/>
          </a:prstGeom>
          <a:noFill/>
        </p:spPr>
        <p:txBody>
          <a:bodyPr wrap="none" rtlCol="0">
            <a:spAutoFit/>
          </a:bodyPr>
          <a:lstStyle/>
          <a:p>
            <a:r>
              <a:rPr lang="zh-CN" altLang="en-US" spc="300" dirty="0" smtClean="0">
                <a:latin typeface="方正兰亭细黑_GBK" pitchFamily="2" charset="-122"/>
                <a:ea typeface="方正兰亭细黑_GBK" pitchFamily="2" charset="-122"/>
              </a:rPr>
              <a:t>相关理论基础</a:t>
            </a:r>
            <a:endParaRPr lang="zh-CN" altLang="en-US" spc="300" dirty="0">
              <a:latin typeface="方正兰亭细黑_GBK" pitchFamily="2" charset="-122"/>
              <a:ea typeface="方正兰亭细黑_GBK" pitchFamily="2" charset="-122"/>
            </a:endParaRPr>
          </a:p>
        </p:txBody>
      </p:sp>
      <p:cxnSp>
        <p:nvCxnSpPr>
          <p:cNvPr id="111" name="直接连接符 110"/>
          <p:cNvCxnSpPr/>
          <p:nvPr/>
        </p:nvCxnSpPr>
        <p:spPr>
          <a:xfrm>
            <a:off x="2683744"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2220686" y="3343842"/>
            <a:ext cx="9613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921268" y="26133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58697791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left)">
                                      <p:cBhvr>
                                        <p:cTn id="7" dur="300"/>
                                        <p:tgtEl>
                                          <p:spTgt spid="108"/>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wipe(down)">
                                      <p:cBhvr>
                                        <p:cTn id="11" dur="300"/>
                                        <p:tgtEl>
                                          <p:spTgt spid="109"/>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additive="base">
                                        <p:cTn id="15" dur="500"/>
                                        <p:tgtEl>
                                          <p:spTgt spid="110"/>
                                        </p:tgtEl>
                                        <p:attrNameLst>
                                          <p:attrName>ppt_x</p:attrName>
                                        </p:attrNameLst>
                                      </p:cBhvr>
                                      <p:tavLst>
                                        <p:tav tm="0">
                                          <p:val>
                                            <p:strVal val="#ppt_x-#ppt_w*1.125000"/>
                                          </p:val>
                                        </p:tav>
                                        <p:tav tm="100000">
                                          <p:val>
                                            <p:strVal val="#ppt_x"/>
                                          </p:val>
                                        </p:tav>
                                      </p:tavLst>
                                    </p:anim>
                                    <p:animEffect transition="in" filter="wipe(right)">
                                      <p:cBhvr>
                                        <p:cTn id="16" dur="500"/>
                                        <p:tgtEl>
                                          <p:spTgt spid="110"/>
                                        </p:tgtEl>
                                      </p:cBhvr>
                                    </p:animEffect>
                                  </p:childTnLst>
                                </p:cTn>
                              </p:par>
                              <p:par>
                                <p:cTn id="17" presetID="12" presetClass="entr" presetSubtype="8"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500"/>
                                        <p:tgtEl>
                                          <p:spTgt spid="111"/>
                                        </p:tgtEl>
                                        <p:attrNameLst>
                                          <p:attrName>ppt_x</p:attrName>
                                        </p:attrNameLst>
                                      </p:cBhvr>
                                      <p:tavLst>
                                        <p:tav tm="0">
                                          <p:val>
                                            <p:strVal val="#ppt_x-#ppt_w*1.125000"/>
                                          </p:val>
                                        </p:tav>
                                        <p:tav tm="100000">
                                          <p:val>
                                            <p:strVal val="#ppt_x"/>
                                          </p:val>
                                        </p:tav>
                                      </p:tavLst>
                                    </p:anim>
                                    <p:animEffect transition="in" filter="wipe(right)">
                                      <p:cBhvr>
                                        <p:cTn id="20" dur="500"/>
                                        <p:tgtEl>
                                          <p:spTgt spid="11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1000"/>
                                        <p:tgtEl>
                                          <p:spTgt spid="83"/>
                                        </p:tgtEl>
                                      </p:cBhvr>
                                    </p:animEffect>
                                    <p:anim calcmode="lin" valueType="num">
                                      <p:cBhvr>
                                        <p:cTn id="26" dur="1000" fill="hold"/>
                                        <p:tgtEl>
                                          <p:spTgt spid="83"/>
                                        </p:tgtEl>
                                        <p:attrNameLst>
                                          <p:attrName>ppt_x</p:attrName>
                                        </p:attrNameLst>
                                      </p:cBhvr>
                                      <p:tavLst>
                                        <p:tav tm="0">
                                          <p:val>
                                            <p:strVal val="#ppt_x"/>
                                          </p:val>
                                        </p:tav>
                                        <p:tav tm="100000">
                                          <p:val>
                                            <p:strVal val="#ppt_x"/>
                                          </p:val>
                                        </p:tav>
                                      </p:tavLst>
                                    </p:anim>
                                    <p:anim calcmode="lin" valueType="num">
                                      <p:cBhvr>
                                        <p:cTn id="27"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9" grpId="0" animBg="1"/>
      <p:bldP spid="1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7"/>
          <p:cNvSpPr>
            <a:spLocks noChangeArrowheads="1"/>
          </p:cNvSpPr>
          <p:nvPr/>
        </p:nvSpPr>
        <p:spPr bwMode="auto">
          <a:xfrm>
            <a:off x="921657" y="1645054"/>
            <a:ext cx="7616168" cy="258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nSpc>
                <a:spcPct val="150000"/>
              </a:lnSpc>
              <a:buNone/>
            </a:pPr>
            <a:r>
              <a:rPr lang="zh-CN" altLang="en-US" sz="1400" dirty="0" smtClean="0"/>
              <a:t>       </a:t>
            </a:r>
            <a:r>
              <a:rPr lang="en-US" altLang="zh-CN" sz="1400" dirty="0" smtClean="0"/>
              <a:t>OpenGL </a:t>
            </a:r>
            <a:r>
              <a:rPr lang="en-US" altLang="zh-CN" sz="1400" dirty="0"/>
              <a:t>ES</a:t>
            </a:r>
            <a:r>
              <a:rPr lang="zh-CN" altLang="zh-CN" sz="1400" dirty="0"/>
              <a:t>是</a:t>
            </a:r>
            <a:r>
              <a:rPr lang="en-US" altLang="zh-CN" sz="1400" dirty="0"/>
              <a:t>OpenGL</a:t>
            </a:r>
            <a:r>
              <a:rPr lang="zh-CN" altLang="zh-CN" sz="1400" dirty="0"/>
              <a:t>图形</a:t>
            </a:r>
            <a:r>
              <a:rPr lang="en-US" altLang="zh-CN" sz="1400" dirty="0"/>
              <a:t>API</a:t>
            </a:r>
            <a:r>
              <a:rPr lang="zh-CN" altLang="zh-CN" sz="1400" dirty="0"/>
              <a:t>的一个子集，它主要是为手机、平板、</a:t>
            </a:r>
            <a:r>
              <a:rPr lang="en-US" altLang="zh-CN" sz="1400" dirty="0"/>
              <a:t>PDA</a:t>
            </a:r>
            <a:r>
              <a:rPr lang="zh-CN" altLang="zh-CN" sz="1400" dirty="0"/>
              <a:t>等移动设备而设计的，设计者为它裁去了</a:t>
            </a:r>
            <a:r>
              <a:rPr lang="en-US" altLang="zh-CN" sz="1400" dirty="0"/>
              <a:t>OpenGL</a:t>
            </a:r>
            <a:r>
              <a:rPr lang="zh-CN" altLang="zh-CN" sz="1400" dirty="0"/>
              <a:t>中许多不是必须存在的特性，优化了绘制流程</a:t>
            </a:r>
            <a:r>
              <a:rPr lang="zh-CN" altLang="zh-CN" sz="1400" dirty="0"/>
              <a:t> </a:t>
            </a:r>
            <a:r>
              <a:rPr lang="zh-CN" altLang="en-US" sz="1400" dirty="0" smtClean="0"/>
              <a:t>。</a:t>
            </a:r>
            <a:endParaRPr lang="en-US" altLang="zh-CN" sz="1400" dirty="0" smtClean="0"/>
          </a:p>
          <a:p>
            <a:pPr>
              <a:lnSpc>
                <a:spcPct val="150000"/>
              </a:lnSpc>
              <a:buNone/>
            </a:pPr>
            <a:r>
              <a:rPr lang="zh-CN" altLang="en-US" sz="1400" dirty="0" smtClean="0"/>
              <a:t>        </a:t>
            </a:r>
            <a:r>
              <a:rPr lang="en-US" altLang="zh-CN" sz="1400" dirty="0" smtClean="0"/>
              <a:t>OpenGL </a:t>
            </a:r>
            <a:r>
              <a:rPr lang="en-US" altLang="zh-CN" sz="1400" dirty="0"/>
              <a:t>ES</a:t>
            </a:r>
            <a:r>
              <a:rPr lang="zh-CN" altLang="zh-CN" sz="1400" dirty="0"/>
              <a:t>经过多年的维护与推广，目前使用的主要有两个版本：</a:t>
            </a:r>
            <a:r>
              <a:rPr lang="en-US" altLang="zh-CN" sz="1400" dirty="0"/>
              <a:t>OpenGL ES 1.X</a:t>
            </a:r>
            <a:r>
              <a:rPr lang="zh-CN" altLang="zh-CN" sz="1400" dirty="0"/>
              <a:t>和</a:t>
            </a:r>
            <a:r>
              <a:rPr lang="en-US" altLang="zh-CN" sz="1400" dirty="0"/>
              <a:t>OpenGL ES 2.X</a:t>
            </a:r>
            <a:r>
              <a:rPr lang="zh-CN" altLang="zh-CN" sz="1400" dirty="0"/>
              <a:t>。两个版本最大的区别在于渲染管线上的不同，</a:t>
            </a:r>
            <a:r>
              <a:rPr lang="en-US" altLang="zh-CN" sz="1400" dirty="0"/>
              <a:t>ES2.0</a:t>
            </a:r>
            <a:r>
              <a:rPr lang="zh-CN" altLang="zh-CN" sz="1400" dirty="0"/>
              <a:t>采用的是可编程渲染管线，而“可编程”这点就体现在对着色器的支持上。</a:t>
            </a:r>
          </a:p>
          <a:p>
            <a:pPr>
              <a:lnSpc>
                <a:spcPct val="150000"/>
              </a:lnSpc>
              <a:buNone/>
            </a:pPr>
            <a:r>
              <a:rPr lang="zh-CN" altLang="en-US" sz="1400" dirty="0" smtClean="0"/>
              <a:t>        </a:t>
            </a:r>
            <a:r>
              <a:rPr lang="en-US" altLang="zh-CN" sz="1400" dirty="0" smtClean="0"/>
              <a:t>OpenGL </a:t>
            </a:r>
            <a:r>
              <a:rPr lang="en-US" altLang="zh-CN" sz="1400" dirty="0"/>
              <a:t>ES 2.X</a:t>
            </a:r>
            <a:r>
              <a:rPr lang="zh-CN" altLang="zh-CN" sz="1400" dirty="0"/>
              <a:t>中使用了顶点着色器（</a:t>
            </a:r>
            <a:r>
              <a:rPr lang="en-US" altLang="zh-CN" sz="1400" dirty="0"/>
              <a:t>Vertex  </a:t>
            </a:r>
            <a:r>
              <a:rPr lang="en-US" altLang="zh-CN" sz="1400" dirty="0" err="1"/>
              <a:t>Shader</a:t>
            </a:r>
            <a:r>
              <a:rPr lang="zh-CN" altLang="zh-CN" sz="1400" dirty="0"/>
              <a:t>）和片段着色器（</a:t>
            </a:r>
            <a:r>
              <a:rPr lang="en-US" altLang="zh-CN" sz="1400" dirty="0"/>
              <a:t>Fragment  </a:t>
            </a:r>
            <a:r>
              <a:rPr lang="en-US" altLang="zh-CN" sz="1400" dirty="0" err="1"/>
              <a:t>Shader</a:t>
            </a:r>
            <a:r>
              <a:rPr lang="zh-CN" altLang="zh-CN" sz="1400" dirty="0"/>
              <a:t>）分别对顶点和片段进行处理。</a:t>
            </a:r>
            <a:r>
              <a:rPr lang="zh-CN" altLang="zh-CN" sz="1400" dirty="0"/>
              <a:t> </a:t>
            </a:r>
            <a:endParaRPr lang="zh-CN" altLang="zh-CN" sz="1400" dirty="0"/>
          </a:p>
        </p:txBody>
      </p:sp>
      <p:grpSp>
        <p:nvGrpSpPr>
          <p:cNvPr id="83" name="组合 82"/>
          <p:cNvGrpSpPr/>
          <p:nvPr/>
        </p:nvGrpSpPr>
        <p:grpSpPr>
          <a:xfrm>
            <a:off x="908956" y="930209"/>
            <a:ext cx="1774788" cy="462163"/>
            <a:chOff x="1936759" y="922088"/>
            <a:chExt cx="1098393" cy="462163"/>
          </a:xfrm>
        </p:grpSpPr>
        <p:grpSp>
          <p:nvGrpSpPr>
            <p:cNvPr id="80" name="组合 79"/>
            <p:cNvGrpSpPr/>
            <p:nvPr/>
          </p:nvGrpSpPr>
          <p:grpSpPr>
            <a:xfrm>
              <a:off x="1936759" y="922088"/>
              <a:ext cx="1098393" cy="462163"/>
              <a:chOff x="3295234" y="2676992"/>
              <a:chExt cx="2380543" cy="363230"/>
            </a:xfrm>
          </p:grpSpPr>
          <p:sp>
            <p:nvSpPr>
              <p:cNvPr id="81" name="圆角矩形 80"/>
              <p:cNvSpPr/>
              <p:nvPr/>
            </p:nvSpPr>
            <p:spPr>
              <a:xfrm>
                <a:off x="3295234" y="2676992"/>
                <a:ext cx="2380543" cy="34745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2" name="TextBox 81"/>
              <p:cNvSpPr txBox="1"/>
              <p:nvPr/>
            </p:nvSpPr>
            <p:spPr>
              <a:xfrm>
                <a:off x="3354761" y="2677383"/>
                <a:ext cx="400367" cy="362839"/>
              </a:xfrm>
              <a:prstGeom prst="rect">
                <a:avLst/>
              </a:prstGeom>
              <a:noFill/>
            </p:spPr>
            <p:txBody>
              <a:bodyPr wrap="none" rtlCol="0">
                <a:spAutoFit/>
              </a:bodyPr>
              <a:lstStyle/>
              <a:p>
                <a:endParaRPr lang="zh-CN" altLang="en-US" sz="2400" dirty="0">
                  <a:solidFill>
                    <a:srgbClr val="C00000"/>
                  </a:solidFill>
                  <a:latin typeface="方正大黑简体" panose="02010601030101010101" pitchFamily="2" charset="-122"/>
                  <a:ea typeface="方正大黑简体" panose="02010601030101010101" pitchFamily="2" charset="-122"/>
                </a:endParaRPr>
              </a:p>
            </p:txBody>
          </p:sp>
        </p:grpSp>
        <p:sp>
          <p:nvSpPr>
            <p:cNvPr id="4" name="矩形 3"/>
            <p:cNvSpPr>
              <a:spLocks noChangeArrowheads="1"/>
            </p:cNvSpPr>
            <p:nvPr/>
          </p:nvSpPr>
          <p:spPr bwMode="auto">
            <a:xfrm>
              <a:off x="2056591" y="977703"/>
              <a:ext cx="978561"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700" dirty="0" smtClean="0">
                  <a:latin typeface="Arial" pitchFamily="34" charset="0"/>
                  <a:sym typeface="Arial" pitchFamily="34" charset="0"/>
                </a:rPr>
                <a:t>OpenGL</a:t>
              </a:r>
              <a:r>
                <a:rPr lang="zh-CN" altLang="en-US" sz="1700" dirty="0" smtClean="0">
                  <a:latin typeface="Arial" pitchFamily="34" charset="0"/>
                  <a:sym typeface="Arial" pitchFamily="34" charset="0"/>
                </a:rPr>
                <a:t> </a:t>
              </a:r>
              <a:r>
                <a:rPr lang="en-US" altLang="zh-CN" sz="1700" dirty="0" smtClean="0">
                  <a:latin typeface="Arial" pitchFamily="34" charset="0"/>
                  <a:sym typeface="Arial" pitchFamily="34" charset="0"/>
                </a:rPr>
                <a:t>ES</a:t>
              </a:r>
              <a:endParaRPr lang="zh-CN" altLang="en-US" sz="1700" dirty="0">
                <a:latin typeface="Arial" pitchFamily="34" charset="0"/>
                <a:sym typeface="Arial" pitchFamily="34" charset="0"/>
              </a:endParaRPr>
            </a:p>
          </p:txBody>
        </p:sp>
      </p:grpSp>
      <p:cxnSp>
        <p:nvCxnSpPr>
          <p:cNvPr id="108" name="直接连接符 107"/>
          <p:cNvCxnSpPr/>
          <p:nvPr/>
        </p:nvCxnSpPr>
        <p:spPr>
          <a:xfrm>
            <a:off x="515257" y="57566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646880" y="242192"/>
            <a:ext cx="274777" cy="274777"/>
          </a:xfrm>
          <a:prstGeom prst="ellipse">
            <a:avLst/>
          </a:prstGeom>
          <a:solidFill>
            <a:schemeClr val="tx2">
              <a:lumMod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TextBox 109"/>
          <p:cNvSpPr txBox="1"/>
          <p:nvPr/>
        </p:nvSpPr>
        <p:spPr>
          <a:xfrm>
            <a:off x="908957" y="206330"/>
            <a:ext cx="1800493" cy="369332"/>
          </a:xfrm>
          <a:prstGeom prst="rect">
            <a:avLst/>
          </a:prstGeom>
          <a:noFill/>
        </p:spPr>
        <p:txBody>
          <a:bodyPr wrap="none" rtlCol="0">
            <a:spAutoFit/>
          </a:bodyPr>
          <a:lstStyle/>
          <a:p>
            <a:r>
              <a:rPr lang="zh-CN" altLang="en-US" spc="300" dirty="0" smtClean="0">
                <a:latin typeface="方正兰亭细黑_GBK" pitchFamily="2" charset="-122"/>
                <a:ea typeface="方正兰亭细黑_GBK" pitchFamily="2" charset="-122"/>
              </a:rPr>
              <a:t>相关理论基础</a:t>
            </a:r>
            <a:endParaRPr lang="zh-CN" altLang="en-US" spc="300" dirty="0">
              <a:latin typeface="方正兰亭细黑_GBK" pitchFamily="2" charset="-122"/>
              <a:ea typeface="方正兰亭细黑_GBK" pitchFamily="2" charset="-122"/>
            </a:endParaRPr>
          </a:p>
        </p:txBody>
      </p:sp>
      <p:cxnSp>
        <p:nvCxnSpPr>
          <p:cNvPr id="111" name="直接连接符 110"/>
          <p:cNvCxnSpPr/>
          <p:nvPr/>
        </p:nvCxnSpPr>
        <p:spPr>
          <a:xfrm>
            <a:off x="2683744"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2220686" y="3343842"/>
            <a:ext cx="9613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921268" y="26133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178867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left)">
                                      <p:cBhvr>
                                        <p:cTn id="7" dur="300"/>
                                        <p:tgtEl>
                                          <p:spTgt spid="108"/>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wipe(down)">
                                      <p:cBhvr>
                                        <p:cTn id="11" dur="300"/>
                                        <p:tgtEl>
                                          <p:spTgt spid="109"/>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additive="base">
                                        <p:cTn id="15" dur="500"/>
                                        <p:tgtEl>
                                          <p:spTgt spid="110"/>
                                        </p:tgtEl>
                                        <p:attrNameLst>
                                          <p:attrName>ppt_x</p:attrName>
                                        </p:attrNameLst>
                                      </p:cBhvr>
                                      <p:tavLst>
                                        <p:tav tm="0">
                                          <p:val>
                                            <p:strVal val="#ppt_x-#ppt_w*1.125000"/>
                                          </p:val>
                                        </p:tav>
                                        <p:tav tm="100000">
                                          <p:val>
                                            <p:strVal val="#ppt_x"/>
                                          </p:val>
                                        </p:tav>
                                      </p:tavLst>
                                    </p:anim>
                                    <p:animEffect transition="in" filter="wipe(right)">
                                      <p:cBhvr>
                                        <p:cTn id="16" dur="500"/>
                                        <p:tgtEl>
                                          <p:spTgt spid="110"/>
                                        </p:tgtEl>
                                      </p:cBhvr>
                                    </p:animEffect>
                                  </p:childTnLst>
                                </p:cTn>
                              </p:par>
                              <p:par>
                                <p:cTn id="17" presetID="12" presetClass="entr" presetSubtype="8"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500"/>
                                        <p:tgtEl>
                                          <p:spTgt spid="111"/>
                                        </p:tgtEl>
                                        <p:attrNameLst>
                                          <p:attrName>ppt_x</p:attrName>
                                        </p:attrNameLst>
                                      </p:cBhvr>
                                      <p:tavLst>
                                        <p:tav tm="0">
                                          <p:val>
                                            <p:strVal val="#ppt_x-#ppt_w*1.125000"/>
                                          </p:val>
                                        </p:tav>
                                        <p:tav tm="100000">
                                          <p:val>
                                            <p:strVal val="#ppt_x"/>
                                          </p:val>
                                        </p:tav>
                                      </p:tavLst>
                                    </p:anim>
                                    <p:animEffect transition="in" filter="wipe(right)">
                                      <p:cBhvr>
                                        <p:cTn id="20" dur="500"/>
                                        <p:tgtEl>
                                          <p:spTgt spid="11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1000"/>
                                        <p:tgtEl>
                                          <p:spTgt spid="83"/>
                                        </p:tgtEl>
                                      </p:cBhvr>
                                    </p:animEffect>
                                    <p:anim calcmode="lin" valueType="num">
                                      <p:cBhvr>
                                        <p:cTn id="26" dur="1000" fill="hold"/>
                                        <p:tgtEl>
                                          <p:spTgt spid="83"/>
                                        </p:tgtEl>
                                        <p:attrNameLst>
                                          <p:attrName>ppt_x</p:attrName>
                                        </p:attrNameLst>
                                      </p:cBhvr>
                                      <p:tavLst>
                                        <p:tav tm="0">
                                          <p:val>
                                            <p:strVal val="#ppt_x"/>
                                          </p:val>
                                        </p:tav>
                                        <p:tav tm="100000">
                                          <p:val>
                                            <p:strVal val="#ppt_x"/>
                                          </p:val>
                                        </p:tav>
                                      </p:tavLst>
                                    </p:anim>
                                    <p:anim calcmode="lin" valueType="num">
                                      <p:cBhvr>
                                        <p:cTn id="27"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9" grpId="0" animBg="1"/>
      <p:bldP spid="1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
  <p:tag name="ISPRING_RESOURCE_PATHS_HASH_PRESENTER" val="7a41f02afcbcb3fa40171976989b9a9938761b67"/>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1743</TotalTime>
  <Words>1820</Words>
  <Application>Microsoft Macintosh PowerPoint</Application>
  <PresentationFormat>全屏显示(16:9)</PresentationFormat>
  <Paragraphs>136</Paragraphs>
  <Slides>20</Slides>
  <Notes>20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Calibri</vt:lpstr>
      <vt:lpstr>Kozuka Gothic Pro R</vt:lpstr>
      <vt:lpstr>SimHei</vt:lpstr>
      <vt:lpstr>Times New Roman</vt:lpstr>
      <vt:lpstr>Watford DB</vt:lpstr>
      <vt:lpstr>方正大黑简体</vt:lpstr>
      <vt:lpstr>方正兰亭黑_GBK</vt:lpstr>
      <vt:lpstr>方正兰亭细黑_GBK</vt:lpstr>
      <vt:lpstr>仿宋_GB2312</vt:lpstr>
      <vt:lpstr>宋体</vt:lpstr>
      <vt:lpstr>微软雅黑</vt:lpstr>
      <vt:lpstr>造字工房劲黑（非商用）常规体</vt:lpstr>
      <vt:lpstr>Arial</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dc:title>
  <dc:creator>www.1ppt.com</dc:creator>
  <dc:description>www.1ppt.com;</dc:description>
  <cp:lastModifiedBy>Microsoft Office 用户</cp:lastModifiedBy>
  <cp:revision>113</cp:revision>
  <dcterms:created xsi:type="dcterms:W3CDTF">2015-01-22T11:01:02Z</dcterms:created>
  <dcterms:modified xsi:type="dcterms:W3CDTF">2017-01-03T11:39:45Z</dcterms:modified>
  <cp:category>www.1ppt.com</cp:category>
</cp:coreProperties>
</file>