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75" r:id="rId11"/>
    <p:sldId id="283" r:id="rId12"/>
    <p:sldId id="280" r:id="rId13"/>
    <p:sldId id="274" r:id="rId14"/>
    <p:sldId id="265" r:id="rId15"/>
    <p:sldId id="270" r:id="rId16"/>
    <p:sldId id="269" r:id="rId17"/>
    <p:sldId id="285" r:id="rId18"/>
    <p:sldId id="267" r:id="rId19"/>
    <p:sldId id="295" r:id="rId20"/>
    <p:sldId id="278" r:id="rId21"/>
    <p:sldId id="29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>
      <p:cViewPr varScale="1">
        <p:scale>
          <a:sx n="108" d="100"/>
          <a:sy n="108" d="100"/>
        </p:scale>
        <p:origin x="208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0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1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9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83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53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6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94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04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8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10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09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7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5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2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4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8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143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5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6" r:id="rId24"/>
    <p:sldLayoutId id="2147483677" r:id="rId25"/>
    <p:sldLayoutId id="2147483680" r:id="rId26"/>
    <p:sldLayoutId id="2147483682" r:id="rId27"/>
    <p:sldLayoutId id="2147483685" r:id="rId28"/>
    <p:sldLayoutId id="2147483687" r:id="rId29"/>
    <p:sldLayoutId id="2147483694" r:id="rId3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8547"/>
            <a:ext cx="4788631" cy="41148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汇报人：詹敏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2017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月 </a:t>
            </a:r>
            <a:r>
              <a:rPr lang="en-US" altLang="zh-CN" sz="1500" dirty="0" smtClean="0">
                <a:solidFill>
                  <a:schemeClr val="bg1"/>
                </a:solidFill>
              </a:rPr>
              <a:t>11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76265" y="2054363"/>
            <a:ext cx="4860231" cy="39241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</a:rPr>
              <a:t>移动互联网技术前沿开源框架读书报告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27784" y="2406458"/>
            <a:ext cx="5616216" cy="117724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基于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WeX5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开源框架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743723"/>
            <a:ext cx="3312368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WeX5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9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35"/>
                            </p:stCondLst>
                            <p:childTnLst>
                              <p:par>
                                <p:cTn id="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8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848495" y="2003286"/>
            <a:ext cx="106856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838545" y="2361195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极致体验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914933" cy="530915"/>
            <a:chOff x="3773160" y="1247148"/>
            <a:chExt cx="4914933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517082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Features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44210" y="1330191"/>
              <a:ext cx="2943883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WeX5</a:t>
              </a:r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可视化开发工具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003798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81903" y="1979347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多端运行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881904" y="2351534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开源免费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椭圆 2"/>
          <p:cNvSpPr/>
          <p:nvPr/>
        </p:nvSpPr>
        <p:spPr>
          <a:xfrm>
            <a:off x="2958900" y="1529285"/>
            <a:ext cx="2744261" cy="2744261"/>
          </a:xfrm>
          <a:prstGeom prst="ellipse">
            <a:avLst/>
          </a:prstGeom>
          <a:ln w="15875" cap="rnd">
            <a:solidFill>
              <a:srgbClr val="41445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088604" y="1658989"/>
            <a:ext cx="2484854" cy="2484854"/>
            <a:chOff x="3088604" y="1658989"/>
            <a:chExt cx="2484854" cy="2484854"/>
          </a:xfrm>
        </p:grpSpPr>
        <p:grpSp>
          <p:nvGrpSpPr>
            <p:cNvPr id="31" name="组合 30"/>
            <p:cNvGrpSpPr/>
            <p:nvPr/>
          </p:nvGrpSpPr>
          <p:grpSpPr>
            <a:xfrm>
              <a:off x="3448946" y="1658989"/>
              <a:ext cx="1764170" cy="537421"/>
              <a:chOff x="3448946" y="1658989"/>
              <a:chExt cx="1764170" cy="537421"/>
            </a:xfrm>
          </p:grpSpPr>
          <p:sp>
            <p:nvSpPr>
              <p:cNvPr id="4" name="任意多边形 3"/>
              <p:cNvSpPr/>
              <p:nvPr/>
            </p:nvSpPr>
            <p:spPr>
              <a:xfrm>
                <a:off x="3448946" y="1658989"/>
                <a:ext cx="1764170" cy="536235"/>
              </a:xfrm>
              <a:custGeom>
                <a:avLst/>
                <a:gdLst>
                  <a:gd name="connsiteX0" fmla="*/ 1304176 w 2608353"/>
                  <a:gd name="connsiteY0" fmla="*/ 0 h 792832"/>
                  <a:gd name="connsiteX1" fmla="*/ 2603094 w 2608353"/>
                  <a:gd name="connsiteY1" fmla="*/ 538030 h 792832"/>
                  <a:gd name="connsiteX2" fmla="*/ 2608353 w 2608353"/>
                  <a:gd name="connsiteY2" fmla="*/ 543815 h 792832"/>
                  <a:gd name="connsiteX3" fmla="*/ 2602175 w 2608353"/>
                  <a:gd name="connsiteY3" fmla="*/ 547882 h 792832"/>
                  <a:gd name="connsiteX4" fmla="*/ 1304176 w 2608353"/>
                  <a:gd name="connsiteY4" fmla="*/ 792832 h 792832"/>
                  <a:gd name="connsiteX5" fmla="*/ 6177 w 2608353"/>
                  <a:gd name="connsiteY5" fmla="*/ 547882 h 792832"/>
                  <a:gd name="connsiteX6" fmla="*/ 0 w 2608353"/>
                  <a:gd name="connsiteY6" fmla="*/ 543815 h 792832"/>
                  <a:gd name="connsiteX7" fmla="*/ 5258 w 2608353"/>
                  <a:gd name="connsiteY7" fmla="*/ 538030 h 792832"/>
                  <a:gd name="connsiteX8" fmla="*/ 1304176 w 2608353"/>
                  <a:gd name="connsiteY8" fmla="*/ 0 h 79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8353" h="792832">
                    <a:moveTo>
                      <a:pt x="1304176" y="0"/>
                    </a:moveTo>
                    <a:cubicBezTo>
                      <a:pt x="1811435" y="0"/>
                      <a:pt x="2270672" y="205608"/>
                      <a:pt x="2603094" y="538030"/>
                    </a:cubicBezTo>
                    <a:lnTo>
                      <a:pt x="2608353" y="543815"/>
                    </a:lnTo>
                    <a:lnTo>
                      <a:pt x="2602175" y="547882"/>
                    </a:lnTo>
                    <a:cubicBezTo>
                      <a:pt x="2352203" y="693785"/>
                      <a:pt x="1864670" y="792832"/>
                      <a:pt x="1304176" y="792832"/>
                    </a:cubicBezTo>
                    <a:cubicBezTo>
                      <a:pt x="743683" y="792832"/>
                      <a:pt x="256150" y="693785"/>
                      <a:pt x="6177" y="547882"/>
                    </a:cubicBezTo>
                    <a:lnTo>
                      <a:pt x="0" y="543815"/>
                    </a:lnTo>
                    <a:lnTo>
                      <a:pt x="5258" y="538030"/>
                    </a:lnTo>
                    <a:cubicBezTo>
                      <a:pt x="337680" y="205608"/>
                      <a:pt x="796917" y="0"/>
                      <a:pt x="1304176" y="0"/>
                    </a:cubicBezTo>
                    <a:close/>
                  </a:path>
                </a:pathLst>
              </a:custGeom>
              <a:solidFill>
                <a:srgbClr val="777B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1153"/>
              <p:cNvSpPr txBox="1"/>
              <p:nvPr/>
            </p:nvSpPr>
            <p:spPr>
              <a:xfrm>
                <a:off x="3923928" y="1696273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WeX5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121843" y="2026801"/>
              <a:ext cx="2418375" cy="874615"/>
              <a:chOff x="3121843" y="2026801"/>
              <a:chExt cx="2418375" cy="874615"/>
            </a:xfrm>
          </p:grpSpPr>
          <p:sp>
            <p:nvSpPr>
              <p:cNvPr id="5" name="任意多边形 4"/>
              <p:cNvSpPr/>
              <p:nvPr/>
            </p:nvSpPr>
            <p:spPr>
              <a:xfrm>
                <a:off x="3121843" y="2026801"/>
                <a:ext cx="2418375" cy="874615"/>
              </a:xfrm>
              <a:custGeom>
                <a:avLst/>
                <a:gdLst>
                  <a:gd name="connsiteX0" fmla="*/ 3091980 w 3575607"/>
                  <a:gd name="connsiteY0" fmla="*/ 0 h 1293132"/>
                  <a:gd name="connsiteX1" fmla="*/ 3205281 w 3575607"/>
                  <a:gd name="connsiteY1" fmla="*/ 124664 h 1293132"/>
                  <a:gd name="connsiteX2" fmla="*/ 3561124 w 3575607"/>
                  <a:gd name="connsiteY2" fmla="*/ 812095 h 1293132"/>
                  <a:gd name="connsiteX3" fmla="*/ 3575607 w 3575607"/>
                  <a:gd name="connsiteY3" fmla="*/ 876712 h 1293132"/>
                  <a:gd name="connsiteX4" fmla="*/ 3482532 w 3575607"/>
                  <a:gd name="connsiteY4" fmla="*/ 932824 h 1293132"/>
                  <a:gd name="connsiteX5" fmla="*/ 1787803 w 3575607"/>
                  <a:gd name="connsiteY5" fmla="*/ 1293132 h 1293132"/>
                  <a:gd name="connsiteX6" fmla="*/ 93075 w 3575607"/>
                  <a:gd name="connsiteY6" fmla="*/ 932824 h 1293132"/>
                  <a:gd name="connsiteX7" fmla="*/ 0 w 3575607"/>
                  <a:gd name="connsiteY7" fmla="*/ 876712 h 1293132"/>
                  <a:gd name="connsiteX8" fmla="*/ 14483 w 3575607"/>
                  <a:gd name="connsiteY8" fmla="*/ 812095 h 1293132"/>
                  <a:gd name="connsiteX9" fmla="*/ 370325 w 3575607"/>
                  <a:gd name="connsiteY9" fmla="*/ 124664 h 1293132"/>
                  <a:gd name="connsiteX10" fmla="*/ 483627 w 3575607"/>
                  <a:gd name="connsiteY10" fmla="*/ 1 h 1293132"/>
                  <a:gd name="connsiteX11" fmla="*/ 489804 w 3575607"/>
                  <a:gd name="connsiteY11" fmla="*/ 4067 h 1293132"/>
                  <a:gd name="connsiteX12" fmla="*/ 1787803 w 3575607"/>
                  <a:gd name="connsiteY12" fmla="*/ 249017 h 1293132"/>
                  <a:gd name="connsiteX13" fmla="*/ 3085802 w 3575607"/>
                  <a:gd name="connsiteY13" fmla="*/ 4067 h 1293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607" h="1293132">
                    <a:moveTo>
                      <a:pt x="3091980" y="0"/>
                    </a:moveTo>
                    <a:lnTo>
                      <a:pt x="3205281" y="124664"/>
                    </a:lnTo>
                    <a:cubicBezTo>
                      <a:pt x="3369063" y="323122"/>
                      <a:pt x="3491973" y="556562"/>
                      <a:pt x="3561124" y="812095"/>
                    </a:cubicBezTo>
                    <a:lnTo>
                      <a:pt x="3575607" y="876712"/>
                    </a:lnTo>
                    <a:lnTo>
                      <a:pt x="3482532" y="932824"/>
                    </a:lnTo>
                    <a:cubicBezTo>
                      <a:pt x="3079708" y="1152873"/>
                      <a:pt x="2470089" y="1293132"/>
                      <a:pt x="1787803" y="1293132"/>
                    </a:cubicBezTo>
                    <a:cubicBezTo>
                      <a:pt x="1105518" y="1293132"/>
                      <a:pt x="495898" y="1152873"/>
                      <a:pt x="93075" y="932824"/>
                    </a:cubicBezTo>
                    <a:lnTo>
                      <a:pt x="0" y="876712"/>
                    </a:lnTo>
                    <a:lnTo>
                      <a:pt x="14483" y="812095"/>
                    </a:lnTo>
                    <a:cubicBezTo>
                      <a:pt x="83633" y="556562"/>
                      <a:pt x="206543" y="323122"/>
                      <a:pt x="370325" y="124664"/>
                    </a:cubicBezTo>
                    <a:lnTo>
                      <a:pt x="483627" y="1"/>
                    </a:lnTo>
                    <a:lnTo>
                      <a:pt x="489804" y="4067"/>
                    </a:lnTo>
                    <a:cubicBezTo>
                      <a:pt x="739777" y="149970"/>
                      <a:pt x="1227310" y="249017"/>
                      <a:pt x="1787803" y="249017"/>
                    </a:cubicBezTo>
                    <a:cubicBezTo>
                      <a:pt x="2348296" y="249017"/>
                      <a:pt x="2835829" y="149970"/>
                      <a:pt x="3085802" y="4067"/>
                    </a:cubicBez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39"/>
              <p:cNvSpPr txBox="1"/>
              <p:nvPr/>
            </p:nvSpPr>
            <p:spPr>
              <a:xfrm>
                <a:off x="3923928" y="2344669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</a:rPr>
                  <a:t>WeX5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088604" y="2619768"/>
              <a:ext cx="2484854" cy="955737"/>
              <a:chOff x="3088604" y="2619768"/>
              <a:chExt cx="2484854" cy="955737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3088604" y="2619768"/>
                <a:ext cx="2484854" cy="955737"/>
              </a:xfrm>
              <a:custGeom>
                <a:avLst/>
                <a:gdLst>
                  <a:gd name="connsiteX0" fmla="*/ 49144 w 3673896"/>
                  <a:gd name="connsiteY0" fmla="*/ 0 h 1413072"/>
                  <a:gd name="connsiteX1" fmla="*/ 142219 w 3673896"/>
                  <a:gd name="connsiteY1" fmla="*/ 56112 h 1413072"/>
                  <a:gd name="connsiteX2" fmla="*/ 1836948 w 3673896"/>
                  <a:gd name="connsiteY2" fmla="*/ 416420 h 1413072"/>
                  <a:gd name="connsiteX3" fmla="*/ 3531677 w 3673896"/>
                  <a:gd name="connsiteY3" fmla="*/ 56112 h 1413072"/>
                  <a:gd name="connsiteX4" fmla="*/ 3624752 w 3673896"/>
                  <a:gd name="connsiteY4" fmla="*/ 0 h 1413072"/>
                  <a:gd name="connsiteX5" fmla="*/ 3645205 w 3673896"/>
                  <a:gd name="connsiteY5" fmla="*/ 91251 h 1413072"/>
                  <a:gd name="connsiteX6" fmla="*/ 3673896 w 3673896"/>
                  <a:gd name="connsiteY6" fmla="*/ 416421 h 1413072"/>
                  <a:gd name="connsiteX7" fmla="*/ 3591310 w 3673896"/>
                  <a:gd name="connsiteY7" fmla="*/ 962673 h 1413072"/>
                  <a:gd name="connsiteX8" fmla="*/ 3538316 w 3673896"/>
                  <a:gd name="connsiteY8" fmla="*/ 1107464 h 1413072"/>
                  <a:gd name="connsiteX9" fmla="*/ 3366842 w 3673896"/>
                  <a:gd name="connsiteY9" fmla="*/ 1173264 h 1413072"/>
                  <a:gd name="connsiteX10" fmla="*/ 1836948 w 3673896"/>
                  <a:gd name="connsiteY10" fmla="*/ 1413072 h 1413072"/>
                  <a:gd name="connsiteX11" fmla="*/ 307055 w 3673896"/>
                  <a:gd name="connsiteY11" fmla="*/ 1173264 h 1413072"/>
                  <a:gd name="connsiteX12" fmla="*/ 135580 w 3673896"/>
                  <a:gd name="connsiteY12" fmla="*/ 1107464 h 1413072"/>
                  <a:gd name="connsiteX13" fmla="*/ 82586 w 3673896"/>
                  <a:gd name="connsiteY13" fmla="*/ 962673 h 1413072"/>
                  <a:gd name="connsiteX14" fmla="*/ 0 w 3673896"/>
                  <a:gd name="connsiteY14" fmla="*/ 416421 h 1413072"/>
                  <a:gd name="connsiteX15" fmla="*/ 28691 w 3673896"/>
                  <a:gd name="connsiteY15" fmla="*/ 91251 h 1413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3896" h="1413072">
                    <a:moveTo>
                      <a:pt x="49144" y="0"/>
                    </a:moveTo>
                    <a:lnTo>
                      <a:pt x="142219" y="56112"/>
                    </a:lnTo>
                    <a:cubicBezTo>
                      <a:pt x="545043" y="276161"/>
                      <a:pt x="1154663" y="416420"/>
                      <a:pt x="1836948" y="416420"/>
                    </a:cubicBezTo>
                    <a:cubicBezTo>
                      <a:pt x="2519233" y="416420"/>
                      <a:pt x="3128853" y="276161"/>
                      <a:pt x="3531677" y="56112"/>
                    </a:cubicBezTo>
                    <a:lnTo>
                      <a:pt x="3624752" y="0"/>
                    </a:lnTo>
                    <a:lnTo>
                      <a:pt x="3645205" y="91251"/>
                    </a:lnTo>
                    <a:cubicBezTo>
                      <a:pt x="3664057" y="196794"/>
                      <a:pt x="3673896" y="305458"/>
                      <a:pt x="3673896" y="416421"/>
                    </a:cubicBezTo>
                    <a:cubicBezTo>
                      <a:pt x="3673896" y="606643"/>
                      <a:pt x="3644982" y="790112"/>
                      <a:pt x="3591310" y="962673"/>
                    </a:cubicBezTo>
                    <a:lnTo>
                      <a:pt x="3538316" y="1107464"/>
                    </a:lnTo>
                    <a:lnTo>
                      <a:pt x="3366842" y="1173264"/>
                    </a:lnTo>
                    <a:cubicBezTo>
                      <a:pt x="2930125" y="1324667"/>
                      <a:pt x="2403655" y="1413072"/>
                      <a:pt x="1836948" y="1413072"/>
                    </a:cubicBezTo>
                    <a:cubicBezTo>
                      <a:pt x="1270241" y="1413072"/>
                      <a:pt x="743772" y="1324667"/>
                      <a:pt x="307055" y="1173264"/>
                    </a:cubicBezTo>
                    <a:lnTo>
                      <a:pt x="135580" y="1107464"/>
                    </a:lnTo>
                    <a:lnTo>
                      <a:pt x="82586" y="962673"/>
                    </a:lnTo>
                    <a:cubicBezTo>
                      <a:pt x="28914" y="790112"/>
                      <a:pt x="0" y="606643"/>
                      <a:pt x="0" y="416421"/>
                    </a:cubicBezTo>
                    <a:cubicBezTo>
                      <a:pt x="0" y="305458"/>
                      <a:pt x="9839" y="196794"/>
                      <a:pt x="28691" y="91251"/>
                    </a:cubicBezTo>
                    <a:close/>
                  </a:path>
                </a:pathLst>
              </a:custGeom>
              <a:solidFill>
                <a:srgbClr val="5053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40"/>
              <p:cNvSpPr txBox="1"/>
              <p:nvPr/>
            </p:nvSpPr>
            <p:spPr>
              <a:xfrm>
                <a:off x="3923928" y="2993065"/>
                <a:ext cx="839536" cy="500137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  <a:p>
                <a:pPr algn="ctr"/>
                <a:r>
                  <a:rPr lang="en-US" altLang="zh-CN" sz="1000" dirty="0" smtClean="0">
                    <a:solidFill>
                      <a:schemeClr val="bg1"/>
                    </a:solidFill>
                  </a:rPr>
                  <a:t>WeX5</a:t>
                </a:r>
                <a:endParaRPr lang="zh-CN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180304" y="3368806"/>
              <a:ext cx="2301454" cy="775037"/>
              <a:chOff x="3180304" y="3368806"/>
              <a:chExt cx="2301454" cy="775037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180304" y="3368806"/>
                <a:ext cx="2301454" cy="775037"/>
              </a:xfrm>
              <a:custGeom>
                <a:avLst/>
                <a:gdLst>
                  <a:gd name="connsiteX0" fmla="*/ 3402736 w 3402736"/>
                  <a:gd name="connsiteY0" fmla="*/ 0 h 1145905"/>
                  <a:gd name="connsiteX1" fmla="*/ 3393959 w 3402736"/>
                  <a:gd name="connsiteY1" fmla="*/ 23980 h 1145905"/>
                  <a:gd name="connsiteX2" fmla="*/ 1701368 w 3402736"/>
                  <a:gd name="connsiteY2" fmla="*/ 1145905 h 1145905"/>
                  <a:gd name="connsiteX3" fmla="*/ 8777 w 3402736"/>
                  <a:gd name="connsiteY3" fmla="*/ 23980 h 1145905"/>
                  <a:gd name="connsiteX4" fmla="*/ 0 w 3402736"/>
                  <a:gd name="connsiteY4" fmla="*/ 0 h 1145905"/>
                  <a:gd name="connsiteX5" fmla="*/ 171474 w 3402736"/>
                  <a:gd name="connsiteY5" fmla="*/ 65800 h 1145905"/>
                  <a:gd name="connsiteX6" fmla="*/ 1701368 w 3402736"/>
                  <a:gd name="connsiteY6" fmla="*/ 305608 h 1145905"/>
                  <a:gd name="connsiteX7" fmla="*/ 3231262 w 3402736"/>
                  <a:gd name="connsiteY7" fmla="*/ 65800 h 114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2736" h="1145905">
                    <a:moveTo>
                      <a:pt x="3402736" y="0"/>
                    </a:moveTo>
                    <a:lnTo>
                      <a:pt x="3393959" y="23980"/>
                    </a:lnTo>
                    <a:cubicBezTo>
                      <a:pt x="3115096" y="683288"/>
                      <a:pt x="2462256" y="1145905"/>
                      <a:pt x="1701368" y="1145905"/>
                    </a:cubicBezTo>
                    <a:cubicBezTo>
                      <a:pt x="940480" y="1145905"/>
                      <a:pt x="287641" y="683288"/>
                      <a:pt x="8777" y="23980"/>
                    </a:cubicBezTo>
                    <a:lnTo>
                      <a:pt x="0" y="0"/>
                    </a:lnTo>
                    <a:lnTo>
                      <a:pt x="171474" y="65800"/>
                    </a:lnTo>
                    <a:cubicBezTo>
                      <a:pt x="608191" y="217203"/>
                      <a:pt x="1134661" y="305608"/>
                      <a:pt x="1701368" y="305608"/>
                    </a:cubicBezTo>
                    <a:cubicBezTo>
                      <a:pt x="2268075" y="305608"/>
                      <a:pt x="2794545" y="217203"/>
                      <a:pt x="3231262" y="65800"/>
                    </a:cubicBezTo>
                    <a:close/>
                  </a:path>
                </a:pathLst>
              </a:custGeom>
              <a:solidFill>
                <a:srgbClr val="4144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41"/>
              <p:cNvSpPr txBox="1"/>
              <p:nvPr/>
            </p:nvSpPr>
            <p:spPr>
              <a:xfrm>
                <a:off x="3923928" y="3641461"/>
                <a:ext cx="839536" cy="484748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  <a:p>
                <a:pPr algn="ctr"/>
                <a:r>
                  <a:rPr lang="en-US" altLang="zh-CN" sz="900" dirty="0" smtClean="0">
                    <a:solidFill>
                      <a:schemeClr val="bg1"/>
                    </a:solidFill>
                  </a:rPr>
                  <a:t>WeX5</a:t>
                </a:r>
                <a:endParaRPr lang="zh-CN" altLang="en-US" sz="9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任意多边形 12"/>
          <p:cNvSpPr/>
          <p:nvPr/>
        </p:nvSpPr>
        <p:spPr>
          <a:xfrm>
            <a:off x="5056990" y="1581973"/>
            <a:ext cx="1109310" cy="100013"/>
          </a:xfrm>
          <a:custGeom>
            <a:avLst/>
            <a:gdLst>
              <a:gd name="connsiteX0" fmla="*/ 0 w 800100"/>
              <a:gd name="connsiteY0" fmla="*/ 152400 h 152400"/>
              <a:gd name="connsiteX1" fmla="*/ 152400 w 800100"/>
              <a:gd name="connsiteY1" fmla="*/ 0 h 152400"/>
              <a:gd name="connsiteX2" fmla="*/ 800100 w 800100"/>
              <a:gd name="connsiteY2" fmla="*/ 0 h 152400"/>
              <a:gd name="connsiteX0-1" fmla="*/ 0 w 776287"/>
              <a:gd name="connsiteY0-2" fmla="*/ 133350 h 133350"/>
              <a:gd name="connsiteX1-3" fmla="*/ 128587 w 776287"/>
              <a:gd name="connsiteY1-4" fmla="*/ 0 h 133350"/>
              <a:gd name="connsiteX2-5" fmla="*/ 776287 w 776287"/>
              <a:gd name="connsiteY2-6" fmla="*/ 0 h 133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76287" h="133350">
                <a:moveTo>
                  <a:pt x="0" y="133350"/>
                </a:moveTo>
                <a:lnTo>
                  <a:pt x="128587" y="0"/>
                </a:lnTo>
                <a:lnTo>
                  <a:pt x="776287" y="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735140" y="3080863"/>
            <a:ext cx="1663592" cy="1219079"/>
          </a:xfrm>
          <a:custGeom>
            <a:avLst/>
            <a:gdLst>
              <a:gd name="connsiteX0" fmla="*/ 0 w 1435100"/>
              <a:gd name="connsiteY0" fmla="*/ 0 h 1409700"/>
              <a:gd name="connsiteX1" fmla="*/ 266700 w 1435100"/>
              <a:gd name="connsiteY1" fmla="*/ 279400 h 1409700"/>
              <a:gd name="connsiteX2" fmla="*/ 266700 w 1435100"/>
              <a:gd name="connsiteY2" fmla="*/ 1409700 h 1409700"/>
              <a:gd name="connsiteX3" fmla="*/ 1435100 w 1435100"/>
              <a:gd name="connsiteY3" fmla="*/ 1409700 h 1409700"/>
              <a:gd name="connsiteX0-1" fmla="*/ 0 w 1393825"/>
              <a:gd name="connsiteY0-2" fmla="*/ 0 h 1371600"/>
              <a:gd name="connsiteX1-3" fmla="*/ 225425 w 1393825"/>
              <a:gd name="connsiteY1-4" fmla="*/ 241300 h 1371600"/>
              <a:gd name="connsiteX2-5" fmla="*/ 225425 w 1393825"/>
              <a:gd name="connsiteY2-6" fmla="*/ 1371600 h 1371600"/>
              <a:gd name="connsiteX3-7" fmla="*/ 1393825 w 1393825"/>
              <a:gd name="connsiteY3-8" fmla="*/ 1371600 h 1371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93825" h="1371600">
                <a:moveTo>
                  <a:pt x="0" y="0"/>
                </a:moveTo>
                <a:lnTo>
                  <a:pt x="225425" y="241300"/>
                </a:lnTo>
                <a:lnTo>
                  <a:pt x="225425" y="1371600"/>
                </a:lnTo>
                <a:lnTo>
                  <a:pt x="1393825" y="13716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47664" y="3841429"/>
            <a:ext cx="1656477" cy="432116"/>
          </a:xfrm>
          <a:custGeom>
            <a:avLst/>
            <a:gdLst>
              <a:gd name="connsiteX0" fmla="*/ 1752600 w 1752600"/>
              <a:gd name="connsiteY0" fmla="*/ 0 h 495300"/>
              <a:gd name="connsiteX1" fmla="*/ 1314450 w 1752600"/>
              <a:gd name="connsiteY1" fmla="*/ 438150 h 495300"/>
              <a:gd name="connsiteX2" fmla="*/ 0 w 1752600"/>
              <a:gd name="connsiteY2" fmla="*/ 438150 h 495300"/>
              <a:gd name="connsiteX3" fmla="*/ 0 w 1752600"/>
              <a:gd name="connsiteY3" fmla="*/ 495300 h 495300"/>
              <a:gd name="connsiteX0-1" fmla="*/ 1752600 w 1752600"/>
              <a:gd name="connsiteY0-2" fmla="*/ 0 h 438150"/>
              <a:gd name="connsiteX1-3" fmla="*/ 1314450 w 1752600"/>
              <a:gd name="connsiteY1-4" fmla="*/ 438150 h 438150"/>
              <a:gd name="connsiteX2-5" fmla="*/ 0 w 1752600"/>
              <a:gd name="connsiteY2-6" fmla="*/ 438150 h 438150"/>
              <a:gd name="connsiteX0-7" fmla="*/ 1981200 w 1981200"/>
              <a:gd name="connsiteY0-8" fmla="*/ 0 h 438150"/>
              <a:gd name="connsiteX1-9" fmla="*/ 1543050 w 1981200"/>
              <a:gd name="connsiteY1-10" fmla="*/ 438150 h 438150"/>
              <a:gd name="connsiteX2-11" fmla="*/ 0 w 1981200"/>
              <a:gd name="connsiteY2-12" fmla="*/ 438150 h 438150"/>
              <a:gd name="connsiteX0-13" fmla="*/ 1935480 w 1935480"/>
              <a:gd name="connsiteY0-14" fmla="*/ 0 h 392430"/>
              <a:gd name="connsiteX1-15" fmla="*/ 1543050 w 1935480"/>
              <a:gd name="connsiteY1-16" fmla="*/ 392430 h 392430"/>
              <a:gd name="connsiteX2-17" fmla="*/ 0 w 1935480"/>
              <a:gd name="connsiteY2-18" fmla="*/ 392430 h 3924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35480" h="392430">
                <a:moveTo>
                  <a:pt x="1935480" y="0"/>
                </a:moveTo>
                <a:lnTo>
                  <a:pt x="1543050" y="392430"/>
                </a:lnTo>
                <a:lnTo>
                  <a:pt x="0" y="39243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47664" y="2464107"/>
            <a:ext cx="1383635" cy="190500"/>
          </a:xfrm>
          <a:custGeom>
            <a:avLst/>
            <a:gdLst>
              <a:gd name="connsiteX0" fmla="*/ 1625600 w 1625600"/>
              <a:gd name="connsiteY0" fmla="*/ 0 h 254000"/>
              <a:gd name="connsiteX1" fmla="*/ 1384300 w 1625600"/>
              <a:gd name="connsiteY1" fmla="*/ 254000 h 254000"/>
              <a:gd name="connsiteX2" fmla="*/ 0 w 1625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254000">
                <a:moveTo>
                  <a:pt x="1625600" y="0"/>
                </a:moveTo>
                <a:lnTo>
                  <a:pt x="1384300" y="254000"/>
                </a:lnTo>
                <a:lnTo>
                  <a:pt x="0" y="254000"/>
                </a:lnTo>
              </a:path>
            </a:pathLst>
          </a:cu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63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 l="-116602" t="-43714" r="-116602" b="-43714"/>
          </a:gradFill>
          <a:ln w="15875" cap="rnd">
            <a:solidFill>
              <a:srgbClr val="414455"/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 flipH="1">
            <a:off x="2003774" y="2725264"/>
            <a:ext cx="462489" cy="492555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 flipH="1">
            <a:off x="1959414" y="1141633"/>
            <a:ext cx="551210" cy="520173"/>
          </a:xfrm>
          <a:custGeom>
            <a:avLst/>
            <a:gdLst>
              <a:gd name="T0" fmla="*/ 90 w 376"/>
              <a:gd name="T1" fmla="*/ 52 h 355"/>
              <a:gd name="T2" fmla="*/ 37 w 376"/>
              <a:gd name="T3" fmla="*/ 264 h 355"/>
              <a:gd name="T4" fmla="*/ 118 w 376"/>
              <a:gd name="T5" fmla="*/ 310 h 355"/>
              <a:gd name="T6" fmla="*/ 134 w 376"/>
              <a:gd name="T7" fmla="*/ 310 h 355"/>
              <a:gd name="T8" fmla="*/ 215 w 376"/>
              <a:gd name="T9" fmla="*/ 264 h 355"/>
              <a:gd name="T10" fmla="*/ 241 w 376"/>
              <a:gd name="T11" fmla="*/ 310 h 355"/>
              <a:gd name="T12" fmla="*/ 255 w 376"/>
              <a:gd name="T13" fmla="*/ 287 h 355"/>
              <a:gd name="T14" fmla="*/ 358 w 376"/>
              <a:gd name="T15" fmla="*/ 287 h 355"/>
              <a:gd name="T16" fmla="*/ 371 w 376"/>
              <a:gd name="T17" fmla="*/ 310 h 355"/>
              <a:gd name="T18" fmla="*/ 371 w 376"/>
              <a:gd name="T19" fmla="*/ 323 h 355"/>
              <a:gd name="T20" fmla="*/ 358 w 376"/>
              <a:gd name="T21" fmla="*/ 355 h 355"/>
              <a:gd name="T22" fmla="*/ 250 w 376"/>
              <a:gd name="T23" fmla="*/ 323 h 355"/>
              <a:gd name="T24" fmla="*/ 237 w 376"/>
              <a:gd name="T25" fmla="*/ 355 h 355"/>
              <a:gd name="T26" fmla="*/ 131 w 376"/>
              <a:gd name="T27" fmla="*/ 323 h 355"/>
              <a:gd name="T28" fmla="*/ 118 w 376"/>
              <a:gd name="T29" fmla="*/ 355 h 355"/>
              <a:gd name="T30" fmla="*/ 0 w 376"/>
              <a:gd name="T31" fmla="*/ 323 h 355"/>
              <a:gd name="T32" fmla="*/ 14 w 376"/>
              <a:gd name="T33" fmla="*/ 287 h 355"/>
              <a:gd name="T34" fmla="*/ 336 w 376"/>
              <a:gd name="T35" fmla="*/ 248 h 355"/>
              <a:gd name="T36" fmla="*/ 279 w 376"/>
              <a:gd name="T37" fmla="*/ 248 h 355"/>
              <a:gd name="T38" fmla="*/ 215 w 376"/>
              <a:gd name="T39" fmla="*/ 248 h 355"/>
              <a:gd name="T40" fmla="*/ 158 w 376"/>
              <a:gd name="T41" fmla="*/ 248 h 355"/>
              <a:gd name="T42" fmla="*/ 95 w 376"/>
              <a:gd name="T43" fmla="*/ 248 h 355"/>
              <a:gd name="T44" fmla="*/ 38 w 376"/>
              <a:gd name="T45" fmla="*/ 248 h 355"/>
              <a:gd name="T46" fmla="*/ 307 w 376"/>
              <a:gd name="T47" fmla="*/ 147 h 355"/>
              <a:gd name="T48" fmla="*/ 289 w 376"/>
              <a:gd name="T49" fmla="*/ 201 h 355"/>
              <a:gd name="T50" fmla="*/ 201 w 376"/>
              <a:gd name="T51" fmla="*/ 201 h 355"/>
              <a:gd name="T52" fmla="*/ 181 w 376"/>
              <a:gd name="T53" fmla="*/ 147 h 355"/>
              <a:gd name="T54" fmla="*/ 180 w 376"/>
              <a:gd name="T55" fmla="*/ 16 h 355"/>
              <a:gd name="T56" fmla="*/ 161 w 376"/>
              <a:gd name="T57" fmla="*/ 35 h 355"/>
              <a:gd name="T58" fmla="*/ 155 w 376"/>
              <a:gd name="T59" fmla="*/ 67 h 355"/>
              <a:gd name="T60" fmla="*/ 66 w 376"/>
              <a:gd name="T61" fmla="*/ 55 h 355"/>
              <a:gd name="T62" fmla="*/ 66 w 376"/>
              <a:gd name="T63" fmla="*/ 122 h 355"/>
              <a:gd name="T64" fmla="*/ 69 w 376"/>
              <a:gd name="T65" fmla="*/ 122 h 355"/>
              <a:gd name="T66" fmla="*/ 87 w 376"/>
              <a:gd name="T67" fmla="*/ 199 h 355"/>
              <a:gd name="T68" fmla="*/ 91 w 376"/>
              <a:gd name="T69" fmla="*/ 199 h 355"/>
              <a:gd name="T70" fmla="*/ 109 w 376"/>
              <a:gd name="T71" fmla="*/ 132 h 355"/>
              <a:gd name="T72" fmla="*/ 109 w 376"/>
              <a:gd name="T73" fmla="*/ 75 h 355"/>
              <a:gd name="T74" fmla="*/ 155 w 376"/>
              <a:gd name="T75" fmla="*/ 80 h 355"/>
              <a:gd name="T76" fmla="*/ 166 w 376"/>
              <a:gd name="T77" fmla="*/ 120 h 355"/>
              <a:gd name="T78" fmla="*/ 180 w 376"/>
              <a:gd name="T79" fmla="*/ 126 h 355"/>
              <a:gd name="T80" fmla="*/ 317 w 376"/>
              <a:gd name="T81" fmla="*/ 120 h 355"/>
              <a:gd name="T82" fmla="*/ 317 w 376"/>
              <a:gd name="T83" fmla="*/ 21 h 355"/>
              <a:gd name="T84" fmla="*/ 304 w 376"/>
              <a:gd name="T85" fmla="*/ 31 h 355"/>
              <a:gd name="T86" fmla="*/ 308 w 376"/>
              <a:gd name="T87" fmla="*/ 107 h 355"/>
              <a:gd name="T88" fmla="*/ 304 w 376"/>
              <a:gd name="T89" fmla="*/ 111 h 355"/>
              <a:gd name="T90" fmla="*/ 177 w 376"/>
              <a:gd name="T91" fmla="*/ 109 h 355"/>
              <a:gd name="T92" fmla="*/ 238 w 376"/>
              <a:gd name="T93" fmla="*/ 63 h 355"/>
              <a:gd name="T94" fmla="*/ 176 w 376"/>
              <a:gd name="T95" fmla="*/ 35 h 355"/>
              <a:gd name="T96" fmla="*/ 180 w 376"/>
              <a:gd name="T97" fmla="*/ 3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355">
                <a:moveTo>
                  <a:pt x="90" y="0"/>
                </a:moveTo>
                <a:cubicBezTo>
                  <a:pt x="104" y="0"/>
                  <a:pt x="115" y="12"/>
                  <a:pt x="115" y="26"/>
                </a:cubicBezTo>
                <a:cubicBezTo>
                  <a:pt x="115" y="40"/>
                  <a:pt x="104" y="52"/>
                  <a:pt x="90" y="52"/>
                </a:cubicBezTo>
                <a:cubicBezTo>
                  <a:pt x="75" y="52"/>
                  <a:pt x="64" y="40"/>
                  <a:pt x="64" y="26"/>
                </a:cubicBezTo>
                <a:cubicBezTo>
                  <a:pt x="64" y="12"/>
                  <a:pt x="75" y="0"/>
                  <a:pt x="90" y="0"/>
                </a:cubicBezTo>
                <a:close/>
                <a:moveTo>
                  <a:pt x="37" y="264"/>
                </a:moveTo>
                <a:cubicBezTo>
                  <a:pt x="95" y="264"/>
                  <a:pt x="95" y="264"/>
                  <a:pt x="95" y="264"/>
                </a:cubicBezTo>
                <a:cubicBezTo>
                  <a:pt x="108" y="264"/>
                  <a:pt x="118" y="274"/>
                  <a:pt x="118" y="287"/>
                </a:cubicBezTo>
                <a:cubicBezTo>
                  <a:pt x="118" y="310"/>
                  <a:pt x="118" y="310"/>
                  <a:pt x="118" y="310"/>
                </a:cubicBezTo>
                <a:cubicBezTo>
                  <a:pt x="120" y="310"/>
                  <a:pt x="120" y="310"/>
                  <a:pt x="120" y="310"/>
                </a:cubicBezTo>
                <a:cubicBezTo>
                  <a:pt x="131" y="310"/>
                  <a:pt x="131" y="310"/>
                  <a:pt x="131" y="310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87"/>
                  <a:pt x="134" y="287"/>
                  <a:pt x="134" y="287"/>
                </a:cubicBezTo>
                <a:cubicBezTo>
                  <a:pt x="134" y="274"/>
                  <a:pt x="144" y="264"/>
                  <a:pt x="156" y="264"/>
                </a:cubicBezTo>
                <a:cubicBezTo>
                  <a:pt x="215" y="264"/>
                  <a:pt x="215" y="264"/>
                  <a:pt x="215" y="264"/>
                </a:cubicBezTo>
                <a:cubicBezTo>
                  <a:pt x="227" y="264"/>
                  <a:pt x="237" y="274"/>
                  <a:pt x="237" y="287"/>
                </a:cubicBezTo>
                <a:cubicBezTo>
                  <a:pt x="237" y="310"/>
                  <a:pt x="237" y="310"/>
                  <a:pt x="237" y="310"/>
                </a:cubicBezTo>
                <a:cubicBezTo>
                  <a:pt x="241" y="310"/>
                  <a:pt x="241" y="310"/>
                  <a:pt x="241" y="310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55" y="310"/>
                  <a:pt x="255" y="310"/>
                  <a:pt x="255" y="310"/>
                </a:cubicBezTo>
                <a:cubicBezTo>
                  <a:pt x="255" y="287"/>
                  <a:pt x="255" y="287"/>
                  <a:pt x="255" y="287"/>
                </a:cubicBezTo>
                <a:cubicBezTo>
                  <a:pt x="255" y="274"/>
                  <a:pt x="265" y="264"/>
                  <a:pt x="278" y="264"/>
                </a:cubicBezTo>
                <a:cubicBezTo>
                  <a:pt x="336" y="264"/>
                  <a:pt x="336" y="264"/>
                  <a:pt x="336" y="264"/>
                </a:cubicBezTo>
                <a:cubicBezTo>
                  <a:pt x="348" y="264"/>
                  <a:pt x="358" y="274"/>
                  <a:pt x="358" y="287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62" y="310"/>
                  <a:pt x="362" y="310"/>
                  <a:pt x="362" y="310"/>
                </a:cubicBezTo>
                <a:cubicBezTo>
                  <a:pt x="371" y="310"/>
                  <a:pt x="371" y="310"/>
                  <a:pt x="371" y="310"/>
                </a:cubicBezTo>
                <a:cubicBezTo>
                  <a:pt x="376" y="310"/>
                  <a:pt x="376" y="310"/>
                  <a:pt x="376" y="310"/>
                </a:cubicBezTo>
                <a:cubicBezTo>
                  <a:pt x="376" y="323"/>
                  <a:pt x="376" y="323"/>
                  <a:pt x="376" y="323"/>
                </a:cubicBezTo>
                <a:cubicBezTo>
                  <a:pt x="371" y="323"/>
                  <a:pt x="371" y="323"/>
                  <a:pt x="371" y="323"/>
                </a:cubicBezTo>
                <a:cubicBezTo>
                  <a:pt x="362" y="323"/>
                  <a:pt x="362" y="323"/>
                  <a:pt x="362" y="323"/>
                </a:cubicBezTo>
                <a:cubicBezTo>
                  <a:pt x="358" y="323"/>
                  <a:pt x="358" y="323"/>
                  <a:pt x="358" y="323"/>
                </a:cubicBezTo>
                <a:cubicBezTo>
                  <a:pt x="358" y="355"/>
                  <a:pt x="358" y="355"/>
                  <a:pt x="358" y="355"/>
                </a:cubicBezTo>
                <a:cubicBezTo>
                  <a:pt x="255" y="355"/>
                  <a:pt x="255" y="355"/>
                  <a:pt x="255" y="355"/>
                </a:cubicBezTo>
                <a:cubicBezTo>
                  <a:pt x="255" y="323"/>
                  <a:pt x="255" y="323"/>
                  <a:pt x="255" y="323"/>
                </a:cubicBezTo>
                <a:cubicBezTo>
                  <a:pt x="250" y="323"/>
                  <a:pt x="250" y="323"/>
                  <a:pt x="250" y="323"/>
                </a:cubicBezTo>
                <a:cubicBezTo>
                  <a:pt x="241" y="323"/>
                  <a:pt x="241" y="323"/>
                  <a:pt x="241" y="323"/>
                </a:cubicBezTo>
                <a:cubicBezTo>
                  <a:pt x="237" y="323"/>
                  <a:pt x="237" y="323"/>
                  <a:pt x="237" y="323"/>
                </a:cubicBezTo>
                <a:cubicBezTo>
                  <a:pt x="237" y="355"/>
                  <a:pt x="237" y="355"/>
                  <a:pt x="237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23"/>
                  <a:pt x="134" y="323"/>
                  <a:pt x="134" y="323"/>
                </a:cubicBezTo>
                <a:cubicBezTo>
                  <a:pt x="131" y="323"/>
                  <a:pt x="131" y="323"/>
                  <a:pt x="131" y="323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118" y="323"/>
                  <a:pt x="118" y="323"/>
                  <a:pt x="118" y="323"/>
                </a:cubicBezTo>
                <a:cubicBezTo>
                  <a:pt x="118" y="355"/>
                  <a:pt x="118" y="355"/>
                  <a:pt x="118" y="355"/>
                </a:cubicBezTo>
                <a:cubicBezTo>
                  <a:pt x="14" y="355"/>
                  <a:pt x="14" y="355"/>
                  <a:pt x="14" y="355"/>
                </a:cubicBezTo>
                <a:cubicBezTo>
                  <a:pt x="14" y="323"/>
                  <a:pt x="14" y="323"/>
                  <a:pt x="14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10"/>
                  <a:pt x="0" y="310"/>
                  <a:pt x="0" y="310"/>
                </a:cubicBezTo>
                <a:cubicBezTo>
                  <a:pt x="14" y="310"/>
                  <a:pt x="14" y="310"/>
                  <a:pt x="14" y="310"/>
                </a:cubicBezTo>
                <a:cubicBezTo>
                  <a:pt x="14" y="287"/>
                  <a:pt x="14" y="287"/>
                  <a:pt x="14" y="287"/>
                </a:cubicBezTo>
                <a:cubicBezTo>
                  <a:pt x="14" y="274"/>
                  <a:pt x="24" y="264"/>
                  <a:pt x="37" y="264"/>
                </a:cubicBezTo>
                <a:close/>
                <a:moveTo>
                  <a:pt x="307" y="220"/>
                </a:moveTo>
                <a:cubicBezTo>
                  <a:pt x="323" y="220"/>
                  <a:pt x="336" y="232"/>
                  <a:pt x="336" y="248"/>
                </a:cubicBezTo>
                <a:cubicBezTo>
                  <a:pt x="336" y="251"/>
                  <a:pt x="335" y="255"/>
                  <a:pt x="334" y="258"/>
                </a:cubicBezTo>
                <a:cubicBezTo>
                  <a:pt x="281" y="258"/>
                  <a:pt x="281" y="258"/>
                  <a:pt x="281" y="258"/>
                </a:cubicBezTo>
                <a:cubicBezTo>
                  <a:pt x="280" y="255"/>
                  <a:pt x="279" y="251"/>
                  <a:pt x="279" y="248"/>
                </a:cubicBezTo>
                <a:cubicBezTo>
                  <a:pt x="279" y="232"/>
                  <a:pt x="292" y="220"/>
                  <a:pt x="307" y="220"/>
                </a:cubicBezTo>
                <a:close/>
                <a:moveTo>
                  <a:pt x="186" y="220"/>
                </a:moveTo>
                <a:cubicBezTo>
                  <a:pt x="202" y="220"/>
                  <a:pt x="215" y="232"/>
                  <a:pt x="215" y="248"/>
                </a:cubicBezTo>
                <a:cubicBezTo>
                  <a:pt x="215" y="251"/>
                  <a:pt x="214" y="255"/>
                  <a:pt x="213" y="258"/>
                </a:cubicBezTo>
                <a:cubicBezTo>
                  <a:pt x="160" y="258"/>
                  <a:pt x="160" y="258"/>
                  <a:pt x="160" y="258"/>
                </a:cubicBezTo>
                <a:cubicBezTo>
                  <a:pt x="159" y="255"/>
                  <a:pt x="158" y="251"/>
                  <a:pt x="158" y="248"/>
                </a:cubicBezTo>
                <a:cubicBezTo>
                  <a:pt x="158" y="232"/>
                  <a:pt x="171" y="220"/>
                  <a:pt x="186" y="220"/>
                </a:cubicBezTo>
                <a:close/>
                <a:moveTo>
                  <a:pt x="67" y="220"/>
                </a:moveTo>
                <a:cubicBezTo>
                  <a:pt x="82" y="220"/>
                  <a:pt x="95" y="232"/>
                  <a:pt x="95" y="248"/>
                </a:cubicBezTo>
                <a:cubicBezTo>
                  <a:pt x="95" y="251"/>
                  <a:pt x="94" y="255"/>
                  <a:pt x="93" y="258"/>
                </a:cubicBezTo>
                <a:cubicBezTo>
                  <a:pt x="40" y="258"/>
                  <a:pt x="40" y="258"/>
                  <a:pt x="40" y="258"/>
                </a:cubicBezTo>
                <a:cubicBezTo>
                  <a:pt x="39" y="255"/>
                  <a:pt x="38" y="251"/>
                  <a:pt x="38" y="248"/>
                </a:cubicBezTo>
                <a:cubicBezTo>
                  <a:pt x="38" y="232"/>
                  <a:pt x="51" y="220"/>
                  <a:pt x="67" y="220"/>
                </a:cubicBezTo>
                <a:close/>
                <a:moveTo>
                  <a:pt x="307" y="130"/>
                </a:moveTo>
                <a:cubicBezTo>
                  <a:pt x="307" y="147"/>
                  <a:pt x="307" y="147"/>
                  <a:pt x="307" y="147"/>
                </a:cubicBezTo>
                <a:cubicBezTo>
                  <a:pt x="293" y="147"/>
                  <a:pt x="293" y="147"/>
                  <a:pt x="293" y="147"/>
                </a:cubicBezTo>
                <a:cubicBezTo>
                  <a:pt x="308" y="201"/>
                  <a:pt x="308" y="201"/>
                  <a:pt x="308" y="201"/>
                </a:cubicBezTo>
                <a:cubicBezTo>
                  <a:pt x="289" y="201"/>
                  <a:pt x="289" y="201"/>
                  <a:pt x="289" y="201"/>
                </a:cubicBezTo>
                <a:cubicBezTo>
                  <a:pt x="273" y="147"/>
                  <a:pt x="273" y="147"/>
                  <a:pt x="273" y="147"/>
                </a:cubicBezTo>
                <a:cubicBezTo>
                  <a:pt x="216" y="147"/>
                  <a:pt x="216" y="147"/>
                  <a:pt x="216" y="147"/>
                </a:cubicBezTo>
                <a:cubicBezTo>
                  <a:pt x="201" y="201"/>
                  <a:pt x="201" y="201"/>
                  <a:pt x="201" y="201"/>
                </a:cubicBezTo>
                <a:cubicBezTo>
                  <a:pt x="181" y="201"/>
                  <a:pt x="181" y="201"/>
                  <a:pt x="181" y="201"/>
                </a:cubicBezTo>
                <a:cubicBezTo>
                  <a:pt x="197" y="147"/>
                  <a:pt x="197" y="147"/>
                  <a:pt x="197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81" y="130"/>
                  <a:pt x="181" y="130"/>
                  <a:pt x="181" y="130"/>
                </a:cubicBezTo>
                <a:cubicBezTo>
                  <a:pt x="307" y="130"/>
                  <a:pt x="307" y="130"/>
                  <a:pt x="307" y="130"/>
                </a:cubicBezTo>
                <a:close/>
                <a:moveTo>
                  <a:pt x="180" y="16"/>
                </a:moveTo>
                <a:cubicBezTo>
                  <a:pt x="175" y="16"/>
                  <a:pt x="170" y="18"/>
                  <a:pt x="166" y="21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63" y="25"/>
                  <a:pt x="161" y="30"/>
                  <a:pt x="161" y="35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55" y="73"/>
                  <a:pt x="155" y="73"/>
                  <a:pt x="155" y="73"/>
                </a:cubicBezTo>
                <a:cubicBezTo>
                  <a:pt x="155" y="67"/>
                  <a:pt x="155" y="67"/>
                  <a:pt x="155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63" y="55"/>
                  <a:pt x="117" y="55"/>
                  <a:pt x="66" y="55"/>
                </a:cubicBezTo>
                <a:cubicBezTo>
                  <a:pt x="57" y="55"/>
                  <a:pt x="50" y="63"/>
                  <a:pt x="50" y="71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6" y="85"/>
                  <a:pt x="66" y="85"/>
                  <a:pt x="66" y="85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122"/>
                  <a:pt x="69" y="122"/>
                  <a:pt x="69" y="122"/>
                </a:cubicBezTo>
                <a:cubicBezTo>
                  <a:pt x="69" y="132"/>
                  <a:pt x="69" y="132"/>
                  <a:pt x="69" y="132"/>
                </a:cubicBezTo>
                <a:cubicBezTo>
                  <a:pt x="69" y="199"/>
                  <a:pt x="69" y="199"/>
                  <a:pt x="69" y="199"/>
                </a:cubicBezTo>
                <a:cubicBezTo>
                  <a:pt x="87" y="199"/>
                  <a:pt x="87" y="199"/>
                  <a:pt x="87" y="199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91" y="143"/>
                  <a:pt x="91" y="143"/>
                  <a:pt x="91" y="143"/>
                </a:cubicBezTo>
                <a:cubicBezTo>
                  <a:pt x="91" y="199"/>
                  <a:pt x="91" y="199"/>
                  <a:pt x="91" y="19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09" y="189"/>
                  <a:pt x="109" y="189"/>
                  <a:pt x="109" y="189"/>
                </a:cubicBezTo>
                <a:cubicBezTo>
                  <a:pt x="109" y="132"/>
                  <a:pt x="109" y="132"/>
                  <a:pt x="109" y="132"/>
                </a:cubicBezTo>
                <a:cubicBezTo>
                  <a:pt x="109" y="122"/>
                  <a:pt x="109" y="122"/>
                  <a:pt x="109" y="122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0"/>
                  <a:pt x="155" y="80"/>
                  <a:pt x="155" y="80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107"/>
                  <a:pt x="161" y="107"/>
                  <a:pt x="161" y="107"/>
                </a:cubicBezTo>
                <a:cubicBezTo>
                  <a:pt x="161" y="112"/>
                  <a:pt x="163" y="117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66" y="120"/>
                  <a:pt x="166" y="120"/>
                  <a:pt x="166" y="120"/>
                </a:cubicBezTo>
                <a:cubicBezTo>
                  <a:pt x="170" y="124"/>
                  <a:pt x="175" y="126"/>
                  <a:pt x="180" y="126"/>
                </a:cubicBezTo>
                <a:cubicBezTo>
                  <a:pt x="304" y="126"/>
                  <a:pt x="304" y="126"/>
                  <a:pt x="304" y="126"/>
                </a:cubicBezTo>
                <a:cubicBezTo>
                  <a:pt x="309" y="126"/>
                  <a:pt x="314" y="124"/>
                  <a:pt x="317" y="120"/>
                </a:cubicBezTo>
                <a:cubicBezTo>
                  <a:pt x="317" y="120"/>
                  <a:pt x="317" y="120"/>
                  <a:pt x="317" y="120"/>
                </a:cubicBezTo>
                <a:cubicBezTo>
                  <a:pt x="321" y="117"/>
                  <a:pt x="323" y="112"/>
                  <a:pt x="323" y="107"/>
                </a:cubicBezTo>
                <a:cubicBezTo>
                  <a:pt x="323" y="35"/>
                  <a:pt x="323" y="35"/>
                  <a:pt x="323" y="35"/>
                </a:cubicBezTo>
                <a:cubicBezTo>
                  <a:pt x="323" y="30"/>
                  <a:pt x="321" y="25"/>
                  <a:pt x="317" y="21"/>
                </a:cubicBezTo>
                <a:cubicBezTo>
                  <a:pt x="314" y="18"/>
                  <a:pt x="309" y="16"/>
                  <a:pt x="304" y="16"/>
                </a:cubicBezTo>
                <a:cubicBezTo>
                  <a:pt x="180" y="16"/>
                  <a:pt x="180" y="16"/>
                  <a:pt x="180" y="16"/>
                </a:cubicBezTo>
                <a:close/>
                <a:moveTo>
                  <a:pt x="304" y="31"/>
                </a:moveTo>
                <a:cubicBezTo>
                  <a:pt x="305" y="31"/>
                  <a:pt x="306" y="31"/>
                  <a:pt x="307" y="32"/>
                </a:cubicBezTo>
                <a:cubicBezTo>
                  <a:pt x="307" y="33"/>
                  <a:pt x="308" y="34"/>
                  <a:pt x="308" y="35"/>
                </a:cubicBezTo>
                <a:cubicBezTo>
                  <a:pt x="308" y="107"/>
                  <a:pt x="308" y="107"/>
                  <a:pt x="308" y="107"/>
                </a:cubicBezTo>
                <a:cubicBezTo>
                  <a:pt x="308" y="108"/>
                  <a:pt x="307" y="109"/>
                  <a:pt x="307" y="109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5" y="111"/>
                  <a:pt x="304" y="111"/>
                </a:cubicBezTo>
                <a:cubicBezTo>
                  <a:pt x="180" y="111"/>
                  <a:pt x="180" y="111"/>
                  <a:pt x="180" y="111"/>
                </a:cubicBezTo>
                <a:cubicBezTo>
                  <a:pt x="179" y="111"/>
                  <a:pt x="178" y="110"/>
                  <a:pt x="177" y="110"/>
                </a:cubicBezTo>
                <a:cubicBezTo>
                  <a:pt x="177" y="109"/>
                  <a:pt x="177" y="109"/>
                  <a:pt x="177" y="109"/>
                </a:cubicBezTo>
                <a:cubicBezTo>
                  <a:pt x="176" y="109"/>
                  <a:pt x="176" y="108"/>
                  <a:pt x="176" y="107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238" y="63"/>
                  <a:pt x="238" y="63"/>
                  <a:pt x="238" y="63"/>
                </a:cubicBezTo>
                <a:cubicBezTo>
                  <a:pt x="237" y="62"/>
                  <a:pt x="237" y="62"/>
                  <a:pt x="237" y="62"/>
                </a:cubicBezTo>
                <a:cubicBezTo>
                  <a:pt x="176" y="70"/>
                  <a:pt x="176" y="70"/>
                  <a:pt x="176" y="70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76" y="34"/>
                  <a:pt x="176" y="33"/>
                  <a:pt x="177" y="32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8" y="31"/>
                  <a:pt x="179" y="31"/>
                  <a:pt x="180" y="31"/>
                </a:cubicBezTo>
                <a:lnTo>
                  <a:pt x="304" y="3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73"/>
          <p:cNvSpPr>
            <a:spLocks noEditPoints="1"/>
          </p:cNvSpPr>
          <p:nvPr/>
        </p:nvSpPr>
        <p:spPr bwMode="auto">
          <a:xfrm>
            <a:off x="6329530" y="2665382"/>
            <a:ext cx="676963" cy="552437"/>
          </a:xfrm>
          <a:custGeom>
            <a:avLst/>
            <a:gdLst>
              <a:gd name="T0" fmla="*/ 11 w 126"/>
              <a:gd name="T1" fmla="*/ 0 h 103"/>
              <a:gd name="T2" fmla="*/ 118 w 126"/>
              <a:gd name="T3" fmla="*/ 6 h 103"/>
              <a:gd name="T4" fmla="*/ 22 w 126"/>
              <a:gd name="T5" fmla="*/ 64 h 103"/>
              <a:gd name="T6" fmla="*/ 91 w 126"/>
              <a:gd name="T7" fmla="*/ 29 h 103"/>
              <a:gd name="T8" fmla="*/ 95 w 126"/>
              <a:gd name="T9" fmla="*/ 37 h 103"/>
              <a:gd name="T10" fmla="*/ 90 w 126"/>
              <a:gd name="T11" fmla="*/ 27 h 103"/>
              <a:gd name="T12" fmla="*/ 89 w 126"/>
              <a:gd name="T13" fmla="*/ 38 h 103"/>
              <a:gd name="T14" fmla="*/ 86 w 126"/>
              <a:gd name="T15" fmla="*/ 40 h 103"/>
              <a:gd name="T16" fmla="*/ 86 w 126"/>
              <a:gd name="T17" fmla="*/ 31 h 103"/>
              <a:gd name="T18" fmla="*/ 81 w 126"/>
              <a:gd name="T19" fmla="*/ 25 h 103"/>
              <a:gd name="T20" fmla="*/ 78 w 126"/>
              <a:gd name="T21" fmla="*/ 29 h 103"/>
              <a:gd name="T22" fmla="*/ 92 w 126"/>
              <a:gd name="T23" fmla="*/ 45 h 103"/>
              <a:gd name="T24" fmla="*/ 89 w 126"/>
              <a:gd name="T25" fmla="*/ 36 h 103"/>
              <a:gd name="T26" fmla="*/ 91 w 126"/>
              <a:gd name="T27" fmla="*/ 25 h 103"/>
              <a:gd name="T28" fmla="*/ 97 w 126"/>
              <a:gd name="T29" fmla="*/ 37 h 103"/>
              <a:gd name="T30" fmla="*/ 93 w 126"/>
              <a:gd name="T31" fmla="*/ 23 h 103"/>
              <a:gd name="T32" fmla="*/ 46 w 126"/>
              <a:gd name="T33" fmla="*/ 19 h 103"/>
              <a:gd name="T34" fmla="*/ 49 w 126"/>
              <a:gd name="T35" fmla="*/ 18 h 103"/>
              <a:gd name="T36" fmla="*/ 70 w 126"/>
              <a:gd name="T37" fmla="*/ 19 h 103"/>
              <a:gd name="T38" fmla="*/ 65 w 126"/>
              <a:gd name="T39" fmla="*/ 32 h 103"/>
              <a:gd name="T40" fmla="*/ 63 w 126"/>
              <a:gd name="T41" fmla="*/ 34 h 103"/>
              <a:gd name="T42" fmla="*/ 53 w 126"/>
              <a:gd name="T43" fmla="*/ 34 h 103"/>
              <a:gd name="T44" fmla="*/ 59 w 126"/>
              <a:gd name="T45" fmla="*/ 38 h 103"/>
              <a:gd name="T46" fmla="*/ 62 w 126"/>
              <a:gd name="T47" fmla="*/ 39 h 103"/>
              <a:gd name="T48" fmla="*/ 73 w 126"/>
              <a:gd name="T49" fmla="*/ 30 h 103"/>
              <a:gd name="T50" fmla="*/ 51 w 126"/>
              <a:gd name="T51" fmla="*/ 14 h 103"/>
              <a:gd name="T52" fmla="*/ 68 w 126"/>
              <a:gd name="T53" fmla="*/ 27 h 103"/>
              <a:gd name="T54" fmla="*/ 68 w 126"/>
              <a:gd name="T55" fmla="*/ 25 h 103"/>
              <a:gd name="T56" fmla="*/ 54 w 126"/>
              <a:gd name="T57" fmla="*/ 21 h 103"/>
              <a:gd name="T58" fmla="*/ 35 w 126"/>
              <a:gd name="T59" fmla="*/ 40 h 103"/>
              <a:gd name="T60" fmla="*/ 52 w 126"/>
              <a:gd name="T61" fmla="*/ 39 h 103"/>
              <a:gd name="T62" fmla="*/ 51 w 126"/>
              <a:gd name="T63" fmla="*/ 33 h 103"/>
              <a:gd name="T64" fmla="*/ 51 w 126"/>
              <a:gd name="T65" fmla="*/ 30 h 103"/>
              <a:gd name="T66" fmla="*/ 38 w 126"/>
              <a:gd name="T67" fmla="*/ 30 h 103"/>
              <a:gd name="T68" fmla="*/ 39 w 126"/>
              <a:gd name="T69" fmla="*/ 34 h 103"/>
              <a:gd name="T70" fmla="*/ 35 w 126"/>
              <a:gd name="T71" fmla="*/ 40 h 103"/>
              <a:gd name="T72" fmla="*/ 22 w 126"/>
              <a:gd name="T73" fmla="*/ 56 h 103"/>
              <a:gd name="T74" fmla="*/ 126 w 126"/>
              <a:gd name="T75" fmla="*/ 99 h 103"/>
              <a:gd name="T76" fmla="*/ 0 w 126"/>
              <a:gd name="T77" fmla="*/ 87 h 103"/>
              <a:gd name="T78" fmla="*/ 118 w 126"/>
              <a:gd name="T79" fmla="*/ 67 h 103"/>
              <a:gd name="T80" fmla="*/ 54 w 126"/>
              <a:gd name="T81" fmla="*/ 72 h 103"/>
              <a:gd name="T82" fmla="*/ 52 w 126"/>
              <a:gd name="T83" fmla="*/ 85 h 103"/>
              <a:gd name="T84" fmla="*/ 24 w 126"/>
              <a:gd name="T85" fmla="*/ 85 h 103"/>
              <a:gd name="T86" fmla="*/ 58 w 126"/>
              <a:gd name="T87" fmla="*/ 82 h 103"/>
              <a:gd name="T88" fmla="*/ 58 w 126"/>
              <a:gd name="T89" fmla="*/ 82 h 103"/>
              <a:gd name="T90" fmla="*/ 85 w 126"/>
              <a:gd name="T91" fmla="*/ 82 h 103"/>
              <a:gd name="T92" fmla="*/ 102 w 126"/>
              <a:gd name="T93" fmla="*/ 85 h 103"/>
              <a:gd name="T94" fmla="*/ 38 w 126"/>
              <a:gd name="T95" fmla="*/ 79 h 103"/>
              <a:gd name="T96" fmla="*/ 28 w 126"/>
              <a:gd name="T97" fmla="*/ 76 h 103"/>
              <a:gd name="T98" fmla="*/ 28 w 126"/>
              <a:gd name="T99" fmla="*/ 76 h 103"/>
              <a:gd name="T100" fmla="*/ 65 w 126"/>
              <a:gd name="T101" fmla="*/ 76 h 103"/>
              <a:gd name="T102" fmla="*/ 81 w 126"/>
              <a:gd name="T103" fmla="*/ 79 h 103"/>
              <a:gd name="T104" fmla="*/ 87 w 126"/>
              <a:gd name="T105" fmla="*/ 79 h 103"/>
              <a:gd name="T106" fmla="*/ 30 w 126"/>
              <a:gd name="T107" fmla="*/ 72 h 103"/>
              <a:gd name="T108" fmla="*/ 30 w 126"/>
              <a:gd name="T109" fmla="*/ 72 h 103"/>
              <a:gd name="T110" fmla="*/ 69 w 126"/>
              <a:gd name="T111" fmla="*/ 72 h 103"/>
              <a:gd name="T112" fmla="*/ 85 w 126"/>
              <a:gd name="T113" fmla="*/ 74 h 103"/>
              <a:gd name="T114" fmla="*/ 90 w 126"/>
              <a:gd name="T115" fmla="*/ 74 h 103"/>
              <a:gd name="T116" fmla="*/ 10 w 126"/>
              <a:gd name="T117" fmla="*/ 91 h 103"/>
              <a:gd name="T118" fmla="*/ 10 w 126"/>
              <a:gd name="T119" fmla="*/ 91 h 103"/>
              <a:gd name="T120" fmla="*/ 116 w 126"/>
              <a:gd name="T121" fmla="*/ 91 h 103"/>
              <a:gd name="T122" fmla="*/ 49 w 126"/>
              <a:gd name="T123" fmla="*/ 96 h 103"/>
              <a:gd name="T124" fmla="*/ 25 w 126"/>
              <a:gd name="T125" fmla="*/ 9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03">
                <a:moveTo>
                  <a:pt x="11" y="64"/>
                </a:moveTo>
                <a:cubicBezTo>
                  <a:pt x="11" y="56"/>
                  <a:pt x="11" y="56"/>
                  <a:pt x="11" y="56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0"/>
                  <a:pt x="11" y="0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6"/>
                  <a:pt x="118" y="6"/>
                  <a:pt x="118" y="6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11" y="64"/>
                  <a:pt x="11" y="64"/>
                  <a:pt x="11" y="64"/>
                </a:cubicBezTo>
                <a:close/>
                <a:moveTo>
                  <a:pt x="90" y="27"/>
                </a:moveTo>
                <a:cubicBezTo>
                  <a:pt x="90" y="29"/>
                  <a:pt x="90" y="29"/>
                  <a:pt x="90" y="29"/>
                </a:cubicBezTo>
                <a:cubicBezTo>
                  <a:pt x="90" y="29"/>
                  <a:pt x="90" y="29"/>
                  <a:pt x="91" y="29"/>
                </a:cubicBezTo>
                <a:cubicBezTo>
                  <a:pt x="92" y="30"/>
                  <a:pt x="93" y="31"/>
                  <a:pt x="93" y="32"/>
                </a:cubicBezTo>
                <a:cubicBezTo>
                  <a:pt x="94" y="33"/>
                  <a:pt x="94" y="34"/>
                  <a:pt x="93" y="35"/>
                </a:cubicBezTo>
                <a:cubicBezTo>
                  <a:pt x="93" y="36"/>
                  <a:pt x="93" y="36"/>
                  <a:pt x="93" y="36"/>
                </a:cubicBezTo>
                <a:cubicBezTo>
                  <a:pt x="95" y="37"/>
                  <a:pt x="95" y="37"/>
                  <a:pt x="95" y="37"/>
                </a:cubicBezTo>
                <a:cubicBezTo>
                  <a:pt x="95" y="36"/>
                  <a:pt x="95" y="36"/>
                  <a:pt x="95" y="36"/>
                </a:cubicBezTo>
                <a:cubicBezTo>
                  <a:pt x="96" y="34"/>
                  <a:pt x="96" y="32"/>
                  <a:pt x="95" y="31"/>
                </a:cubicBezTo>
                <a:cubicBezTo>
                  <a:pt x="95" y="30"/>
                  <a:pt x="93" y="28"/>
                  <a:pt x="91" y="27"/>
                </a:cubicBezTo>
                <a:cubicBezTo>
                  <a:pt x="91" y="27"/>
                  <a:pt x="91" y="27"/>
                  <a:pt x="90" y="27"/>
                </a:cubicBezTo>
                <a:close/>
                <a:moveTo>
                  <a:pt x="92" y="45"/>
                </a:moveTo>
                <a:cubicBezTo>
                  <a:pt x="94" y="45"/>
                  <a:pt x="94" y="45"/>
                  <a:pt x="94" y="45"/>
                </a:cubicBezTo>
                <a:cubicBezTo>
                  <a:pt x="93" y="42"/>
                  <a:pt x="90" y="38"/>
                  <a:pt x="90" y="38"/>
                </a:cubicBezTo>
                <a:cubicBezTo>
                  <a:pt x="89" y="38"/>
                  <a:pt x="89" y="38"/>
                  <a:pt x="89" y="38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8" y="39"/>
                  <a:pt x="88" y="39"/>
                </a:cubicBezTo>
                <a:cubicBezTo>
                  <a:pt x="87" y="39"/>
                  <a:pt x="87" y="39"/>
                  <a:pt x="87" y="39"/>
                </a:cubicBezTo>
                <a:cubicBezTo>
                  <a:pt x="86" y="40"/>
                  <a:pt x="86" y="40"/>
                  <a:pt x="86" y="40"/>
                </a:cubicBezTo>
                <a:cubicBezTo>
                  <a:pt x="84" y="37"/>
                  <a:pt x="84" y="36"/>
                  <a:pt x="82" y="33"/>
                </a:cubicBezTo>
                <a:cubicBezTo>
                  <a:pt x="84" y="32"/>
                  <a:pt x="84" y="32"/>
                  <a:pt x="84" y="32"/>
                </a:cubicBezTo>
                <a:cubicBezTo>
                  <a:pt x="85" y="31"/>
                  <a:pt x="85" y="31"/>
                  <a:pt x="85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30"/>
                  <a:pt x="84" y="25"/>
                  <a:pt x="83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1" y="25"/>
                  <a:pt x="81" y="25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80" y="25"/>
                  <a:pt x="80" y="25"/>
                  <a:pt x="80" y="25"/>
                </a:cubicBezTo>
                <a:cubicBezTo>
                  <a:pt x="78" y="26"/>
                  <a:pt x="78" y="27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79" y="36"/>
                  <a:pt x="82" y="41"/>
                  <a:pt x="86" y="46"/>
                </a:cubicBezTo>
                <a:cubicBezTo>
                  <a:pt x="87" y="47"/>
                  <a:pt x="89" y="47"/>
                  <a:pt x="91" y="46"/>
                </a:cubicBezTo>
                <a:cubicBezTo>
                  <a:pt x="91" y="46"/>
                  <a:pt x="91" y="46"/>
                  <a:pt x="91" y="46"/>
                </a:cubicBezTo>
                <a:cubicBezTo>
                  <a:pt x="92" y="45"/>
                  <a:pt x="92" y="45"/>
                  <a:pt x="92" y="45"/>
                </a:cubicBezTo>
                <a:cubicBezTo>
                  <a:pt x="92" y="45"/>
                  <a:pt x="92" y="45"/>
                  <a:pt x="92" y="45"/>
                </a:cubicBezTo>
                <a:close/>
                <a:moveTo>
                  <a:pt x="90" y="32"/>
                </a:moveTo>
                <a:cubicBezTo>
                  <a:pt x="89" y="32"/>
                  <a:pt x="88" y="32"/>
                  <a:pt x="88" y="33"/>
                </a:cubicBezTo>
                <a:cubicBezTo>
                  <a:pt x="87" y="34"/>
                  <a:pt x="88" y="35"/>
                  <a:pt x="89" y="36"/>
                </a:cubicBezTo>
                <a:cubicBezTo>
                  <a:pt x="90" y="36"/>
                  <a:pt x="91" y="35"/>
                  <a:pt x="91" y="34"/>
                </a:cubicBezTo>
                <a:cubicBezTo>
                  <a:pt x="91" y="33"/>
                  <a:pt x="91" y="32"/>
                  <a:pt x="90" y="32"/>
                </a:cubicBezTo>
                <a:close/>
                <a:moveTo>
                  <a:pt x="92" y="23"/>
                </a:moveTo>
                <a:cubicBezTo>
                  <a:pt x="91" y="25"/>
                  <a:pt x="91" y="25"/>
                  <a:pt x="91" y="25"/>
                </a:cubicBezTo>
                <a:cubicBezTo>
                  <a:pt x="91" y="25"/>
                  <a:pt x="92" y="25"/>
                  <a:pt x="92" y="25"/>
                </a:cubicBezTo>
                <a:cubicBezTo>
                  <a:pt x="94" y="26"/>
                  <a:pt x="96" y="27"/>
                  <a:pt x="97" y="29"/>
                </a:cubicBezTo>
                <a:cubicBezTo>
                  <a:pt x="98" y="31"/>
                  <a:pt x="98" y="33"/>
                  <a:pt x="98" y="36"/>
                </a:cubicBezTo>
                <a:cubicBezTo>
                  <a:pt x="98" y="36"/>
                  <a:pt x="97" y="37"/>
                  <a:pt x="97" y="37"/>
                </a:cubicBezTo>
                <a:cubicBezTo>
                  <a:pt x="99" y="38"/>
                  <a:pt x="99" y="38"/>
                  <a:pt x="99" y="38"/>
                </a:cubicBezTo>
                <a:cubicBezTo>
                  <a:pt x="99" y="37"/>
                  <a:pt x="100" y="37"/>
                  <a:pt x="100" y="36"/>
                </a:cubicBezTo>
                <a:cubicBezTo>
                  <a:pt x="100" y="33"/>
                  <a:pt x="100" y="30"/>
                  <a:pt x="99" y="28"/>
                </a:cubicBezTo>
                <a:cubicBezTo>
                  <a:pt x="97" y="26"/>
                  <a:pt x="95" y="24"/>
                  <a:pt x="93" y="23"/>
                </a:cubicBezTo>
                <a:cubicBezTo>
                  <a:pt x="92" y="23"/>
                  <a:pt x="92" y="23"/>
                  <a:pt x="92" y="23"/>
                </a:cubicBezTo>
                <a:close/>
                <a:moveTo>
                  <a:pt x="51" y="14"/>
                </a:moveTo>
                <a:cubicBezTo>
                  <a:pt x="49" y="14"/>
                  <a:pt x="48" y="15"/>
                  <a:pt x="47" y="16"/>
                </a:cubicBezTo>
                <a:cubicBezTo>
                  <a:pt x="46" y="17"/>
                  <a:pt x="46" y="18"/>
                  <a:pt x="46" y="19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8" y="19"/>
                  <a:pt x="48" y="19"/>
                </a:cubicBezTo>
                <a:cubicBezTo>
                  <a:pt x="48" y="19"/>
                  <a:pt x="49" y="18"/>
                  <a:pt x="49" y="18"/>
                </a:cubicBezTo>
                <a:cubicBezTo>
                  <a:pt x="49" y="17"/>
                  <a:pt x="50" y="17"/>
                  <a:pt x="51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9" y="17"/>
                  <a:pt x="69" y="17"/>
                  <a:pt x="70" y="18"/>
                </a:cubicBezTo>
                <a:cubicBezTo>
                  <a:pt x="70" y="18"/>
                  <a:pt x="70" y="19"/>
                  <a:pt x="70" y="19"/>
                </a:cubicBezTo>
                <a:cubicBezTo>
                  <a:pt x="70" y="30"/>
                  <a:pt x="70" y="30"/>
                  <a:pt x="70" y="30"/>
                </a:cubicBezTo>
                <a:cubicBezTo>
                  <a:pt x="70" y="31"/>
                  <a:pt x="70" y="31"/>
                  <a:pt x="70" y="32"/>
                </a:cubicBezTo>
                <a:cubicBezTo>
                  <a:pt x="69" y="32"/>
                  <a:pt x="69" y="32"/>
                  <a:pt x="68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3"/>
                  <a:pt x="64" y="33"/>
                  <a:pt x="64" y="33"/>
                </a:cubicBezTo>
                <a:cubicBezTo>
                  <a:pt x="62" y="34"/>
                  <a:pt x="62" y="34"/>
                  <a:pt x="62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3"/>
                  <a:pt x="53" y="33"/>
                  <a:pt x="53" y="34"/>
                </a:cubicBezTo>
                <a:cubicBezTo>
                  <a:pt x="53" y="34"/>
                  <a:pt x="53" y="34"/>
                  <a:pt x="52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8"/>
                  <a:pt x="59" y="38"/>
                  <a:pt x="59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9"/>
                  <a:pt x="61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68" y="35"/>
                  <a:pt x="68" y="35"/>
                </a:cubicBezTo>
                <a:cubicBezTo>
                  <a:pt x="70" y="35"/>
                  <a:pt x="71" y="34"/>
                  <a:pt x="72" y="33"/>
                </a:cubicBezTo>
                <a:cubicBezTo>
                  <a:pt x="73" y="33"/>
                  <a:pt x="73" y="31"/>
                  <a:pt x="73" y="30"/>
                </a:cubicBezTo>
                <a:cubicBezTo>
                  <a:pt x="73" y="19"/>
                  <a:pt x="73" y="19"/>
                  <a:pt x="73" y="19"/>
                </a:cubicBezTo>
                <a:cubicBezTo>
                  <a:pt x="73" y="18"/>
                  <a:pt x="73" y="17"/>
                  <a:pt x="72" y="16"/>
                </a:cubicBezTo>
                <a:cubicBezTo>
                  <a:pt x="71" y="15"/>
                  <a:pt x="70" y="14"/>
                  <a:pt x="68" y="14"/>
                </a:cubicBezTo>
                <a:cubicBezTo>
                  <a:pt x="51" y="14"/>
                  <a:pt x="51" y="14"/>
                  <a:pt x="51" y="14"/>
                </a:cubicBezTo>
                <a:close/>
                <a:moveTo>
                  <a:pt x="55" y="27"/>
                </a:moveTo>
                <a:cubicBezTo>
                  <a:pt x="55" y="29"/>
                  <a:pt x="55" y="29"/>
                  <a:pt x="55" y="29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7"/>
                  <a:pt x="68" y="27"/>
                  <a:pt x="68" y="27"/>
                </a:cubicBezTo>
                <a:cubicBezTo>
                  <a:pt x="55" y="27"/>
                  <a:pt x="55" y="27"/>
                  <a:pt x="55" y="27"/>
                </a:cubicBezTo>
                <a:close/>
                <a:moveTo>
                  <a:pt x="55" y="23"/>
                </a:moveTo>
                <a:cubicBezTo>
                  <a:pt x="55" y="25"/>
                  <a:pt x="55" y="25"/>
                  <a:pt x="55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3"/>
                  <a:pt x="68" y="23"/>
                  <a:pt x="68" y="23"/>
                </a:cubicBezTo>
                <a:cubicBezTo>
                  <a:pt x="55" y="23"/>
                  <a:pt x="55" y="23"/>
                  <a:pt x="55" y="23"/>
                </a:cubicBezTo>
                <a:close/>
                <a:moveTo>
                  <a:pt x="54" y="20"/>
                </a:moveTo>
                <a:cubicBezTo>
                  <a:pt x="54" y="21"/>
                  <a:pt x="54" y="21"/>
                  <a:pt x="54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0"/>
                  <a:pt x="68" y="20"/>
                  <a:pt x="68" y="20"/>
                </a:cubicBezTo>
                <a:cubicBezTo>
                  <a:pt x="54" y="20"/>
                  <a:pt x="54" y="20"/>
                  <a:pt x="54" y="20"/>
                </a:cubicBezTo>
                <a:close/>
                <a:moveTo>
                  <a:pt x="35" y="40"/>
                </a:moveTo>
                <a:cubicBezTo>
                  <a:pt x="32" y="42"/>
                  <a:pt x="31" y="48"/>
                  <a:pt x="31" y="51"/>
                </a:cubicBezTo>
                <a:cubicBezTo>
                  <a:pt x="34" y="54"/>
                  <a:pt x="54" y="54"/>
                  <a:pt x="58" y="51"/>
                </a:cubicBezTo>
                <a:cubicBezTo>
                  <a:pt x="59" y="47"/>
                  <a:pt x="57" y="42"/>
                  <a:pt x="54" y="39"/>
                </a:cubicBezTo>
                <a:cubicBezTo>
                  <a:pt x="53" y="39"/>
                  <a:pt x="53" y="39"/>
                  <a:pt x="52" y="39"/>
                </a:cubicBezTo>
                <a:cubicBezTo>
                  <a:pt x="51" y="39"/>
                  <a:pt x="50" y="39"/>
                  <a:pt x="50" y="39"/>
                </a:cubicBezTo>
                <a:cubicBezTo>
                  <a:pt x="49" y="39"/>
                  <a:pt x="49" y="38"/>
                  <a:pt x="49" y="37"/>
                </a:cubicBezTo>
                <a:cubicBezTo>
                  <a:pt x="49" y="36"/>
                  <a:pt x="50" y="35"/>
                  <a:pt x="50" y="34"/>
                </a:cubicBezTo>
                <a:cubicBezTo>
                  <a:pt x="51" y="34"/>
                  <a:pt x="51" y="33"/>
                  <a:pt x="51" y="33"/>
                </a:cubicBezTo>
                <a:cubicBezTo>
                  <a:pt x="51" y="32"/>
                  <a:pt x="52" y="31"/>
                  <a:pt x="52" y="31"/>
                </a:cubicBezTo>
                <a:cubicBezTo>
                  <a:pt x="52" y="30"/>
                  <a:pt x="52" y="30"/>
                  <a:pt x="52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7"/>
                  <a:pt x="51" y="25"/>
                  <a:pt x="49" y="23"/>
                </a:cubicBezTo>
                <a:cubicBezTo>
                  <a:pt x="47" y="21"/>
                  <a:pt x="42" y="22"/>
                  <a:pt x="40" y="24"/>
                </a:cubicBezTo>
                <a:cubicBezTo>
                  <a:pt x="38" y="25"/>
                  <a:pt x="38" y="26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2"/>
                  <a:pt x="38" y="33"/>
                </a:cubicBezTo>
                <a:cubicBezTo>
                  <a:pt x="38" y="33"/>
                  <a:pt x="39" y="34"/>
                  <a:pt x="39" y="34"/>
                </a:cubicBezTo>
                <a:cubicBezTo>
                  <a:pt x="39" y="35"/>
                  <a:pt x="40" y="36"/>
                  <a:pt x="41" y="37"/>
                </a:cubicBezTo>
                <a:cubicBezTo>
                  <a:pt x="41" y="38"/>
                  <a:pt x="40" y="38"/>
                  <a:pt x="40" y="39"/>
                </a:cubicBezTo>
                <a:cubicBezTo>
                  <a:pt x="39" y="39"/>
                  <a:pt x="39" y="40"/>
                  <a:pt x="38" y="40"/>
                </a:cubicBezTo>
                <a:cubicBezTo>
                  <a:pt x="37" y="40"/>
                  <a:pt x="36" y="40"/>
                  <a:pt x="35" y="40"/>
                </a:cubicBezTo>
                <a:close/>
                <a:moveTo>
                  <a:pt x="106" y="56"/>
                </a:moveTo>
                <a:cubicBezTo>
                  <a:pt x="106" y="10"/>
                  <a:pt x="106" y="10"/>
                  <a:pt x="106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56"/>
                  <a:pt x="22" y="56"/>
                  <a:pt x="22" y="56"/>
                </a:cubicBezTo>
                <a:cubicBezTo>
                  <a:pt x="106" y="56"/>
                  <a:pt x="106" y="56"/>
                  <a:pt x="106" y="56"/>
                </a:cubicBezTo>
                <a:close/>
                <a:moveTo>
                  <a:pt x="118" y="67"/>
                </a:moveTo>
                <a:cubicBezTo>
                  <a:pt x="126" y="87"/>
                  <a:pt x="126" y="87"/>
                  <a:pt x="126" y="87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7"/>
                  <a:pt x="0" y="87"/>
                  <a:pt x="0" y="87"/>
                </a:cubicBezTo>
                <a:cubicBezTo>
                  <a:pt x="11" y="67"/>
                  <a:pt x="11" y="67"/>
                  <a:pt x="11" y="67"/>
                </a:cubicBezTo>
                <a:cubicBezTo>
                  <a:pt x="22" y="67"/>
                  <a:pt x="22" y="67"/>
                  <a:pt x="22" y="67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45" y="72"/>
                </a:moveTo>
                <a:cubicBezTo>
                  <a:pt x="44" y="73"/>
                  <a:pt x="44" y="73"/>
                  <a:pt x="44" y="74"/>
                </a:cubicBezTo>
                <a:cubicBezTo>
                  <a:pt x="47" y="74"/>
                  <a:pt x="50" y="74"/>
                  <a:pt x="54" y="74"/>
                </a:cubicBezTo>
                <a:cubicBezTo>
                  <a:pt x="54" y="73"/>
                  <a:pt x="54" y="73"/>
                  <a:pt x="54" y="72"/>
                </a:cubicBezTo>
                <a:cubicBezTo>
                  <a:pt x="51" y="72"/>
                  <a:pt x="48" y="72"/>
                  <a:pt x="45" y="72"/>
                </a:cubicBezTo>
                <a:close/>
                <a:moveTo>
                  <a:pt x="42" y="82"/>
                </a:moveTo>
                <a:cubicBezTo>
                  <a:pt x="41" y="83"/>
                  <a:pt x="41" y="84"/>
                  <a:pt x="41" y="85"/>
                </a:cubicBezTo>
                <a:cubicBezTo>
                  <a:pt x="45" y="85"/>
                  <a:pt x="48" y="85"/>
                  <a:pt x="52" y="85"/>
                </a:cubicBezTo>
                <a:cubicBezTo>
                  <a:pt x="52" y="84"/>
                  <a:pt x="52" y="83"/>
                  <a:pt x="52" y="82"/>
                </a:cubicBezTo>
                <a:cubicBezTo>
                  <a:pt x="49" y="82"/>
                  <a:pt x="45" y="82"/>
                  <a:pt x="42" y="82"/>
                </a:cubicBezTo>
                <a:close/>
                <a:moveTo>
                  <a:pt x="25" y="82"/>
                </a:moveTo>
                <a:cubicBezTo>
                  <a:pt x="25" y="83"/>
                  <a:pt x="25" y="84"/>
                  <a:pt x="24" y="85"/>
                </a:cubicBezTo>
                <a:cubicBezTo>
                  <a:pt x="28" y="85"/>
                  <a:pt x="31" y="85"/>
                  <a:pt x="35" y="85"/>
                </a:cubicBezTo>
                <a:cubicBezTo>
                  <a:pt x="35" y="84"/>
                  <a:pt x="36" y="83"/>
                  <a:pt x="36" y="82"/>
                </a:cubicBezTo>
                <a:cubicBezTo>
                  <a:pt x="33" y="82"/>
                  <a:pt x="29" y="82"/>
                  <a:pt x="25" y="82"/>
                </a:cubicBezTo>
                <a:close/>
                <a:moveTo>
                  <a:pt x="58" y="82"/>
                </a:moveTo>
                <a:cubicBezTo>
                  <a:pt x="58" y="83"/>
                  <a:pt x="58" y="84"/>
                  <a:pt x="58" y="85"/>
                </a:cubicBezTo>
                <a:cubicBezTo>
                  <a:pt x="61" y="85"/>
                  <a:pt x="65" y="85"/>
                  <a:pt x="69" y="85"/>
                </a:cubicBezTo>
                <a:cubicBezTo>
                  <a:pt x="69" y="84"/>
                  <a:pt x="69" y="83"/>
                  <a:pt x="69" y="82"/>
                </a:cubicBezTo>
                <a:cubicBezTo>
                  <a:pt x="65" y="82"/>
                  <a:pt x="62" y="82"/>
                  <a:pt x="58" y="82"/>
                </a:cubicBezTo>
                <a:close/>
                <a:moveTo>
                  <a:pt x="75" y="82"/>
                </a:moveTo>
                <a:cubicBezTo>
                  <a:pt x="75" y="83"/>
                  <a:pt x="75" y="84"/>
                  <a:pt x="75" y="85"/>
                </a:cubicBezTo>
                <a:cubicBezTo>
                  <a:pt x="78" y="85"/>
                  <a:pt x="82" y="85"/>
                  <a:pt x="86" y="85"/>
                </a:cubicBezTo>
                <a:cubicBezTo>
                  <a:pt x="85" y="84"/>
                  <a:pt x="85" y="83"/>
                  <a:pt x="85" y="82"/>
                </a:cubicBezTo>
                <a:cubicBezTo>
                  <a:pt x="82" y="82"/>
                  <a:pt x="78" y="82"/>
                  <a:pt x="75" y="82"/>
                </a:cubicBezTo>
                <a:close/>
                <a:moveTo>
                  <a:pt x="91" y="82"/>
                </a:moveTo>
                <a:cubicBezTo>
                  <a:pt x="91" y="83"/>
                  <a:pt x="91" y="84"/>
                  <a:pt x="91" y="85"/>
                </a:cubicBezTo>
                <a:cubicBezTo>
                  <a:pt x="95" y="85"/>
                  <a:pt x="99" y="85"/>
                  <a:pt x="102" y="85"/>
                </a:cubicBezTo>
                <a:cubicBezTo>
                  <a:pt x="102" y="84"/>
                  <a:pt x="102" y="83"/>
                  <a:pt x="102" y="82"/>
                </a:cubicBezTo>
                <a:cubicBezTo>
                  <a:pt x="98" y="82"/>
                  <a:pt x="95" y="82"/>
                  <a:pt x="91" y="82"/>
                </a:cubicBezTo>
                <a:close/>
                <a:moveTo>
                  <a:pt x="39" y="76"/>
                </a:moveTo>
                <a:cubicBezTo>
                  <a:pt x="39" y="77"/>
                  <a:pt x="39" y="78"/>
                  <a:pt x="38" y="79"/>
                </a:cubicBezTo>
                <a:cubicBezTo>
                  <a:pt x="42" y="79"/>
                  <a:pt x="45" y="79"/>
                  <a:pt x="49" y="79"/>
                </a:cubicBezTo>
                <a:cubicBezTo>
                  <a:pt x="49" y="78"/>
                  <a:pt x="49" y="77"/>
                  <a:pt x="49" y="76"/>
                </a:cubicBezTo>
                <a:cubicBezTo>
                  <a:pt x="46" y="76"/>
                  <a:pt x="43" y="76"/>
                  <a:pt x="39" y="76"/>
                </a:cubicBezTo>
                <a:close/>
                <a:moveTo>
                  <a:pt x="28" y="76"/>
                </a:moveTo>
                <a:cubicBezTo>
                  <a:pt x="27" y="77"/>
                  <a:pt x="27" y="78"/>
                  <a:pt x="26" y="79"/>
                </a:cubicBezTo>
                <a:cubicBezTo>
                  <a:pt x="29" y="79"/>
                  <a:pt x="31" y="79"/>
                  <a:pt x="33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2" y="76"/>
                  <a:pt x="30" y="76"/>
                  <a:pt x="28" y="76"/>
                </a:cubicBezTo>
                <a:close/>
                <a:moveTo>
                  <a:pt x="55" y="76"/>
                </a:moveTo>
                <a:cubicBezTo>
                  <a:pt x="55" y="77"/>
                  <a:pt x="54" y="78"/>
                  <a:pt x="54" y="79"/>
                </a:cubicBezTo>
                <a:cubicBezTo>
                  <a:pt x="58" y="79"/>
                  <a:pt x="61" y="79"/>
                  <a:pt x="65" y="79"/>
                </a:cubicBezTo>
                <a:cubicBezTo>
                  <a:pt x="65" y="78"/>
                  <a:pt x="65" y="77"/>
                  <a:pt x="65" y="76"/>
                </a:cubicBezTo>
                <a:cubicBezTo>
                  <a:pt x="62" y="76"/>
                  <a:pt x="58" y="76"/>
                  <a:pt x="55" y="76"/>
                </a:cubicBezTo>
                <a:close/>
                <a:moveTo>
                  <a:pt x="70" y="76"/>
                </a:moveTo>
                <a:cubicBezTo>
                  <a:pt x="70" y="77"/>
                  <a:pt x="70" y="78"/>
                  <a:pt x="70" y="79"/>
                </a:cubicBezTo>
                <a:cubicBezTo>
                  <a:pt x="74" y="79"/>
                  <a:pt x="77" y="79"/>
                  <a:pt x="81" y="79"/>
                </a:cubicBezTo>
                <a:cubicBezTo>
                  <a:pt x="81" y="78"/>
                  <a:pt x="81" y="77"/>
                  <a:pt x="81" y="76"/>
                </a:cubicBezTo>
                <a:cubicBezTo>
                  <a:pt x="77" y="76"/>
                  <a:pt x="74" y="76"/>
                  <a:pt x="70" y="76"/>
                </a:cubicBezTo>
                <a:close/>
                <a:moveTo>
                  <a:pt x="87" y="76"/>
                </a:moveTo>
                <a:cubicBezTo>
                  <a:pt x="87" y="77"/>
                  <a:pt x="87" y="78"/>
                  <a:pt x="87" y="79"/>
                </a:cubicBezTo>
                <a:cubicBezTo>
                  <a:pt x="92" y="79"/>
                  <a:pt x="96" y="79"/>
                  <a:pt x="101" y="79"/>
                </a:cubicBezTo>
                <a:cubicBezTo>
                  <a:pt x="101" y="78"/>
                  <a:pt x="101" y="77"/>
                  <a:pt x="100" y="76"/>
                </a:cubicBezTo>
                <a:cubicBezTo>
                  <a:pt x="96" y="76"/>
                  <a:pt x="91" y="76"/>
                  <a:pt x="87" y="76"/>
                </a:cubicBezTo>
                <a:close/>
                <a:moveTo>
                  <a:pt x="30" y="72"/>
                </a:moveTo>
                <a:cubicBezTo>
                  <a:pt x="29" y="73"/>
                  <a:pt x="29" y="73"/>
                  <a:pt x="28" y="74"/>
                </a:cubicBezTo>
                <a:cubicBezTo>
                  <a:pt x="32" y="74"/>
                  <a:pt x="35" y="74"/>
                  <a:pt x="38" y="74"/>
                </a:cubicBezTo>
                <a:cubicBezTo>
                  <a:pt x="39" y="73"/>
                  <a:pt x="39" y="73"/>
                  <a:pt x="39" y="72"/>
                </a:cubicBezTo>
                <a:cubicBezTo>
                  <a:pt x="36" y="72"/>
                  <a:pt x="33" y="72"/>
                  <a:pt x="30" y="72"/>
                </a:cubicBezTo>
                <a:close/>
                <a:moveTo>
                  <a:pt x="59" y="72"/>
                </a:moveTo>
                <a:cubicBezTo>
                  <a:pt x="59" y="73"/>
                  <a:pt x="59" y="73"/>
                  <a:pt x="59" y="74"/>
                </a:cubicBezTo>
                <a:cubicBezTo>
                  <a:pt x="62" y="74"/>
                  <a:pt x="66" y="74"/>
                  <a:pt x="69" y="74"/>
                </a:cubicBezTo>
                <a:cubicBezTo>
                  <a:pt x="69" y="73"/>
                  <a:pt x="69" y="73"/>
                  <a:pt x="69" y="72"/>
                </a:cubicBezTo>
                <a:cubicBezTo>
                  <a:pt x="66" y="72"/>
                  <a:pt x="63" y="72"/>
                  <a:pt x="59" y="72"/>
                </a:cubicBezTo>
                <a:close/>
                <a:moveTo>
                  <a:pt x="74" y="72"/>
                </a:moveTo>
                <a:cubicBezTo>
                  <a:pt x="74" y="73"/>
                  <a:pt x="74" y="73"/>
                  <a:pt x="74" y="74"/>
                </a:cubicBezTo>
                <a:cubicBezTo>
                  <a:pt x="78" y="74"/>
                  <a:pt x="81" y="74"/>
                  <a:pt x="85" y="74"/>
                </a:cubicBezTo>
                <a:cubicBezTo>
                  <a:pt x="84" y="73"/>
                  <a:pt x="84" y="73"/>
                  <a:pt x="84" y="72"/>
                </a:cubicBezTo>
                <a:cubicBezTo>
                  <a:pt x="81" y="72"/>
                  <a:pt x="78" y="72"/>
                  <a:pt x="74" y="72"/>
                </a:cubicBezTo>
                <a:close/>
                <a:moveTo>
                  <a:pt x="89" y="72"/>
                </a:moveTo>
                <a:cubicBezTo>
                  <a:pt x="90" y="73"/>
                  <a:pt x="90" y="73"/>
                  <a:pt x="90" y="74"/>
                </a:cubicBezTo>
                <a:cubicBezTo>
                  <a:pt x="93" y="74"/>
                  <a:pt x="97" y="74"/>
                  <a:pt x="100" y="74"/>
                </a:cubicBezTo>
                <a:cubicBezTo>
                  <a:pt x="100" y="73"/>
                  <a:pt x="99" y="73"/>
                  <a:pt x="99" y="72"/>
                </a:cubicBezTo>
                <a:cubicBezTo>
                  <a:pt x="96" y="72"/>
                  <a:pt x="93" y="72"/>
                  <a:pt x="89" y="72"/>
                </a:cubicBezTo>
                <a:close/>
                <a:moveTo>
                  <a:pt x="10" y="91"/>
                </a:moveTo>
                <a:cubicBezTo>
                  <a:pt x="10" y="96"/>
                  <a:pt x="10" y="96"/>
                  <a:pt x="1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20" y="91"/>
                  <a:pt x="20" y="91"/>
                  <a:pt x="20" y="91"/>
                </a:cubicBezTo>
                <a:cubicBezTo>
                  <a:pt x="10" y="91"/>
                  <a:pt x="10" y="91"/>
                  <a:pt x="10" y="91"/>
                </a:cubicBezTo>
                <a:close/>
                <a:moveTo>
                  <a:pt x="106" y="91"/>
                </a:moveTo>
                <a:cubicBezTo>
                  <a:pt x="106" y="96"/>
                  <a:pt x="106" y="96"/>
                  <a:pt x="10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06" y="91"/>
                  <a:pt x="106" y="91"/>
                  <a:pt x="106" y="91"/>
                </a:cubicBezTo>
                <a:close/>
                <a:moveTo>
                  <a:pt x="39" y="91"/>
                </a:moveTo>
                <a:cubicBezTo>
                  <a:pt x="39" y="96"/>
                  <a:pt x="39" y="96"/>
                  <a:pt x="3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1"/>
                  <a:pt x="49" y="91"/>
                  <a:pt x="49" y="91"/>
                </a:cubicBezTo>
                <a:cubicBezTo>
                  <a:pt x="39" y="91"/>
                  <a:pt x="39" y="91"/>
                  <a:pt x="39" y="91"/>
                </a:cubicBezTo>
                <a:close/>
                <a:moveTo>
                  <a:pt x="25" y="91"/>
                </a:moveTo>
                <a:cubicBezTo>
                  <a:pt x="25" y="96"/>
                  <a:pt x="25" y="96"/>
                  <a:pt x="2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1"/>
                  <a:pt x="35" y="91"/>
                  <a:pt x="35" y="91"/>
                </a:cubicBezTo>
                <a:lnTo>
                  <a:pt x="25" y="9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48"/>
          <p:cNvSpPr>
            <a:spLocks noEditPoints="1"/>
          </p:cNvSpPr>
          <p:nvPr/>
        </p:nvSpPr>
        <p:spPr bwMode="auto">
          <a:xfrm>
            <a:off x="6397165" y="1265875"/>
            <a:ext cx="538130" cy="441626"/>
          </a:xfrm>
          <a:custGeom>
            <a:avLst/>
            <a:gdLst>
              <a:gd name="T0" fmla="*/ 33 w 139"/>
              <a:gd name="T1" fmla="*/ 79 h 114"/>
              <a:gd name="T2" fmla="*/ 49 w 139"/>
              <a:gd name="T3" fmla="*/ 87 h 114"/>
              <a:gd name="T4" fmla="*/ 0 w 139"/>
              <a:gd name="T5" fmla="*/ 105 h 114"/>
              <a:gd name="T6" fmla="*/ 18 w 139"/>
              <a:gd name="T7" fmla="*/ 85 h 114"/>
              <a:gd name="T8" fmla="*/ 14 w 139"/>
              <a:gd name="T9" fmla="*/ 72 h 114"/>
              <a:gd name="T10" fmla="*/ 13 w 139"/>
              <a:gd name="T11" fmla="*/ 45 h 114"/>
              <a:gd name="T12" fmla="*/ 44 w 139"/>
              <a:gd name="T13" fmla="*/ 72 h 114"/>
              <a:gd name="T14" fmla="*/ 87 w 139"/>
              <a:gd name="T15" fmla="*/ 40 h 114"/>
              <a:gd name="T16" fmla="*/ 98 w 139"/>
              <a:gd name="T17" fmla="*/ 39 h 114"/>
              <a:gd name="T18" fmla="*/ 96 w 139"/>
              <a:gd name="T19" fmla="*/ 28 h 114"/>
              <a:gd name="T20" fmla="*/ 93 w 139"/>
              <a:gd name="T21" fmla="*/ 21 h 114"/>
              <a:gd name="T22" fmla="*/ 94 w 139"/>
              <a:gd name="T23" fmla="*/ 20 h 114"/>
              <a:gd name="T24" fmla="*/ 97 w 139"/>
              <a:gd name="T25" fmla="*/ 5 h 114"/>
              <a:gd name="T26" fmla="*/ 123 w 139"/>
              <a:gd name="T27" fmla="*/ 19 h 114"/>
              <a:gd name="T28" fmla="*/ 124 w 139"/>
              <a:gd name="T29" fmla="*/ 20 h 114"/>
              <a:gd name="T30" fmla="*/ 123 w 139"/>
              <a:gd name="T31" fmla="*/ 25 h 114"/>
              <a:gd name="T32" fmla="*/ 118 w 139"/>
              <a:gd name="T33" fmla="*/ 34 h 114"/>
              <a:gd name="T34" fmla="*/ 124 w 139"/>
              <a:gd name="T35" fmla="*/ 40 h 114"/>
              <a:gd name="T36" fmla="*/ 139 w 139"/>
              <a:gd name="T37" fmla="*/ 66 h 114"/>
              <a:gd name="T38" fmla="*/ 87 w 139"/>
              <a:gd name="T39" fmla="*/ 40 h 114"/>
              <a:gd name="T40" fmla="*/ 106 w 139"/>
              <a:gd name="T41" fmla="*/ 44 h 114"/>
              <a:gd name="T42" fmla="*/ 104 w 139"/>
              <a:gd name="T43" fmla="*/ 62 h 114"/>
              <a:gd name="T44" fmla="*/ 109 w 139"/>
              <a:gd name="T45" fmla="*/ 66 h 114"/>
              <a:gd name="T46" fmla="*/ 110 w 139"/>
              <a:gd name="T47" fmla="*/ 66 h 114"/>
              <a:gd name="T48" fmla="*/ 115 w 139"/>
              <a:gd name="T49" fmla="*/ 62 h 114"/>
              <a:gd name="T50" fmla="*/ 113 w 139"/>
              <a:gd name="T51" fmla="*/ 44 h 114"/>
              <a:gd name="T52" fmla="*/ 110 w 139"/>
              <a:gd name="T53" fmla="*/ 41 h 114"/>
              <a:gd name="T54" fmla="*/ 68 w 139"/>
              <a:gd name="T55" fmla="*/ 114 h 114"/>
              <a:gd name="T56" fmla="*/ 88 w 139"/>
              <a:gd name="T57" fmla="*/ 83 h 114"/>
              <a:gd name="T58" fmla="*/ 110 w 139"/>
              <a:gd name="T59" fmla="*/ 85 h 114"/>
              <a:gd name="T60" fmla="*/ 117 w 139"/>
              <a:gd name="T61" fmla="*/ 80 h 114"/>
              <a:gd name="T62" fmla="*/ 73 w 139"/>
              <a:gd name="T63" fmla="*/ 106 h 114"/>
              <a:gd name="T64" fmla="*/ 72 w 139"/>
              <a:gd name="T65" fmla="*/ 1 h 114"/>
              <a:gd name="T66" fmla="*/ 28 w 139"/>
              <a:gd name="T67" fmla="*/ 19 h 114"/>
              <a:gd name="T68" fmla="*/ 27 w 139"/>
              <a:gd name="T69" fmla="*/ 37 h 114"/>
              <a:gd name="T70" fmla="*/ 58 w 139"/>
              <a:gd name="T71" fmla="*/ 23 h 114"/>
              <a:gd name="T72" fmla="*/ 83 w 139"/>
              <a:gd name="T7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9" h="114">
                <a:moveTo>
                  <a:pt x="39" y="72"/>
                </a:moveTo>
                <a:cubicBezTo>
                  <a:pt x="37" y="75"/>
                  <a:pt x="35" y="77"/>
                  <a:pt x="33" y="79"/>
                </a:cubicBezTo>
                <a:cubicBezTo>
                  <a:pt x="33" y="82"/>
                  <a:pt x="34" y="83"/>
                  <a:pt x="35" y="85"/>
                </a:cubicBezTo>
                <a:cubicBezTo>
                  <a:pt x="36" y="85"/>
                  <a:pt x="48" y="85"/>
                  <a:pt x="49" y="87"/>
                </a:cubicBezTo>
                <a:cubicBezTo>
                  <a:pt x="53" y="92"/>
                  <a:pt x="53" y="101"/>
                  <a:pt x="52" y="105"/>
                </a:cubicBezTo>
                <a:cubicBezTo>
                  <a:pt x="40" y="111"/>
                  <a:pt x="13" y="111"/>
                  <a:pt x="0" y="105"/>
                </a:cubicBezTo>
                <a:cubicBezTo>
                  <a:pt x="0" y="101"/>
                  <a:pt x="0" y="92"/>
                  <a:pt x="4" y="87"/>
                </a:cubicBezTo>
                <a:cubicBezTo>
                  <a:pt x="5" y="85"/>
                  <a:pt x="16" y="85"/>
                  <a:pt x="18" y="85"/>
                </a:cubicBezTo>
                <a:cubicBezTo>
                  <a:pt x="19" y="83"/>
                  <a:pt x="19" y="81"/>
                  <a:pt x="19" y="79"/>
                </a:cubicBezTo>
                <a:cubicBezTo>
                  <a:pt x="17" y="77"/>
                  <a:pt x="15" y="75"/>
                  <a:pt x="14" y="72"/>
                </a:cubicBezTo>
                <a:cubicBezTo>
                  <a:pt x="12" y="72"/>
                  <a:pt x="9" y="72"/>
                  <a:pt x="8" y="72"/>
                </a:cubicBezTo>
                <a:cubicBezTo>
                  <a:pt x="7" y="62"/>
                  <a:pt x="9" y="48"/>
                  <a:pt x="13" y="45"/>
                </a:cubicBezTo>
                <a:cubicBezTo>
                  <a:pt x="19" y="40"/>
                  <a:pt x="33" y="40"/>
                  <a:pt x="39" y="44"/>
                </a:cubicBezTo>
                <a:cubicBezTo>
                  <a:pt x="43" y="47"/>
                  <a:pt x="46" y="63"/>
                  <a:pt x="44" y="72"/>
                </a:cubicBezTo>
                <a:cubicBezTo>
                  <a:pt x="44" y="72"/>
                  <a:pt x="39" y="72"/>
                  <a:pt x="39" y="72"/>
                </a:cubicBezTo>
                <a:close/>
                <a:moveTo>
                  <a:pt x="87" y="40"/>
                </a:moveTo>
                <a:cubicBezTo>
                  <a:pt x="89" y="40"/>
                  <a:pt x="92" y="40"/>
                  <a:pt x="94" y="40"/>
                </a:cubicBezTo>
                <a:cubicBezTo>
                  <a:pt x="96" y="41"/>
                  <a:pt x="97" y="40"/>
                  <a:pt x="98" y="39"/>
                </a:cubicBezTo>
                <a:cubicBezTo>
                  <a:pt x="99" y="38"/>
                  <a:pt x="99" y="36"/>
                  <a:pt x="100" y="34"/>
                </a:cubicBezTo>
                <a:cubicBezTo>
                  <a:pt x="98" y="32"/>
                  <a:pt x="97" y="30"/>
                  <a:pt x="96" y="28"/>
                </a:cubicBezTo>
                <a:cubicBezTo>
                  <a:pt x="95" y="27"/>
                  <a:pt x="94" y="26"/>
                  <a:pt x="94" y="25"/>
                </a:cubicBezTo>
                <a:cubicBezTo>
                  <a:pt x="94" y="24"/>
                  <a:pt x="93" y="22"/>
                  <a:pt x="93" y="21"/>
                </a:cubicBezTo>
                <a:cubicBezTo>
                  <a:pt x="93" y="20"/>
                  <a:pt x="93" y="20"/>
                  <a:pt x="93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19"/>
                  <a:pt x="94" y="19"/>
                </a:cubicBezTo>
                <a:cubicBezTo>
                  <a:pt x="93" y="11"/>
                  <a:pt x="94" y="8"/>
                  <a:pt x="97" y="5"/>
                </a:cubicBezTo>
                <a:cubicBezTo>
                  <a:pt x="103" y="0"/>
                  <a:pt x="113" y="0"/>
                  <a:pt x="119" y="4"/>
                </a:cubicBezTo>
                <a:cubicBezTo>
                  <a:pt x="123" y="7"/>
                  <a:pt x="124" y="12"/>
                  <a:pt x="123" y="19"/>
                </a:cubicBezTo>
                <a:cubicBezTo>
                  <a:pt x="123" y="19"/>
                  <a:pt x="123" y="19"/>
                  <a:pt x="123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1"/>
                  <a:pt x="124" y="21"/>
                  <a:pt x="124" y="21"/>
                </a:cubicBezTo>
                <a:cubicBezTo>
                  <a:pt x="124" y="22"/>
                  <a:pt x="124" y="24"/>
                  <a:pt x="123" y="25"/>
                </a:cubicBezTo>
                <a:cubicBezTo>
                  <a:pt x="123" y="26"/>
                  <a:pt x="122" y="27"/>
                  <a:pt x="121" y="28"/>
                </a:cubicBezTo>
                <a:cubicBezTo>
                  <a:pt x="121" y="30"/>
                  <a:pt x="119" y="32"/>
                  <a:pt x="118" y="34"/>
                </a:cubicBezTo>
                <a:cubicBezTo>
                  <a:pt x="118" y="36"/>
                  <a:pt x="119" y="38"/>
                  <a:pt x="120" y="40"/>
                </a:cubicBezTo>
                <a:cubicBezTo>
                  <a:pt x="121" y="40"/>
                  <a:pt x="123" y="40"/>
                  <a:pt x="124" y="40"/>
                </a:cubicBezTo>
                <a:cubicBezTo>
                  <a:pt x="126" y="40"/>
                  <a:pt x="128" y="40"/>
                  <a:pt x="130" y="40"/>
                </a:cubicBezTo>
                <a:cubicBezTo>
                  <a:pt x="136" y="45"/>
                  <a:pt x="139" y="58"/>
                  <a:pt x="139" y="66"/>
                </a:cubicBezTo>
                <a:cubicBezTo>
                  <a:pt x="129" y="72"/>
                  <a:pt x="85" y="73"/>
                  <a:pt x="79" y="66"/>
                </a:cubicBezTo>
                <a:cubicBezTo>
                  <a:pt x="79" y="59"/>
                  <a:pt x="80" y="47"/>
                  <a:pt x="87" y="40"/>
                </a:cubicBezTo>
                <a:close/>
                <a:moveTo>
                  <a:pt x="108" y="41"/>
                </a:moveTo>
                <a:cubicBezTo>
                  <a:pt x="106" y="44"/>
                  <a:pt x="106" y="44"/>
                  <a:pt x="106" y="44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8" y="41"/>
                  <a:pt x="108" y="41"/>
                  <a:pt x="108" y="41"/>
                </a:cubicBezTo>
                <a:close/>
                <a:moveTo>
                  <a:pt x="68" y="114"/>
                </a:moveTo>
                <a:cubicBezTo>
                  <a:pt x="57" y="86"/>
                  <a:pt x="57" y="86"/>
                  <a:pt x="57" y="86"/>
                </a:cubicBezTo>
                <a:cubicBezTo>
                  <a:pt x="88" y="83"/>
                  <a:pt x="88" y="83"/>
                  <a:pt x="88" y="83"/>
                </a:cubicBezTo>
                <a:cubicBezTo>
                  <a:pt x="82" y="92"/>
                  <a:pt x="82" y="92"/>
                  <a:pt x="82" y="92"/>
                </a:cubicBezTo>
                <a:cubicBezTo>
                  <a:pt x="92" y="97"/>
                  <a:pt x="103" y="94"/>
                  <a:pt x="110" y="85"/>
                </a:cubicBezTo>
                <a:cubicBezTo>
                  <a:pt x="111" y="83"/>
                  <a:pt x="112" y="81"/>
                  <a:pt x="112" y="78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5"/>
                  <a:pt x="115" y="91"/>
                  <a:pt x="112" y="96"/>
                </a:cubicBezTo>
                <a:cubicBezTo>
                  <a:pt x="103" y="109"/>
                  <a:pt x="86" y="113"/>
                  <a:pt x="73" y="106"/>
                </a:cubicBezTo>
                <a:cubicBezTo>
                  <a:pt x="68" y="114"/>
                  <a:pt x="68" y="114"/>
                  <a:pt x="68" y="114"/>
                </a:cubicBezTo>
                <a:close/>
                <a:moveTo>
                  <a:pt x="72" y="1"/>
                </a:moveTo>
                <a:cubicBezTo>
                  <a:pt x="67" y="9"/>
                  <a:pt x="67" y="9"/>
                  <a:pt x="67" y="9"/>
                </a:cubicBezTo>
                <a:cubicBezTo>
                  <a:pt x="53" y="2"/>
                  <a:pt x="36" y="6"/>
                  <a:pt x="28" y="19"/>
                </a:cubicBezTo>
                <a:cubicBezTo>
                  <a:pt x="24" y="24"/>
                  <a:pt x="23" y="30"/>
                  <a:pt x="23" y="35"/>
                </a:cubicBezTo>
                <a:cubicBezTo>
                  <a:pt x="27" y="37"/>
                  <a:pt x="27" y="37"/>
                  <a:pt x="27" y="37"/>
                </a:cubicBezTo>
                <a:cubicBezTo>
                  <a:pt x="28" y="34"/>
                  <a:pt x="29" y="32"/>
                  <a:pt x="30" y="30"/>
                </a:cubicBezTo>
                <a:cubicBezTo>
                  <a:pt x="36" y="21"/>
                  <a:pt x="48" y="18"/>
                  <a:pt x="58" y="23"/>
                </a:cubicBezTo>
                <a:cubicBezTo>
                  <a:pt x="51" y="32"/>
                  <a:pt x="51" y="32"/>
                  <a:pt x="51" y="32"/>
                </a:cubicBezTo>
                <a:cubicBezTo>
                  <a:pt x="83" y="29"/>
                  <a:pt x="83" y="29"/>
                  <a:pt x="83" y="29"/>
                </a:cubicBezTo>
                <a:lnTo>
                  <a:pt x="72" y="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167"/>
          <p:cNvSpPr txBox="1"/>
          <p:nvPr/>
        </p:nvSpPr>
        <p:spPr>
          <a:xfrm>
            <a:off x="1691680" y="1802534"/>
            <a:ext cx="118728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快速开发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0"/>
          <p:cNvSpPr txBox="1"/>
          <p:nvPr/>
        </p:nvSpPr>
        <p:spPr>
          <a:xfrm>
            <a:off x="137458" y="2069978"/>
            <a:ext cx="2922374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上百个页面组件，可视化页面设计，模板化快速开发，编码。调试、发布一体化集成开发环境，无需原生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开发经营</a:t>
            </a:r>
            <a:r>
              <a:rPr lang="zh-CN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61"/>
          <p:cNvSpPr txBox="1"/>
          <p:nvPr/>
        </p:nvSpPr>
        <p:spPr>
          <a:xfrm>
            <a:off x="1763688" y="3368805"/>
            <a:ext cx="141123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开源免费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2"/>
          <p:cNvSpPr txBox="1"/>
          <p:nvPr/>
        </p:nvSpPr>
        <p:spPr>
          <a:xfrm>
            <a:off x="323528" y="3636250"/>
            <a:ext cx="2413969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永久免费，运行框架全部开源，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开源协议商业友好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3"/>
          <p:cNvSpPr txBox="1"/>
          <p:nvPr/>
        </p:nvSpPr>
        <p:spPr>
          <a:xfrm>
            <a:off x="6168082" y="3368805"/>
            <a:ext cx="135624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多端运行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64"/>
          <p:cNvSpPr txBox="1"/>
          <p:nvPr/>
        </p:nvSpPr>
        <p:spPr>
          <a:xfrm>
            <a:off x="5978874" y="3907446"/>
            <a:ext cx="2551784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65"/>
          <p:cNvSpPr txBox="1"/>
          <p:nvPr/>
        </p:nvSpPr>
        <p:spPr>
          <a:xfrm>
            <a:off x="6166301" y="1802534"/>
            <a:ext cx="135802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极致体验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66"/>
          <p:cNvSpPr txBox="1"/>
          <p:nvPr/>
        </p:nvSpPr>
        <p:spPr>
          <a:xfrm>
            <a:off x="5978874" y="2069978"/>
            <a:ext cx="269758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时尚的扁平化样式风格，响应式布局，页面急速加载操作流畅，媲美原生的交互体验。</a:t>
            </a:r>
            <a:endParaRPr lang="en-US" altLang="zh-CN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5082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的开源跨端可视化开发工具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5" name="矩形 34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2003286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组件编程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38174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333226" cy="530915"/>
            <a:chOff x="3773160" y="1247148"/>
            <a:chExt cx="4333226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896720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Keys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14504" y="1282929"/>
              <a:ext cx="2891882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WeX5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的学习重点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003798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3991" y="202001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前端路由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893992" y="2361195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网线"/>
          <p:cNvGrpSpPr/>
          <p:nvPr/>
        </p:nvGrpSpPr>
        <p:grpSpPr bwMode="auto">
          <a:xfrm>
            <a:off x="593472" y="1131590"/>
            <a:ext cx="3163922" cy="3329037"/>
            <a:chOff x="1937437" y="1332541"/>
            <a:chExt cx="3986578" cy="4192919"/>
          </a:xfrm>
        </p:grpSpPr>
        <p:sp>
          <p:nvSpPr>
            <p:cNvPr id="3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标题"/>
          <p:cNvGrpSpPr/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414455"/>
          </a:solidFill>
        </p:grpSpPr>
        <p:sp>
          <p:nvSpPr>
            <p:cNvPr id="8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pFill/>
            <a:ln w="38100">
              <a:solidFill>
                <a:srgbClr val="F8F8F8"/>
              </a:solidFill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pFill/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组件编程</a:t>
              </a:r>
              <a:endParaRPr lang="zh-CN" altLang="en-US" sz="20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4"/>
          <p:cNvSpPr>
            <a:spLocks noChangeArrowheads="1"/>
          </p:cNvSpPr>
          <p:nvPr/>
        </p:nvSpPr>
        <p:spPr bwMode="black">
          <a:xfrm>
            <a:off x="3621311" y="3385091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组件的事件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3"/>
          <p:cNvSpPr>
            <a:spLocks noChangeArrowheads="1"/>
          </p:cNvSpPr>
          <p:nvPr/>
        </p:nvSpPr>
        <p:spPr bwMode="black">
          <a:xfrm>
            <a:off x="3836776" y="266749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组件的方法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2"/>
          <p:cNvSpPr>
            <a:spLocks noChangeArrowheads="1"/>
          </p:cNvSpPr>
          <p:nvPr/>
        </p:nvSpPr>
        <p:spPr bwMode="black">
          <a:xfrm>
            <a:off x="3625092" y="1970061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组件的属性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1"/>
          <p:cNvSpPr>
            <a:spLocks noChangeArrowheads="1"/>
          </p:cNvSpPr>
          <p:nvPr/>
        </p:nvSpPr>
        <p:spPr bwMode="black">
          <a:xfrm>
            <a:off x="3012720" y="1343277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组件的创建</a:t>
            </a:r>
            <a:endParaRPr lang="en-US" altLang="zh-CN" sz="1400" kern="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6" name="圆圈1"/>
          <p:cNvGrpSpPr/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414455"/>
          </a:solidFill>
        </p:grpSpPr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圆圈2"/>
          <p:cNvGrpSpPr/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rgbClr val="414455"/>
          </a:solidFill>
        </p:grpSpPr>
        <p:sp>
          <p:nvSpPr>
            <p:cNvPr id="20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圆圈3"/>
          <p:cNvGrpSpPr/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414455"/>
          </a:solidFill>
        </p:grpSpPr>
        <p:sp>
          <p:nvSpPr>
            <p:cNvPr id="23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圆圈4"/>
          <p:cNvGrpSpPr/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414455"/>
          </a:solidFill>
        </p:grpSpPr>
        <p:sp>
          <p:nvSpPr>
            <p:cNvPr id="26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74"/>
          <p:cNvSpPr txBox="1">
            <a:spLocks noChangeArrowheads="1"/>
          </p:cNvSpPr>
          <p:nvPr/>
        </p:nvSpPr>
        <p:spPr bwMode="auto">
          <a:xfrm>
            <a:off x="5868144" y="1789797"/>
            <a:ext cx="3024336" cy="79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的界面是由组件构成的，组件是一个可以以图形化方式显示在屏幕上，并能与用户进行交互的对象。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75"/>
          <p:cNvSpPr txBox="1">
            <a:spLocks noChangeArrowheads="1"/>
          </p:cNvSpPr>
          <p:nvPr/>
        </p:nvSpPr>
        <p:spPr bwMode="auto">
          <a:xfrm>
            <a:off x="5868144" y="2715766"/>
            <a:ext cx="2880320" cy="62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组件是对数据和方法的封装，有自己的属性、事件和方法等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组件编程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6" name="矩形 3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31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2" name="矩形 11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五边形 13"/>
          <p:cNvSpPr/>
          <p:nvPr/>
        </p:nvSpPr>
        <p:spPr>
          <a:xfrm>
            <a:off x="4429140" y="1301114"/>
            <a:ext cx="2880320" cy="936104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 flipH="1">
            <a:off x="1548820" y="2230704"/>
            <a:ext cx="2880320" cy="936104"/>
          </a:xfrm>
          <a:prstGeom prst="homePlate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0868" y="2557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绑定表达式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9140" y="156911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规则表达式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0656" y="1390216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用于定义数据组件上的只读、必填、计算和约束等</a:t>
            </a:r>
            <a:r>
              <a:rPr lang="zh-CN" altLang="en-US" sz="12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数据规则</a:t>
            </a:r>
            <a:r>
              <a:rPr lang="zh-CN" altLang="en-US" sz="120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5166" y="2495634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用于定义视图组件上的数据、状态、样式等各种动态交互属性。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60836" y="3683990"/>
            <a:ext cx="1692188" cy="226957"/>
          </a:xfrm>
          <a:prstGeom prst="rect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88728" y="4044031"/>
            <a:ext cx="2652199" cy="226957"/>
          </a:xfrm>
          <a:prstGeom prst="rect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92784" y="4465145"/>
            <a:ext cx="2160240" cy="226957"/>
          </a:xfrm>
          <a:prstGeom prst="rect">
            <a:avLst/>
          </a:prstGeom>
          <a:solidFill>
            <a:srgbClr val="0E9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9716" y="3683989"/>
            <a:ext cx="1524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：返回列的数据值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9716" y="4044029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：返回数据对象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69716" y="4470380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：返回列名称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1998" y="3659846"/>
            <a:ext cx="1692188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4097" y="4019886"/>
            <a:ext cx="2652199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1998" y="4441001"/>
            <a:ext cx="2160240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80878" y="365984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双向数据感知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88022" y="401988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数据规则感知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095" y="444623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数据类型感知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7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7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154146" y="984464"/>
            <a:ext cx="7162269" cy="714456"/>
            <a:chOff x="2954339" y="1292764"/>
            <a:chExt cx="7162269" cy="714456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2954339" y="1637888"/>
              <a:ext cx="71622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是一种根据不同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的来表现的页面状态的能力，基于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 history API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963100" y="1292764"/>
              <a:ext cx="20714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路由模块（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62908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22" name="任意多边形 21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rgbClr val="4144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9233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WeX5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模块提供了根据不同组件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states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、以及自定义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states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来实现的对浏览器的前进后退导航、有状态的书签、可分享的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自定义处理器等支持</a:t>
              </a:r>
              <a:r>
                <a:rPr lang="zh-CN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60232" y="2393477"/>
            <a:ext cx="1396955" cy="1358900"/>
            <a:chOff x="6919459" y="2300288"/>
            <a:chExt cx="1396955" cy="1358900"/>
          </a:xfrm>
        </p:grpSpPr>
        <p:sp>
          <p:nvSpPr>
            <p:cNvPr id="27" name="任意多边形 26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rgbClr val="686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2637414">
              <a:off x="7268440" y="2597343"/>
              <a:ext cx="6867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WeX5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前端路由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0" name="矩形 2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43525" y="1377850"/>
            <a:ext cx="3056294" cy="3222177"/>
            <a:chOff x="3707238" y="487890"/>
            <a:chExt cx="5717080" cy="6027381"/>
          </a:xfrm>
        </p:grpSpPr>
        <p:sp>
          <p:nvSpPr>
            <p:cNvPr id="3" name="任意多边形 2"/>
            <p:cNvSpPr/>
            <p:nvPr/>
          </p:nvSpPr>
          <p:spPr>
            <a:xfrm>
              <a:off x="5825066" y="3158066"/>
              <a:ext cx="2980266" cy="2980266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22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4091093" y="2453639"/>
              <a:ext cx="2167466" cy="2167466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066452" y="719665"/>
              <a:ext cx="2600961" cy="2600961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41445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09982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6" name="环形箭头 5"/>
            <p:cNvSpPr/>
            <p:nvPr/>
          </p:nvSpPr>
          <p:spPr>
            <a:xfrm>
              <a:off x="5609577" y="2700530"/>
              <a:ext cx="3814741" cy="3814741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solidFill>
              <a:srgbClr val="41445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形状 6"/>
            <p:cNvSpPr/>
            <p:nvPr/>
          </p:nvSpPr>
          <p:spPr>
            <a:xfrm>
              <a:off x="3707238" y="1968806"/>
              <a:ext cx="2771648" cy="277164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rgbClr val="41445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环形箭头 7"/>
            <p:cNvSpPr/>
            <p:nvPr/>
          </p:nvSpPr>
          <p:spPr>
            <a:xfrm>
              <a:off x="4813867" y="487890"/>
              <a:ext cx="2988394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rgbClr val="41445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9" name="组合 8"/>
          <p:cNvGrpSpPr/>
          <p:nvPr/>
        </p:nvGrpSpPr>
        <p:grpSpPr>
          <a:xfrm>
            <a:off x="1026578" y="1237620"/>
            <a:ext cx="3562578" cy="923330"/>
            <a:chOff x="544923" y="2418093"/>
            <a:chExt cx="4750103" cy="1231107"/>
          </a:xfrm>
        </p:grpSpPr>
        <p:sp>
          <p:nvSpPr>
            <p:cNvPr id="10" name="矩形 9"/>
            <p:cNvSpPr/>
            <p:nvPr/>
          </p:nvSpPr>
          <p:spPr>
            <a:xfrm>
              <a:off x="544923" y="2787425"/>
              <a:ext cx="4750103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文件有两种最常见的两种方式，一是使用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提供的方法；二是使用弹出窗口打开</a:t>
              </a: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26"/>
            <p:cNvSpPr txBox="1"/>
            <p:nvPr/>
          </p:nvSpPr>
          <p:spPr>
            <a:xfrm>
              <a:off x="544923" y="2418093"/>
              <a:ext cx="1447405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6578" y="2368699"/>
            <a:ext cx="3562578" cy="923330"/>
            <a:chOff x="544923" y="2418093"/>
            <a:chExt cx="4750103" cy="1231107"/>
          </a:xfrm>
        </p:grpSpPr>
        <p:sp>
          <p:nvSpPr>
            <p:cNvPr id="14" name="矩形 13"/>
            <p:cNvSpPr/>
            <p:nvPr/>
          </p:nvSpPr>
          <p:spPr>
            <a:xfrm>
              <a:off x="544923" y="2787425"/>
              <a:ext cx="4750103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/>
                <a:t>1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类似打开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;3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页面重定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20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window.open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打开页面</a:t>
              </a: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zh-CN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30"/>
            <p:cNvSpPr txBox="1"/>
            <p:nvPr/>
          </p:nvSpPr>
          <p:spPr>
            <a:xfrm>
              <a:off x="544923" y="2418093"/>
              <a:ext cx="342315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</a:t>
              </a:r>
              <a:r>
                <a:rPr lang="en-US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等其他类型的文件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26578" y="3432509"/>
            <a:ext cx="3562578" cy="923330"/>
            <a:chOff x="544923" y="2418093"/>
            <a:chExt cx="4750103" cy="1231107"/>
          </a:xfrm>
        </p:grpSpPr>
        <p:sp>
          <p:nvSpPr>
            <p:cNvPr id="18" name="矩形 17"/>
            <p:cNvSpPr/>
            <p:nvPr/>
          </p:nvSpPr>
          <p:spPr>
            <a:xfrm>
              <a:off x="544923" y="2787425"/>
              <a:ext cx="4750103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能够实现</a:t>
              </a: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有状态的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分享出去，打开这个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后这个页面能定位到相应状态</a:t>
              </a:r>
              <a:r>
                <a:rPr lang="zh-CN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34"/>
            <p:cNvSpPr txBox="1"/>
            <p:nvPr/>
          </p:nvSpPr>
          <p:spPr>
            <a:xfrm>
              <a:off x="544923" y="2418093"/>
              <a:ext cx="1203748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使用路由</a:t>
              </a:r>
              <a:endPara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6960821" y="3363904"/>
            <a:ext cx="579557" cy="432923"/>
          </a:xfrm>
          <a:custGeom>
            <a:avLst/>
            <a:gdLst>
              <a:gd name="T0" fmla="*/ 485 w 527"/>
              <a:gd name="T1" fmla="*/ 294 h 394"/>
              <a:gd name="T2" fmla="*/ 42 w 527"/>
              <a:gd name="T3" fmla="*/ 294 h 394"/>
              <a:gd name="T4" fmla="*/ 9 w 527"/>
              <a:gd name="T5" fmla="*/ 359 h 394"/>
              <a:gd name="T6" fmla="*/ 518 w 527"/>
              <a:gd name="T7" fmla="*/ 359 h 394"/>
              <a:gd name="T8" fmla="*/ 485 w 527"/>
              <a:gd name="T9" fmla="*/ 294 h 394"/>
              <a:gd name="T10" fmla="*/ 208 w 527"/>
              <a:gd name="T11" fmla="*/ 343 h 394"/>
              <a:gd name="T12" fmla="*/ 222 w 527"/>
              <a:gd name="T13" fmla="*/ 317 h 394"/>
              <a:gd name="T14" fmla="*/ 307 w 527"/>
              <a:gd name="T15" fmla="*/ 317 h 394"/>
              <a:gd name="T16" fmla="*/ 319 w 527"/>
              <a:gd name="T17" fmla="*/ 343 h 394"/>
              <a:gd name="T18" fmla="*/ 208 w 527"/>
              <a:gd name="T19" fmla="*/ 343 h 394"/>
              <a:gd name="T20" fmla="*/ 478 w 527"/>
              <a:gd name="T21" fmla="*/ 280 h 394"/>
              <a:gd name="T22" fmla="*/ 478 w 527"/>
              <a:gd name="T23" fmla="*/ 278 h 394"/>
              <a:gd name="T24" fmla="*/ 478 w 527"/>
              <a:gd name="T25" fmla="*/ 277 h 394"/>
              <a:gd name="T26" fmla="*/ 478 w 527"/>
              <a:gd name="T27" fmla="*/ 12 h 394"/>
              <a:gd name="T28" fmla="*/ 465 w 527"/>
              <a:gd name="T29" fmla="*/ 0 h 394"/>
              <a:gd name="T30" fmla="*/ 62 w 527"/>
              <a:gd name="T31" fmla="*/ 0 h 394"/>
              <a:gd name="T32" fmla="*/ 49 w 527"/>
              <a:gd name="T33" fmla="*/ 12 h 394"/>
              <a:gd name="T34" fmla="*/ 49 w 527"/>
              <a:gd name="T35" fmla="*/ 277 h 394"/>
              <a:gd name="T36" fmla="*/ 50 w 527"/>
              <a:gd name="T37" fmla="*/ 278 h 394"/>
              <a:gd name="T38" fmla="*/ 49 w 527"/>
              <a:gd name="T39" fmla="*/ 280 h 394"/>
              <a:gd name="T40" fmla="*/ 49 w 527"/>
              <a:gd name="T41" fmla="*/ 280 h 394"/>
              <a:gd name="T42" fmla="*/ 478 w 527"/>
              <a:gd name="T43" fmla="*/ 280 h 394"/>
              <a:gd name="T44" fmla="*/ 447 w 527"/>
              <a:gd name="T45" fmla="*/ 259 h 394"/>
              <a:gd name="T46" fmla="*/ 80 w 527"/>
              <a:gd name="T47" fmla="*/ 259 h 394"/>
              <a:gd name="T48" fmla="*/ 80 w 527"/>
              <a:gd name="T49" fmla="*/ 30 h 394"/>
              <a:gd name="T50" fmla="*/ 447 w 527"/>
              <a:gd name="T51" fmla="*/ 30 h 394"/>
              <a:gd name="T52" fmla="*/ 447 w 527"/>
              <a:gd name="T53" fmla="*/ 259 h 394"/>
              <a:gd name="T54" fmla="*/ 526 w 527"/>
              <a:gd name="T55" fmla="*/ 373 h 394"/>
              <a:gd name="T56" fmla="*/ 1 w 527"/>
              <a:gd name="T57" fmla="*/ 373 h 394"/>
              <a:gd name="T58" fmla="*/ 0 w 527"/>
              <a:gd name="T59" fmla="*/ 376 h 394"/>
              <a:gd name="T60" fmla="*/ 12 w 527"/>
              <a:gd name="T61" fmla="*/ 394 h 394"/>
              <a:gd name="T62" fmla="*/ 515 w 527"/>
              <a:gd name="T63" fmla="*/ 394 h 394"/>
              <a:gd name="T64" fmla="*/ 527 w 527"/>
              <a:gd name="T65" fmla="*/ 376 h 394"/>
              <a:gd name="T66" fmla="*/ 526 w 527"/>
              <a:gd name="T67" fmla="*/ 37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7" h="394">
                <a:moveTo>
                  <a:pt x="485" y="294"/>
                </a:moveTo>
                <a:cubicBezTo>
                  <a:pt x="42" y="294"/>
                  <a:pt x="42" y="294"/>
                  <a:pt x="42" y="294"/>
                </a:cubicBezTo>
                <a:cubicBezTo>
                  <a:pt x="9" y="359"/>
                  <a:pt x="9" y="359"/>
                  <a:pt x="9" y="359"/>
                </a:cubicBezTo>
                <a:cubicBezTo>
                  <a:pt x="518" y="359"/>
                  <a:pt x="518" y="359"/>
                  <a:pt x="518" y="359"/>
                </a:cubicBezTo>
                <a:lnTo>
                  <a:pt x="485" y="294"/>
                </a:lnTo>
                <a:close/>
                <a:moveTo>
                  <a:pt x="208" y="343"/>
                </a:moveTo>
                <a:cubicBezTo>
                  <a:pt x="222" y="317"/>
                  <a:pt x="222" y="317"/>
                  <a:pt x="222" y="317"/>
                </a:cubicBezTo>
                <a:cubicBezTo>
                  <a:pt x="307" y="317"/>
                  <a:pt x="307" y="317"/>
                  <a:pt x="307" y="317"/>
                </a:cubicBezTo>
                <a:cubicBezTo>
                  <a:pt x="319" y="343"/>
                  <a:pt x="319" y="343"/>
                  <a:pt x="319" y="343"/>
                </a:cubicBezTo>
                <a:lnTo>
                  <a:pt x="208" y="343"/>
                </a:lnTo>
                <a:close/>
                <a:moveTo>
                  <a:pt x="478" y="280"/>
                </a:moveTo>
                <a:cubicBezTo>
                  <a:pt x="478" y="279"/>
                  <a:pt x="478" y="279"/>
                  <a:pt x="478" y="278"/>
                </a:cubicBezTo>
                <a:cubicBezTo>
                  <a:pt x="478" y="278"/>
                  <a:pt x="478" y="278"/>
                  <a:pt x="478" y="277"/>
                </a:cubicBezTo>
                <a:cubicBezTo>
                  <a:pt x="478" y="12"/>
                  <a:pt x="478" y="12"/>
                  <a:pt x="478" y="12"/>
                </a:cubicBezTo>
                <a:cubicBezTo>
                  <a:pt x="478" y="5"/>
                  <a:pt x="472" y="0"/>
                  <a:pt x="46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0"/>
                  <a:pt x="49" y="5"/>
                  <a:pt x="49" y="12"/>
                </a:cubicBezTo>
                <a:cubicBezTo>
                  <a:pt x="49" y="277"/>
                  <a:pt x="49" y="277"/>
                  <a:pt x="49" y="277"/>
                </a:cubicBezTo>
                <a:cubicBezTo>
                  <a:pt x="49" y="278"/>
                  <a:pt x="50" y="278"/>
                  <a:pt x="50" y="278"/>
                </a:cubicBezTo>
                <a:cubicBezTo>
                  <a:pt x="50" y="279"/>
                  <a:pt x="49" y="279"/>
                  <a:pt x="49" y="280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478" y="280"/>
                  <a:pt x="478" y="280"/>
                  <a:pt x="478" y="280"/>
                </a:cubicBezTo>
                <a:close/>
                <a:moveTo>
                  <a:pt x="447" y="259"/>
                </a:moveTo>
                <a:cubicBezTo>
                  <a:pt x="80" y="259"/>
                  <a:pt x="80" y="259"/>
                  <a:pt x="80" y="259"/>
                </a:cubicBezTo>
                <a:cubicBezTo>
                  <a:pt x="80" y="30"/>
                  <a:pt x="80" y="30"/>
                  <a:pt x="80" y="30"/>
                </a:cubicBezTo>
                <a:cubicBezTo>
                  <a:pt x="447" y="30"/>
                  <a:pt x="447" y="30"/>
                  <a:pt x="447" y="30"/>
                </a:cubicBezTo>
                <a:lnTo>
                  <a:pt x="447" y="259"/>
                </a:lnTo>
                <a:close/>
                <a:moveTo>
                  <a:pt x="526" y="373"/>
                </a:moveTo>
                <a:cubicBezTo>
                  <a:pt x="1" y="373"/>
                  <a:pt x="1" y="373"/>
                  <a:pt x="1" y="373"/>
                </a:cubicBezTo>
                <a:cubicBezTo>
                  <a:pt x="0" y="376"/>
                  <a:pt x="0" y="376"/>
                  <a:pt x="0" y="376"/>
                </a:cubicBezTo>
                <a:cubicBezTo>
                  <a:pt x="0" y="382"/>
                  <a:pt x="6" y="394"/>
                  <a:pt x="12" y="394"/>
                </a:cubicBezTo>
                <a:cubicBezTo>
                  <a:pt x="515" y="394"/>
                  <a:pt x="515" y="394"/>
                  <a:pt x="515" y="394"/>
                </a:cubicBezTo>
                <a:cubicBezTo>
                  <a:pt x="521" y="394"/>
                  <a:pt x="527" y="382"/>
                  <a:pt x="527" y="376"/>
                </a:cubicBezTo>
                <a:lnTo>
                  <a:pt x="526" y="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783590">
              <a:defRPr/>
            </a:pPr>
            <a:endParaRPr lang="zh-CN" altLang="en-US" sz="1800" kern="0">
              <a:solidFill>
                <a:srgbClr val="464646"/>
              </a:solidFill>
              <a:latin typeface="Segoe UI" panose="020B0502040204020203"/>
              <a:ea typeface="微软雅黑" panose="020B0503020204020204" pitchFamily="34" charset="-122"/>
            </a:endParaRPr>
          </a:p>
        </p:txBody>
      </p:sp>
      <p:grpSp>
        <p:nvGrpSpPr>
          <p:cNvPr id="22" name="Group 10"/>
          <p:cNvGrpSpPr>
            <a:grpSpLocks noChangeAspect="1"/>
          </p:cNvGrpSpPr>
          <p:nvPr/>
        </p:nvGrpSpPr>
        <p:grpSpPr bwMode="auto">
          <a:xfrm>
            <a:off x="5840028" y="2702269"/>
            <a:ext cx="563579" cy="563578"/>
            <a:chOff x="6494" y="821"/>
            <a:chExt cx="381" cy="381"/>
          </a:xfrm>
          <a:solidFill>
            <a:schemeClr val="bg1"/>
          </a:solidFill>
        </p:grpSpPr>
        <p:sp>
          <p:nvSpPr>
            <p:cNvPr id="23" name="Freeform 11"/>
            <p:cNvSpPr/>
            <p:nvPr/>
          </p:nvSpPr>
          <p:spPr bwMode="auto">
            <a:xfrm>
              <a:off x="6494" y="844"/>
              <a:ext cx="362" cy="358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6696" y="821"/>
              <a:ext cx="179" cy="179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47 h 47"/>
                <a:gd name="T4" fmla="*/ 47 w 47"/>
                <a:gd name="T5" fmla="*/ 47 h 47"/>
                <a:gd name="T6" fmla="*/ 0 w 47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21"/>
                    <a:pt x="26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47973" y="1882433"/>
            <a:ext cx="415050" cy="580690"/>
            <a:chOff x="8239035" y="2834443"/>
            <a:chExt cx="553400" cy="774253"/>
          </a:xfrm>
        </p:grpSpPr>
        <p:sp>
          <p:nvSpPr>
            <p:cNvPr id="26" name="Freeform 10"/>
            <p:cNvSpPr/>
            <p:nvPr/>
          </p:nvSpPr>
          <p:spPr bwMode="auto">
            <a:xfrm>
              <a:off x="8315191" y="2834443"/>
              <a:ext cx="309701" cy="142158"/>
            </a:xfrm>
            <a:custGeom>
              <a:avLst/>
              <a:gdLst>
                <a:gd name="T0" fmla="*/ 43 w 50"/>
                <a:gd name="T1" fmla="*/ 22 h 23"/>
                <a:gd name="T2" fmla="*/ 50 w 50"/>
                <a:gd name="T3" fmla="*/ 0 h 23"/>
                <a:gd name="T4" fmla="*/ 15 w 50"/>
                <a:gd name="T5" fmla="*/ 0 h 23"/>
                <a:gd name="T6" fmla="*/ 20 w 50"/>
                <a:gd name="T7" fmla="*/ 21 h 23"/>
                <a:gd name="T8" fmla="*/ 0 w 50"/>
                <a:gd name="T9" fmla="*/ 11 h 23"/>
                <a:gd name="T10" fmla="*/ 1 w 50"/>
                <a:gd name="T11" fmla="*/ 14 h 23"/>
                <a:gd name="T12" fmla="*/ 19 w 50"/>
                <a:gd name="T13" fmla="*/ 23 h 23"/>
                <a:gd name="T14" fmla="*/ 20 w 50"/>
                <a:gd name="T15" fmla="*/ 22 h 23"/>
                <a:gd name="T16" fmla="*/ 43 w 50"/>
                <a:gd name="T1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43" y="22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7" y="17"/>
                    <a:pt x="8" y="8"/>
                    <a:pt x="0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11"/>
                    <a:pt x="16" y="20"/>
                    <a:pt x="19" y="23"/>
                  </a:cubicBezTo>
                  <a:cubicBezTo>
                    <a:pt x="20" y="22"/>
                    <a:pt x="20" y="22"/>
                    <a:pt x="20" y="22"/>
                  </a:cubicBezTo>
                  <a:lnTo>
                    <a:pt x="43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8239035" y="2976601"/>
              <a:ext cx="553400" cy="632095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8" name="文本框 43"/>
          <p:cNvSpPr txBox="1"/>
          <p:nvPr/>
        </p:nvSpPr>
        <p:spPr>
          <a:xfrm>
            <a:off x="6081721" y="1153420"/>
            <a:ext cx="1044197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 smtClean="0">
                <a:solidFill>
                  <a:srgbClr val="4144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400" b="1" dirty="0" smtClean="0">
                <a:solidFill>
                  <a:srgbClr val="4144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  <a:endParaRPr lang="zh-CN" altLang="en-US" sz="2400" b="1" dirty="0">
              <a:solidFill>
                <a:srgbClr val="4144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44"/>
          <p:cNvSpPr txBox="1"/>
          <p:nvPr/>
        </p:nvSpPr>
        <p:spPr>
          <a:xfrm>
            <a:off x="4873287" y="3117548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4144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其他</a:t>
            </a:r>
            <a:endParaRPr lang="zh-CN" altLang="en-US" sz="2400" b="1" dirty="0">
              <a:solidFill>
                <a:srgbClr val="4144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45"/>
          <p:cNvSpPr txBox="1"/>
          <p:nvPr/>
        </p:nvSpPr>
        <p:spPr>
          <a:xfrm>
            <a:off x="7605212" y="4256947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b="1" dirty="0" smtClean="0">
                <a:solidFill>
                  <a:srgbClr val="4144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路由</a:t>
            </a:r>
            <a:endParaRPr lang="zh-CN" altLang="en-US" sz="2400" b="1" dirty="0">
              <a:solidFill>
                <a:srgbClr val="4144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3" name="矩形 32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7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7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60" y="1934069"/>
            <a:ext cx="229357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从实践开发中学习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99177" y="2385543"/>
            <a:ext cx="1252907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171895" cy="530915"/>
            <a:chOff x="3773160" y="1247148"/>
            <a:chExt cx="4171895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464183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Practice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52120" y="1330628"/>
              <a:ext cx="229293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实践学习及总结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003798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/>
          <p:cNvGrpSpPr/>
          <p:nvPr/>
        </p:nvGrpSpPr>
        <p:grpSpPr>
          <a:xfrm>
            <a:off x="4410665" y="966716"/>
            <a:ext cx="305878" cy="369332"/>
            <a:chOff x="4410665" y="1042808"/>
            <a:chExt cx="305878" cy="369331"/>
          </a:xfrm>
        </p:grpSpPr>
        <p:sp>
          <p:nvSpPr>
            <p:cNvPr id="109" name="椭圆 108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10665" y="1042808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414857" y="4083918"/>
            <a:ext cx="301686" cy="369332"/>
            <a:chOff x="4414857" y="1039439"/>
            <a:chExt cx="301686" cy="369331"/>
          </a:xfrm>
        </p:grpSpPr>
        <p:sp>
          <p:nvSpPr>
            <p:cNvPr id="112" name="椭圆 111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14857" y="1039439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835696" y="1005279"/>
            <a:ext cx="2442281" cy="338554"/>
            <a:chOff x="1835696" y="1081371"/>
            <a:chExt cx="2442281" cy="338554"/>
          </a:xfrm>
        </p:grpSpPr>
        <p:sp>
          <p:nvSpPr>
            <p:cNvPr id="115" name="矩形 114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23507" y="1081371"/>
              <a:ext cx="1404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开发账目列表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869182" y="4125850"/>
            <a:ext cx="2442281" cy="338554"/>
            <a:chOff x="1835696" y="1081371"/>
            <a:chExt cx="2442281" cy="338554"/>
          </a:xfrm>
        </p:grpSpPr>
        <p:sp>
          <p:nvSpPr>
            <p:cNvPr id="118" name="矩形 117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49335" y="108137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开发记一笔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921585" y="928899"/>
            <a:ext cx="3106017" cy="2792187"/>
            <a:chOff x="4921584" y="1004990"/>
            <a:chExt cx="3106017" cy="2792187"/>
          </a:xfrm>
        </p:grpSpPr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724127" y="1872503"/>
              <a:ext cx="1235371" cy="1924674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22" name="矩形 121"/>
            <p:cNvSpPr/>
            <p:nvPr/>
          </p:nvSpPr>
          <p:spPr>
            <a:xfrm>
              <a:off x="4921584" y="1004990"/>
              <a:ext cx="310601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难点：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增加一条</a:t>
              </a:r>
              <a:r>
                <a:rPr lang="zh-CN" altLang="zh-CN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数据；编辑时，数据来自账目列</a:t>
              </a:r>
              <a:r>
                <a:rPr lang="zh-CN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表页</a:t>
              </a:r>
              <a:r>
                <a:rPr lang="zh-CN" altLang="zh-CN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而</a:t>
              </a:r>
              <a:r>
                <a:rPr lang="zh-CN" altLang="zh-CN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需要调用后端服务获取</a:t>
              </a:r>
              <a:r>
                <a:rPr lang="zh-CN" altLang="zh-CN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zh-CN" sz="12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245915" y="1575230"/>
            <a:ext cx="3032063" cy="2639813"/>
            <a:chOff x="1245914" y="1651322"/>
            <a:chExt cx="3032063" cy="2639812"/>
          </a:xfrm>
        </p:grpSpPr>
        <p:pic>
          <p:nvPicPr>
            <p:cNvPr id="12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21102" y="1651322"/>
              <a:ext cx="1081687" cy="1704717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25" name="矩形 124"/>
            <p:cNvSpPr/>
            <p:nvPr/>
          </p:nvSpPr>
          <p:spPr>
            <a:xfrm>
              <a:off x="1245914" y="3478604"/>
              <a:ext cx="3032063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处在于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将数据库中的数据与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组件进行绑定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并使用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baasData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ScrollView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9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实践开发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2" name="矩形 21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46469E-6 L 8.33333E-7 0.32778 " pathEditMode="relative" rAng="0" ptsTypes="AA">
                                      <p:cBhvr>
                                        <p:cTn id="21" dur="12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0.27845 L 8.33333E-7 0.04934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/>
          <p:cNvGrpSpPr/>
          <p:nvPr/>
        </p:nvGrpSpPr>
        <p:grpSpPr>
          <a:xfrm>
            <a:off x="4410665" y="966716"/>
            <a:ext cx="305878" cy="369332"/>
            <a:chOff x="4410665" y="1042808"/>
            <a:chExt cx="305878" cy="369331"/>
          </a:xfrm>
        </p:grpSpPr>
        <p:sp>
          <p:nvSpPr>
            <p:cNvPr id="109" name="椭圆 108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10665" y="1042808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414857" y="4083918"/>
            <a:ext cx="301686" cy="369332"/>
            <a:chOff x="4414857" y="1039439"/>
            <a:chExt cx="301686" cy="369331"/>
          </a:xfrm>
        </p:grpSpPr>
        <p:sp>
          <p:nvSpPr>
            <p:cNvPr id="112" name="椭圆 111"/>
            <p:cNvSpPr/>
            <p:nvPr/>
          </p:nvSpPr>
          <p:spPr>
            <a:xfrm>
              <a:off x="4417853" y="1095705"/>
              <a:ext cx="298690" cy="298690"/>
            </a:xfrm>
            <a:prstGeom prst="ellipse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14857" y="1039439"/>
              <a:ext cx="30168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835696" y="1005279"/>
            <a:ext cx="2442281" cy="338554"/>
            <a:chOff x="1835696" y="1081371"/>
            <a:chExt cx="2442281" cy="338554"/>
          </a:xfrm>
        </p:grpSpPr>
        <p:sp>
          <p:nvSpPr>
            <p:cNvPr id="115" name="矩形 114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23507" y="1081371"/>
              <a:ext cx="2051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开发账目分类设置页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4869182" y="4125850"/>
            <a:ext cx="2442281" cy="338554"/>
            <a:chOff x="1835696" y="1081371"/>
            <a:chExt cx="2442281" cy="338554"/>
          </a:xfrm>
        </p:grpSpPr>
        <p:sp>
          <p:nvSpPr>
            <p:cNvPr id="118" name="矩形 117"/>
            <p:cNvSpPr/>
            <p:nvPr/>
          </p:nvSpPr>
          <p:spPr>
            <a:xfrm>
              <a:off x="1835696" y="1095705"/>
              <a:ext cx="2442281" cy="29869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849335" y="108137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开发首页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4822509" y="966717"/>
            <a:ext cx="3205875" cy="3071760"/>
            <a:chOff x="4822508" y="1490148"/>
            <a:chExt cx="3106017" cy="2624419"/>
          </a:xfrm>
        </p:grpSpPr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58817" y="2298370"/>
              <a:ext cx="1161454" cy="1816197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22" name="矩形 121"/>
            <p:cNvSpPr/>
            <p:nvPr/>
          </p:nvSpPr>
          <p:spPr>
            <a:xfrm>
              <a:off x="4822508" y="1490148"/>
              <a:ext cx="3106017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WeX5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提供的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可以给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增加左（右）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边栏；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也可以相应安卓手机的物理返回键，实现按两次返回键退出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的能力。</a:t>
              </a:r>
            </a:p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89542" y="1414057"/>
            <a:ext cx="3032063" cy="2988711"/>
            <a:chOff x="1089541" y="1490149"/>
            <a:chExt cx="3032063" cy="2988710"/>
          </a:xfrm>
        </p:grpSpPr>
        <p:pic>
          <p:nvPicPr>
            <p:cNvPr id="12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12469" y="1490149"/>
              <a:ext cx="1202854" cy="1865890"/>
            </a:xfrm>
            <a:prstGeom prst="rect">
              <a:avLst/>
            </a:prstGeom>
            <a:solidFill>
              <a:schemeClr val="accent2"/>
            </a:solidFill>
            <a:ln w="38100">
              <a:noFill/>
              <a:miter lim="800000"/>
              <a:headEnd/>
              <a:tailEnd/>
            </a:ln>
          </p:spPr>
        </p:pic>
        <p:sp>
          <p:nvSpPr>
            <p:cNvPr id="125" name="矩形 124"/>
            <p:cNvSpPr/>
            <p:nvPr/>
          </p:nvSpPr>
          <p:spPr>
            <a:xfrm>
              <a:off x="1089541" y="3426263"/>
              <a:ext cx="3032063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账目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类型分为收入和支出，是静态数据，因此使用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组件；账目分类则需要数据组件</a:t>
              </a: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baasData</a:t>
              </a: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zh-CN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后端服务没获取账目分类表中数据。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9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实践开发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22" name="矩形 21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75522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46469E-6 L 8.33333E-7 0.32778 " pathEditMode="relative" rAng="0" ptsTypes="AA">
                                      <p:cBhvr>
                                        <p:cTn id="21" dur="12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7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0.2784 L 4.44444E-6 0.04938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3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3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347864" y="77095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805064" y="699542"/>
            <a:ext cx="32766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开发模式的发展历程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base" hangingPunct="1">
              <a:lnSpc>
                <a:spcPct val="120000"/>
              </a:lnSpc>
              <a:buClrTx/>
              <a:buSzTx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652664" y="145654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109864" y="1385131"/>
            <a:ext cx="32716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跨端框架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033664" y="213737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490864" y="2065957"/>
            <a:ext cx="29718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可视化开发工具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20"/>
          <p:cNvSpPr>
            <a:spLocks noChangeArrowheads="1" noChangeShapeType="1" noTextEdit="1"/>
          </p:cNvSpPr>
          <p:nvPr/>
        </p:nvSpPr>
        <p:spPr bwMode="auto">
          <a:xfrm>
            <a:off x="4414664" y="283248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4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4948064" y="2761067"/>
            <a:ext cx="29718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的学习重点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WordArt 20"/>
          <p:cNvSpPr>
            <a:spLocks noChangeArrowheads="1" noChangeShapeType="1" noTextEdit="1"/>
          </p:cNvSpPr>
          <p:nvPr/>
        </p:nvSpPr>
        <p:spPr bwMode="auto">
          <a:xfrm>
            <a:off x="4757564" y="3594281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5290964" y="3522865"/>
            <a:ext cx="29718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实践学习及总结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252" y="858316"/>
            <a:ext cx="3516086" cy="3657650"/>
            <a:chOff x="839089" y="1016488"/>
            <a:chExt cx="4688114" cy="4876868"/>
          </a:xfrm>
        </p:grpSpPr>
        <p:grpSp>
          <p:nvGrpSpPr>
            <p:cNvPr id="3" name="组合 2"/>
            <p:cNvGrpSpPr/>
            <p:nvPr/>
          </p:nvGrpSpPr>
          <p:grpSpPr>
            <a:xfrm rot="21302113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7" idx="3"/>
              </p:cNvCxnSpPr>
              <p:nvPr/>
            </p:nvCxnSpPr>
            <p:spPr>
              <a:xfrm rot="297887" flipV="1">
                <a:off x="3094034" y="2229872"/>
                <a:ext cx="844287" cy="600510"/>
              </a:xfrm>
              <a:prstGeom prst="line">
                <a:avLst/>
              </a:prstGeom>
              <a:noFill/>
              <a:ln w="9525" cap="flat">
                <a:gradFill>
                  <a:gsLst>
                    <a:gs pos="100000">
                      <a:srgbClr val="3A3A3A"/>
                    </a:gs>
                    <a:gs pos="29000">
                      <a:srgbClr val="3A3A3A"/>
                    </a:gs>
                  </a:gsLst>
                  <a:lin ang="5400000" scaled="1"/>
                </a:gra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7" idx="5"/>
              </p:cNvCxnSpPr>
              <p:nvPr/>
            </p:nvCxnSpPr>
            <p:spPr>
              <a:xfrm rot="297887">
                <a:off x="4139781" y="2298471"/>
                <a:ext cx="742017" cy="623244"/>
              </a:xfrm>
              <a:prstGeom prst="line">
                <a:avLst/>
              </a:prstGeom>
              <a:noFill/>
              <a:ln w="9525" cap="flat">
                <a:gradFill>
                  <a:gsLst>
                    <a:gs pos="100000">
                      <a:srgbClr val="3A3A3A"/>
                    </a:gs>
                    <a:gs pos="29000">
                      <a:srgbClr val="3A3A3A"/>
                    </a:gs>
                  </a:gsLst>
                  <a:lin ang="5400000" scaled="1"/>
                </a:gra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rgbClr val="414455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spAutoFit/>
              </a:bodyPr>
              <a:lstStyle/>
              <a:p>
                <a:pPr algn="ctr"/>
                <a:endParaRPr lang="zh-CN" altLang="en-US" sz="3300" dirty="0"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244"/>
              <a:ext cx="4688114" cy="3429112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208966" y="2340218"/>
            <a:ext cx="3119291" cy="138961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通过学习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框架，我掌握了其框架结构以及它的实现方式，并通过学习它的双向数据绑定和组件化开发理念，发现目前虽然有很多类似的移动互联网开发框架，但是都有一个共通的特点，就是简洁化和高效化，这极大地节省了</a:t>
            </a: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的学习成本，以及降低了维护更新软件的成本。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788" y="1011515"/>
            <a:ext cx="2744596" cy="3648467"/>
            <a:chOff x="6502470" y="1193868"/>
            <a:chExt cx="3467440" cy="3806628"/>
          </a:xfrm>
        </p:grpSpPr>
        <p:grpSp>
          <p:nvGrpSpPr>
            <p:cNvPr id="11" name="组合 10"/>
            <p:cNvGrpSpPr/>
            <p:nvPr/>
          </p:nvGrpSpPr>
          <p:grpSpPr>
            <a:xfrm rot="21302113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15" idx="3"/>
              </p:cNvCxnSpPr>
              <p:nvPr/>
            </p:nvCxnSpPr>
            <p:spPr>
              <a:xfrm rot="297887" flipV="1">
                <a:off x="3089536" y="2333618"/>
                <a:ext cx="853285" cy="496958"/>
              </a:xfrm>
              <a:prstGeom prst="line">
                <a:avLst/>
              </a:prstGeom>
              <a:noFill/>
              <a:ln w="9525" cap="flat">
                <a:gradFill>
                  <a:gsLst>
                    <a:gs pos="100000">
                      <a:srgbClr val="3A3A3A"/>
                    </a:gs>
                    <a:gs pos="29000">
                      <a:srgbClr val="3A3A3A"/>
                    </a:gs>
                  </a:gsLst>
                  <a:lin ang="5400000" scaled="1"/>
                </a:gra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15" idx="5"/>
              </p:cNvCxnSpPr>
              <p:nvPr/>
            </p:nvCxnSpPr>
            <p:spPr>
              <a:xfrm rot="297887">
                <a:off x="4144279" y="2402217"/>
                <a:ext cx="733019" cy="519693"/>
              </a:xfrm>
              <a:prstGeom prst="line">
                <a:avLst/>
              </a:prstGeom>
              <a:noFill/>
              <a:ln w="9525" cap="flat">
                <a:gradFill>
                  <a:gsLst>
                    <a:gs pos="100000">
                      <a:srgbClr val="3A3A3A"/>
                    </a:gs>
                    <a:gs pos="29000">
                      <a:srgbClr val="3A3A3A"/>
                    </a:gs>
                  </a:gsLst>
                  <a:lin ang="5400000" scaled="1"/>
                </a:gra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rgbClr val="414455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spAutoFit/>
              </a:bodyPr>
              <a:lstStyle/>
              <a:p>
                <a:pPr algn="ctr"/>
                <a:endParaRPr lang="zh-CN" altLang="en-US" sz="3300" dirty="0"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4244"/>
              <a:ext cx="3467440" cy="2536252"/>
            </a:xfrm>
            <a:prstGeom prst="rect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457336" y="2393000"/>
            <a:ext cx="2300568" cy="20497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虽然现在的框架既是多样化的，但它们又是逐渐走向统一的，无论是在追求性能方面，还是用户体验上，都在不断地进步和发展，所以我们要不断创新不断努力，通过不断学习前沿领域技术，打牢基础，并找出自己的创新点，为了我国的软件事业做出自己的贡献。 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9" name="矩形 18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1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1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1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3773158" y="2052193"/>
            <a:ext cx="2014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开发模式诞生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2417868"/>
            <a:ext cx="26891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从“重混”到“轻混”的转变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60" y="1247148"/>
            <a:ext cx="4682012" cy="530915"/>
            <a:chOff x="3773160" y="1247148"/>
            <a:chExt cx="4682012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1561966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Progress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2431691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发展历程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3209" y="2644490"/>
            <a:ext cx="1959186" cy="1871476"/>
            <a:chOff x="3065829" y="2668267"/>
            <a:chExt cx="1872107" cy="1761728"/>
          </a:xfrm>
        </p:grpSpPr>
        <p:sp>
          <p:nvSpPr>
            <p:cNvPr id="3" name="椭圆 2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rgbClr val="414455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414455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827584" y="1009060"/>
            <a:ext cx="7495412" cy="1298899"/>
            <a:chOff x="2954339" y="1349947"/>
            <a:chExt cx="7162269" cy="1222730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877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自苹果和谷歌分别发布了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</a:t>
              </a:r>
              <a:r>
                <a:rPr lang="zh-CN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手机开始，我们就进入了一个移动应用的新时代。随之而来便产生了一个新的问题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——“</a:t>
              </a:r>
              <a:r>
                <a:rPr lang="zh-CN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一个应用两套实现</a:t>
              </a:r>
              <a:r>
                <a:rPr lang="en-US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zh-CN" sz="14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，这对开发成本和维护成本都是非常大的</a:t>
              </a:r>
              <a:r>
                <a:rPr lang="zh-CN" altLang="zh-CN" sz="14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</a:t>
              </a:r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4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63100" y="1349947"/>
              <a:ext cx="764652" cy="318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背景：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96755" y="3083018"/>
            <a:ext cx="979646" cy="994420"/>
            <a:chOff x="3254772" y="2872916"/>
            <a:chExt cx="936104" cy="936104"/>
          </a:xfrm>
        </p:grpSpPr>
        <p:sp>
          <p:nvSpPr>
            <p:cNvPr id="21" name="椭圆 20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76627" y="3197123"/>
              <a:ext cx="827455" cy="304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Hybrid</a:t>
              </a:r>
              <a:r>
                <a:rPr lang="en-US" altLang="zh-CN" sz="15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79048" y="3070845"/>
            <a:ext cx="2078325" cy="944423"/>
            <a:chOff x="789157" y="3505487"/>
            <a:chExt cx="1985951" cy="889040"/>
          </a:xfrm>
        </p:grpSpPr>
        <p:sp>
          <p:nvSpPr>
            <p:cNvPr id="24" name="TextBox 23"/>
            <p:cNvSpPr txBox="1"/>
            <p:nvPr/>
          </p:nvSpPr>
          <p:spPr>
            <a:xfrm>
              <a:off x="789157" y="3505487"/>
              <a:ext cx="1029646" cy="34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12496" y="3800585"/>
              <a:ext cx="1962612" cy="593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2105"/>
                </a:lnSpc>
              </a:pP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月，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Google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发布第一部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智能手机。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4769" y="3080919"/>
            <a:ext cx="2053900" cy="934346"/>
            <a:chOff x="812496" y="3514973"/>
            <a:chExt cx="1962612" cy="879554"/>
          </a:xfrm>
        </p:grpSpPr>
        <p:sp>
          <p:nvSpPr>
            <p:cNvPr id="27" name="TextBox 26"/>
            <p:cNvSpPr txBox="1"/>
            <p:nvPr/>
          </p:nvSpPr>
          <p:spPr>
            <a:xfrm>
              <a:off x="864408" y="3514973"/>
              <a:ext cx="541016" cy="34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12496" y="3800585"/>
              <a:ext cx="1962612" cy="593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5"/>
                </a:lnSpc>
              </a:pP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月，乔布斯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发布第一</a:t>
              </a:r>
              <a:r>
                <a:rPr lang="zh-CN" altLang="en-US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</a:t>
              </a:r>
              <a:r>
                <a:rPr lang="en-US" altLang="zh-CN" sz="12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iPhone 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的诞生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9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130400"/>
            <a:ext cx="9144000" cy="381000"/>
            <a:chOff x="0" y="1243696"/>
            <a:chExt cx="9144000" cy="381000"/>
          </a:xfrm>
        </p:grpSpPr>
        <p:sp>
          <p:nvSpPr>
            <p:cNvPr id="204" name="Rectangle 12"/>
            <p:cNvSpPr/>
            <p:nvPr/>
          </p:nvSpPr>
          <p:spPr>
            <a:xfrm>
              <a:off x="0" y="1243696"/>
              <a:ext cx="9144000" cy="381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3"/>
            <p:cNvSpPr/>
            <p:nvPr/>
          </p:nvSpPr>
          <p:spPr>
            <a:xfrm>
              <a:off x="4610100" y="1243696"/>
              <a:ext cx="4533900" cy="381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400"/>
            </a:p>
          </p:txBody>
        </p:sp>
      </p:grpSp>
      <p:cxnSp>
        <p:nvCxnSpPr>
          <p:cNvPr id="208" name="Straight Connector 5"/>
          <p:cNvCxnSpPr/>
          <p:nvPr/>
        </p:nvCxnSpPr>
        <p:spPr>
          <a:xfrm>
            <a:off x="4600575" y="172095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0" y="4483199"/>
            <a:ext cx="9144000" cy="104775"/>
            <a:chOff x="0" y="4596495"/>
            <a:chExt cx="9144000" cy="104775"/>
          </a:xfrm>
        </p:grpSpPr>
        <p:sp>
          <p:nvSpPr>
            <p:cNvPr id="209" name="Rectangle 13"/>
            <p:cNvSpPr/>
            <p:nvPr/>
          </p:nvSpPr>
          <p:spPr>
            <a:xfrm>
              <a:off x="0" y="4596495"/>
              <a:ext cx="9144000" cy="104775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14"/>
            <p:cNvSpPr/>
            <p:nvPr/>
          </p:nvSpPr>
          <p:spPr>
            <a:xfrm>
              <a:off x="4610100" y="4596495"/>
              <a:ext cx="4533900" cy="104775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211" name="Text Placeholder 5"/>
          <p:cNvSpPr txBox="1"/>
          <p:nvPr/>
        </p:nvSpPr>
        <p:spPr>
          <a:xfrm>
            <a:off x="4610100" y="151140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00355" indent="-300355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501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810" indent="-20066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5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98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37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76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515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APP=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“轻混”的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Hybrid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界面交互使用纯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设备接口使用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Native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WeX5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就是典型的“轻混”模式框架</a:t>
            </a:r>
            <a:endParaRPr 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2" name="Text Placeholder 6"/>
          <p:cNvSpPr txBox="1"/>
          <p:nvPr/>
        </p:nvSpPr>
        <p:spPr>
          <a:xfrm>
            <a:off x="533400" y="151140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00355" indent="-300355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501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810" indent="-20066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5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98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37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76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515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来凑</a:t>
            </a:r>
            <a:endParaRPr lang="zh-CN" altLang="en-US" sz="1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140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endParaRPr lang="zh-CN" altLang="en-US" sz="1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技术交叉混杂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需要同时掌握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一个页面有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组件也有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14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Text Placeholder 7"/>
          <p:cNvSpPr txBox="1"/>
          <p:nvPr/>
        </p:nvSpPr>
        <p:spPr>
          <a:xfrm>
            <a:off x="523875" y="1132876"/>
            <a:ext cx="4038600" cy="304800"/>
          </a:xfrm>
          <a:prstGeom prst="rect">
            <a:avLst/>
          </a:prstGeom>
        </p:spPr>
        <p:txBody>
          <a:bodyPr/>
          <a:lstStyle>
            <a:lvl1pPr marL="300355" indent="-300355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501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810" indent="-20066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5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98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37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76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515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模式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4" name="Text Placeholder 8"/>
          <p:cNvSpPr txBox="1"/>
          <p:nvPr/>
        </p:nvSpPr>
        <p:spPr>
          <a:xfrm>
            <a:off x="4624325" y="1132875"/>
            <a:ext cx="4038600" cy="304800"/>
          </a:xfrm>
          <a:prstGeom prst="rect">
            <a:avLst/>
          </a:prstGeom>
        </p:spPr>
        <p:txBody>
          <a:bodyPr/>
          <a:lstStyle>
            <a:lvl1pPr marL="300355" indent="-300355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40" indent="-2501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810" indent="-20066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59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98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37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76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5150" indent="-199390" algn="l" defTabSz="79946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轻混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模式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3300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混合应用应运而生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  <p:bldP spid="213" grpId="0"/>
      <p:bldP spid="21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20442" y="1977709"/>
            <a:ext cx="226760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的框架结构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07904" y="2433590"/>
            <a:ext cx="175496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的框架选择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904" y="1275606"/>
            <a:ext cx="5371779" cy="530915"/>
            <a:chOff x="3707904" y="1275606"/>
            <a:chExt cx="5371779" cy="53091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1895391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Framework</a:t>
              </a:r>
              <a:endParaRPr lang="zh-CN" altLang="en-US" sz="3000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55402" y="1330597"/>
              <a:ext cx="3224281" cy="407804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</a:t>
              </a:r>
              <a:r>
                <a:rPr lang="en-US" altLang="zh-CN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跨端框架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328129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329" y="2165074"/>
            <a:ext cx="108000" cy="108000"/>
          </a:xfrm>
          <a:prstGeom prst="rect">
            <a:avLst/>
          </a:prstGeom>
          <a:solidFill>
            <a:srgbClr val="0E90B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10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32040" y="1294982"/>
            <a:ext cx="2664296" cy="20082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APP</a:t>
            </a: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简单理解就是以网页技术为主来实现的移动应用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轻混模式下的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APP</a:t>
            </a: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由网页和外壳两部分组成</a:t>
            </a: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642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的框架结构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48" name="矩形 47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551" y="986629"/>
            <a:ext cx="13315577" cy="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7" y="1131590"/>
            <a:ext cx="3384376" cy="36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" tmFilter="0,0; .5, 1; 1, 1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98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的框架选择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8"/>
          <p:cNvSpPr txBox="1"/>
          <p:nvPr/>
        </p:nvSpPr>
        <p:spPr>
          <a:xfrm>
            <a:off x="411980" y="1203598"/>
            <a:ext cx="3727972" cy="12234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页面框架：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单页应用模式</a:t>
            </a: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err="1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样式隔离</a:t>
            </a:r>
          </a:p>
          <a:p>
            <a:pPr marL="228600" indent="-2286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395536" y="3075806"/>
            <a:ext cx="3384376" cy="150041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endParaRPr lang="zh-CN" altLang="en-US" sz="1400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业界最主流的开源移动跨端框架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HTML+CSS+JS+</a:t>
            </a: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原生插件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开放式的原生插件框架</a:t>
            </a: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“干净”的轻混合跨端框架 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3560" y="2761096"/>
            <a:ext cx="415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283968" y="12035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1" name="Picture 3" descr="屏幕快照%202017-01-02%20下午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00" y="1275606"/>
            <a:ext cx="46101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445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WeX5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的整体技术架构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70" name="矩形 69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5" y="699542"/>
            <a:ext cx="12858842" cy="47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 descr="屏幕快照%202017-01-02%20下午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99542"/>
            <a:ext cx="6768752" cy="419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1141</Words>
  <Application>Microsoft Macintosh PowerPoint</Application>
  <PresentationFormat>全屏显示(16:9)</PresentationFormat>
  <Paragraphs>174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Impact</vt:lpstr>
      <vt:lpstr>Nexa Light</vt:lpstr>
      <vt:lpstr>Segoe UI</vt:lpstr>
      <vt:lpstr>Wingdings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Microsoft Office 用户</cp:lastModifiedBy>
  <cp:revision>27</cp:revision>
  <dcterms:created xsi:type="dcterms:W3CDTF">2014-09-01T11:16:00Z</dcterms:created>
  <dcterms:modified xsi:type="dcterms:W3CDTF">2017-01-03T14:30:33Z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