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5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81964"/>
  </p:normalViewPr>
  <p:slideViewPr>
    <p:cSldViewPr snapToGrid="0" snapToObjects="1">
      <p:cViewPr varScale="1">
        <p:scale>
          <a:sx n="64" d="100"/>
          <a:sy n="64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4D238-E727-3845-B176-DDBDFFA1697C}" type="datetimeFigureOut">
              <a:rPr kumimoji="1" lang="zh-CN" altLang="en-US" smtClean="0"/>
              <a:t>17/1/3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060E-8EF5-9C47-906E-BAEB8BEE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87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060E-8EF5-9C47-906E-BAEB8BEE3EA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61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7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0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4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92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031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737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FF1211-4E0C-4AB3-B04F-585959BDAFE8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25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BDECAF-D3BE-4069-9C78-642ECCD01477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8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0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1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4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3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的插件化开发原理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报告人：郭大魁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4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简单的动态加载模式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宿主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dexClassLoader</a:t>
            </a:r>
            <a:r>
              <a:rPr kumimoji="1" lang="zh-CN" altLang="en-US" dirty="0" smtClean="0"/>
              <a:t>加载插件</a:t>
            </a:r>
            <a:r>
              <a:rPr kumimoji="1" lang="en-US" altLang="zh-CN" dirty="0" err="1" smtClean="0"/>
              <a:t>dex</a:t>
            </a:r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通过反射调用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setActivity</a:t>
            </a:r>
            <a:r>
              <a:rPr kumimoji="1" lang="zh-CN" altLang="en-US" dirty="0" smtClean="0"/>
              <a:t>函数，传入宿主的</a:t>
            </a:r>
            <a:r>
              <a:rPr kumimoji="1" lang="en-US" altLang="zh-CN" dirty="0" smtClean="0"/>
              <a:t>context</a:t>
            </a:r>
            <a:endParaRPr kumimoji="1" lang="zh-CN" altLang="en-US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插件使用宿主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contentView</a:t>
            </a:r>
            <a:r>
              <a:rPr kumimoji="1" lang="zh-CN" altLang="en-US" dirty="0" smtClean="0"/>
              <a:t>（偷梁换柱）</a:t>
            </a:r>
          </a:p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插件不使用</a:t>
            </a:r>
            <a:r>
              <a:rPr kumimoji="1" lang="en-US" altLang="zh-CN" dirty="0" smtClean="0"/>
              <a:t>res</a:t>
            </a:r>
            <a:r>
              <a:rPr kumimoji="1" lang="zh-CN" altLang="en-US" dirty="0" smtClean="0"/>
              <a:t>资源，在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写布局页面</a:t>
            </a:r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由于这种实例的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没有生命，可以用</a:t>
            </a:r>
            <a:r>
              <a:rPr kumimoji="1" lang="en-US" altLang="zh-CN" dirty="0" smtClean="0"/>
              <a:t>Fragment</a:t>
            </a:r>
            <a:r>
              <a:rPr kumimoji="1" lang="zh-CN" altLang="en-US" dirty="0" smtClean="0"/>
              <a:t>代替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Fragment</a:t>
            </a:r>
            <a:r>
              <a:rPr kumimoji="1" lang="zh-CN" altLang="en-US" dirty="0" smtClean="0"/>
              <a:t>不需要注册）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简单的动态加载模式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特点与问题：</a:t>
            </a:r>
          </a:p>
          <a:p>
            <a:pPr lvl="1"/>
            <a:r>
              <a:rPr kumimoji="1" lang="en-US" altLang="zh-CN" sz="1800" dirty="0" smtClean="0"/>
              <a:t>1.</a:t>
            </a:r>
            <a:r>
              <a:rPr kumimoji="1" lang="zh-CN" altLang="en-US" sz="1800" dirty="0" smtClean="0"/>
              <a:t> </a:t>
            </a:r>
            <a:r>
              <a:rPr kumimoji="1" lang="zh-CN" altLang="en-US" sz="1800" dirty="0" smtClean="0"/>
              <a:t>无法使用</a:t>
            </a:r>
            <a:r>
              <a:rPr kumimoji="1" lang="en-US" altLang="zh-CN" sz="1800" dirty="0" smtClean="0"/>
              <a:t>res</a:t>
            </a:r>
            <a:r>
              <a:rPr kumimoji="1" lang="zh-CN" altLang="en-US" sz="1800" dirty="0" smtClean="0"/>
              <a:t>目录下的资源，特别是</a:t>
            </a:r>
            <a:r>
              <a:rPr kumimoji="1" lang="en-US" altLang="zh-CN" sz="1800" dirty="0" smtClean="0"/>
              <a:t>XML</a:t>
            </a:r>
            <a:r>
              <a:rPr kumimoji="1" lang="zh-CN" altLang="en-US" sz="1800" dirty="0" smtClean="0"/>
              <a:t>布局，以及无法通过</a:t>
            </a:r>
            <a:r>
              <a:rPr kumimoji="1" lang="en-US" altLang="zh-CN" sz="1800" dirty="0" smtClean="0"/>
              <a:t>res</a:t>
            </a:r>
            <a:r>
              <a:rPr kumimoji="1" lang="zh-CN" altLang="en-US" sz="1800" dirty="0" smtClean="0"/>
              <a:t>资源达到自适应</a:t>
            </a:r>
          </a:p>
          <a:p>
            <a:pPr lvl="1"/>
            <a:r>
              <a:rPr kumimoji="1" lang="en-US" altLang="zh-CN" sz="1800" dirty="0" smtClean="0"/>
              <a:t>2.</a:t>
            </a:r>
            <a:r>
              <a:rPr kumimoji="1" lang="zh-CN" altLang="en-US" sz="1800" dirty="0" smtClean="0"/>
              <a:t> 无法动态加载新的</a:t>
            </a:r>
            <a:r>
              <a:rPr kumimoji="1" lang="en-US" altLang="zh-CN" sz="1800" dirty="0" smtClean="0"/>
              <a:t>Activity</a:t>
            </a:r>
            <a:r>
              <a:rPr kumimoji="1" lang="zh-CN" altLang="en-US" sz="1800" dirty="0" smtClean="0"/>
              <a:t>等组件（因为这些组件需要在</a:t>
            </a:r>
            <a:r>
              <a:rPr kumimoji="1" lang="en-US" altLang="zh-CN" sz="1800" dirty="0" smtClean="0"/>
              <a:t>Manifest</a:t>
            </a:r>
            <a:r>
              <a:rPr kumimoji="1" lang="zh-CN" altLang="en-US" sz="1800" dirty="0" smtClean="0"/>
              <a:t>中注册，动态加载无法更新当前</a:t>
            </a:r>
            <a:r>
              <a:rPr kumimoji="1" lang="en-US" altLang="zh-CN" sz="1800" dirty="0" smtClean="0"/>
              <a:t>APK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Manifest</a:t>
            </a:r>
            <a:r>
              <a:rPr kumimoji="1" lang="zh-CN" altLang="en-US" sz="18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17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11354" y="3339546"/>
            <a:ext cx="2226365" cy="914400"/>
          </a:xfrm>
          <a:prstGeom prst="rect">
            <a:avLst/>
          </a:prstGeom>
          <a:solidFill>
            <a:srgbClr val="37224E"/>
          </a:solidFill>
          <a:ln>
            <a:solidFill>
              <a:srgbClr val="372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ProxyActivity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50678" y="2564295"/>
            <a:ext cx="2226365" cy="914400"/>
          </a:xfrm>
          <a:prstGeom prst="rect">
            <a:avLst/>
          </a:prstGeom>
          <a:solidFill>
            <a:srgbClr val="37224E"/>
          </a:solidFill>
          <a:ln>
            <a:solidFill>
              <a:srgbClr val="372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PluginInterface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90002" y="3260034"/>
            <a:ext cx="2226365" cy="914400"/>
          </a:xfrm>
          <a:prstGeom prst="rect">
            <a:avLst/>
          </a:prstGeom>
          <a:solidFill>
            <a:srgbClr val="37224E"/>
          </a:solidFill>
          <a:ln>
            <a:solidFill>
              <a:srgbClr val="372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baseActivity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8" idx="1"/>
            <a:endCxn id="7" idx="3"/>
          </p:cNvCxnSpPr>
          <p:nvPr/>
        </p:nvCxnSpPr>
        <p:spPr>
          <a:xfrm flipH="1">
            <a:off x="3637719" y="3021495"/>
            <a:ext cx="912959" cy="77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3"/>
            <a:endCxn id="9" idx="1"/>
          </p:cNvCxnSpPr>
          <p:nvPr/>
        </p:nvCxnSpPr>
        <p:spPr>
          <a:xfrm>
            <a:off x="6777043" y="3021495"/>
            <a:ext cx="912959" cy="69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96747" y="3656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调用接口</a:t>
            </a:r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22978" y="3656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继承接口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70538" y="457199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宿主</a:t>
            </a:r>
            <a:r>
              <a:rPr kumimoji="1" lang="en-US" altLang="zh-CN" dirty="0" smtClean="0"/>
              <a:t>APK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258002" y="287082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插件</a:t>
            </a:r>
            <a:r>
              <a:rPr kumimoji="1" lang="en-US" altLang="zh-CN" dirty="0" smtClean="0"/>
              <a:t>APK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20339" y="4941329"/>
            <a:ext cx="2226365" cy="914400"/>
          </a:xfrm>
          <a:prstGeom prst="rect">
            <a:avLst/>
          </a:prstGeom>
          <a:solidFill>
            <a:srgbClr val="37224E"/>
          </a:solidFill>
          <a:ln>
            <a:solidFill>
              <a:srgbClr val="372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ActivityA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035817" y="4941329"/>
            <a:ext cx="2226365" cy="914400"/>
          </a:xfrm>
          <a:prstGeom prst="rect">
            <a:avLst/>
          </a:prstGeom>
          <a:solidFill>
            <a:srgbClr val="37224E"/>
          </a:solidFill>
          <a:ln>
            <a:solidFill>
              <a:srgbClr val="372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ActivityB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9" idx="2"/>
            <a:endCxn id="19" idx="0"/>
          </p:cNvCxnSpPr>
          <p:nvPr/>
        </p:nvCxnSpPr>
        <p:spPr>
          <a:xfrm flipH="1">
            <a:off x="7233522" y="4174434"/>
            <a:ext cx="1569663" cy="76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9" idx="2"/>
            <a:endCxn id="20" idx="0"/>
          </p:cNvCxnSpPr>
          <p:nvPr/>
        </p:nvCxnSpPr>
        <p:spPr>
          <a:xfrm>
            <a:off x="8803185" y="4174434"/>
            <a:ext cx="1345815" cy="76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AssesManager</a:t>
            </a:r>
            <a:r>
              <a:rPr kumimoji="1" lang="zh-CN" altLang="en-US" dirty="0" smtClean="0"/>
              <a:t>实例化</a:t>
            </a:r>
            <a:r>
              <a:rPr kumimoji="1" lang="en-US" altLang="zh-CN" dirty="0" err="1" smtClean="0"/>
              <a:t>getResourese</a:t>
            </a:r>
            <a:r>
              <a:rPr kumimoji="1" lang="zh-CN" altLang="en-US" dirty="0" smtClean="0"/>
              <a:t>，是的插件能够读取</a:t>
            </a:r>
            <a:r>
              <a:rPr kumimoji="1" lang="en-US" altLang="zh-CN" dirty="0" smtClean="0"/>
              <a:t>res</a:t>
            </a:r>
            <a:r>
              <a:rPr kumimoji="1" lang="zh-CN" altLang="en-US" dirty="0" smtClean="0"/>
              <a:t>目录下的资源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88" y="3246098"/>
            <a:ext cx="8507344" cy="32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特点与问题</a:t>
            </a:r>
          </a:p>
          <a:p>
            <a:pPr lvl="1"/>
            <a:r>
              <a:rPr kumimoji="1" lang="en-US" altLang="zh-CN" sz="1800" dirty="0" smtClean="0"/>
              <a:t>1.</a:t>
            </a:r>
            <a:r>
              <a:rPr kumimoji="1" lang="zh-CN" altLang="en-US" sz="1800" dirty="0" smtClean="0"/>
              <a:t> 需要在</a:t>
            </a:r>
            <a:r>
              <a:rPr kumimoji="1" lang="en-US" altLang="zh-CN" sz="1800" dirty="0" smtClean="0"/>
              <a:t>Manifest</a:t>
            </a:r>
            <a:r>
              <a:rPr kumimoji="1" lang="zh-CN" altLang="en-US" sz="1800" dirty="0" smtClean="0"/>
              <a:t>注册的功能都无法在插件实现，比如应用权限、</a:t>
            </a:r>
            <a:r>
              <a:rPr kumimoji="1" lang="en-US" altLang="zh-CN" sz="1800" dirty="0" err="1" smtClean="0"/>
              <a:t>LaunchMode</a:t>
            </a:r>
            <a:r>
              <a:rPr kumimoji="1" lang="zh-CN" altLang="en-US" sz="1800" dirty="0" smtClean="0"/>
              <a:t>、静态广播等；</a:t>
            </a:r>
          </a:p>
          <a:p>
            <a:pPr lvl="1"/>
            <a:r>
              <a:rPr kumimoji="1" lang="en-US" altLang="zh-CN" sz="1800" dirty="0" smtClean="0"/>
              <a:t>2.</a:t>
            </a:r>
            <a:r>
              <a:rPr kumimoji="1" lang="zh-CN" altLang="en-US" sz="1800" dirty="0" smtClean="0"/>
              <a:t> 宿主项目和插件项目的开发都需要接入共同的框架，共同的第三方包</a:t>
            </a:r>
          </a:p>
          <a:p>
            <a:pPr lvl="1"/>
            <a:r>
              <a:rPr kumimoji="1" lang="en-US" altLang="zh-CN" sz="1800" dirty="0" smtClean="0"/>
              <a:t>3.</a:t>
            </a:r>
            <a:r>
              <a:rPr kumimoji="1" lang="zh-CN" altLang="en-US" sz="1800" dirty="0" smtClean="0"/>
              <a:t> 插件开发的侵入性比较强，需要指定一套接口框架，作为开发规范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0379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动态创建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5267" y="3487712"/>
            <a:ext cx="2226365" cy="914400"/>
          </a:xfrm>
          <a:prstGeom prst="rect">
            <a:avLst/>
          </a:prstGeom>
          <a:solidFill>
            <a:srgbClr val="37224E"/>
          </a:solidFill>
          <a:ln>
            <a:solidFill>
              <a:srgbClr val="372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TargetActivity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89301" y="2743198"/>
            <a:ext cx="2226365" cy="914400"/>
          </a:xfrm>
          <a:prstGeom prst="rect">
            <a:avLst/>
          </a:prstGeom>
          <a:solidFill>
            <a:srgbClr val="37224E"/>
          </a:solidFill>
          <a:ln>
            <a:solidFill>
              <a:srgbClr val="372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PlugActivity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89301" y="5043978"/>
            <a:ext cx="2226365" cy="914400"/>
          </a:xfrm>
          <a:prstGeom prst="rect">
            <a:avLst/>
          </a:prstGeom>
          <a:solidFill>
            <a:srgbClr val="37224E"/>
          </a:solidFill>
          <a:ln>
            <a:solidFill>
              <a:srgbClr val="372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TargetActivity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2"/>
            <a:endCxn id="6" idx="0"/>
          </p:cNvCxnSpPr>
          <p:nvPr/>
        </p:nvCxnSpPr>
        <p:spPr>
          <a:xfrm>
            <a:off x="8302484" y="3657598"/>
            <a:ext cx="0" cy="138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973267" y="448998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宿主</a:t>
            </a:r>
            <a:r>
              <a:rPr kumimoji="1" lang="en-US" altLang="zh-CN" dirty="0" smtClean="0"/>
              <a:t>APK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523522" y="301573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插件</a:t>
            </a:r>
            <a:r>
              <a:rPr kumimoji="1" lang="en-US" altLang="zh-CN" dirty="0" smtClean="0"/>
              <a:t>APK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630121" y="53165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新生成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38503" y="383144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asmdex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550066" y="440211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dexmaker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90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动态创建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特点与问题</a:t>
            </a:r>
          </a:p>
          <a:p>
            <a:pPr lvl="1"/>
            <a:r>
              <a:rPr lang="zh-CN" altLang="en-US" dirty="0"/>
              <a:t>使用同一个注册的</a:t>
            </a:r>
            <a:r>
              <a:rPr lang="en-US" altLang="zh-CN" dirty="0"/>
              <a:t>Activity</a:t>
            </a:r>
            <a:r>
              <a:rPr lang="zh-CN" altLang="en-US" dirty="0"/>
              <a:t>，所以一些需要在</a:t>
            </a:r>
            <a:r>
              <a:rPr lang="en-US" altLang="zh-CN" dirty="0"/>
              <a:t>Manifest</a:t>
            </a:r>
            <a:r>
              <a:rPr lang="zh-CN" altLang="en-US" dirty="0"/>
              <a:t>注册的属性无法做到每个</a:t>
            </a:r>
            <a:r>
              <a:rPr lang="en-US" altLang="zh-CN" dirty="0"/>
              <a:t>Activity</a:t>
            </a:r>
            <a:r>
              <a:rPr lang="zh-CN" altLang="en-US" dirty="0"/>
              <a:t>都自定义配置；</a:t>
            </a:r>
          </a:p>
          <a:p>
            <a:pPr lvl="1"/>
            <a:r>
              <a:rPr lang="zh-CN" altLang="en-US" dirty="0"/>
              <a:t>插件中的权限，无法动态注册，插件需要的权限都得在宿主中注册，无法动态添加权限；</a:t>
            </a:r>
          </a:p>
          <a:p>
            <a:pPr lvl="1"/>
            <a:r>
              <a:rPr lang="zh-CN" altLang="en-US" dirty="0"/>
              <a:t>插件的</a:t>
            </a:r>
            <a:r>
              <a:rPr lang="en-US" altLang="zh-CN" dirty="0"/>
              <a:t>Activity</a:t>
            </a:r>
            <a:r>
              <a:rPr lang="zh-CN" altLang="en-US" dirty="0"/>
              <a:t>无法开启独立进程，因为这需要在</a:t>
            </a:r>
            <a:r>
              <a:rPr lang="en-US" altLang="zh-CN" dirty="0"/>
              <a:t>Manifest</a:t>
            </a:r>
            <a:r>
              <a:rPr lang="zh-CN" altLang="en-US" dirty="0"/>
              <a:t>里面注册；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75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总结与展望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简单的动态加载</a:t>
            </a:r>
            <a:r>
              <a:rPr kumimoji="1" lang="zh-CN" altLang="en-US" dirty="0" smtClean="0"/>
              <a:t>模式：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  <a:p>
            <a:r>
              <a:rPr kumimoji="1" lang="zh-CN" altLang="en-US" dirty="0"/>
              <a:t>代理</a:t>
            </a:r>
            <a:r>
              <a:rPr kumimoji="1" lang="en-US" altLang="zh-CN" dirty="0"/>
              <a:t>Activity</a:t>
            </a:r>
            <a:r>
              <a:rPr kumimoji="1" lang="zh-CN" altLang="en-US" dirty="0" smtClean="0"/>
              <a:t>模式：</a:t>
            </a:r>
            <a:r>
              <a:rPr kumimoji="1" lang="en-US" altLang="zh-CN" dirty="0" err="1" smtClean="0"/>
              <a:t>DynamicLoadApk</a:t>
            </a:r>
            <a:endParaRPr kumimoji="1" lang="zh-CN" altLang="en-US" dirty="0"/>
          </a:p>
          <a:p>
            <a:r>
              <a:rPr kumimoji="1" lang="zh-CN" altLang="en-US" dirty="0"/>
              <a:t>动态创建</a:t>
            </a:r>
            <a:r>
              <a:rPr kumimoji="1" lang="en-US" altLang="zh-CN" dirty="0"/>
              <a:t>Activity</a:t>
            </a:r>
            <a:r>
              <a:rPr kumimoji="1" lang="zh-CN" altLang="en-US" dirty="0" smtClean="0"/>
              <a:t>模式：</a:t>
            </a:r>
            <a:r>
              <a:rPr kumimoji="1" lang="en-US" altLang="zh-CN" dirty="0" err="1" smtClean="0"/>
              <a:t>DynamicApk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360</a:t>
            </a:r>
            <a:r>
              <a:rPr kumimoji="1" lang="zh-CN" altLang="en-US" dirty="0" smtClean="0"/>
              <a:t>手机助手的</a:t>
            </a:r>
            <a:r>
              <a:rPr kumimoji="1" lang="en-US" altLang="zh-CN" dirty="0" err="1" smtClean="0"/>
              <a:t>DroidPlugin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7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总结与展望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滴滴出行的</a:t>
            </a:r>
            <a:r>
              <a:rPr kumimoji="1" lang="en-US" altLang="zh-CN" dirty="0" err="1" smtClean="0"/>
              <a:t>VIrtualAPK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2016-12-26</a:t>
            </a:r>
            <a:r>
              <a:rPr kumimoji="1" lang="zh-CN" altLang="en-US" dirty="0" smtClean="0"/>
              <a:t>）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b="1" dirty="0"/>
              <a:t>Activity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zh-CN" altLang="en-US" dirty="0"/>
              <a:t>采用宿主</a:t>
            </a:r>
            <a:r>
              <a:rPr lang="en-US" altLang="zh-CN" dirty="0"/>
              <a:t>manifest</a:t>
            </a:r>
            <a:r>
              <a:rPr lang="zh-CN" altLang="en-US" dirty="0"/>
              <a:t>中占坑的方式来绕过系统校验，然后再加载真正的</a:t>
            </a:r>
            <a:r>
              <a:rPr lang="en-US" altLang="zh-CN" dirty="0"/>
              <a:t>activity</a:t>
            </a:r>
            <a:r>
              <a:rPr lang="zh-CN" altLang="en-US" dirty="0"/>
              <a:t>；</a:t>
            </a:r>
          </a:p>
          <a:p>
            <a:r>
              <a:rPr lang="en-US" altLang="zh-CN" b="1" dirty="0"/>
              <a:t>Service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zh-CN" altLang="en-US" dirty="0"/>
              <a:t>动态代理</a:t>
            </a:r>
            <a:r>
              <a:rPr lang="en-US" altLang="zh-CN" dirty="0"/>
              <a:t>AMS</a:t>
            </a:r>
            <a:r>
              <a:rPr lang="zh-CN" altLang="en-US" dirty="0"/>
              <a:t>，拦截</a:t>
            </a:r>
            <a:r>
              <a:rPr lang="en-US" altLang="zh-CN" dirty="0"/>
              <a:t>service</a:t>
            </a:r>
            <a:r>
              <a:rPr lang="zh-CN" altLang="en-US" dirty="0"/>
              <a:t>相关的请求，将其中转给一个虚拟空间（</a:t>
            </a:r>
            <a:r>
              <a:rPr lang="en-US" altLang="zh-CN" dirty="0"/>
              <a:t>Matrix</a:t>
            </a:r>
            <a:r>
              <a:rPr lang="zh-CN" altLang="en-US" dirty="0"/>
              <a:t>）去处理，</a:t>
            </a:r>
            <a:r>
              <a:rPr lang="en-US" altLang="zh-CN" dirty="0"/>
              <a:t>Matrix</a:t>
            </a:r>
            <a:r>
              <a:rPr lang="zh-CN" altLang="en-US" dirty="0"/>
              <a:t>会接管系统的所有操作；</a:t>
            </a:r>
          </a:p>
          <a:p>
            <a:r>
              <a:rPr lang="en-US" altLang="zh-CN" b="1" dirty="0"/>
              <a:t>Receiver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zh-CN" altLang="en-US" dirty="0"/>
              <a:t>将插件中静态注册的</a:t>
            </a:r>
            <a:r>
              <a:rPr lang="en-US" altLang="zh-CN" dirty="0"/>
              <a:t>receiver</a:t>
            </a:r>
            <a:r>
              <a:rPr lang="zh-CN" altLang="en-US" dirty="0"/>
              <a:t>重新注册一遍；</a:t>
            </a:r>
          </a:p>
          <a:p>
            <a:r>
              <a:rPr lang="en-US" altLang="zh-CN" b="1" dirty="0" err="1"/>
              <a:t>ContentProvider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zh-CN" altLang="en-US" dirty="0"/>
              <a:t>动态代理</a:t>
            </a:r>
            <a:r>
              <a:rPr lang="en-US" altLang="zh-CN" dirty="0" err="1"/>
              <a:t>IContentProvider</a:t>
            </a:r>
            <a:r>
              <a:rPr lang="zh-CN" altLang="en-US" dirty="0"/>
              <a:t>，拦截</a:t>
            </a:r>
            <a:r>
              <a:rPr lang="en-US" altLang="zh-CN" dirty="0"/>
              <a:t>provider</a:t>
            </a:r>
            <a:r>
              <a:rPr lang="zh-CN" altLang="en-US" dirty="0"/>
              <a:t>相关的请求，将其中转给一个虚拟空间（</a:t>
            </a:r>
            <a:r>
              <a:rPr lang="en-US" altLang="zh-CN" dirty="0"/>
              <a:t>Matrix</a:t>
            </a:r>
            <a:r>
              <a:rPr lang="zh-CN" altLang="en-US" dirty="0"/>
              <a:t>）去处理，</a:t>
            </a:r>
            <a:r>
              <a:rPr lang="en-US" altLang="zh-CN" dirty="0"/>
              <a:t>Matrix</a:t>
            </a:r>
            <a:r>
              <a:rPr lang="zh-CN" altLang="en-US" dirty="0"/>
              <a:t>会接管系统的所有操作。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3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13163" y="2822712"/>
            <a:ext cx="2462888" cy="1000511"/>
          </a:xfrm>
        </p:spPr>
        <p:txBody>
          <a:bodyPr/>
          <a:lstStyle/>
          <a:p>
            <a:r>
              <a:rPr kumimoji="1" lang="zh-CN" altLang="en-US" dirty="0" smtClean="0"/>
              <a:t>  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1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背景</a:t>
            </a:r>
          </a:p>
          <a:p>
            <a:r>
              <a:rPr kumimoji="1" lang="en-US" altLang="zh-CN" sz="2800" dirty="0" smtClean="0"/>
              <a:t>Android</a:t>
            </a:r>
            <a:r>
              <a:rPr kumimoji="1" lang="zh-CN" altLang="en-US" sz="2800" dirty="0" smtClean="0"/>
              <a:t>动态加载</a:t>
            </a:r>
          </a:p>
          <a:p>
            <a:r>
              <a:rPr kumimoji="1" lang="zh-CN" altLang="en-US" sz="2800" dirty="0" smtClean="0"/>
              <a:t>三种动态加载模式</a:t>
            </a:r>
          </a:p>
          <a:p>
            <a:r>
              <a:rPr kumimoji="1" lang="zh-CN" altLang="en-US" sz="2800" dirty="0" smtClean="0"/>
              <a:t>总结与展望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95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2000" b="1" dirty="0" smtClean="0"/>
              <a:t>问题：</a:t>
            </a:r>
            <a:endParaRPr kumimoji="1" lang="zh-CN" altLang="en-US" sz="2000" b="1" dirty="0" smtClean="0"/>
          </a:p>
          <a:p>
            <a:r>
              <a:rPr kumimoji="1" lang="en-US" altLang="zh-CN" sz="2000" b="1" dirty="0" smtClean="0"/>
              <a:t>APP</a:t>
            </a:r>
            <a:r>
              <a:rPr kumimoji="1" lang="zh-CN" altLang="en-US" sz="2000" b="1" dirty="0" smtClean="0"/>
              <a:t>发布到用户安装应用的高成本 </a:t>
            </a:r>
            <a:r>
              <a:rPr kumimoji="1" lang="zh-CN" altLang="en-US" dirty="0" smtClean="0"/>
              <a:t>与 </a:t>
            </a:r>
            <a:r>
              <a:rPr kumimoji="1" lang="zh-CN" altLang="en-US" sz="2000" b="1" dirty="0" smtClean="0"/>
              <a:t>业务快速迭代变革变更 </a:t>
            </a:r>
            <a:r>
              <a:rPr kumimoji="1" lang="zh-CN" altLang="en-US" dirty="0" smtClean="0"/>
              <a:t>的矛盾</a:t>
            </a:r>
          </a:p>
          <a:p>
            <a:r>
              <a:rPr kumimoji="1" lang="zh-CN" altLang="en-US" sz="2000" b="1" dirty="0" smtClean="0"/>
              <a:t>业务</a:t>
            </a:r>
            <a:r>
              <a:rPr kumimoji="1" lang="zh-CN" altLang="en-US" dirty="0" smtClean="0"/>
              <a:t>越来越多，项目</a:t>
            </a:r>
            <a:r>
              <a:rPr kumimoji="1" lang="zh-CN" altLang="en-US" dirty="0" smtClean="0"/>
              <a:t>越来越大</a:t>
            </a:r>
          </a:p>
          <a:p>
            <a:r>
              <a:rPr kumimoji="1" lang="zh-CN" altLang="en-US" dirty="0" smtClean="0"/>
              <a:t>修复一些线上的</a:t>
            </a:r>
            <a:r>
              <a:rPr kumimoji="1" lang="en-US" altLang="zh-CN" sz="2000" b="1" dirty="0" smtClean="0"/>
              <a:t>BUG</a:t>
            </a:r>
            <a:r>
              <a:rPr kumimoji="1" lang="zh-CN" altLang="en-US" dirty="0" smtClean="0"/>
              <a:t>难</a:t>
            </a:r>
          </a:p>
          <a:p>
            <a:pPr marL="0" indent="0">
              <a:buNone/>
            </a:pPr>
            <a:r>
              <a:rPr kumimoji="1" lang="zh-CN" altLang="en-US" sz="2000" b="1" dirty="0" smtClean="0"/>
              <a:t>思考：</a:t>
            </a:r>
            <a:endParaRPr kumimoji="1" lang="zh-CN" altLang="en-US" sz="2000" b="1" dirty="0"/>
          </a:p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不安装就能够直接运行，实现</a:t>
            </a:r>
            <a:r>
              <a:rPr kumimoji="1" lang="zh-CN" altLang="en-US" sz="2000" b="1" dirty="0" smtClean="0"/>
              <a:t>动态加载</a:t>
            </a:r>
          </a:p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</a:t>
            </a:r>
            <a:r>
              <a:rPr kumimoji="1" lang="zh-CN" altLang="en-US" sz="2000" b="1" dirty="0" smtClean="0"/>
              <a:t>插件化</a:t>
            </a:r>
            <a:r>
              <a:rPr kumimoji="1" lang="zh-CN" altLang="en-US" dirty="0" smtClean="0"/>
              <a:t>开发，实现</a:t>
            </a:r>
            <a:r>
              <a:rPr kumimoji="1" lang="zh-CN" altLang="en-US" sz="2000" b="1" dirty="0" smtClean="0"/>
              <a:t>热插拔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2000" b="1" dirty="0" smtClean="0"/>
              <a:t>传统</a:t>
            </a:r>
            <a:r>
              <a:rPr kumimoji="1" lang="en-US" altLang="zh-CN" sz="2000" b="1" dirty="0" smtClean="0"/>
              <a:t>PC</a:t>
            </a:r>
            <a:r>
              <a:rPr kumimoji="1" lang="zh-CN" altLang="en-US" sz="2000" b="1" dirty="0" smtClean="0"/>
              <a:t>软件中的动态加载</a:t>
            </a:r>
          </a:p>
          <a:p>
            <a:pPr lvl="1"/>
            <a:r>
              <a:rPr kumimoji="1" lang="zh-CN" altLang="en-US" sz="1800" dirty="0" smtClean="0"/>
              <a:t>脚本语言</a:t>
            </a:r>
          </a:p>
          <a:p>
            <a:pPr lvl="1"/>
            <a:r>
              <a:rPr kumimoji="1" lang="en-US" altLang="zh-CN" sz="1800" dirty="0" smtClean="0"/>
              <a:t>DLL(Dynamic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Link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Library)</a:t>
            </a:r>
            <a:endParaRPr kumimoji="1" lang="zh-CN" altLang="en-US" sz="1800" dirty="0" smtClean="0"/>
          </a:p>
          <a:p>
            <a:pPr lvl="1"/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程序，</a:t>
            </a:r>
            <a:r>
              <a:rPr kumimoji="1" lang="en-US" altLang="zh-CN" sz="1800" dirty="0" smtClean="0"/>
              <a:t>JVM</a:t>
            </a:r>
            <a:r>
              <a:rPr kumimoji="1" lang="zh-CN" altLang="en-US" sz="1800" dirty="0" smtClean="0"/>
              <a:t>通过</a:t>
            </a:r>
            <a:r>
              <a:rPr kumimoji="1" lang="en-US" altLang="zh-CN" sz="1800" dirty="0" err="1" smtClean="0"/>
              <a:t>ClassLoader</a:t>
            </a:r>
            <a:r>
              <a:rPr kumimoji="1" lang="zh-CN" altLang="en-US" sz="1800" dirty="0" smtClean="0"/>
              <a:t>加载</a:t>
            </a:r>
            <a:r>
              <a:rPr kumimoji="1" lang="en-US" altLang="zh-CN" sz="1800" dirty="0" smtClean="0"/>
              <a:t>.class</a:t>
            </a:r>
            <a:r>
              <a:rPr kumimoji="1" lang="zh-CN" altLang="en-US" sz="1800" dirty="0" smtClean="0"/>
              <a:t>字节码文件</a:t>
            </a:r>
          </a:p>
          <a:p>
            <a:pPr lvl="1"/>
            <a:r>
              <a:rPr kumimoji="1" lang="is-IS" altLang="zh-CN" sz="1800" dirty="0" smtClean="0"/>
              <a:t>……</a:t>
            </a:r>
            <a:endParaRPr kumimoji="1" lang="zh-CN" altLang="en-US" sz="1800" dirty="0" smtClean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8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 smtClean="0"/>
              <a:t>ndroid</a:t>
            </a:r>
            <a:r>
              <a:rPr kumimoji="1" lang="zh-CN" altLang="en-US" dirty="0" smtClean="0"/>
              <a:t>动态加载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b="1" dirty="0" smtClean="0"/>
              <a:t>Android</a:t>
            </a:r>
            <a:r>
              <a:rPr kumimoji="1" lang="zh-CN" altLang="en-US" b="1" dirty="0" smtClean="0"/>
              <a:t>编译与加载过程：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sz="2000" b="1" dirty="0" err="1" smtClean="0"/>
              <a:t>ClassLoader</a:t>
            </a:r>
            <a:r>
              <a:rPr kumimoji="1" lang="zh-CN" altLang="en-US" sz="2000" b="1" dirty="0" smtClean="0"/>
              <a:t>：</a:t>
            </a:r>
          </a:p>
          <a:p>
            <a:pPr lvl="1"/>
            <a:r>
              <a:rPr kumimoji="1" lang="en-US" altLang="zh-CN" sz="1800" dirty="0" err="1" smtClean="0"/>
              <a:t>DexClassLoader</a:t>
            </a:r>
            <a:r>
              <a:rPr kumimoji="1" lang="zh-CN" altLang="en-US" sz="1800" dirty="0" smtClean="0"/>
              <a:t>：可以加载文件系统上的</a:t>
            </a:r>
            <a:r>
              <a:rPr kumimoji="1" lang="en-US" altLang="zh-CN" sz="1800" dirty="0" smtClean="0"/>
              <a:t>jar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dex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apk</a:t>
            </a:r>
            <a:endParaRPr kumimoji="1" lang="zh-CN" altLang="en-US" sz="1800" dirty="0" smtClean="0"/>
          </a:p>
          <a:p>
            <a:pPr lvl="1"/>
            <a:r>
              <a:rPr kumimoji="1" lang="en-US" altLang="zh-CN" sz="1800" dirty="0" err="1" smtClean="0"/>
              <a:t>PathClassLoader</a:t>
            </a:r>
            <a:r>
              <a:rPr kumimoji="1" lang="zh-CN" altLang="en-US" sz="1800" dirty="0" smtClean="0"/>
              <a:t>：可以加载</a:t>
            </a:r>
            <a:r>
              <a:rPr kumimoji="1" lang="en-US" altLang="zh-CN" sz="1800" dirty="0" smtClean="0"/>
              <a:t>/data/app</a:t>
            </a:r>
            <a:r>
              <a:rPr kumimoji="1" lang="zh-CN" altLang="en-US" sz="1800" dirty="0" smtClean="0"/>
              <a:t>目录下的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，这也意味着，它只能加载已经安装的</a:t>
            </a:r>
            <a:r>
              <a:rPr kumimoji="1" lang="en-US" altLang="zh-CN" sz="1800" dirty="0" err="1" smtClean="0"/>
              <a:t>apk</a:t>
            </a:r>
            <a:endParaRPr kumimoji="1" lang="zh-CN" altLang="en-US" sz="1800" dirty="0"/>
          </a:p>
        </p:txBody>
      </p:sp>
      <p:sp>
        <p:nvSpPr>
          <p:cNvPr id="7" name="五边形 6"/>
          <p:cNvSpPr/>
          <p:nvPr/>
        </p:nvSpPr>
        <p:spPr>
          <a:xfrm>
            <a:off x="1413163" y="3260043"/>
            <a:ext cx="1729047" cy="83127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.</a:t>
            </a:r>
            <a:r>
              <a:rPr kumimoji="1" lang="en-US" altLang="zh-CN" dirty="0" smtClean="0">
                <a:solidFill>
                  <a:schemeClr val="tx1"/>
                </a:solidFill>
              </a:rPr>
              <a:t>java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350544" y="3260044"/>
            <a:ext cx="1903101" cy="83127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.class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461979" y="3260043"/>
            <a:ext cx="1903101" cy="83127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.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573414" y="3260043"/>
            <a:ext cx="2407199" cy="83127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C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lassLoader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动态加载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本质：</a:t>
            </a:r>
          </a:p>
          <a:p>
            <a:pPr lvl="1"/>
            <a:r>
              <a:rPr kumimoji="1" lang="zh-CN" altLang="en-US" sz="1800" dirty="0" smtClean="0"/>
              <a:t>动态调用外部的</a:t>
            </a:r>
            <a:r>
              <a:rPr kumimoji="1" lang="en-US" altLang="zh-CN" sz="1800" dirty="0" err="1" smtClean="0"/>
              <a:t>dex</a:t>
            </a:r>
            <a:r>
              <a:rPr kumimoji="1" lang="zh-CN" altLang="en-US" sz="1800" dirty="0" smtClean="0"/>
              <a:t>文件</a:t>
            </a:r>
          </a:p>
          <a:p>
            <a:pPr lvl="1"/>
            <a:r>
              <a:rPr kumimoji="1" lang="zh-CN" altLang="en-US" sz="1800" dirty="0" smtClean="0"/>
              <a:t>通过网络下载新的</a:t>
            </a:r>
            <a:r>
              <a:rPr kumimoji="1" lang="en-US" altLang="zh-CN" sz="1800" dirty="0" err="1" smtClean="0"/>
              <a:t>dex</a:t>
            </a:r>
            <a:r>
              <a:rPr kumimoji="1" lang="zh-CN" altLang="en-US" sz="1800" dirty="0" smtClean="0"/>
              <a:t>文件并替换掉原有的</a:t>
            </a:r>
            <a:r>
              <a:rPr kumimoji="1" lang="en-US" altLang="zh-CN" sz="1800" dirty="0" err="1" smtClean="0"/>
              <a:t>dex</a:t>
            </a:r>
            <a:r>
              <a:rPr kumimoji="1" lang="zh-CN" altLang="en-US" sz="1800" dirty="0" smtClean="0"/>
              <a:t>文件，到达不安装新</a:t>
            </a:r>
            <a:r>
              <a:rPr kumimoji="1" lang="en-US" altLang="zh-CN" sz="1800" dirty="0" smtClean="0"/>
              <a:t>APK</a:t>
            </a:r>
            <a:r>
              <a:rPr kumimoji="1" lang="zh-CN" altLang="en-US" sz="1800" dirty="0" smtClean="0"/>
              <a:t>文件就能升级应用（改变代码逻辑）的目的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419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动态加载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大致过程</a:t>
            </a:r>
          </a:p>
          <a:p>
            <a:pPr lvl="1"/>
            <a:r>
              <a:rPr kumimoji="1" lang="en-US" altLang="zh-CN" sz="1800" dirty="0" smtClean="0"/>
              <a:t>1.</a:t>
            </a:r>
            <a:r>
              <a:rPr kumimoji="1" lang="zh-CN" altLang="en-US" sz="1800" dirty="0" smtClean="0"/>
              <a:t> 把可执行文件（</a:t>
            </a:r>
            <a:r>
              <a:rPr kumimoji="1" lang="en-US" altLang="zh-CN" sz="1800" dirty="0" err="1" smtClean="0"/>
              <a:t>dex</a:t>
            </a:r>
            <a:r>
              <a:rPr kumimoji="1" lang="en-US" altLang="zh-CN" sz="1800" dirty="0" smtClean="0"/>
              <a:t>/jar/</a:t>
            </a:r>
            <a:r>
              <a:rPr kumimoji="1" lang="en-US" altLang="zh-CN" sz="1800" dirty="0" err="1" smtClean="0"/>
              <a:t>apk</a:t>
            </a:r>
            <a:r>
              <a:rPr kumimoji="1" lang="zh-CN" altLang="en-US" sz="1800" dirty="0" smtClean="0"/>
              <a:t>）拷贝到应用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内部</a:t>
            </a:r>
          </a:p>
          <a:p>
            <a:pPr lvl="1"/>
            <a:r>
              <a:rPr kumimoji="1" lang="en-US" altLang="zh-CN" sz="1800" dirty="0" smtClean="0"/>
              <a:t>2.</a:t>
            </a:r>
            <a:r>
              <a:rPr kumimoji="1" lang="zh-CN" altLang="en-US" sz="1800" dirty="0" smtClean="0"/>
              <a:t> 用</a:t>
            </a:r>
            <a:r>
              <a:rPr kumimoji="1" lang="en-US" altLang="zh-CN" sz="1800" dirty="0" err="1" smtClean="0"/>
              <a:t>DexClassLoader</a:t>
            </a:r>
            <a:r>
              <a:rPr kumimoji="1" lang="zh-CN" altLang="en-US" sz="1800" dirty="0" smtClean="0"/>
              <a:t>加载可执行文件</a:t>
            </a:r>
          </a:p>
          <a:p>
            <a:pPr lvl="1"/>
            <a:r>
              <a:rPr kumimoji="1" lang="en-US" altLang="zh-CN" sz="1800" dirty="0" smtClean="0"/>
              <a:t>3.</a:t>
            </a:r>
            <a:r>
              <a:rPr kumimoji="1" lang="zh-CN" altLang="en-US" sz="1800" dirty="0" smtClean="0"/>
              <a:t> 调用具体的方法执行业务逻辑（反射、代理模式、继承）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94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动态加载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面临的主要问题：</a:t>
            </a:r>
          </a:p>
          <a:p>
            <a:pPr lvl="1"/>
            <a:r>
              <a:rPr kumimoji="1" lang="en-US" altLang="zh-CN" sz="1800" dirty="0" smtClean="0"/>
              <a:t>1.</a:t>
            </a:r>
            <a:r>
              <a:rPr kumimoji="1" lang="zh-CN" altLang="en-US" sz="1800" dirty="0" smtClean="0"/>
              <a:t> 实例后的</a:t>
            </a:r>
            <a:r>
              <a:rPr kumimoji="1" lang="en-US" altLang="zh-CN" sz="1800" dirty="0" smtClean="0"/>
              <a:t>Activity</a:t>
            </a:r>
            <a:r>
              <a:rPr kumimoji="1" lang="zh-CN" altLang="en-US" sz="1800" dirty="0" smtClean="0"/>
              <a:t>只是</a:t>
            </a:r>
            <a:r>
              <a:rPr kumimoji="1" lang="en-US" altLang="zh-CN" sz="1800" dirty="0" smtClean="0"/>
              <a:t>Activity</a:t>
            </a:r>
            <a:r>
              <a:rPr kumimoji="1" lang="zh-CN" altLang="en-US" sz="1800" dirty="0" smtClean="0"/>
              <a:t>实例，并不是</a:t>
            </a:r>
            <a:r>
              <a:rPr kumimoji="1" lang="en-US" altLang="zh-CN" sz="1800" dirty="0" smtClean="0"/>
              <a:t>Activity</a:t>
            </a:r>
            <a:r>
              <a:rPr kumimoji="1" lang="zh-CN" altLang="en-US" sz="1800" dirty="0" smtClean="0"/>
              <a:t>组件，这样的</a:t>
            </a:r>
            <a:r>
              <a:rPr kumimoji="1" lang="en-US" altLang="zh-CN" sz="1800" dirty="0" smtClean="0"/>
              <a:t>Activity</a:t>
            </a:r>
            <a:r>
              <a:rPr kumimoji="1" lang="zh-CN" altLang="en-US" sz="1800" dirty="0" smtClean="0"/>
              <a:t>没有生命周期</a:t>
            </a:r>
          </a:p>
          <a:p>
            <a:pPr lvl="1"/>
            <a:r>
              <a:rPr kumimoji="1" lang="en-US" altLang="zh-CN" sz="1800" dirty="0" smtClean="0"/>
              <a:t>2.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Activity</a:t>
            </a:r>
            <a:r>
              <a:rPr kumimoji="1" lang="zh-CN" altLang="en-US" sz="1800" dirty="0" smtClean="0"/>
              <a:t>没有上下文，无法调用</a:t>
            </a:r>
            <a:r>
              <a:rPr kumimoji="1" lang="en-US" altLang="zh-CN" sz="1800" dirty="0" smtClean="0"/>
              <a:t>res</a:t>
            </a:r>
            <a:r>
              <a:rPr kumimoji="1" lang="zh-CN" altLang="en-US" sz="1800" dirty="0" smtClean="0"/>
              <a:t>资源（</a:t>
            </a:r>
            <a:r>
              <a:rPr kumimoji="1" lang="en-US" altLang="zh-CN" sz="1800" dirty="0" smtClean="0"/>
              <a:t>xml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err="1" smtClean="0"/>
              <a:t>drawable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strings</a:t>
            </a:r>
            <a:r>
              <a:rPr kumimoji="1" lang="zh-CN" altLang="en-US" sz="1800" dirty="0" smtClean="0"/>
              <a:t>等等）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33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三种动态加载模式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简单的动态加载模式</a:t>
            </a:r>
          </a:p>
          <a:p>
            <a:r>
              <a:rPr kumimoji="1" lang="zh-CN" altLang="en-US" sz="2800" dirty="0" smtClean="0"/>
              <a:t>代理</a:t>
            </a:r>
            <a:r>
              <a:rPr kumimoji="1" lang="en-US" altLang="zh-CN" sz="2800" dirty="0" smtClean="0"/>
              <a:t>Activity</a:t>
            </a:r>
            <a:r>
              <a:rPr kumimoji="1" lang="zh-CN" altLang="en-US" sz="2800" dirty="0" smtClean="0"/>
              <a:t>模式</a:t>
            </a:r>
          </a:p>
          <a:p>
            <a:r>
              <a:rPr kumimoji="1" lang="zh-CN" altLang="en-US" sz="2800" dirty="0" smtClean="0"/>
              <a:t>动态创建</a:t>
            </a:r>
            <a:r>
              <a:rPr kumimoji="1" lang="en-US" altLang="zh-CN" sz="2800" dirty="0" smtClean="0"/>
              <a:t>Activity</a:t>
            </a:r>
            <a:r>
              <a:rPr kumimoji="1" lang="zh-CN" altLang="en-US" sz="2800" dirty="0" smtClean="0"/>
              <a:t>模式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76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</TotalTime>
  <Words>679</Words>
  <Application>Microsoft Macintosh PowerPoint</Application>
  <PresentationFormat>宽屏</PresentationFormat>
  <Paragraphs>108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Wingdings 3</vt:lpstr>
      <vt:lpstr>宋体</vt:lpstr>
      <vt:lpstr>Arial</vt:lpstr>
      <vt:lpstr>离子会议室</vt:lpstr>
      <vt:lpstr>Android的插件化开发原理</vt:lpstr>
      <vt:lpstr>目录</vt:lpstr>
      <vt:lpstr>背景</vt:lpstr>
      <vt:lpstr>背景</vt:lpstr>
      <vt:lpstr>Android动态加载</vt:lpstr>
      <vt:lpstr>Android动态加载</vt:lpstr>
      <vt:lpstr>Android动态加载</vt:lpstr>
      <vt:lpstr>Android动态加载</vt:lpstr>
      <vt:lpstr>三种动态加载模式</vt:lpstr>
      <vt:lpstr>简单的动态加载模式</vt:lpstr>
      <vt:lpstr>简单的动态加载模式</vt:lpstr>
      <vt:lpstr>代理Activity模式</vt:lpstr>
      <vt:lpstr>代理Activity模式</vt:lpstr>
      <vt:lpstr>代理Activity模式</vt:lpstr>
      <vt:lpstr>动态创建Activity模式</vt:lpstr>
      <vt:lpstr>动态创建Activity模式</vt:lpstr>
      <vt:lpstr>总结与展望</vt:lpstr>
      <vt:lpstr>总结与展望</vt:lpstr>
      <vt:lpstr>  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Android的插件化开发原理</dc:title>
  <dc:creator>dakui guo</dc:creator>
  <cp:lastModifiedBy>dakui guo</cp:lastModifiedBy>
  <cp:revision>67</cp:revision>
  <dcterms:created xsi:type="dcterms:W3CDTF">2017-01-03T10:43:40Z</dcterms:created>
  <dcterms:modified xsi:type="dcterms:W3CDTF">2017-01-03T13:58:05Z</dcterms:modified>
</cp:coreProperties>
</file>