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394" r:id="rId2"/>
    <p:sldId id="408" r:id="rId3"/>
    <p:sldId id="397" r:id="rId4"/>
    <p:sldId id="400" r:id="rId5"/>
    <p:sldId id="392" r:id="rId6"/>
    <p:sldId id="399" r:id="rId7"/>
    <p:sldId id="409" r:id="rId8"/>
    <p:sldId id="401" r:id="rId9"/>
    <p:sldId id="368" r:id="rId10"/>
    <p:sldId id="371" r:id="rId11"/>
    <p:sldId id="410" r:id="rId12"/>
    <p:sldId id="373" r:id="rId13"/>
    <p:sldId id="403" r:id="rId14"/>
    <p:sldId id="404" r:id="rId15"/>
    <p:sldId id="405" r:id="rId16"/>
    <p:sldId id="406" r:id="rId17"/>
    <p:sldId id="407" r:id="rId18"/>
    <p:sldId id="330" r:id="rId19"/>
    <p:sldId id="370" r:id="rId20"/>
  </p:sldIdLst>
  <p:sldSz cx="9144000" cy="5143500" type="screen16x9"/>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7AFE3"/>
    <a:srgbClr val="FF51B7"/>
    <a:srgbClr val="F5F5F5"/>
    <a:srgbClr val="969696"/>
    <a:srgbClr val="C8C8C8"/>
    <a:srgbClr val="0096D5"/>
    <a:srgbClr val="D4D4D4"/>
    <a:srgbClr val="EAEAEA"/>
    <a:srgbClr val="F3F0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8" autoAdjust="0"/>
    <p:restoredTop sz="94690"/>
  </p:normalViewPr>
  <p:slideViewPr>
    <p:cSldViewPr>
      <p:cViewPr varScale="1">
        <p:scale>
          <a:sx n="110" d="100"/>
          <a:sy n="110" d="100"/>
        </p:scale>
        <p:origin x="168" y="360"/>
      </p:cViewPr>
      <p:guideLst>
        <p:guide orient="horz" pos="1620"/>
        <p:guide pos="2880"/>
      </p:guideLst>
    </p:cSldViewPr>
  </p:slideViewPr>
  <p:notesTextViewPr>
    <p:cViewPr>
      <p:scale>
        <a:sx n="1" d="1"/>
        <a:sy n="1" d="1"/>
      </p:scale>
      <p:origin x="0" y="0"/>
    </p:cViewPr>
  </p:notesTextViewPr>
  <p:sorterViewPr>
    <p:cViewPr>
      <p:scale>
        <a:sx n="150" d="100"/>
        <a:sy n="150" d="100"/>
      </p:scale>
      <p:origin x="0" y="4332"/>
    </p:cViewPr>
  </p:sorterViewPr>
  <p:notesViewPr>
    <p:cSldViewPr>
      <p:cViewPr varScale="1">
        <p:scale>
          <a:sx n="65" d="100"/>
          <a:sy n="65" d="100"/>
        </p:scale>
        <p:origin x="-292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tags" Target="tags/tag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67DD0A-9044-4D18-9C18-8B428ED92850}" type="datetimeFigureOut">
              <a:rPr lang="zh-CN" altLang="en-US" smtClean="0"/>
              <a:t>2017/1/3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18C6817-9CDC-4935-A4AC-27CF72BD8B27}" type="slidenum">
              <a:rPr lang="zh-CN" altLang="en-US" smtClean="0"/>
              <a:t>‹#›</a:t>
            </a:fld>
            <a:endParaRPr lang="zh-CN" altLang="en-US"/>
          </a:p>
        </p:txBody>
      </p:sp>
    </p:spTree>
    <p:extLst>
      <p:ext uri="{BB962C8B-B14F-4D97-AF65-F5344CB8AC3E}">
        <p14:creationId xmlns:p14="http://schemas.microsoft.com/office/powerpoint/2010/main" val="24729135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387C70-E853-4894-BF07-D2F4B19C8F53}" type="datetimeFigureOut">
              <a:rPr lang="zh-CN" altLang="en-US" smtClean="0"/>
              <a:t>2017/1/3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A47F99-6ADC-4C80-99B3-D41D132752F1}" type="slidenum">
              <a:rPr lang="zh-CN" altLang="en-US" smtClean="0"/>
              <a:t>‹#›</a:t>
            </a:fld>
            <a:endParaRPr lang="zh-CN" altLang="en-US"/>
          </a:p>
        </p:txBody>
      </p:sp>
    </p:spTree>
    <p:extLst>
      <p:ext uri="{BB962C8B-B14F-4D97-AF65-F5344CB8AC3E}">
        <p14:creationId xmlns:p14="http://schemas.microsoft.com/office/powerpoint/2010/main" val="930098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1</a:t>
            </a:fld>
            <a:endParaRPr lang="zh-CN" altLang="en-US"/>
          </a:p>
        </p:txBody>
      </p:sp>
    </p:spTree>
    <p:extLst>
      <p:ext uri="{BB962C8B-B14F-4D97-AF65-F5344CB8AC3E}">
        <p14:creationId xmlns:p14="http://schemas.microsoft.com/office/powerpoint/2010/main" val="3699502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10</a:t>
            </a:fld>
            <a:endParaRPr lang="zh-CN" altLang="en-US"/>
          </a:p>
        </p:txBody>
      </p:sp>
    </p:spTree>
    <p:extLst>
      <p:ext uri="{BB962C8B-B14F-4D97-AF65-F5344CB8AC3E}">
        <p14:creationId xmlns:p14="http://schemas.microsoft.com/office/powerpoint/2010/main" val="1954549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11</a:t>
            </a:fld>
            <a:endParaRPr lang="zh-CN" altLang="en-US"/>
          </a:p>
        </p:txBody>
      </p:sp>
    </p:spTree>
    <p:extLst>
      <p:ext uri="{BB962C8B-B14F-4D97-AF65-F5344CB8AC3E}">
        <p14:creationId xmlns:p14="http://schemas.microsoft.com/office/powerpoint/2010/main" val="90139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12</a:t>
            </a:fld>
            <a:endParaRPr lang="zh-CN" altLang="en-US"/>
          </a:p>
        </p:txBody>
      </p:sp>
    </p:spTree>
    <p:extLst>
      <p:ext uri="{BB962C8B-B14F-4D97-AF65-F5344CB8AC3E}">
        <p14:creationId xmlns:p14="http://schemas.microsoft.com/office/powerpoint/2010/main" val="1954549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A47F99-6ADC-4C80-99B3-D41D132752F1}" type="slidenum">
              <a:rPr lang="zh-CN" altLang="en-US" smtClean="0"/>
              <a:t>13</a:t>
            </a:fld>
            <a:endParaRPr lang="zh-CN" altLang="en-US"/>
          </a:p>
        </p:txBody>
      </p:sp>
    </p:spTree>
    <p:extLst>
      <p:ext uri="{BB962C8B-B14F-4D97-AF65-F5344CB8AC3E}">
        <p14:creationId xmlns:p14="http://schemas.microsoft.com/office/powerpoint/2010/main" val="1029171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A47F99-6ADC-4C80-99B3-D41D132752F1}" type="slidenum">
              <a:rPr lang="zh-CN" altLang="en-US" smtClean="0"/>
              <a:t>14</a:t>
            </a:fld>
            <a:endParaRPr lang="zh-CN" altLang="en-US"/>
          </a:p>
        </p:txBody>
      </p:sp>
    </p:spTree>
    <p:extLst>
      <p:ext uri="{BB962C8B-B14F-4D97-AF65-F5344CB8AC3E}">
        <p14:creationId xmlns:p14="http://schemas.microsoft.com/office/powerpoint/2010/main" val="1301478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A47F99-6ADC-4C80-99B3-D41D132752F1}" type="slidenum">
              <a:rPr lang="zh-CN" altLang="en-US" smtClean="0"/>
              <a:t>15</a:t>
            </a:fld>
            <a:endParaRPr lang="zh-CN" altLang="en-US"/>
          </a:p>
        </p:txBody>
      </p:sp>
    </p:spTree>
    <p:extLst>
      <p:ext uri="{BB962C8B-B14F-4D97-AF65-F5344CB8AC3E}">
        <p14:creationId xmlns:p14="http://schemas.microsoft.com/office/powerpoint/2010/main" val="990938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A47F99-6ADC-4C80-99B3-D41D132752F1}" type="slidenum">
              <a:rPr lang="zh-CN" altLang="en-US" smtClean="0"/>
              <a:t>16</a:t>
            </a:fld>
            <a:endParaRPr lang="zh-CN" altLang="en-US"/>
          </a:p>
        </p:txBody>
      </p:sp>
    </p:spTree>
    <p:extLst>
      <p:ext uri="{BB962C8B-B14F-4D97-AF65-F5344CB8AC3E}">
        <p14:creationId xmlns:p14="http://schemas.microsoft.com/office/powerpoint/2010/main" val="1479731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17</a:t>
            </a:fld>
            <a:endParaRPr lang="zh-CN" altLang="en-US"/>
          </a:p>
        </p:txBody>
      </p:sp>
    </p:spTree>
    <p:extLst>
      <p:ext uri="{BB962C8B-B14F-4D97-AF65-F5344CB8AC3E}">
        <p14:creationId xmlns:p14="http://schemas.microsoft.com/office/powerpoint/2010/main" val="1972425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18</a:t>
            </a:fld>
            <a:endParaRPr lang="zh-CN" altLang="en-US"/>
          </a:p>
        </p:txBody>
      </p:sp>
    </p:spTree>
    <p:extLst>
      <p:ext uri="{BB962C8B-B14F-4D97-AF65-F5344CB8AC3E}">
        <p14:creationId xmlns:p14="http://schemas.microsoft.com/office/powerpoint/2010/main" val="21555077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19</a:t>
            </a:fld>
            <a:endParaRPr lang="zh-CN" altLang="en-US"/>
          </a:p>
        </p:txBody>
      </p:sp>
    </p:spTree>
    <p:extLst>
      <p:ext uri="{BB962C8B-B14F-4D97-AF65-F5344CB8AC3E}">
        <p14:creationId xmlns:p14="http://schemas.microsoft.com/office/powerpoint/2010/main" val="3699502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2</a:t>
            </a:fld>
            <a:endParaRPr lang="zh-CN" altLang="en-US"/>
          </a:p>
        </p:txBody>
      </p:sp>
    </p:spTree>
    <p:extLst>
      <p:ext uri="{BB962C8B-B14F-4D97-AF65-F5344CB8AC3E}">
        <p14:creationId xmlns:p14="http://schemas.microsoft.com/office/powerpoint/2010/main" val="1301657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3</a:t>
            </a:fld>
            <a:endParaRPr lang="zh-CN" altLang="en-US"/>
          </a:p>
        </p:txBody>
      </p:sp>
    </p:spTree>
    <p:extLst>
      <p:ext uri="{BB962C8B-B14F-4D97-AF65-F5344CB8AC3E}">
        <p14:creationId xmlns:p14="http://schemas.microsoft.com/office/powerpoint/2010/main" val="969477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4</a:t>
            </a:fld>
            <a:endParaRPr lang="zh-CN" altLang="en-US"/>
          </a:p>
        </p:txBody>
      </p:sp>
    </p:spTree>
    <p:extLst>
      <p:ext uri="{BB962C8B-B14F-4D97-AF65-F5344CB8AC3E}">
        <p14:creationId xmlns:p14="http://schemas.microsoft.com/office/powerpoint/2010/main" val="467239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5</a:t>
            </a:fld>
            <a:endParaRPr lang="zh-CN" altLang="en-US"/>
          </a:p>
        </p:txBody>
      </p:sp>
    </p:spTree>
    <p:extLst>
      <p:ext uri="{BB962C8B-B14F-4D97-AF65-F5344CB8AC3E}">
        <p14:creationId xmlns:p14="http://schemas.microsoft.com/office/powerpoint/2010/main" val="2498529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6</a:t>
            </a:fld>
            <a:endParaRPr lang="zh-CN" altLang="en-US"/>
          </a:p>
        </p:txBody>
      </p:sp>
    </p:spTree>
    <p:extLst>
      <p:ext uri="{BB962C8B-B14F-4D97-AF65-F5344CB8AC3E}">
        <p14:creationId xmlns:p14="http://schemas.microsoft.com/office/powerpoint/2010/main" val="1961689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7</a:t>
            </a:fld>
            <a:endParaRPr lang="zh-CN" altLang="en-US"/>
          </a:p>
        </p:txBody>
      </p:sp>
    </p:spTree>
    <p:extLst>
      <p:ext uri="{BB962C8B-B14F-4D97-AF65-F5344CB8AC3E}">
        <p14:creationId xmlns:p14="http://schemas.microsoft.com/office/powerpoint/2010/main" val="546444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8</a:t>
            </a:fld>
            <a:endParaRPr lang="zh-CN" altLang="en-US"/>
          </a:p>
        </p:txBody>
      </p:sp>
    </p:spTree>
    <p:extLst>
      <p:ext uri="{BB962C8B-B14F-4D97-AF65-F5344CB8AC3E}">
        <p14:creationId xmlns:p14="http://schemas.microsoft.com/office/powerpoint/2010/main" val="1264100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9</a:t>
            </a:fld>
            <a:endParaRPr lang="zh-CN" altLang="en-US"/>
          </a:p>
        </p:txBody>
      </p:sp>
    </p:spTree>
    <p:extLst>
      <p:ext uri="{BB962C8B-B14F-4D97-AF65-F5344CB8AC3E}">
        <p14:creationId xmlns:p14="http://schemas.microsoft.com/office/powerpoint/2010/main" val="1174553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24548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31A8091-7EE4-41B5-8137-A62B04FCA6E6}" type="datetimeFigureOut">
              <a:rPr lang="zh-CN" altLang="en-US" smtClean="0"/>
              <a:t>2017/1/3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AA5FA-60D0-45B3-9A54-CD9302FF9B70}" type="slidenum">
              <a:rPr lang="zh-CN" altLang="en-US" smtClean="0"/>
              <a:t>‹#›</a:t>
            </a:fld>
            <a:endParaRPr lang="zh-CN" altLang="en-US"/>
          </a:p>
        </p:txBody>
      </p:sp>
    </p:spTree>
    <p:extLst>
      <p:ext uri="{BB962C8B-B14F-4D97-AF65-F5344CB8AC3E}">
        <p14:creationId xmlns:p14="http://schemas.microsoft.com/office/powerpoint/2010/main" val="377860844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31A8091-7EE4-41B5-8137-A62B04FCA6E6}" type="datetimeFigureOut">
              <a:rPr lang="zh-CN" altLang="en-US" smtClean="0"/>
              <a:t>2017/1/3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AA5FA-60D0-45B3-9A54-CD9302FF9B70}" type="slidenum">
              <a:rPr lang="zh-CN" altLang="en-US" smtClean="0"/>
              <a:t>‹#›</a:t>
            </a:fld>
            <a:endParaRPr lang="zh-CN" altLang="en-US"/>
          </a:p>
        </p:txBody>
      </p:sp>
    </p:spTree>
    <p:extLst>
      <p:ext uri="{BB962C8B-B14F-4D97-AF65-F5344CB8AC3E}">
        <p14:creationId xmlns:p14="http://schemas.microsoft.com/office/powerpoint/2010/main" val="187462522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15" name="TextBox 14"/>
          <p:cNvSpPr txBox="1"/>
          <p:nvPr userDrawn="1"/>
        </p:nvSpPr>
        <p:spPr>
          <a:xfrm>
            <a:off x="3131840" y="409253"/>
            <a:ext cx="2880320" cy="600164"/>
          </a:xfrm>
          <a:prstGeom prst="rect">
            <a:avLst/>
          </a:prstGeom>
          <a:noFill/>
        </p:spPr>
        <p:txBody>
          <a:bodyPr wrap="square" rtlCol="0">
            <a:spAutoFit/>
          </a:bodyPr>
          <a:lstStyle/>
          <a:p>
            <a:pPr algn="ctr"/>
            <a:r>
              <a:rPr lang="zh-CN" altLang="en-US" sz="2100" dirty="0" smtClean="0">
                <a:solidFill>
                  <a:schemeClr val="accent3"/>
                </a:solidFill>
              </a:rPr>
              <a:t>单击输入标题</a:t>
            </a:r>
            <a:endParaRPr lang="en-US" altLang="zh-CN" sz="2100" dirty="0" smtClean="0">
              <a:solidFill>
                <a:schemeClr val="accent3"/>
              </a:solidFill>
            </a:endParaRPr>
          </a:p>
          <a:p>
            <a:pPr algn="ctr"/>
            <a:r>
              <a:rPr lang="zh-CN" altLang="en-US" sz="1100" dirty="0" smtClean="0">
                <a:solidFill>
                  <a:schemeClr val="tx1">
                    <a:lumMod val="65000"/>
                    <a:lumOff val="35000"/>
                  </a:schemeClr>
                </a:solidFill>
              </a:rPr>
              <a:t>单击此处添加副标题或详细文本描述</a:t>
            </a:r>
            <a:endParaRPr lang="zh-CN" altLang="en-US" sz="1100" dirty="0">
              <a:solidFill>
                <a:schemeClr val="tx1">
                  <a:lumMod val="65000"/>
                  <a:lumOff val="35000"/>
                </a:schemeClr>
              </a:solidFill>
            </a:endParaRPr>
          </a:p>
        </p:txBody>
      </p:sp>
      <p:sp>
        <p:nvSpPr>
          <p:cNvPr id="16" name="TextBox 15"/>
          <p:cNvSpPr txBox="1"/>
          <p:nvPr userDrawn="1"/>
        </p:nvSpPr>
        <p:spPr>
          <a:xfrm>
            <a:off x="3131840" y="4587974"/>
            <a:ext cx="2880320" cy="338554"/>
          </a:xfrm>
          <a:prstGeom prst="rect">
            <a:avLst/>
          </a:prstGeom>
          <a:noFill/>
        </p:spPr>
        <p:txBody>
          <a:bodyPr wrap="square" rtlCol="0">
            <a:spAutoFit/>
          </a:bodyPr>
          <a:lstStyle/>
          <a:p>
            <a:pPr algn="ctr"/>
            <a:r>
              <a:rPr lang="en-US" altLang="zh-CN" sz="800" dirty="0" smtClean="0">
                <a:ln>
                  <a:noFill/>
                </a:ln>
                <a:solidFill>
                  <a:schemeClr val="accent3"/>
                </a:solidFill>
              </a:rPr>
              <a:t>www.</a:t>
            </a:r>
            <a:r>
              <a:rPr lang="zh-CN" altLang="en-US" sz="800" dirty="0" smtClean="0">
                <a:ln>
                  <a:noFill/>
                </a:ln>
                <a:solidFill>
                  <a:schemeClr val="accent3"/>
                </a:solidFill>
              </a:rPr>
              <a:t>企业网站</a:t>
            </a:r>
            <a:r>
              <a:rPr lang="en-US" altLang="zh-CN" sz="800" dirty="0" smtClean="0">
                <a:ln>
                  <a:noFill/>
                </a:ln>
                <a:solidFill>
                  <a:schemeClr val="accent3"/>
                </a:solidFill>
              </a:rPr>
              <a:t>.com</a:t>
            </a:r>
          </a:p>
          <a:p>
            <a:pPr algn="ctr"/>
            <a:r>
              <a:rPr lang="zh-CN" altLang="en-US" sz="800" dirty="0" smtClean="0">
                <a:solidFill>
                  <a:schemeClr val="tx1">
                    <a:lumMod val="65000"/>
                    <a:lumOff val="35000"/>
                  </a:schemeClr>
                </a:solidFill>
              </a:rPr>
              <a:t>企业名称</a:t>
            </a:r>
            <a:r>
              <a:rPr lang="en-US" altLang="zh-CN" sz="800" dirty="0" smtClean="0">
                <a:solidFill>
                  <a:schemeClr val="tx1">
                    <a:lumMod val="65000"/>
                    <a:lumOff val="35000"/>
                  </a:schemeClr>
                </a:solidFill>
              </a:rPr>
              <a:t>/</a:t>
            </a:r>
            <a:r>
              <a:rPr lang="zh-CN" altLang="en-US" sz="800" dirty="0" smtClean="0">
                <a:solidFill>
                  <a:schemeClr val="tx1">
                    <a:lumMod val="65000"/>
                    <a:lumOff val="35000"/>
                  </a:schemeClr>
                </a:solidFill>
              </a:rPr>
              <a:t>宣传口号</a:t>
            </a:r>
            <a:r>
              <a:rPr lang="en-US" altLang="zh-CN" sz="800" dirty="0" smtClean="0">
                <a:solidFill>
                  <a:schemeClr val="tx1">
                    <a:lumMod val="65000"/>
                    <a:lumOff val="35000"/>
                  </a:schemeClr>
                </a:solidFill>
              </a:rPr>
              <a:t>/</a:t>
            </a:r>
            <a:r>
              <a:rPr lang="zh-CN" altLang="en-US" sz="800" dirty="0" smtClean="0">
                <a:solidFill>
                  <a:schemeClr val="tx1">
                    <a:lumMod val="65000"/>
                    <a:lumOff val="35000"/>
                  </a:schemeClr>
                </a:solidFill>
              </a:rPr>
              <a:t>企业标题</a:t>
            </a:r>
            <a:endParaRPr lang="zh-CN" altLang="en-US" sz="800" dirty="0">
              <a:solidFill>
                <a:schemeClr val="tx1">
                  <a:lumMod val="65000"/>
                  <a:lumOff val="35000"/>
                </a:schemeClr>
              </a:solidFill>
            </a:endParaRPr>
          </a:p>
        </p:txBody>
      </p:sp>
      <p:grpSp>
        <p:nvGrpSpPr>
          <p:cNvPr id="17" name="组合 16"/>
          <p:cNvGrpSpPr/>
          <p:nvPr userDrawn="1"/>
        </p:nvGrpSpPr>
        <p:grpSpPr>
          <a:xfrm>
            <a:off x="3419872" y="339502"/>
            <a:ext cx="246466" cy="384285"/>
            <a:chOff x="3579019" y="293633"/>
            <a:chExt cx="361957" cy="564356"/>
          </a:xfrm>
        </p:grpSpPr>
        <p:sp>
          <p:nvSpPr>
            <p:cNvPr id="18" name="任意多边形 17"/>
            <p:cNvSpPr/>
            <p:nvPr/>
          </p:nvSpPr>
          <p:spPr>
            <a:xfrm>
              <a:off x="3579019" y="433388"/>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3661175" y="481752"/>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3594504" y="293633"/>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3795720" y="507901"/>
              <a:ext cx="145256" cy="235743"/>
            </a:xfrm>
            <a:custGeom>
              <a:avLst/>
              <a:gdLst>
                <a:gd name="connsiteX0" fmla="*/ 0 w 230981"/>
                <a:gd name="connsiteY0" fmla="*/ 0 h 376237"/>
                <a:gd name="connsiteX1" fmla="*/ 230981 w 230981"/>
                <a:gd name="connsiteY1" fmla="*/ 376237 h 376237"/>
                <a:gd name="connsiteX0" fmla="*/ 0 w 145256"/>
                <a:gd name="connsiteY0" fmla="*/ 0 h 235743"/>
                <a:gd name="connsiteX1" fmla="*/ 145256 w 145256"/>
                <a:gd name="connsiteY1" fmla="*/ 235743 h 235743"/>
              </a:gdLst>
              <a:ahLst/>
              <a:cxnLst>
                <a:cxn ang="0">
                  <a:pos x="connsiteX0" y="connsiteY0"/>
                </a:cxn>
                <a:cxn ang="0">
                  <a:pos x="connsiteX1" y="connsiteY1"/>
                </a:cxn>
              </a:cxnLst>
              <a:rect l="l" t="t" r="r" b="b"/>
              <a:pathLst>
                <a:path w="145256" h="235743">
                  <a:moveTo>
                    <a:pt x="0" y="0"/>
                  </a:moveTo>
                  <a:lnTo>
                    <a:pt x="145256" y="235743"/>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userDrawn="1"/>
        </p:nvGrpSpPr>
        <p:grpSpPr>
          <a:xfrm flipH="1">
            <a:off x="5477662" y="339502"/>
            <a:ext cx="246466" cy="384285"/>
            <a:chOff x="3579019" y="293633"/>
            <a:chExt cx="361957" cy="564356"/>
          </a:xfrm>
        </p:grpSpPr>
        <p:sp>
          <p:nvSpPr>
            <p:cNvPr id="23" name="任意多边形 22"/>
            <p:cNvSpPr/>
            <p:nvPr/>
          </p:nvSpPr>
          <p:spPr>
            <a:xfrm>
              <a:off x="3579019" y="433388"/>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3661175" y="481752"/>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3594504" y="293633"/>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3795720" y="507901"/>
              <a:ext cx="145256" cy="235743"/>
            </a:xfrm>
            <a:custGeom>
              <a:avLst/>
              <a:gdLst>
                <a:gd name="connsiteX0" fmla="*/ 0 w 230981"/>
                <a:gd name="connsiteY0" fmla="*/ 0 h 376237"/>
                <a:gd name="connsiteX1" fmla="*/ 230981 w 230981"/>
                <a:gd name="connsiteY1" fmla="*/ 376237 h 376237"/>
                <a:gd name="connsiteX0" fmla="*/ 0 w 145256"/>
                <a:gd name="connsiteY0" fmla="*/ 0 h 235743"/>
                <a:gd name="connsiteX1" fmla="*/ 145256 w 145256"/>
                <a:gd name="connsiteY1" fmla="*/ 235743 h 235743"/>
              </a:gdLst>
              <a:ahLst/>
              <a:cxnLst>
                <a:cxn ang="0">
                  <a:pos x="connsiteX0" y="connsiteY0"/>
                </a:cxn>
                <a:cxn ang="0">
                  <a:pos x="connsiteX1" y="connsiteY1"/>
                </a:cxn>
              </a:cxnLst>
              <a:rect l="l" t="t" r="r" b="b"/>
              <a:pathLst>
                <a:path w="145256" h="235743">
                  <a:moveTo>
                    <a:pt x="0" y="0"/>
                  </a:moveTo>
                  <a:lnTo>
                    <a:pt x="145256" y="235743"/>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userDrawn="1"/>
        </p:nvCxnSpPr>
        <p:spPr>
          <a:xfrm flipH="1">
            <a:off x="526183" y="690855"/>
            <a:ext cx="3140155"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nvCxnSpPr>
        <p:spPr>
          <a:xfrm flipH="1">
            <a:off x="5477662" y="690855"/>
            <a:ext cx="3140157"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nvCxnSpPr>
        <p:spPr>
          <a:xfrm flipH="1">
            <a:off x="526184" y="4749606"/>
            <a:ext cx="3325736"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nvCxnSpPr>
        <p:spPr>
          <a:xfrm flipH="1">
            <a:off x="5292080" y="4749606"/>
            <a:ext cx="332574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502808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8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88000">
                                          <p:cBhvr additive="base">
                                            <p:cTn id="7" dur="500" fill="hold"/>
                                            <p:tgtEl>
                                              <p:spTgt spid="15"/>
                                            </p:tgtEl>
                                            <p:attrNameLst>
                                              <p:attrName>ppt_x</p:attrName>
                                            </p:attrNameLst>
                                          </p:cBhvr>
                                          <p:tavLst>
                                            <p:tav tm="0">
                                              <p:val>
                                                <p:strVal val="#ppt_x"/>
                                              </p:val>
                                            </p:tav>
                                            <p:tav tm="100000">
                                              <p:val>
                                                <p:strVal val="#ppt_x"/>
                                              </p:val>
                                            </p:tav>
                                          </p:tavLst>
                                        </p:anim>
                                        <p:anim calcmode="lin" valueType="num" p14:bounceEnd="88000">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14:presetBounceEnd="88000">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14:bounceEnd="88000">
                                          <p:cBhvr additive="base">
                                            <p:cTn id="11" dur="500" fill="hold"/>
                                            <p:tgtEl>
                                              <p:spTgt spid="16"/>
                                            </p:tgtEl>
                                            <p:attrNameLst>
                                              <p:attrName>ppt_x</p:attrName>
                                            </p:attrNameLst>
                                          </p:cBhvr>
                                          <p:tavLst>
                                            <p:tav tm="0">
                                              <p:val>
                                                <p:strVal val="#ppt_x"/>
                                              </p:val>
                                            </p:tav>
                                            <p:tav tm="100000">
                                              <p:val>
                                                <p:strVal val="#ppt_x"/>
                                              </p:val>
                                            </p:tav>
                                          </p:tavLst>
                                        </p:anim>
                                        <p:anim calcmode="lin" valueType="num" p14:bounceEnd="88000">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2" fill="hold" nodeType="afterEffect" p14:presetBounceEnd="88000">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14:bounceEnd="88000">
                                          <p:cBhvr additive="base">
                                            <p:cTn id="16" dur="500" fill="hold"/>
                                            <p:tgtEl>
                                              <p:spTgt spid="22"/>
                                            </p:tgtEl>
                                            <p:attrNameLst>
                                              <p:attrName>ppt_x</p:attrName>
                                            </p:attrNameLst>
                                          </p:cBhvr>
                                          <p:tavLst>
                                            <p:tav tm="0">
                                              <p:val>
                                                <p:strVal val="0-#ppt_w/2"/>
                                              </p:val>
                                            </p:tav>
                                            <p:tav tm="100000">
                                              <p:val>
                                                <p:strVal val="#ppt_x"/>
                                              </p:val>
                                            </p:tav>
                                          </p:tavLst>
                                        </p:anim>
                                        <p:anim calcmode="lin" valueType="num" p14:bounceEnd="88000">
                                          <p:cBhvr additive="base">
                                            <p:cTn id="17" dur="500" fill="hold"/>
                                            <p:tgtEl>
                                              <p:spTgt spid="22"/>
                                            </p:tgtEl>
                                            <p:attrNameLst>
                                              <p:attrName>ppt_y</p:attrName>
                                            </p:attrNameLst>
                                          </p:cBhvr>
                                          <p:tavLst>
                                            <p:tav tm="0">
                                              <p:val>
                                                <p:strVal val="1+#ppt_h/2"/>
                                              </p:val>
                                            </p:tav>
                                            <p:tav tm="100000">
                                              <p:val>
                                                <p:strVal val="#ppt_y"/>
                                              </p:val>
                                            </p:tav>
                                          </p:tavLst>
                                        </p:anim>
                                      </p:childTnLst>
                                    </p:cTn>
                                  </p:par>
                                  <p:par>
                                    <p:cTn id="18" presetID="2" presetClass="entr" presetSubtype="6" fill="hold" nodeType="withEffect" p14:presetBounceEnd="88000">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14:bounceEnd="88000">
                                          <p:cBhvr additive="base">
                                            <p:cTn id="20" dur="500" fill="hold"/>
                                            <p:tgtEl>
                                              <p:spTgt spid="17"/>
                                            </p:tgtEl>
                                            <p:attrNameLst>
                                              <p:attrName>ppt_x</p:attrName>
                                            </p:attrNameLst>
                                          </p:cBhvr>
                                          <p:tavLst>
                                            <p:tav tm="0">
                                              <p:val>
                                                <p:strVal val="1+#ppt_w/2"/>
                                              </p:val>
                                            </p:tav>
                                            <p:tav tm="100000">
                                              <p:val>
                                                <p:strVal val="#ppt_x"/>
                                              </p:val>
                                            </p:tav>
                                          </p:tavLst>
                                        </p:anim>
                                        <p:anim calcmode="lin" valueType="num" p14:bounceEnd="88000">
                                          <p:cBhvr additive="base">
                                            <p:cTn id="21" dur="500" fill="hold"/>
                                            <p:tgtEl>
                                              <p:spTgt spid="17"/>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par>
                                    <p:cTn id="26" presetID="22" presetClass="entr" presetSubtype="2"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right)">
                                          <p:cBhvr>
                                            <p:cTn id="28" dur="500"/>
                                            <p:tgtEl>
                                              <p:spTgt spid="27"/>
                                            </p:tgtEl>
                                          </p:cBhvr>
                                        </p:animEffect>
                                      </p:childTnLst>
                                    </p:cTn>
                                  </p:par>
                                  <p:par>
                                    <p:cTn id="29" presetID="22" presetClass="entr" presetSubtype="2"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right)">
                                          <p:cBhvr>
                                            <p:cTn id="31" dur="500"/>
                                            <p:tgtEl>
                                              <p:spTgt spid="29"/>
                                            </p:tgtEl>
                                          </p:cBhvr>
                                        </p:animEffect>
                                      </p:childTnLst>
                                    </p:cTn>
                                  </p:par>
                                  <p:par>
                                    <p:cTn id="32" presetID="22" presetClass="entr" presetSubtype="8"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2"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0-#ppt_w/2"/>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par>
                                    <p:cTn id="18" presetID="2" presetClass="entr" presetSubtype="6"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1+#ppt_w/2"/>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par>
                                    <p:cTn id="26" presetID="22" presetClass="entr" presetSubtype="2"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right)">
                                          <p:cBhvr>
                                            <p:cTn id="28" dur="500"/>
                                            <p:tgtEl>
                                              <p:spTgt spid="27"/>
                                            </p:tgtEl>
                                          </p:cBhvr>
                                        </p:animEffect>
                                      </p:childTnLst>
                                    </p:cTn>
                                  </p:par>
                                  <p:par>
                                    <p:cTn id="29" presetID="22" presetClass="entr" presetSubtype="2"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right)">
                                          <p:cBhvr>
                                            <p:cTn id="31" dur="500"/>
                                            <p:tgtEl>
                                              <p:spTgt spid="29"/>
                                            </p:tgtEl>
                                          </p:cBhvr>
                                        </p:animEffect>
                                      </p:childTnLst>
                                    </p:cTn>
                                  </p:par>
                                  <p:par>
                                    <p:cTn id="32" presetID="22" presetClass="entr" presetSubtype="8"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864277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cxnSp>
        <p:nvCxnSpPr>
          <p:cNvPr id="4" name="直接连接符 3"/>
          <p:cNvCxnSpPr/>
          <p:nvPr userDrawn="1"/>
        </p:nvCxnSpPr>
        <p:spPr>
          <a:xfrm>
            <a:off x="0" y="555526"/>
            <a:ext cx="9144000" cy="0"/>
          </a:xfrm>
          <a:prstGeom prst="line">
            <a:avLst/>
          </a:prstGeom>
          <a:ln w="22225">
            <a:solidFill>
              <a:srgbClr val="9696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134129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31A8091-7EE4-41B5-8137-A62B04FCA6E6}" type="datetimeFigureOut">
              <a:rPr lang="zh-CN" altLang="en-US" smtClean="0"/>
              <a:t>2017/1/3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t>‹#›</a:t>
            </a:fld>
            <a:endParaRPr lang="zh-CN" altLang="en-US"/>
          </a:p>
        </p:txBody>
      </p:sp>
    </p:spTree>
    <p:extLst>
      <p:ext uri="{BB962C8B-B14F-4D97-AF65-F5344CB8AC3E}">
        <p14:creationId xmlns:p14="http://schemas.microsoft.com/office/powerpoint/2010/main" val="198575975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31A8091-7EE4-41B5-8137-A62B04FCA6E6}" type="datetimeFigureOut">
              <a:rPr lang="zh-CN" altLang="en-US" smtClean="0"/>
              <a:t>2017/1/3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78AA5FA-60D0-45B3-9A54-CD9302FF9B70}" type="slidenum">
              <a:rPr lang="zh-CN" altLang="en-US" smtClean="0"/>
              <a:t>‹#›</a:t>
            </a:fld>
            <a:endParaRPr lang="zh-CN" altLang="en-US"/>
          </a:p>
        </p:txBody>
      </p:sp>
    </p:spTree>
    <p:extLst>
      <p:ext uri="{BB962C8B-B14F-4D97-AF65-F5344CB8AC3E}">
        <p14:creationId xmlns:p14="http://schemas.microsoft.com/office/powerpoint/2010/main" val="365864464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31A8091-7EE4-41B5-8137-A62B04FCA6E6}" type="datetimeFigureOut">
              <a:rPr lang="zh-CN" altLang="en-US" smtClean="0"/>
              <a:t>2017/1/3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8AA5FA-60D0-45B3-9A54-CD9302FF9B70}" type="slidenum">
              <a:rPr lang="zh-CN" altLang="en-US" smtClean="0"/>
              <a:t>‹#›</a:t>
            </a:fld>
            <a:endParaRPr lang="zh-CN" altLang="en-US"/>
          </a:p>
        </p:txBody>
      </p:sp>
    </p:spTree>
    <p:extLst>
      <p:ext uri="{BB962C8B-B14F-4D97-AF65-F5344CB8AC3E}">
        <p14:creationId xmlns:p14="http://schemas.microsoft.com/office/powerpoint/2010/main" val="74033186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31A8091-7EE4-41B5-8137-A62B04FCA6E6}" type="datetimeFigureOut">
              <a:rPr lang="zh-CN" altLang="en-US" smtClean="0"/>
              <a:t>2017/1/3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78AA5FA-60D0-45B3-9A54-CD9302FF9B70}" type="slidenum">
              <a:rPr lang="zh-CN" altLang="en-US" smtClean="0"/>
              <a:t>‹#›</a:t>
            </a:fld>
            <a:endParaRPr lang="zh-CN" altLang="en-US"/>
          </a:p>
        </p:txBody>
      </p:sp>
    </p:spTree>
    <p:extLst>
      <p:ext uri="{BB962C8B-B14F-4D97-AF65-F5344CB8AC3E}">
        <p14:creationId xmlns:p14="http://schemas.microsoft.com/office/powerpoint/2010/main" val="344405582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31A8091-7EE4-41B5-8137-A62B04FCA6E6}" type="datetimeFigureOut">
              <a:rPr lang="zh-CN" altLang="en-US" smtClean="0"/>
              <a:t>2017/1/3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t>‹#›</a:t>
            </a:fld>
            <a:endParaRPr lang="zh-CN" altLang="en-US"/>
          </a:p>
        </p:txBody>
      </p:sp>
    </p:spTree>
    <p:extLst>
      <p:ext uri="{BB962C8B-B14F-4D97-AF65-F5344CB8AC3E}">
        <p14:creationId xmlns:p14="http://schemas.microsoft.com/office/powerpoint/2010/main" val="389944013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31A8091-7EE4-41B5-8137-A62B04FCA6E6}" type="datetimeFigureOut">
              <a:rPr lang="zh-CN" altLang="en-US" smtClean="0"/>
              <a:t>2017/1/3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t>‹#›</a:t>
            </a:fld>
            <a:endParaRPr lang="zh-CN" altLang="en-US"/>
          </a:p>
        </p:txBody>
      </p:sp>
    </p:spTree>
    <p:extLst>
      <p:ext uri="{BB962C8B-B14F-4D97-AF65-F5344CB8AC3E}">
        <p14:creationId xmlns:p14="http://schemas.microsoft.com/office/powerpoint/2010/main" val="59653010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31A8091-7EE4-41B5-8137-A62B04FCA6E6}" type="datetimeFigureOut">
              <a:rPr lang="zh-CN" altLang="en-US" smtClean="0"/>
              <a:t>2017/1/3</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78AA5FA-60D0-45B3-9A54-CD9302FF9B70}" type="slidenum">
              <a:rPr lang="zh-CN" altLang="en-US" smtClean="0"/>
              <a:t>‹#›</a:t>
            </a:fld>
            <a:endParaRPr lang="zh-CN" altLang="en-US"/>
          </a:p>
        </p:txBody>
      </p:sp>
    </p:spTree>
    <p:extLst>
      <p:ext uri="{BB962C8B-B14F-4D97-AF65-F5344CB8AC3E}">
        <p14:creationId xmlns:p14="http://schemas.microsoft.com/office/powerpoint/2010/main" val="2478423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7744" y="2931791"/>
            <a:ext cx="8943695" cy="7497802"/>
          </a:xfrm>
          <a:prstGeom prst="rect">
            <a:avLst/>
          </a:prstGeom>
        </p:spPr>
      </p:pic>
      <p:sp>
        <p:nvSpPr>
          <p:cNvPr id="25" name="TextBox 24"/>
          <p:cNvSpPr txBox="1"/>
          <p:nvPr/>
        </p:nvSpPr>
        <p:spPr>
          <a:xfrm>
            <a:off x="755576" y="2113434"/>
            <a:ext cx="5216795" cy="746348"/>
          </a:xfrm>
          <a:prstGeom prst="rect">
            <a:avLst/>
          </a:prstGeom>
          <a:noFill/>
        </p:spPr>
        <p:txBody>
          <a:bodyPr wrap="none" lIns="68571" tIns="34285" rIns="68571" bIns="34285" rtlCol="0">
            <a:spAutoFit/>
          </a:bodyPr>
          <a:lstStyle/>
          <a:p>
            <a:r>
              <a:rPr lang="zh-CN" altLang="en-US" sz="4400" dirty="0" smtClean="0">
                <a:solidFill>
                  <a:schemeClr val="tx1">
                    <a:lumMod val="65000"/>
                    <a:lumOff val="35000"/>
                  </a:schemeClr>
                </a:solidFill>
                <a:latin typeface="微软雅黑" panose="020B0503020204020204" pitchFamily="34" charset="-122"/>
                <a:ea typeface="微软雅黑" panose="020B0503020204020204" pitchFamily="34" charset="-122"/>
              </a:rPr>
              <a:t>浅析支付标记化技术</a:t>
            </a:r>
            <a:endParaRPr lang="zh-CN" altLang="en-US" sz="4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683568" y="745754"/>
            <a:ext cx="5763116" cy="584775"/>
          </a:xfrm>
          <a:prstGeom prst="rect">
            <a:avLst/>
          </a:prstGeom>
          <a:noFill/>
        </p:spPr>
        <p:txBody>
          <a:bodyPr wrap="none" rtlCol="0">
            <a:spAutoFit/>
          </a:bodyPr>
          <a:lstStyle/>
          <a:p>
            <a:r>
              <a:rPr lang="zh-CN" altLang="en-US" sz="3200" b="1" dirty="0" smtClean="0">
                <a:solidFill>
                  <a:srgbClr val="67AFE3"/>
                </a:solidFill>
              </a:rPr>
              <a:t>移动互联网前沿</a:t>
            </a:r>
            <a:r>
              <a:rPr lang="zh-CN" altLang="en-US" sz="3200" b="1" dirty="0" smtClean="0">
                <a:solidFill>
                  <a:srgbClr val="67AFE3"/>
                </a:solidFill>
              </a:rPr>
              <a:t>技术</a:t>
            </a:r>
            <a:r>
              <a:rPr lang="zh-CN" altLang="en-US" sz="3200" b="1" dirty="0">
                <a:solidFill>
                  <a:srgbClr val="67AFE3"/>
                </a:solidFill>
              </a:rPr>
              <a:t> </a:t>
            </a:r>
            <a:r>
              <a:rPr lang="zh-CN" altLang="en-US" sz="3200" b="1" dirty="0" smtClean="0">
                <a:solidFill>
                  <a:srgbClr val="67AFE3"/>
                </a:solidFill>
              </a:rPr>
              <a:t>读书</a:t>
            </a:r>
            <a:r>
              <a:rPr lang="zh-CN" altLang="en-US" sz="3200" b="1" dirty="0" smtClean="0">
                <a:solidFill>
                  <a:srgbClr val="67AFE3"/>
                </a:solidFill>
              </a:rPr>
              <a:t>报告</a:t>
            </a:r>
            <a:endParaRPr lang="zh-CN" altLang="en-US" sz="3200" b="1" dirty="0">
              <a:solidFill>
                <a:srgbClr val="67AFE3"/>
              </a:solidFill>
            </a:endParaRPr>
          </a:p>
        </p:txBody>
      </p:sp>
      <p:sp>
        <p:nvSpPr>
          <p:cNvPr id="36" name="TextBox 35"/>
          <p:cNvSpPr txBox="1"/>
          <p:nvPr/>
        </p:nvSpPr>
        <p:spPr>
          <a:xfrm>
            <a:off x="735058" y="3745364"/>
            <a:ext cx="1415772" cy="338554"/>
          </a:xfrm>
          <a:prstGeom prst="rect">
            <a:avLst/>
          </a:prstGeom>
          <a:noFill/>
        </p:spPr>
        <p:txBody>
          <a:bodyPr wrap="none" rtlCol="0">
            <a:spAutoFit/>
          </a:bodyPr>
          <a:lstStyle/>
          <a:p>
            <a:r>
              <a:rPr lang="zh-CN" altLang="en-US" sz="1600" dirty="0" smtClean="0">
                <a:solidFill>
                  <a:schemeClr val="tx1">
                    <a:lumMod val="75000"/>
                    <a:lumOff val="25000"/>
                  </a:schemeClr>
                </a:solidFill>
              </a:rPr>
              <a:t>姓名：肖梦婷</a:t>
            </a:r>
            <a:endParaRPr lang="zh-CN" altLang="en-US" sz="1600" dirty="0">
              <a:solidFill>
                <a:schemeClr val="tx1">
                  <a:lumMod val="75000"/>
                  <a:lumOff val="25000"/>
                </a:schemeClr>
              </a:solidFill>
            </a:endParaRPr>
          </a:p>
        </p:txBody>
      </p:sp>
      <p:sp>
        <p:nvSpPr>
          <p:cNvPr id="37" name="TextBox 36"/>
          <p:cNvSpPr txBox="1"/>
          <p:nvPr/>
        </p:nvSpPr>
        <p:spPr>
          <a:xfrm>
            <a:off x="735058" y="4105404"/>
            <a:ext cx="1762021" cy="338554"/>
          </a:xfrm>
          <a:prstGeom prst="rect">
            <a:avLst/>
          </a:prstGeom>
          <a:noFill/>
        </p:spPr>
        <p:txBody>
          <a:bodyPr wrap="none" rtlCol="0">
            <a:spAutoFit/>
          </a:bodyPr>
          <a:lstStyle/>
          <a:p>
            <a:r>
              <a:rPr lang="zh-CN" altLang="en-US" sz="1600" dirty="0">
                <a:solidFill>
                  <a:schemeClr val="tx1">
                    <a:lumMod val="75000"/>
                    <a:lumOff val="25000"/>
                  </a:schemeClr>
                </a:solidFill>
              </a:rPr>
              <a:t>学号</a:t>
            </a:r>
            <a:r>
              <a:rPr lang="zh-CN" altLang="en-US" sz="1600" dirty="0" smtClean="0">
                <a:solidFill>
                  <a:schemeClr val="tx1">
                    <a:lumMod val="75000"/>
                    <a:lumOff val="25000"/>
                  </a:schemeClr>
                </a:solidFill>
              </a:rPr>
              <a:t>：</a:t>
            </a:r>
            <a:r>
              <a:rPr lang="en-US" altLang="zh-CN" sz="1600" dirty="0" smtClean="0">
                <a:solidFill>
                  <a:schemeClr val="tx1">
                    <a:lumMod val="75000"/>
                    <a:lumOff val="25000"/>
                  </a:schemeClr>
                </a:solidFill>
              </a:rPr>
              <a:t>21651161</a:t>
            </a:r>
            <a:endParaRPr lang="zh-CN" altLang="en-US" sz="1600" dirty="0">
              <a:solidFill>
                <a:schemeClr val="tx1">
                  <a:lumMod val="75000"/>
                  <a:lumOff val="25000"/>
                </a:schemeClr>
              </a:solidFill>
            </a:endParaRPr>
          </a:p>
        </p:txBody>
      </p:sp>
      <p:pic>
        <p:nvPicPr>
          <p:cNvPr id="9" name="图片 8"/>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52320" y="267494"/>
            <a:ext cx="1368152" cy="1313406"/>
          </a:xfrm>
          <a:prstGeom prst="rect">
            <a:avLst/>
          </a:prstGeom>
          <a:noFill/>
          <a:ln>
            <a:noFill/>
          </a:ln>
        </p:spPr>
      </p:pic>
    </p:spTree>
    <p:extLst>
      <p:ext uri="{BB962C8B-B14F-4D97-AF65-F5344CB8AC3E}">
        <p14:creationId xmlns:p14="http://schemas.microsoft.com/office/powerpoint/2010/main" val="225599844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1000"/>
                                        <p:tgtEl>
                                          <p:spTgt spid="29"/>
                                        </p:tgtEl>
                                      </p:cBhvr>
                                    </p:animEffect>
                                    <p:anim calcmode="lin" valueType="num">
                                      <p:cBhvr>
                                        <p:cTn id="14" dur="1000" fill="hold"/>
                                        <p:tgtEl>
                                          <p:spTgt spid="29"/>
                                        </p:tgtEl>
                                        <p:attrNameLst>
                                          <p:attrName>ppt_x</p:attrName>
                                        </p:attrNameLst>
                                      </p:cBhvr>
                                      <p:tavLst>
                                        <p:tav tm="0">
                                          <p:val>
                                            <p:strVal val="#ppt_x"/>
                                          </p:val>
                                        </p:tav>
                                        <p:tav tm="100000">
                                          <p:val>
                                            <p:strVal val="#ppt_x"/>
                                          </p:val>
                                        </p:tav>
                                      </p:tavLst>
                                    </p:anim>
                                    <p:anim calcmode="lin" valueType="num">
                                      <p:cBhvr>
                                        <p:cTn id="15" dur="1000" fill="hold"/>
                                        <p:tgtEl>
                                          <p:spTgt spid="29"/>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25"/>
                                        </p:tgtEl>
                                        <p:attrNameLst>
                                          <p:attrName>style.visibility</p:attrName>
                                        </p:attrNameLst>
                                      </p:cBhvr>
                                      <p:to>
                                        <p:strVal val="visible"/>
                                      </p:to>
                                    </p:set>
                                    <p:anim calcmode="lin" valueType="num">
                                      <p:cBhvr>
                                        <p:cTn id="19"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25"/>
                                        </p:tgtEl>
                                        <p:attrNameLst>
                                          <p:attrName>ppt_y</p:attrName>
                                        </p:attrNameLst>
                                      </p:cBhvr>
                                      <p:tavLst>
                                        <p:tav tm="0">
                                          <p:val>
                                            <p:strVal val="#ppt_y"/>
                                          </p:val>
                                        </p:tav>
                                        <p:tav tm="100000">
                                          <p:val>
                                            <p:strVal val="#ppt_y"/>
                                          </p:val>
                                        </p:tav>
                                      </p:tavLst>
                                    </p:anim>
                                    <p:anim calcmode="lin" valueType="num">
                                      <p:cBhvr>
                                        <p:cTn id="21"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25"/>
                                        </p:tgtEl>
                                      </p:cBhvr>
                                    </p:animEffect>
                                  </p:childTnLst>
                                </p:cTn>
                              </p:par>
                            </p:childTnLst>
                          </p:cTn>
                        </p:par>
                        <p:par>
                          <p:cTn id="24" fill="hold">
                            <p:stCondLst>
                              <p:cond delay="2900"/>
                            </p:stCondLst>
                            <p:childTnLst>
                              <p:par>
                                <p:cTn id="25" presetID="37" presetClass="entr" presetSubtype="0" fill="hold" grpId="0"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1000"/>
                                        <p:tgtEl>
                                          <p:spTgt spid="36"/>
                                        </p:tgtEl>
                                      </p:cBhvr>
                                    </p:animEffect>
                                    <p:anim calcmode="lin" valueType="num">
                                      <p:cBhvr>
                                        <p:cTn id="28" dur="1000" fill="hold"/>
                                        <p:tgtEl>
                                          <p:spTgt spid="36"/>
                                        </p:tgtEl>
                                        <p:attrNameLst>
                                          <p:attrName>ppt_x</p:attrName>
                                        </p:attrNameLst>
                                      </p:cBhvr>
                                      <p:tavLst>
                                        <p:tav tm="0">
                                          <p:val>
                                            <p:strVal val="#ppt_x"/>
                                          </p:val>
                                        </p:tav>
                                        <p:tav tm="100000">
                                          <p:val>
                                            <p:strVal val="#ppt_x"/>
                                          </p:val>
                                        </p:tav>
                                      </p:tavLst>
                                    </p:anim>
                                    <p:anim calcmode="lin" valueType="num">
                                      <p:cBhvr>
                                        <p:cTn id="29" dur="900" decel="100000" fill="hold"/>
                                        <p:tgtEl>
                                          <p:spTgt spid="36"/>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36"/>
                                        </p:tgtEl>
                                        <p:attrNameLst>
                                          <p:attrName>ppt_y</p:attrName>
                                        </p:attrNameLst>
                                      </p:cBhvr>
                                      <p:tavLst>
                                        <p:tav tm="0">
                                          <p:val>
                                            <p:strVal val="#ppt_y-.03"/>
                                          </p:val>
                                        </p:tav>
                                        <p:tav tm="100000">
                                          <p:val>
                                            <p:strVal val="#ppt_y"/>
                                          </p:val>
                                        </p:tav>
                                      </p:tavLst>
                                    </p:anim>
                                  </p:childTnLst>
                                </p:cTn>
                              </p:par>
                            </p:childTnLst>
                          </p:cTn>
                        </p:par>
                        <p:par>
                          <p:cTn id="31" fill="hold">
                            <p:stCondLst>
                              <p:cond delay="3900"/>
                            </p:stCondLst>
                            <p:childTnLst>
                              <p:par>
                                <p:cTn id="32" presetID="37" presetClass="entr" presetSubtype="0" fill="hold" grpId="0" nodeType="after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1000"/>
                                        <p:tgtEl>
                                          <p:spTgt spid="37"/>
                                        </p:tgtEl>
                                      </p:cBhvr>
                                    </p:animEffect>
                                    <p:anim calcmode="lin" valueType="num">
                                      <p:cBhvr>
                                        <p:cTn id="35" dur="1000" fill="hold"/>
                                        <p:tgtEl>
                                          <p:spTgt spid="37"/>
                                        </p:tgtEl>
                                        <p:attrNameLst>
                                          <p:attrName>ppt_x</p:attrName>
                                        </p:attrNameLst>
                                      </p:cBhvr>
                                      <p:tavLst>
                                        <p:tav tm="0">
                                          <p:val>
                                            <p:strVal val="#ppt_x"/>
                                          </p:val>
                                        </p:tav>
                                        <p:tav tm="100000">
                                          <p:val>
                                            <p:strVal val="#ppt_x"/>
                                          </p:val>
                                        </p:tav>
                                      </p:tavLst>
                                    </p:anim>
                                    <p:anim calcmode="lin" valueType="num">
                                      <p:cBhvr>
                                        <p:cTn id="36" dur="900" decel="100000" fill="hold"/>
                                        <p:tgtEl>
                                          <p:spTgt spid="37"/>
                                        </p:tgtEl>
                                        <p:attrNameLst>
                                          <p:attrName>ppt_y</p:attrName>
                                        </p:attrNameLst>
                                      </p:cBhvr>
                                      <p:tavLst>
                                        <p:tav tm="0">
                                          <p:val>
                                            <p:strVal val="#ppt_y+1"/>
                                          </p:val>
                                        </p:tav>
                                        <p:tav tm="100000">
                                          <p:val>
                                            <p:strVal val="#ppt_y-.03"/>
                                          </p:val>
                                        </p:tav>
                                      </p:tavLst>
                                    </p:anim>
                                    <p:anim calcmode="lin" valueType="num">
                                      <p:cBhvr>
                                        <p:cTn id="37" dur="100" accel="100000" fill="hold">
                                          <p:stCondLst>
                                            <p:cond delay="900"/>
                                          </p:stCondLst>
                                        </p:cTn>
                                        <p:tgtEl>
                                          <p:spTgt spid="3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6" grpId="0"/>
      <p:bldP spid="3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Box 67"/>
          <p:cNvSpPr txBox="1"/>
          <p:nvPr/>
        </p:nvSpPr>
        <p:spPr>
          <a:xfrm>
            <a:off x="313069" y="58298"/>
            <a:ext cx="2386723" cy="461665"/>
          </a:xfrm>
          <a:prstGeom prst="rect">
            <a:avLst/>
          </a:prstGeom>
          <a:noFill/>
        </p:spPr>
        <p:txBody>
          <a:bodyPr wrap="square" rtlCol="0">
            <a:spAutoFit/>
          </a:bodyPr>
          <a:lstStyle/>
          <a:p>
            <a:pPr>
              <a:lnSpc>
                <a:spcPct val="120000"/>
              </a:lnSpc>
            </a:pPr>
            <a:r>
              <a:rPr lang="en-US" altLang="zh-CN" sz="2000" b="1" dirty="0" smtClean="0">
                <a:solidFill>
                  <a:schemeClr val="tx1">
                    <a:lumMod val="75000"/>
                    <a:lumOff val="25000"/>
                  </a:schemeClr>
                </a:solidFill>
              </a:rPr>
              <a:t>Token</a:t>
            </a:r>
            <a:r>
              <a:rPr lang="zh-CN" altLang="en-US" sz="2000" b="1" dirty="0" smtClean="0">
                <a:solidFill>
                  <a:schemeClr val="tx1">
                    <a:lumMod val="75000"/>
                    <a:lumOff val="25000"/>
                  </a:schemeClr>
                </a:solidFill>
              </a:rPr>
              <a:t>流程简介</a:t>
            </a:r>
            <a:endParaRPr lang="zh-CN" altLang="en-US" sz="2000" b="1" dirty="0" smtClean="0">
              <a:solidFill>
                <a:schemeClr val="tx1">
                  <a:lumMod val="75000"/>
                  <a:lumOff val="25000"/>
                </a:schemeClr>
              </a:solidFill>
            </a:endParaRPr>
          </a:p>
        </p:txBody>
      </p:sp>
      <p:pic>
        <p:nvPicPr>
          <p:cNvPr id="70" name="图片 69"/>
          <p:cNvPicPr/>
          <p:nvPr/>
        </p:nvPicPr>
        <p:blipFill>
          <a:blip r:embed="rId3"/>
          <a:stretch>
            <a:fillRect/>
          </a:stretch>
        </p:blipFill>
        <p:spPr>
          <a:xfrm>
            <a:off x="2339752" y="2067694"/>
            <a:ext cx="6695225" cy="2954249"/>
          </a:xfrm>
          <a:prstGeom prst="rect">
            <a:avLst/>
          </a:prstGeom>
        </p:spPr>
      </p:pic>
      <p:sp>
        <p:nvSpPr>
          <p:cNvPr id="67" name="TextBox 33"/>
          <p:cNvSpPr txBox="1"/>
          <p:nvPr/>
        </p:nvSpPr>
        <p:spPr>
          <a:xfrm>
            <a:off x="4139952" y="2491706"/>
            <a:ext cx="2512093" cy="424732"/>
          </a:xfrm>
          <a:prstGeom prst="rect">
            <a:avLst/>
          </a:prstGeom>
          <a:noFill/>
        </p:spPr>
        <p:txBody>
          <a:bodyPr wrap="square" rtlCol="0">
            <a:spAutoFit/>
          </a:bodyPr>
          <a:lstStyle/>
          <a:p>
            <a:pPr marL="285750" indent="-285750" algn="just">
              <a:lnSpc>
                <a:spcPct val="120000"/>
              </a:lnSpc>
              <a:buFont typeface="Wingdings" charset="2"/>
              <a:buChar char="Ø"/>
            </a:pPr>
            <a:r>
              <a:rPr lang="en-US" altLang="zh-CN" b="1" dirty="0" smtClean="0">
                <a:solidFill>
                  <a:schemeClr val="tx1">
                    <a:lumMod val="75000"/>
                    <a:lumOff val="25000"/>
                  </a:schemeClr>
                </a:solidFill>
                <a:latin typeface="微软雅黑" pitchFamily="34" charset="-122"/>
                <a:ea typeface="微软雅黑" pitchFamily="34" charset="-122"/>
              </a:rPr>
              <a:t>Token</a:t>
            </a:r>
            <a:r>
              <a:rPr lang="zh-CN" altLang="en-US" b="1" dirty="0" smtClean="0">
                <a:solidFill>
                  <a:schemeClr val="tx1">
                    <a:lumMod val="75000"/>
                    <a:lumOff val="25000"/>
                  </a:schemeClr>
                </a:solidFill>
                <a:latin typeface="微软雅黑" pitchFamily="34" charset="-122"/>
                <a:ea typeface="微软雅黑" pitchFamily="34" charset="-122"/>
              </a:rPr>
              <a:t>交易流程</a:t>
            </a:r>
            <a:endParaRPr lang="en-US" altLang="zh-CN" b="1" dirty="0" smtClean="0">
              <a:solidFill>
                <a:schemeClr val="tx1">
                  <a:lumMod val="75000"/>
                  <a:lumOff val="25000"/>
                </a:schemeClr>
              </a:solidFill>
              <a:latin typeface="微软雅黑" pitchFamily="34" charset="-122"/>
              <a:ea typeface="微软雅黑" pitchFamily="34" charset="-122"/>
            </a:endParaRPr>
          </a:p>
        </p:txBody>
      </p:sp>
      <p:pic>
        <p:nvPicPr>
          <p:cNvPr id="69" name="图片 68"/>
          <p:cNvPicPr/>
          <p:nvPr/>
        </p:nvPicPr>
        <p:blipFill>
          <a:blip r:embed="rId4"/>
          <a:stretch>
            <a:fillRect/>
          </a:stretch>
        </p:blipFill>
        <p:spPr>
          <a:xfrm>
            <a:off x="107504" y="740499"/>
            <a:ext cx="6337859" cy="1530671"/>
          </a:xfrm>
          <a:prstGeom prst="rect">
            <a:avLst/>
          </a:prstGeom>
        </p:spPr>
      </p:pic>
      <p:sp>
        <p:nvSpPr>
          <p:cNvPr id="66" name="TextBox 26"/>
          <p:cNvSpPr txBox="1"/>
          <p:nvPr/>
        </p:nvSpPr>
        <p:spPr>
          <a:xfrm>
            <a:off x="827585" y="626680"/>
            <a:ext cx="2664296" cy="424732"/>
          </a:xfrm>
          <a:prstGeom prst="rect">
            <a:avLst/>
          </a:prstGeom>
          <a:noFill/>
        </p:spPr>
        <p:txBody>
          <a:bodyPr wrap="square" rtlCol="0">
            <a:spAutoFit/>
          </a:bodyPr>
          <a:lstStyle/>
          <a:p>
            <a:pPr marL="285750" indent="-285750" algn="just">
              <a:lnSpc>
                <a:spcPct val="120000"/>
              </a:lnSpc>
              <a:buFont typeface="Wingdings" charset="2"/>
              <a:buChar char="Ø"/>
            </a:pPr>
            <a:r>
              <a:rPr lang="en-US" altLang="zh-CN" b="1" dirty="0" smtClean="0">
                <a:solidFill>
                  <a:schemeClr val="tx1">
                    <a:lumMod val="75000"/>
                    <a:lumOff val="25000"/>
                  </a:schemeClr>
                </a:solidFill>
                <a:latin typeface="微软雅黑" pitchFamily="34" charset="-122"/>
                <a:ea typeface="微软雅黑" pitchFamily="34" charset="-122"/>
              </a:rPr>
              <a:t>Token</a:t>
            </a:r>
            <a:r>
              <a:rPr lang="zh-CN" altLang="en-US" b="1" dirty="0" smtClean="0">
                <a:solidFill>
                  <a:schemeClr val="tx1">
                    <a:lumMod val="75000"/>
                    <a:lumOff val="25000"/>
                  </a:schemeClr>
                </a:solidFill>
                <a:latin typeface="微软雅黑" pitchFamily="34" charset="-122"/>
                <a:ea typeface="微软雅黑" pitchFamily="34" charset="-122"/>
              </a:rPr>
              <a:t>申请流程</a:t>
            </a:r>
            <a:endParaRPr lang="en-US" altLang="zh-CN"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46814051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500"/>
                                        <p:tgtEl>
                                          <p:spTgt spid="6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wipe(up)">
                                      <p:cBhvr>
                                        <p:cTn id="11"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rotWithShape="1">
          <a:blip r:embed="rId3" cstate="print">
            <a:extLst>
              <a:ext uri="{28A0092B-C50C-407E-A947-70E740481C1C}">
                <a14:useLocalDpi xmlns:a14="http://schemas.microsoft.com/office/drawing/2010/main" val="0"/>
              </a:ext>
            </a:extLst>
          </a:blip>
          <a:srcRect r="44563" b="66242"/>
          <a:stretch/>
        </p:blipFill>
        <p:spPr>
          <a:xfrm flipH="1">
            <a:off x="-1" y="2612419"/>
            <a:ext cx="4958118" cy="2531081"/>
          </a:xfrm>
          <a:prstGeom prst="rect">
            <a:avLst/>
          </a:prstGeom>
        </p:spPr>
      </p:pic>
      <p:sp>
        <p:nvSpPr>
          <p:cNvPr id="25" name="圆角矩形 24"/>
          <p:cNvSpPr/>
          <p:nvPr/>
        </p:nvSpPr>
        <p:spPr>
          <a:xfrm>
            <a:off x="4427984" y="1015860"/>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6" name="组合 25"/>
          <p:cNvGrpSpPr/>
          <p:nvPr/>
        </p:nvGrpSpPr>
        <p:grpSpPr>
          <a:xfrm>
            <a:off x="5076056" y="1015654"/>
            <a:ext cx="297216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896718" y="1614014"/>
              <a:ext cx="2653076" cy="437541"/>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总体介绍</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0" name="组合 29"/>
          <p:cNvGrpSpPr/>
          <p:nvPr/>
        </p:nvGrpSpPr>
        <p:grpSpPr>
          <a:xfrm>
            <a:off x="5058154" y="1714856"/>
            <a:ext cx="2972164"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893964" y="2450466"/>
              <a:ext cx="2653076" cy="437541"/>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技术架构</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4427984" y="2403863"/>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47" name="组合 46"/>
          <p:cNvGrpSpPr/>
          <p:nvPr/>
        </p:nvGrpSpPr>
        <p:grpSpPr>
          <a:xfrm>
            <a:off x="5076056" y="2403654"/>
            <a:ext cx="2972164" cy="503773"/>
            <a:chOff x="6339097" y="3296031"/>
            <a:chExt cx="3744416" cy="511504"/>
          </a:xfrm>
        </p:grpSpPr>
        <p:sp>
          <p:nvSpPr>
            <p:cNvPr id="48" name="圆角矩形 47"/>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9" name="矩形 48"/>
            <p:cNvSpPr/>
            <p:nvPr/>
          </p:nvSpPr>
          <p:spPr>
            <a:xfrm>
              <a:off x="6898538" y="3336319"/>
              <a:ext cx="2736305" cy="437541"/>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应用场景</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0" name="圆角矩形 49"/>
          <p:cNvSpPr/>
          <p:nvPr/>
        </p:nvSpPr>
        <p:spPr>
          <a:xfrm>
            <a:off x="4427984" y="3106714"/>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51" name="组合 50"/>
          <p:cNvGrpSpPr/>
          <p:nvPr/>
        </p:nvGrpSpPr>
        <p:grpSpPr>
          <a:xfrm>
            <a:off x="5076056" y="3106349"/>
            <a:ext cx="2972164" cy="503772"/>
            <a:chOff x="6339097" y="4180903"/>
            <a:chExt cx="3744416" cy="511504"/>
          </a:xfrm>
        </p:grpSpPr>
        <p:sp>
          <p:nvSpPr>
            <p:cNvPr id="52" name="圆角矩形 51"/>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3" name="矩形 52"/>
            <p:cNvSpPr/>
            <p:nvPr/>
          </p:nvSpPr>
          <p:spPr>
            <a:xfrm>
              <a:off x="6898538" y="4221882"/>
              <a:ext cx="2736305" cy="437542"/>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总结</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7" name="矩形 56"/>
          <p:cNvSpPr/>
          <p:nvPr/>
        </p:nvSpPr>
        <p:spPr>
          <a:xfrm>
            <a:off x="5520222" y="3831703"/>
            <a:ext cx="2171863"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明年工作计划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8" name="下箭头 57"/>
          <p:cNvSpPr/>
          <p:nvPr/>
        </p:nvSpPr>
        <p:spPr>
          <a:xfrm rot="16200000">
            <a:off x="3602551" y="2404670"/>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59" name="TextBox 58"/>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smtClean="0">
                <a:solidFill>
                  <a:schemeClr val="tx2"/>
                </a:solidFill>
                <a:latin typeface="微软雅黑" pitchFamily="34" charset="-122"/>
                <a:ea typeface="微软雅黑" pitchFamily="34" charset="-122"/>
              </a:rPr>
              <a:t>目录</a:t>
            </a:r>
            <a:endParaRPr lang="en-US" altLang="zh-CN" sz="3600" b="1" dirty="0" smtClean="0">
              <a:solidFill>
                <a:schemeClr val="tx2"/>
              </a:solidFill>
              <a:latin typeface="微软雅黑" pitchFamily="34" charset="-122"/>
              <a:ea typeface="微软雅黑" pitchFamily="34" charset="-122"/>
            </a:endParaRPr>
          </a:p>
          <a:p>
            <a:pPr algn="r">
              <a:defRPr/>
            </a:pPr>
            <a:r>
              <a:rPr lang="en-US" altLang="zh-CN" sz="2400" b="1" dirty="0" smtClean="0">
                <a:solidFill>
                  <a:schemeClr val="tx2"/>
                </a:solidFill>
                <a:latin typeface="微软雅黑" pitchFamily="34" charset="-122"/>
                <a:ea typeface="微软雅黑" pitchFamily="34" charset="-122"/>
              </a:rPr>
              <a:t>CONTENTS</a:t>
            </a:r>
            <a:endParaRPr lang="zh-CN" altLang="en-US" sz="2400" b="1" dirty="0">
              <a:solidFill>
                <a:schemeClr val="tx2"/>
              </a:solidFill>
              <a:latin typeface="微软雅黑" pitchFamily="34" charset="-122"/>
              <a:ea typeface="微软雅黑" pitchFamily="34" charset="-122"/>
            </a:endParaRPr>
          </a:p>
        </p:txBody>
      </p:sp>
    </p:spTree>
    <p:extLst>
      <p:ext uri="{BB962C8B-B14F-4D97-AF65-F5344CB8AC3E}">
        <p14:creationId xmlns:p14="http://schemas.microsoft.com/office/powerpoint/2010/main" val="149686803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7" presetClass="entr" presetSubtype="1" fill="hold" grpId="0" nodeType="afterEffect">
                                  <p:stCondLst>
                                    <p:cond delay="0"/>
                                  </p:stCondLst>
                                  <p:iterate type="lt">
                                    <p:tmPct val="40000"/>
                                  </p:iterate>
                                  <p:childTnLst>
                                    <p:set>
                                      <p:cBhvr>
                                        <p:cTn id="12" dur="1" fill="hold">
                                          <p:stCondLst>
                                            <p:cond delay="0"/>
                                          </p:stCondLst>
                                        </p:cTn>
                                        <p:tgtEl>
                                          <p:spTgt spid="59"/>
                                        </p:tgtEl>
                                        <p:attrNameLst>
                                          <p:attrName>style.visibility</p:attrName>
                                        </p:attrNameLst>
                                      </p:cBhvr>
                                      <p:to>
                                        <p:strVal val="visible"/>
                                      </p:to>
                                    </p:set>
                                    <p:anim calcmode="lin" valueType="num">
                                      <p:cBhvr>
                                        <p:cTn id="13" dur="250" fill="hold"/>
                                        <p:tgtEl>
                                          <p:spTgt spid="59"/>
                                        </p:tgtEl>
                                        <p:attrNameLst>
                                          <p:attrName>ppt_x</p:attrName>
                                        </p:attrNameLst>
                                      </p:cBhvr>
                                      <p:tavLst>
                                        <p:tav tm="0">
                                          <p:val>
                                            <p:strVal val="#ppt_x"/>
                                          </p:val>
                                        </p:tav>
                                        <p:tav tm="100000">
                                          <p:val>
                                            <p:strVal val="#ppt_x"/>
                                          </p:val>
                                        </p:tav>
                                      </p:tavLst>
                                    </p:anim>
                                    <p:anim calcmode="lin" valueType="num">
                                      <p:cBhvr>
                                        <p:cTn id="14" dur="250" fill="hold"/>
                                        <p:tgtEl>
                                          <p:spTgt spid="59"/>
                                        </p:tgtEl>
                                        <p:attrNameLst>
                                          <p:attrName>ppt_y</p:attrName>
                                        </p:attrNameLst>
                                      </p:cBhvr>
                                      <p:tavLst>
                                        <p:tav tm="0">
                                          <p:val>
                                            <p:strVal val="#ppt_y-#ppt_h/2"/>
                                          </p:val>
                                        </p:tav>
                                        <p:tav tm="100000">
                                          <p:val>
                                            <p:strVal val="#ppt_y"/>
                                          </p:val>
                                        </p:tav>
                                      </p:tavLst>
                                    </p:anim>
                                    <p:anim calcmode="lin" valueType="num">
                                      <p:cBhvr>
                                        <p:cTn id="15" dur="250" fill="hold"/>
                                        <p:tgtEl>
                                          <p:spTgt spid="59"/>
                                        </p:tgtEl>
                                        <p:attrNameLst>
                                          <p:attrName>ppt_w</p:attrName>
                                        </p:attrNameLst>
                                      </p:cBhvr>
                                      <p:tavLst>
                                        <p:tav tm="0">
                                          <p:val>
                                            <p:strVal val="#ppt_w"/>
                                          </p:val>
                                        </p:tav>
                                        <p:tav tm="100000">
                                          <p:val>
                                            <p:strVal val="#ppt_w"/>
                                          </p:val>
                                        </p:tav>
                                      </p:tavLst>
                                    </p:anim>
                                    <p:anim calcmode="lin" valueType="num">
                                      <p:cBhvr>
                                        <p:cTn id="16" dur="250" fill="hold"/>
                                        <p:tgtEl>
                                          <p:spTgt spid="59"/>
                                        </p:tgtEl>
                                        <p:attrNameLst>
                                          <p:attrName>ppt_h</p:attrName>
                                        </p:attrNameLst>
                                      </p:cBhvr>
                                      <p:tavLst>
                                        <p:tav tm="0">
                                          <p:val>
                                            <p:fltVal val="0"/>
                                          </p:val>
                                        </p:tav>
                                        <p:tav tm="100000">
                                          <p:val>
                                            <p:strVal val="#ppt_h"/>
                                          </p:val>
                                        </p:tav>
                                      </p:tavLst>
                                    </p:anim>
                                  </p:childTnLst>
                                </p:cTn>
                              </p:par>
                            </p:childTnLst>
                          </p:cTn>
                        </p:par>
                        <p:par>
                          <p:cTn id="17" fill="hold">
                            <p:stCondLst>
                              <p:cond delay="215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1000"/>
                                        <p:tgtEl>
                                          <p:spTgt spid="25"/>
                                        </p:tgtEl>
                                      </p:cBhvr>
                                    </p:animEffect>
                                  </p:childTnLst>
                                </p:cTn>
                              </p:par>
                              <p:par>
                                <p:cTn id="21" presetID="56" presetClass="path" presetSubtype="0" accel="50000" decel="50000" fill="hold" grpId="1" nodeType="withEffect">
                                  <p:stCondLst>
                                    <p:cond delay="0"/>
                                  </p:stCondLst>
                                  <p:childTnLst>
                                    <p:animMotion origin="layout" path="M -0.03737 0.04121 L -6.25E-7 -3.33333E-6 " pathEditMode="relative" rAng="0" ptsTypes="AA">
                                      <p:cBhvr>
                                        <p:cTn id="22" dur="700" fill="hold"/>
                                        <p:tgtEl>
                                          <p:spTgt spid="25"/>
                                        </p:tgtEl>
                                        <p:attrNameLst>
                                          <p:attrName>ppt_x</p:attrName>
                                          <p:attrName>ppt_y</p:attrName>
                                        </p:attrNameLst>
                                      </p:cBhvr>
                                      <p:rCtr x="1862" y="-2060"/>
                                    </p:animMotion>
                                  </p:childTnLst>
                                </p:cTn>
                              </p:par>
                              <p:par>
                                <p:cTn id="23" presetID="22" presetClass="entr" presetSubtype="8" fill="hold" nodeType="withEffect">
                                  <p:stCondLst>
                                    <p:cond delay="25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1000"/>
                                        <p:tgtEl>
                                          <p:spTgt spid="29"/>
                                        </p:tgtEl>
                                      </p:cBhvr>
                                    </p:animEffect>
                                  </p:childTnLst>
                                </p:cTn>
                              </p:par>
                              <p:par>
                                <p:cTn id="29" presetID="56" presetClass="path" presetSubtype="0" accel="50000" decel="50000" fill="hold" grpId="1" nodeType="withEffect">
                                  <p:stCondLst>
                                    <p:cond delay="250"/>
                                  </p:stCondLst>
                                  <p:childTnLst>
                                    <p:animMotion origin="layout" path="M -0.03737 0.0412 L -6.25E-7 2.96296E-6 " pathEditMode="relative" rAng="0" ptsTypes="AA">
                                      <p:cBhvr>
                                        <p:cTn id="30" dur="700" fill="hold"/>
                                        <p:tgtEl>
                                          <p:spTgt spid="29"/>
                                        </p:tgtEl>
                                        <p:attrNameLst>
                                          <p:attrName>ppt_x</p:attrName>
                                          <p:attrName>ppt_y</p:attrName>
                                        </p:attrNameLst>
                                      </p:cBhvr>
                                      <p:rCtr x="1862" y="-2060"/>
                                    </p:animMotion>
                                  </p:childTnLst>
                                </p:cTn>
                              </p:par>
                              <p:par>
                                <p:cTn id="31" presetID="22" presetClass="entr" presetSubtype="8" fill="hold" nodeType="withEffect">
                                  <p:stCondLst>
                                    <p:cond delay="50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1000"/>
                                        <p:tgtEl>
                                          <p:spTgt spid="33"/>
                                        </p:tgtEl>
                                      </p:cBhvr>
                                    </p:animEffect>
                                  </p:childTnLst>
                                </p:cTn>
                              </p:par>
                              <p:par>
                                <p:cTn id="37" presetID="56" presetClass="path" presetSubtype="0" accel="50000" decel="50000" fill="hold" grpId="1" nodeType="withEffect">
                                  <p:stCondLst>
                                    <p:cond delay="500"/>
                                  </p:stCondLst>
                                  <p:childTnLst>
                                    <p:animMotion origin="layout" path="M -0.03737 0.0412 L -6.25E-7 -7.40741E-7 " pathEditMode="relative" rAng="0" ptsTypes="AA">
                                      <p:cBhvr>
                                        <p:cTn id="38" dur="700" fill="hold"/>
                                        <p:tgtEl>
                                          <p:spTgt spid="33"/>
                                        </p:tgtEl>
                                        <p:attrNameLst>
                                          <p:attrName>ppt_x</p:attrName>
                                          <p:attrName>ppt_y</p:attrName>
                                        </p:attrNameLst>
                                      </p:cBhvr>
                                      <p:rCtr x="1862" y="-2060"/>
                                    </p:animMotion>
                                  </p:childTnLst>
                                </p:cTn>
                              </p:par>
                              <p:par>
                                <p:cTn id="39" presetID="22" presetClass="entr" presetSubtype="8" fill="hold" nodeType="withEffect">
                                  <p:stCondLst>
                                    <p:cond delay="750"/>
                                  </p:stCondLst>
                                  <p:childTnLst>
                                    <p:set>
                                      <p:cBhvr>
                                        <p:cTn id="40" dur="1" fill="hold">
                                          <p:stCondLst>
                                            <p:cond delay="0"/>
                                          </p:stCondLst>
                                        </p:cTn>
                                        <p:tgtEl>
                                          <p:spTgt spid="47"/>
                                        </p:tgtEl>
                                        <p:attrNameLst>
                                          <p:attrName>style.visibility</p:attrName>
                                        </p:attrNameLst>
                                      </p:cBhvr>
                                      <p:to>
                                        <p:strVal val="visible"/>
                                      </p:to>
                                    </p:set>
                                    <p:animEffect transition="in" filter="wipe(left)">
                                      <p:cBhvr>
                                        <p:cTn id="41" dur="500"/>
                                        <p:tgtEl>
                                          <p:spTgt spid="47"/>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1000"/>
                                        <p:tgtEl>
                                          <p:spTgt spid="50"/>
                                        </p:tgtEl>
                                      </p:cBhvr>
                                    </p:animEffect>
                                  </p:childTnLst>
                                </p:cTn>
                              </p:par>
                              <p:par>
                                <p:cTn id="45" presetID="56" presetClass="path" presetSubtype="0" accel="50000" decel="50000" fill="hold" grpId="1" nodeType="withEffect">
                                  <p:stCondLst>
                                    <p:cond delay="750"/>
                                  </p:stCondLst>
                                  <p:childTnLst>
                                    <p:animMotion origin="layout" path="M -0.03737 0.04121 L -6.25E-7 -4.44444E-6 " pathEditMode="relative" rAng="0" ptsTypes="AA">
                                      <p:cBhvr>
                                        <p:cTn id="46" dur="700" fill="hold"/>
                                        <p:tgtEl>
                                          <p:spTgt spid="50"/>
                                        </p:tgtEl>
                                        <p:attrNameLst>
                                          <p:attrName>ppt_x</p:attrName>
                                          <p:attrName>ppt_y</p:attrName>
                                        </p:attrNameLst>
                                      </p:cBhvr>
                                      <p:rCtr x="1862" y="-2060"/>
                                    </p:animMotion>
                                  </p:childTnLst>
                                </p:cTn>
                              </p:par>
                              <p:par>
                                <p:cTn id="47" presetID="22" presetClass="entr" presetSubtype="8" fill="hold" nodeType="withEffect">
                                  <p:stCondLst>
                                    <p:cond delay="1000"/>
                                  </p:stCondLst>
                                  <p:childTnLst>
                                    <p:set>
                                      <p:cBhvr>
                                        <p:cTn id="48" dur="1" fill="hold">
                                          <p:stCondLst>
                                            <p:cond delay="0"/>
                                          </p:stCondLst>
                                        </p:cTn>
                                        <p:tgtEl>
                                          <p:spTgt spid="51"/>
                                        </p:tgtEl>
                                        <p:attrNameLst>
                                          <p:attrName>style.visibility</p:attrName>
                                        </p:attrNameLst>
                                      </p:cBhvr>
                                      <p:to>
                                        <p:strVal val="visible"/>
                                      </p:to>
                                    </p:set>
                                    <p:animEffect transition="in" filter="wipe(left)">
                                      <p:cBhvr>
                                        <p:cTn id="49" dur="500"/>
                                        <p:tgtEl>
                                          <p:spTgt spid="51"/>
                                        </p:tgtEl>
                                      </p:cBhvr>
                                    </p:animEffect>
                                  </p:childTnLst>
                                </p:cTn>
                              </p:par>
                            </p:childTnLst>
                          </p:cTn>
                        </p:par>
                        <p:par>
                          <p:cTn id="50" fill="hold">
                            <p:stCondLst>
                              <p:cond delay="3900"/>
                            </p:stCondLst>
                            <p:childTnLst>
                              <p:par>
                                <p:cTn id="51" presetID="2" presetClass="entr" presetSubtype="8" fill="hold" grpId="0" nodeType="afterEffect">
                                  <p:stCondLst>
                                    <p:cond delay="0"/>
                                  </p:stCondLst>
                                  <p:childTnLst>
                                    <p:set>
                                      <p:cBhvr>
                                        <p:cTn id="52" dur="1" fill="hold">
                                          <p:stCondLst>
                                            <p:cond delay="0"/>
                                          </p:stCondLst>
                                        </p:cTn>
                                        <p:tgtEl>
                                          <p:spTgt spid="58"/>
                                        </p:tgtEl>
                                        <p:attrNameLst>
                                          <p:attrName>style.visibility</p:attrName>
                                        </p:attrNameLst>
                                      </p:cBhvr>
                                      <p:to>
                                        <p:strVal val="visible"/>
                                      </p:to>
                                    </p:set>
                                    <p:anim calcmode="lin" valueType="num">
                                      <p:cBhvr additive="base">
                                        <p:cTn id="53" dur="500" fill="hold"/>
                                        <p:tgtEl>
                                          <p:spTgt spid="58"/>
                                        </p:tgtEl>
                                        <p:attrNameLst>
                                          <p:attrName>ppt_x</p:attrName>
                                        </p:attrNameLst>
                                      </p:cBhvr>
                                      <p:tavLst>
                                        <p:tav tm="0">
                                          <p:val>
                                            <p:strVal val="0-#ppt_w/2"/>
                                          </p:val>
                                        </p:tav>
                                        <p:tav tm="100000">
                                          <p:val>
                                            <p:strVal val="#ppt_x"/>
                                          </p:val>
                                        </p:tav>
                                      </p:tavLst>
                                    </p:anim>
                                    <p:anim calcmode="lin" valueType="num">
                                      <p:cBhvr additive="base">
                                        <p:cTn id="54" dur="500" fill="hold"/>
                                        <p:tgtEl>
                                          <p:spTgt spid="58"/>
                                        </p:tgtEl>
                                        <p:attrNameLst>
                                          <p:attrName>ppt_y</p:attrName>
                                        </p:attrNameLst>
                                      </p:cBhvr>
                                      <p:tavLst>
                                        <p:tav tm="0">
                                          <p:val>
                                            <p:strVal val="#ppt_y"/>
                                          </p:val>
                                        </p:tav>
                                        <p:tav tm="100000">
                                          <p:val>
                                            <p:strVal val="#ppt_y"/>
                                          </p:val>
                                        </p:tav>
                                      </p:tavLst>
                                    </p:anim>
                                  </p:childTnLst>
                                </p:cTn>
                              </p:par>
                            </p:childTnLst>
                          </p:cTn>
                        </p:par>
                        <p:par>
                          <p:cTn id="55" fill="hold">
                            <p:stCondLst>
                              <p:cond delay="4400"/>
                            </p:stCondLst>
                            <p:childTnLst>
                              <p:par>
                                <p:cTn id="56" presetID="26" presetClass="emph" presetSubtype="0" fill="hold" grpId="2" nodeType="afterEffect">
                                  <p:stCondLst>
                                    <p:cond delay="0"/>
                                  </p:stCondLst>
                                  <p:childTnLst>
                                    <p:animEffect transition="out" filter="fade">
                                      <p:cBhvr>
                                        <p:cTn id="57" dur="500" tmFilter="0, 0; .2, .5; .8, .5; 1, 0"/>
                                        <p:tgtEl>
                                          <p:spTgt spid="33"/>
                                        </p:tgtEl>
                                      </p:cBhvr>
                                    </p:animEffect>
                                    <p:animScale>
                                      <p:cBhvr>
                                        <p:cTn id="58" dur="250" autoRev="1" fill="hold"/>
                                        <p:tgtEl>
                                          <p:spTgt spid="33"/>
                                        </p:tgtEl>
                                      </p:cBhvr>
                                      <p:by x="105000" y="105000"/>
                                    </p:animScale>
                                  </p:childTnLst>
                                </p:cTn>
                              </p:par>
                              <p:par>
                                <p:cTn id="59" presetID="26" presetClass="emph" presetSubtype="0" fill="hold" nodeType="withEffect">
                                  <p:stCondLst>
                                    <p:cond delay="0"/>
                                  </p:stCondLst>
                                  <p:childTnLst>
                                    <p:animEffect transition="out" filter="fade">
                                      <p:cBhvr>
                                        <p:cTn id="60" dur="500" tmFilter="0, 0; .2, .5; .8, .5; 1, 0"/>
                                        <p:tgtEl>
                                          <p:spTgt spid="47"/>
                                        </p:tgtEl>
                                      </p:cBhvr>
                                    </p:animEffect>
                                    <p:animScale>
                                      <p:cBhvr>
                                        <p:cTn id="61" dur="250" autoRev="1" fill="hold"/>
                                        <p:tgtEl>
                                          <p:spTgt spid="4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9" grpId="0" animBg="1"/>
      <p:bldP spid="29" grpId="1" animBg="1"/>
      <p:bldP spid="33" grpId="0" animBg="1"/>
      <p:bldP spid="33" grpId="1" animBg="1"/>
      <p:bldP spid="33" grpId="2" animBg="1"/>
      <p:bldP spid="50" grpId="0" animBg="1"/>
      <p:bldP spid="50" grpId="1" animBg="1"/>
      <p:bldP spid="58" grpId="0" animBg="1"/>
      <p:bldP spid="5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6"/>
          <p:cNvSpPr txBox="1"/>
          <p:nvPr/>
        </p:nvSpPr>
        <p:spPr>
          <a:xfrm>
            <a:off x="313069" y="58298"/>
            <a:ext cx="2602747" cy="46166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支付标记化应用场景</a:t>
            </a:r>
            <a:endParaRPr lang="zh-CN" altLang="en-US" sz="2000" b="1" dirty="0" smtClean="0">
              <a:solidFill>
                <a:schemeClr val="tx1">
                  <a:lumMod val="75000"/>
                  <a:lumOff val="25000"/>
                </a:schemeClr>
              </a:solidFill>
            </a:endParaRPr>
          </a:p>
        </p:txBody>
      </p:sp>
      <p:pic>
        <p:nvPicPr>
          <p:cNvPr id="2" name="图片 1"/>
          <p:cNvPicPr>
            <a:picLocks noChangeAspect="1"/>
          </p:cNvPicPr>
          <p:nvPr/>
        </p:nvPicPr>
        <p:blipFill>
          <a:blip r:embed="rId3"/>
          <a:stretch>
            <a:fillRect/>
          </a:stretch>
        </p:blipFill>
        <p:spPr>
          <a:xfrm>
            <a:off x="457085" y="665230"/>
            <a:ext cx="8363387" cy="4354792"/>
          </a:xfrm>
          <a:prstGeom prst="rect">
            <a:avLst/>
          </a:prstGeom>
        </p:spPr>
      </p:pic>
    </p:spTree>
    <p:extLst>
      <p:ext uri="{BB962C8B-B14F-4D97-AF65-F5344CB8AC3E}">
        <p14:creationId xmlns:p14="http://schemas.microsoft.com/office/powerpoint/2010/main" val="329301348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ine 7"/>
          <p:cNvSpPr>
            <a:spLocks noChangeShapeType="1"/>
          </p:cNvSpPr>
          <p:nvPr/>
        </p:nvSpPr>
        <p:spPr bwMode="gray">
          <a:xfrm>
            <a:off x="5652120" y="2516994"/>
            <a:ext cx="0" cy="2216307"/>
          </a:xfrm>
          <a:prstGeom prst="line">
            <a:avLst/>
          </a:prstGeom>
          <a:noFill/>
          <a:ln w="9525">
            <a:solidFill>
              <a:srgbClr val="1C1C1C"/>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grpSp>
        <p:nvGrpSpPr>
          <p:cNvPr id="20" name="组合 19"/>
          <p:cNvGrpSpPr/>
          <p:nvPr/>
        </p:nvGrpSpPr>
        <p:grpSpPr>
          <a:xfrm>
            <a:off x="467544" y="2499742"/>
            <a:ext cx="4987954" cy="2222947"/>
            <a:chOff x="3159819" y="2194458"/>
            <a:chExt cx="2300854" cy="2222947"/>
          </a:xfrm>
        </p:grpSpPr>
        <p:sp>
          <p:nvSpPr>
            <p:cNvPr id="22" name="Text Box 16"/>
            <p:cNvSpPr txBox="1">
              <a:spLocks noChangeArrowheads="1"/>
            </p:cNvSpPr>
            <p:nvPr/>
          </p:nvSpPr>
          <p:spPr bwMode="auto">
            <a:xfrm>
              <a:off x="3159819" y="2601523"/>
              <a:ext cx="2300854" cy="1815882"/>
            </a:xfrm>
            <a:prstGeom prst="rect">
              <a:avLst/>
            </a:prstGeom>
            <a:noFill/>
            <a:ln w="9525">
              <a:noFill/>
              <a:miter lim="800000"/>
              <a:headEnd/>
              <a:tailEnd/>
            </a:ln>
            <a:effectLst/>
          </p:spPr>
          <p:txBody>
            <a:bodyPr wrap="square">
              <a:spAutoFit/>
            </a:bodyPr>
            <a:lstStyle/>
            <a:p>
              <a:pPr marL="285750" indent="-285750">
                <a:buFont typeface="Wingdings" charset="2"/>
                <a:buChar char="l"/>
              </a:pPr>
              <a:r>
                <a:rPr lang="zh-CN" altLang="zh-CN" sz="1400" dirty="0" smtClean="0"/>
                <a:t>商户</a:t>
              </a:r>
              <a:r>
                <a:rPr lang="zh-CN" altLang="zh-CN" sz="1400" dirty="0"/>
                <a:t>需要在数据库中存储持卡人的主账号、有效期等敏感信息，以便在后续交易中减少持卡人重复输入账户信息的操作</a:t>
              </a:r>
              <a:r>
                <a:rPr lang="zh-CN" altLang="zh-CN" sz="1400" dirty="0" smtClean="0"/>
                <a:t>。</a:t>
              </a:r>
              <a:endParaRPr lang="en-US" altLang="zh-CN" sz="1400" dirty="0" smtClean="0"/>
            </a:p>
            <a:p>
              <a:pPr marL="285750" indent="-285750">
                <a:buFont typeface="Wingdings" charset="2"/>
                <a:buChar char="l"/>
              </a:pPr>
              <a:r>
                <a:rPr lang="zh-CN" altLang="zh-CN" sz="1400" dirty="0" smtClean="0"/>
                <a:t>商户通过</a:t>
              </a:r>
              <a:r>
                <a:rPr lang="zh-CN" altLang="zh-CN" sz="1400" dirty="0"/>
                <a:t>支付标记来替换主账号</a:t>
              </a:r>
              <a:r>
                <a:rPr lang="en-US" altLang="zh-CN" sz="1400" dirty="0"/>
                <a:t>PAN</a:t>
              </a:r>
              <a:r>
                <a:rPr lang="zh-CN" altLang="zh-CN" sz="1400" dirty="0"/>
                <a:t>信息，且该支付标记可限定在该商户下单独使用，从而消除相应的风险</a:t>
              </a:r>
              <a:r>
                <a:rPr lang="zh-CN" altLang="zh-CN" sz="1400" dirty="0" smtClean="0"/>
                <a:t>。</a:t>
              </a:r>
              <a:endParaRPr lang="en-US" altLang="zh-CN" sz="1400" dirty="0" smtClean="0"/>
            </a:p>
            <a:p>
              <a:pPr marL="285750" indent="-285750">
                <a:buFont typeface="Wingdings" charset="2"/>
                <a:buChar char="l"/>
              </a:pPr>
              <a:r>
                <a:rPr lang="zh-CN" altLang="zh-CN" sz="1400" dirty="0" smtClean="0"/>
                <a:t>商户是</a:t>
              </a:r>
              <a:r>
                <a:rPr lang="zh-CN" altLang="zh-CN" sz="1400" dirty="0"/>
                <a:t>标记请求方。一旦标记被返回给这些留存卡号信息的商户，所有后续的电子商务交易都会使用标记和标记有效</a:t>
              </a:r>
              <a:r>
                <a:rPr lang="zh-CN" altLang="zh-CN" sz="1400" dirty="0" smtClean="0"/>
                <a:t>期字</a:t>
              </a:r>
              <a:r>
                <a:rPr lang="zh-CN" altLang="zh-CN" sz="1400" dirty="0"/>
                <a:t>段来处理。</a:t>
              </a:r>
              <a:endParaRPr lang="zh-CN" altLang="en-US" sz="1400" dirty="0">
                <a:effectLst/>
              </a:endParaRPr>
            </a:p>
          </p:txBody>
        </p:sp>
        <p:sp>
          <p:nvSpPr>
            <p:cNvPr id="23" name="文本框 76"/>
            <p:cNvSpPr>
              <a:spLocks noChangeArrowheads="1"/>
            </p:cNvSpPr>
            <p:nvPr/>
          </p:nvSpPr>
          <p:spPr bwMode="auto">
            <a:xfrm>
              <a:off x="3252365" y="2194458"/>
              <a:ext cx="2072954"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a:r>
                <a:rPr lang="zh-CN" altLang="en-US" sz="2400" b="1" dirty="0" smtClean="0">
                  <a:solidFill>
                    <a:schemeClr val="tx2"/>
                  </a:solidFill>
                  <a:latin typeface="+mn-ea"/>
                </a:rPr>
                <a:t>模式介绍</a:t>
              </a:r>
              <a:endParaRPr lang="zh-CN" altLang="en-US" sz="2400" b="1" dirty="0">
                <a:solidFill>
                  <a:schemeClr val="tx2"/>
                </a:solidFill>
                <a:latin typeface="+mn-ea"/>
              </a:endParaRPr>
            </a:p>
          </p:txBody>
        </p:sp>
      </p:grpSp>
      <p:grpSp>
        <p:nvGrpSpPr>
          <p:cNvPr id="24" name="组合 23"/>
          <p:cNvGrpSpPr/>
          <p:nvPr/>
        </p:nvGrpSpPr>
        <p:grpSpPr>
          <a:xfrm>
            <a:off x="5609316" y="2565216"/>
            <a:ext cx="2059028" cy="1331544"/>
            <a:chOff x="5609316" y="2259932"/>
            <a:chExt cx="2059028" cy="1331544"/>
          </a:xfrm>
        </p:grpSpPr>
        <p:sp>
          <p:nvSpPr>
            <p:cNvPr id="26" name="Text Box 16"/>
            <p:cNvSpPr txBox="1">
              <a:spLocks noChangeArrowheads="1"/>
            </p:cNvSpPr>
            <p:nvPr/>
          </p:nvSpPr>
          <p:spPr bwMode="auto">
            <a:xfrm>
              <a:off x="5842594" y="2760479"/>
              <a:ext cx="1825750" cy="830997"/>
            </a:xfrm>
            <a:prstGeom prst="rect">
              <a:avLst/>
            </a:prstGeom>
            <a:noFill/>
            <a:ln w="9525">
              <a:noFill/>
              <a:miter lim="800000"/>
              <a:headEnd/>
              <a:tailEnd/>
            </a:ln>
            <a:effectLst/>
          </p:spPr>
          <p:txBody>
            <a:bodyPr wrap="square">
              <a:spAutoFit/>
            </a:bodyPr>
            <a:lstStyle/>
            <a:p>
              <a:r>
                <a:rPr lang="zh-CN" altLang="en-US" sz="1600" dirty="0"/>
                <a:t>目前百度、南航、小米等在线商户采用大商户模式 </a:t>
              </a:r>
              <a:endParaRPr lang="zh-CN" altLang="en-US" sz="1600" dirty="0">
                <a:effectLst/>
              </a:endParaRPr>
            </a:p>
          </p:txBody>
        </p:sp>
        <p:sp>
          <p:nvSpPr>
            <p:cNvPr id="27" name="文本框 76"/>
            <p:cNvSpPr>
              <a:spLocks noChangeArrowheads="1"/>
            </p:cNvSpPr>
            <p:nvPr/>
          </p:nvSpPr>
          <p:spPr bwMode="auto">
            <a:xfrm>
              <a:off x="5609316" y="2259932"/>
              <a:ext cx="2059028"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a:r>
                <a:rPr lang="zh-CN" altLang="en-US" sz="2400" b="1" dirty="0" smtClean="0">
                  <a:solidFill>
                    <a:schemeClr val="tx2"/>
                  </a:solidFill>
                  <a:latin typeface="+mn-ea"/>
                </a:rPr>
                <a:t>现有试点</a:t>
              </a:r>
              <a:endParaRPr lang="zh-CN" altLang="en-US" sz="2400" b="1" dirty="0">
                <a:solidFill>
                  <a:schemeClr val="tx2"/>
                </a:solidFill>
                <a:latin typeface="+mn-ea"/>
              </a:endParaRPr>
            </a:p>
          </p:txBody>
        </p:sp>
      </p:grpSp>
      <p:sp>
        <p:nvSpPr>
          <p:cNvPr id="30" name="TextBox 29"/>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大商户模式</a:t>
            </a:r>
            <a:endParaRPr lang="zh-CN" altLang="en-US" sz="2000" b="1" dirty="0" smtClean="0">
              <a:solidFill>
                <a:schemeClr val="tx1">
                  <a:lumMod val="75000"/>
                  <a:lumOff val="25000"/>
                </a:schemeClr>
              </a:solidFill>
            </a:endParaRPr>
          </a:p>
        </p:txBody>
      </p:sp>
      <p:pic>
        <p:nvPicPr>
          <p:cNvPr id="17" name="图片 16" descr="../../../Desktop/3.png"/>
          <p:cNvPicPr/>
          <p:nvPr/>
        </p:nvPicPr>
        <p:blipFill>
          <a:blip r:embed="rId3">
            <a:extLst>
              <a:ext uri="{28A0092B-C50C-407E-A947-70E740481C1C}">
                <a14:useLocalDpi xmlns:a14="http://schemas.microsoft.com/office/drawing/2010/main" val="0"/>
              </a:ext>
            </a:extLst>
          </a:blip>
          <a:srcRect/>
          <a:stretch>
            <a:fillRect/>
          </a:stretch>
        </p:blipFill>
        <p:spPr bwMode="auto">
          <a:xfrm>
            <a:off x="1602096" y="605865"/>
            <a:ext cx="5586130" cy="1893877"/>
          </a:xfrm>
          <a:prstGeom prst="rect">
            <a:avLst/>
          </a:prstGeom>
          <a:noFill/>
          <a:ln>
            <a:noFill/>
          </a:ln>
        </p:spPr>
      </p:pic>
    </p:spTree>
    <p:extLst>
      <p:ext uri="{BB962C8B-B14F-4D97-AF65-F5344CB8AC3E}">
        <p14:creationId xmlns:p14="http://schemas.microsoft.com/office/powerpoint/2010/main" val="136557308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2" presetClass="entr" presetSubtype="1"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up)">
                                      <p:cBhvr>
                                        <p:cTn id="11" dur="1000"/>
                                        <p:tgtEl>
                                          <p:spTgt spid="20"/>
                                        </p:tgtEl>
                                      </p:cBhvr>
                                    </p:animEffect>
                                  </p:childTnLst>
                                </p:cTn>
                              </p:par>
                              <p:par>
                                <p:cTn id="12" presetID="22" presetClass="entr" presetSubtype="1" fill="hold"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ipe(up)">
                                      <p:cBhvr>
                                        <p:cTn id="14"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ine 7"/>
          <p:cNvSpPr>
            <a:spLocks noChangeShapeType="1"/>
          </p:cNvSpPr>
          <p:nvPr/>
        </p:nvSpPr>
        <p:spPr bwMode="gray">
          <a:xfrm>
            <a:off x="5652120" y="2516994"/>
            <a:ext cx="0" cy="2216307"/>
          </a:xfrm>
          <a:prstGeom prst="line">
            <a:avLst/>
          </a:prstGeom>
          <a:noFill/>
          <a:ln w="9525">
            <a:solidFill>
              <a:srgbClr val="1C1C1C"/>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grpSp>
        <p:nvGrpSpPr>
          <p:cNvPr id="20" name="组合 19"/>
          <p:cNvGrpSpPr/>
          <p:nvPr/>
        </p:nvGrpSpPr>
        <p:grpSpPr>
          <a:xfrm>
            <a:off x="467544" y="2499742"/>
            <a:ext cx="4987954" cy="2222947"/>
            <a:chOff x="3159819" y="2194458"/>
            <a:chExt cx="2300854" cy="2222947"/>
          </a:xfrm>
        </p:grpSpPr>
        <p:sp>
          <p:nvSpPr>
            <p:cNvPr id="22" name="Text Box 16"/>
            <p:cNvSpPr txBox="1">
              <a:spLocks noChangeArrowheads="1"/>
            </p:cNvSpPr>
            <p:nvPr/>
          </p:nvSpPr>
          <p:spPr bwMode="auto">
            <a:xfrm>
              <a:off x="3159819" y="2601523"/>
              <a:ext cx="2300854" cy="1815882"/>
            </a:xfrm>
            <a:prstGeom prst="rect">
              <a:avLst/>
            </a:prstGeom>
            <a:noFill/>
            <a:ln w="9525">
              <a:noFill/>
              <a:miter lim="800000"/>
              <a:headEnd/>
              <a:tailEnd/>
            </a:ln>
            <a:effectLst/>
          </p:spPr>
          <p:txBody>
            <a:bodyPr wrap="square">
              <a:spAutoFit/>
            </a:bodyPr>
            <a:lstStyle/>
            <a:p>
              <a:pPr marL="285750" indent="-285750">
                <a:buFont typeface="Wingdings" charset="2"/>
                <a:buChar char="l"/>
              </a:pPr>
              <a:r>
                <a:rPr lang="zh-CN" altLang="zh-CN" sz="1400" dirty="0" smtClean="0"/>
                <a:t>持卡人</a:t>
              </a:r>
              <a:r>
                <a:rPr lang="zh-CN" altLang="zh-CN" sz="1400" dirty="0"/>
                <a:t>在某个支持移动</a:t>
              </a:r>
              <a:r>
                <a:rPr lang="en-US" altLang="zh-CN" sz="1400" dirty="0"/>
                <a:t>/</a:t>
              </a:r>
              <a:r>
                <a:rPr lang="zh-CN" altLang="zh-CN" sz="1400" dirty="0"/>
                <a:t>数字钱包的电子商务网站发起支付请求，该数字钱包服务商可以由发卡机构、支付网络或第三方专业化机构运营；一般情况下数字钱包运营商作为标记请求方申请支付标记</a:t>
              </a:r>
              <a:r>
                <a:rPr lang="zh-CN" altLang="zh-CN" sz="1400" dirty="0" smtClean="0"/>
                <a:t>。</a:t>
              </a:r>
              <a:endParaRPr lang="en-US" altLang="zh-CN" sz="1400" dirty="0" smtClean="0"/>
            </a:p>
            <a:p>
              <a:pPr marL="285750" indent="-285750">
                <a:buFont typeface="Wingdings" charset="2"/>
                <a:buChar char="l"/>
              </a:pPr>
              <a:r>
                <a:rPr lang="zh-CN" altLang="zh-CN" sz="1400" dirty="0" smtClean="0"/>
                <a:t>钱包</a:t>
              </a:r>
              <a:r>
                <a:rPr lang="zh-CN" altLang="zh-CN" sz="1400" dirty="0"/>
                <a:t>运营商出于安全的考虑或者业务的需要，使用支付标记替代主账号，从而不再需要将主账号存储在钱包平台</a:t>
              </a:r>
              <a:r>
                <a:rPr lang="zh-CN" altLang="zh-CN" sz="1400" dirty="0" smtClean="0"/>
                <a:t>中</a:t>
              </a:r>
              <a:r>
                <a:rPr lang="zh-CN" altLang="en-US" sz="1400" dirty="0" smtClean="0"/>
                <a:t>。</a:t>
              </a:r>
              <a:endParaRPr lang="en-US" altLang="zh-CN" sz="1400" dirty="0"/>
            </a:p>
            <a:p>
              <a:pPr marL="285750" indent="-285750">
                <a:buFont typeface="Wingdings" charset="2"/>
                <a:buChar char="l"/>
              </a:pPr>
              <a:r>
                <a:rPr lang="zh-CN" altLang="zh-CN" sz="1400" dirty="0" smtClean="0"/>
                <a:t>在</a:t>
              </a:r>
              <a:r>
                <a:rPr lang="zh-CN" altLang="zh-CN" sz="1400" dirty="0"/>
                <a:t>支付标记发行及其生命周期内，通过使用数字钱包用户的信息可以提高身份认证的准确性。</a:t>
              </a:r>
              <a:endParaRPr lang="zh-CN" altLang="en-US" sz="1400" dirty="0">
                <a:effectLst/>
              </a:endParaRPr>
            </a:p>
          </p:txBody>
        </p:sp>
        <p:sp>
          <p:nvSpPr>
            <p:cNvPr id="23" name="文本框 76"/>
            <p:cNvSpPr>
              <a:spLocks noChangeArrowheads="1"/>
            </p:cNvSpPr>
            <p:nvPr/>
          </p:nvSpPr>
          <p:spPr bwMode="auto">
            <a:xfrm>
              <a:off x="3252365" y="2194458"/>
              <a:ext cx="2072954"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a:r>
                <a:rPr lang="zh-CN" altLang="en-US" sz="2400" b="1" dirty="0" smtClean="0">
                  <a:solidFill>
                    <a:schemeClr val="tx2"/>
                  </a:solidFill>
                  <a:latin typeface="+mn-ea"/>
                </a:rPr>
                <a:t>模式介绍</a:t>
              </a:r>
              <a:endParaRPr lang="zh-CN" altLang="en-US" sz="2400" b="1" dirty="0">
                <a:solidFill>
                  <a:schemeClr val="tx2"/>
                </a:solidFill>
                <a:latin typeface="+mn-ea"/>
              </a:endParaRPr>
            </a:p>
          </p:txBody>
        </p:sp>
      </p:grpSp>
      <p:grpSp>
        <p:nvGrpSpPr>
          <p:cNvPr id="24" name="组合 23"/>
          <p:cNvGrpSpPr/>
          <p:nvPr/>
        </p:nvGrpSpPr>
        <p:grpSpPr>
          <a:xfrm>
            <a:off x="5609316" y="2565216"/>
            <a:ext cx="2059028" cy="1085322"/>
            <a:chOff x="5609316" y="2259932"/>
            <a:chExt cx="2059028" cy="1085322"/>
          </a:xfrm>
        </p:grpSpPr>
        <p:sp>
          <p:nvSpPr>
            <p:cNvPr id="26" name="Text Box 16"/>
            <p:cNvSpPr txBox="1">
              <a:spLocks noChangeArrowheads="1"/>
            </p:cNvSpPr>
            <p:nvPr/>
          </p:nvSpPr>
          <p:spPr bwMode="auto">
            <a:xfrm>
              <a:off x="5842594" y="2760479"/>
              <a:ext cx="1825750" cy="584775"/>
            </a:xfrm>
            <a:prstGeom prst="rect">
              <a:avLst/>
            </a:prstGeom>
            <a:noFill/>
            <a:ln w="9525">
              <a:noFill/>
              <a:miter lim="800000"/>
              <a:headEnd/>
              <a:tailEnd/>
            </a:ln>
            <a:effectLst/>
          </p:spPr>
          <p:txBody>
            <a:bodyPr wrap="square">
              <a:spAutoFit/>
            </a:bodyPr>
            <a:lstStyle/>
            <a:p>
              <a:r>
                <a:rPr lang="zh-CN" altLang="en-US" sz="1600" dirty="0"/>
                <a:t>银联在线支付网关已经支持</a:t>
              </a:r>
              <a:r>
                <a:rPr lang="en-US" altLang="zh-CN" sz="1600" dirty="0"/>
                <a:t>Token </a:t>
              </a:r>
              <a:endParaRPr lang="zh-CN" altLang="en-US" sz="1600" dirty="0">
                <a:effectLst/>
              </a:endParaRPr>
            </a:p>
          </p:txBody>
        </p:sp>
        <p:sp>
          <p:nvSpPr>
            <p:cNvPr id="27" name="文本框 76"/>
            <p:cNvSpPr>
              <a:spLocks noChangeArrowheads="1"/>
            </p:cNvSpPr>
            <p:nvPr/>
          </p:nvSpPr>
          <p:spPr bwMode="auto">
            <a:xfrm>
              <a:off x="5609316" y="2259932"/>
              <a:ext cx="2059028"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a:r>
                <a:rPr lang="zh-CN" altLang="en-US" sz="2400" b="1" dirty="0" smtClean="0">
                  <a:solidFill>
                    <a:schemeClr val="tx2"/>
                  </a:solidFill>
                  <a:latin typeface="+mn-ea"/>
                </a:rPr>
                <a:t>现有试点</a:t>
              </a:r>
              <a:endParaRPr lang="zh-CN" altLang="en-US" sz="2400" b="1" dirty="0">
                <a:solidFill>
                  <a:schemeClr val="tx2"/>
                </a:solidFill>
                <a:latin typeface="+mn-ea"/>
              </a:endParaRPr>
            </a:p>
          </p:txBody>
        </p:sp>
      </p:grpSp>
      <p:sp>
        <p:nvSpPr>
          <p:cNvPr id="30" name="TextBox 29"/>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数字钱包支付</a:t>
            </a:r>
            <a:r>
              <a:rPr lang="zh-CN" altLang="en-US" sz="2000" b="1" dirty="0" smtClean="0">
                <a:solidFill>
                  <a:schemeClr val="tx1">
                    <a:lumMod val="75000"/>
                    <a:lumOff val="25000"/>
                  </a:schemeClr>
                </a:solidFill>
              </a:rPr>
              <a:t>模式</a:t>
            </a:r>
            <a:endParaRPr lang="zh-CN" altLang="en-US" sz="2000" b="1" dirty="0" smtClean="0">
              <a:solidFill>
                <a:schemeClr val="tx1">
                  <a:lumMod val="75000"/>
                  <a:lumOff val="25000"/>
                </a:schemeClr>
              </a:solidFill>
            </a:endParaRPr>
          </a:p>
        </p:txBody>
      </p:sp>
      <p:pic>
        <p:nvPicPr>
          <p:cNvPr id="11" name="图片 10" descr="../../../Desktop/4.png"/>
          <p:cNvPicPr/>
          <p:nvPr/>
        </p:nvPicPr>
        <p:blipFill>
          <a:blip r:embed="rId3">
            <a:extLst>
              <a:ext uri="{28A0092B-C50C-407E-A947-70E740481C1C}">
                <a14:useLocalDpi xmlns:a14="http://schemas.microsoft.com/office/drawing/2010/main" val="0"/>
              </a:ext>
            </a:extLst>
          </a:blip>
          <a:srcRect/>
          <a:stretch>
            <a:fillRect/>
          </a:stretch>
        </p:blipFill>
        <p:spPr bwMode="auto">
          <a:xfrm>
            <a:off x="1907704" y="638929"/>
            <a:ext cx="5270500" cy="1816100"/>
          </a:xfrm>
          <a:prstGeom prst="rect">
            <a:avLst/>
          </a:prstGeom>
          <a:noFill/>
          <a:ln>
            <a:noFill/>
          </a:ln>
        </p:spPr>
      </p:pic>
    </p:spTree>
    <p:extLst>
      <p:ext uri="{BB962C8B-B14F-4D97-AF65-F5344CB8AC3E}">
        <p14:creationId xmlns:p14="http://schemas.microsoft.com/office/powerpoint/2010/main" val="138679963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2" presetClass="entr" presetSubtype="1"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up)">
                                      <p:cBhvr>
                                        <p:cTn id="11" dur="1000"/>
                                        <p:tgtEl>
                                          <p:spTgt spid="20"/>
                                        </p:tgtEl>
                                      </p:cBhvr>
                                    </p:animEffect>
                                  </p:childTnLst>
                                </p:cTn>
                              </p:par>
                              <p:par>
                                <p:cTn id="12" presetID="22" presetClass="entr" presetSubtype="1" fill="hold"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ipe(up)">
                                      <p:cBhvr>
                                        <p:cTn id="14"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ine 7"/>
          <p:cNvSpPr>
            <a:spLocks noChangeShapeType="1"/>
          </p:cNvSpPr>
          <p:nvPr/>
        </p:nvSpPr>
        <p:spPr bwMode="gray">
          <a:xfrm>
            <a:off x="5652120" y="2516994"/>
            <a:ext cx="0" cy="2216307"/>
          </a:xfrm>
          <a:prstGeom prst="line">
            <a:avLst/>
          </a:prstGeom>
          <a:noFill/>
          <a:ln w="9525">
            <a:solidFill>
              <a:srgbClr val="1C1C1C"/>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grpSp>
        <p:nvGrpSpPr>
          <p:cNvPr id="20" name="组合 19"/>
          <p:cNvGrpSpPr/>
          <p:nvPr/>
        </p:nvGrpSpPr>
        <p:grpSpPr>
          <a:xfrm>
            <a:off x="467544" y="2499742"/>
            <a:ext cx="4987954" cy="2438390"/>
            <a:chOff x="3159819" y="2194458"/>
            <a:chExt cx="2300854" cy="2438390"/>
          </a:xfrm>
        </p:grpSpPr>
        <p:sp>
          <p:nvSpPr>
            <p:cNvPr id="22" name="Text Box 16"/>
            <p:cNvSpPr txBox="1">
              <a:spLocks noChangeArrowheads="1"/>
            </p:cNvSpPr>
            <p:nvPr/>
          </p:nvSpPr>
          <p:spPr bwMode="auto">
            <a:xfrm>
              <a:off x="3159819" y="2601523"/>
              <a:ext cx="2300854" cy="2031325"/>
            </a:xfrm>
            <a:prstGeom prst="rect">
              <a:avLst/>
            </a:prstGeom>
            <a:noFill/>
            <a:ln w="9525">
              <a:noFill/>
              <a:miter lim="800000"/>
              <a:headEnd/>
              <a:tailEnd/>
            </a:ln>
            <a:effectLst/>
          </p:spPr>
          <p:txBody>
            <a:bodyPr wrap="square">
              <a:spAutoFit/>
            </a:bodyPr>
            <a:lstStyle/>
            <a:p>
              <a:pPr marL="285750" indent="-285750">
                <a:buFont typeface="Wingdings" charset="2"/>
                <a:buChar char="l"/>
              </a:pPr>
              <a:r>
                <a:rPr lang="zh-CN" altLang="zh-CN" sz="1400" dirty="0" smtClean="0"/>
                <a:t>二维码</a:t>
              </a:r>
              <a:r>
                <a:rPr lang="zh-CN" altLang="zh-CN" sz="1400" dirty="0"/>
                <a:t>易复制、安全性弱等特点使其存在一定的风险</a:t>
              </a:r>
              <a:r>
                <a:rPr lang="zh-CN" altLang="zh-CN" sz="1400" dirty="0" smtClean="0"/>
                <a:t>。</a:t>
              </a:r>
              <a:endParaRPr lang="en-US" altLang="zh-CN" sz="1400" dirty="0" smtClean="0"/>
            </a:p>
            <a:p>
              <a:pPr marL="285750" indent="-285750">
                <a:buFont typeface="Wingdings" charset="2"/>
                <a:buChar char="l"/>
              </a:pPr>
              <a:r>
                <a:rPr lang="zh-CN" altLang="zh-CN" sz="1400" dirty="0" smtClean="0"/>
                <a:t>通过</a:t>
              </a:r>
              <a:r>
                <a:rPr lang="zh-CN" altLang="zh-CN" sz="1400" dirty="0"/>
                <a:t>支付</a:t>
              </a:r>
              <a:r>
                <a:rPr lang="zh-CN" altLang="zh-CN" sz="1400" dirty="0" smtClean="0"/>
                <a:t>标记可以</a:t>
              </a:r>
              <a:r>
                <a:rPr lang="zh-CN" altLang="zh-CN" sz="1400" dirty="0"/>
                <a:t>将敏感信息进行替代，从而确保支付的安全</a:t>
              </a:r>
              <a:r>
                <a:rPr lang="zh-CN" altLang="zh-CN" sz="1400" dirty="0" smtClean="0"/>
                <a:t>。</a:t>
              </a:r>
              <a:endParaRPr lang="en-US" altLang="zh-CN" sz="1400" dirty="0" smtClean="0"/>
            </a:p>
            <a:p>
              <a:pPr marL="285750" indent="-285750">
                <a:buFont typeface="Wingdings" charset="2"/>
                <a:buChar char="l"/>
              </a:pPr>
              <a:r>
                <a:rPr lang="zh-CN" altLang="zh-CN" sz="1400" dirty="0" smtClean="0"/>
                <a:t>移动</a:t>
              </a:r>
              <a:r>
                <a:rPr lang="zh-CN" altLang="zh-CN" sz="1400" dirty="0"/>
                <a:t>设备上的应用程序以安全的方式，生成一个含有支付标记，标记有效期以及其它来自于二维码的数据</a:t>
              </a:r>
              <a:r>
                <a:rPr lang="en-US" altLang="zh-CN" sz="1400" dirty="0"/>
                <a:t>(</a:t>
              </a:r>
              <a:r>
                <a:rPr lang="zh-CN" altLang="zh-CN" sz="1400" dirty="0"/>
                <a:t>如交易</a:t>
              </a:r>
              <a:r>
                <a:rPr lang="en-US" altLang="zh-CN" sz="1400" dirty="0"/>
                <a:t>token</a:t>
              </a:r>
              <a:r>
                <a:rPr lang="zh-CN" altLang="zh-CN" sz="1400" dirty="0"/>
                <a:t>密文，指保护</a:t>
              </a:r>
              <a:r>
                <a:rPr lang="en-US" altLang="zh-CN" sz="1400" dirty="0"/>
                <a:t>token</a:t>
              </a:r>
              <a:r>
                <a:rPr lang="zh-CN" altLang="zh-CN" sz="1400" dirty="0"/>
                <a:t>数据的校验 码</a:t>
              </a:r>
              <a:r>
                <a:rPr lang="en-US" altLang="zh-CN" sz="1400" dirty="0"/>
                <a:t>)</a:t>
              </a:r>
              <a:r>
                <a:rPr lang="zh-CN" altLang="zh-CN" sz="1400" dirty="0"/>
                <a:t>，该支付</a:t>
              </a:r>
              <a:r>
                <a:rPr lang="zh-CN" altLang="zh-CN" sz="1400" dirty="0" smtClean="0"/>
                <a:t>标记被</a:t>
              </a:r>
              <a:r>
                <a:rPr lang="zh-CN" altLang="zh-CN" sz="1400" dirty="0"/>
                <a:t>限定为一次有效，且有效时间也被严格控制</a:t>
              </a:r>
              <a:r>
                <a:rPr lang="zh-CN" altLang="zh-CN" sz="1400" dirty="0" smtClean="0"/>
                <a:t>。</a:t>
              </a:r>
              <a:endParaRPr lang="en-US" altLang="zh-CN" sz="1400" dirty="0" smtClean="0"/>
            </a:p>
            <a:p>
              <a:pPr marL="285750" indent="-285750">
                <a:buFont typeface="Wingdings" charset="2"/>
                <a:buChar char="l"/>
              </a:pPr>
              <a:r>
                <a:rPr lang="zh-CN" altLang="zh-CN" sz="1400" dirty="0" smtClean="0"/>
                <a:t>交易</a:t>
              </a:r>
              <a:r>
                <a:rPr lang="zh-CN" altLang="zh-CN" sz="1400" dirty="0"/>
                <a:t>时，二维码数据被商户的终端读取，并由商户端向后台发起交易授权请求。</a:t>
              </a:r>
              <a:endParaRPr lang="zh-CN" altLang="en-US" sz="1400" dirty="0">
                <a:effectLst/>
              </a:endParaRPr>
            </a:p>
          </p:txBody>
        </p:sp>
        <p:sp>
          <p:nvSpPr>
            <p:cNvPr id="23" name="文本框 76"/>
            <p:cNvSpPr>
              <a:spLocks noChangeArrowheads="1"/>
            </p:cNvSpPr>
            <p:nvPr/>
          </p:nvSpPr>
          <p:spPr bwMode="auto">
            <a:xfrm>
              <a:off x="3252365" y="2194458"/>
              <a:ext cx="2072954"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a:r>
                <a:rPr lang="zh-CN" altLang="en-US" sz="2400" b="1" dirty="0" smtClean="0">
                  <a:solidFill>
                    <a:schemeClr val="tx2"/>
                  </a:solidFill>
                  <a:latin typeface="+mn-ea"/>
                </a:rPr>
                <a:t>模式介绍</a:t>
              </a:r>
              <a:endParaRPr lang="zh-CN" altLang="en-US" sz="2400" b="1" dirty="0">
                <a:solidFill>
                  <a:schemeClr val="tx2"/>
                </a:solidFill>
                <a:latin typeface="+mn-ea"/>
              </a:endParaRPr>
            </a:p>
          </p:txBody>
        </p:sp>
      </p:grpSp>
      <p:sp>
        <p:nvSpPr>
          <p:cNvPr id="30" name="TextBox 29"/>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二维码支付</a:t>
            </a:r>
            <a:r>
              <a:rPr lang="zh-CN" altLang="en-US" sz="2000" b="1" dirty="0" smtClean="0">
                <a:solidFill>
                  <a:schemeClr val="tx1">
                    <a:lumMod val="75000"/>
                    <a:lumOff val="25000"/>
                  </a:schemeClr>
                </a:solidFill>
              </a:rPr>
              <a:t>模式</a:t>
            </a:r>
            <a:endParaRPr lang="zh-CN" altLang="en-US" sz="2000" b="1" dirty="0" smtClean="0">
              <a:solidFill>
                <a:schemeClr val="tx1">
                  <a:lumMod val="75000"/>
                  <a:lumOff val="25000"/>
                </a:schemeClr>
              </a:solidFill>
            </a:endParaRPr>
          </a:p>
        </p:txBody>
      </p:sp>
      <p:pic>
        <p:nvPicPr>
          <p:cNvPr id="11" name="图片 10"/>
          <p:cNvPicPr/>
          <p:nvPr/>
        </p:nvPicPr>
        <p:blipFill>
          <a:blip r:embed="rId3"/>
          <a:stretch>
            <a:fillRect/>
          </a:stretch>
        </p:blipFill>
        <p:spPr>
          <a:xfrm>
            <a:off x="1907704" y="624826"/>
            <a:ext cx="5274310" cy="1861185"/>
          </a:xfrm>
          <a:prstGeom prst="rect">
            <a:avLst/>
          </a:prstGeom>
        </p:spPr>
      </p:pic>
    </p:spTree>
    <p:extLst>
      <p:ext uri="{BB962C8B-B14F-4D97-AF65-F5344CB8AC3E}">
        <p14:creationId xmlns:p14="http://schemas.microsoft.com/office/powerpoint/2010/main" val="114963415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2" presetClass="entr" presetSubtype="1"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up)">
                                      <p:cBhvr>
                                        <p:cTn id="11"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ine 7"/>
          <p:cNvSpPr>
            <a:spLocks noChangeShapeType="1"/>
          </p:cNvSpPr>
          <p:nvPr/>
        </p:nvSpPr>
        <p:spPr bwMode="gray">
          <a:xfrm>
            <a:off x="5652120" y="2516994"/>
            <a:ext cx="0" cy="2216307"/>
          </a:xfrm>
          <a:prstGeom prst="line">
            <a:avLst/>
          </a:prstGeom>
          <a:noFill/>
          <a:ln w="9525">
            <a:solidFill>
              <a:srgbClr val="1C1C1C"/>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grpSp>
        <p:nvGrpSpPr>
          <p:cNvPr id="20" name="组合 19"/>
          <p:cNvGrpSpPr/>
          <p:nvPr/>
        </p:nvGrpSpPr>
        <p:grpSpPr>
          <a:xfrm>
            <a:off x="467544" y="2499742"/>
            <a:ext cx="4987954" cy="2438390"/>
            <a:chOff x="3159819" y="2194458"/>
            <a:chExt cx="2300854" cy="2438390"/>
          </a:xfrm>
        </p:grpSpPr>
        <p:sp>
          <p:nvSpPr>
            <p:cNvPr id="22" name="Text Box 16"/>
            <p:cNvSpPr txBox="1">
              <a:spLocks noChangeArrowheads="1"/>
            </p:cNvSpPr>
            <p:nvPr/>
          </p:nvSpPr>
          <p:spPr bwMode="auto">
            <a:xfrm>
              <a:off x="3159819" y="2601523"/>
              <a:ext cx="2300854" cy="2031325"/>
            </a:xfrm>
            <a:prstGeom prst="rect">
              <a:avLst/>
            </a:prstGeom>
            <a:noFill/>
            <a:ln w="9525">
              <a:noFill/>
              <a:miter lim="800000"/>
              <a:headEnd/>
              <a:tailEnd/>
            </a:ln>
            <a:effectLst/>
          </p:spPr>
          <p:txBody>
            <a:bodyPr wrap="square">
              <a:spAutoFit/>
            </a:bodyPr>
            <a:lstStyle/>
            <a:p>
              <a:pPr marL="285750" indent="-285750">
                <a:buFont typeface="Wingdings" charset="2"/>
                <a:buChar char="l"/>
              </a:pPr>
              <a:r>
                <a:rPr lang="zh-CN" altLang="zh-CN" sz="1400" dirty="0" smtClean="0"/>
                <a:t>支付标记存储</a:t>
              </a:r>
              <a:r>
                <a:rPr lang="zh-CN" altLang="zh-CN" sz="1400" dirty="0"/>
                <a:t>在一个具有</a:t>
              </a:r>
              <a:r>
                <a:rPr lang="en-US" altLang="zh-CN" sz="1400" dirty="0"/>
                <a:t>NFC</a:t>
              </a:r>
              <a:r>
                <a:rPr lang="zh-CN" altLang="zh-CN" sz="1400" dirty="0"/>
                <a:t>功能的移动设备</a:t>
              </a:r>
              <a:r>
                <a:rPr lang="en-US" altLang="zh-CN" sz="1400" dirty="0"/>
                <a:t>SE </a:t>
              </a:r>
              <a:r>
                <a:rPr lang="zh-CN" altLang="zh-CN" sz="1400" dirty="0"/>
                <a:t>中</a:t>
              </a:r>
              <a:r>
                <a:rPr lang="en-US" altLang="zh-CN" sz="1400" dirty="0"/>
                <a:t>(</a:t>
              </a:r>
              <a:r>
                <a:rPr lang="zh-CN" altLang="zh-CN" sz="1400" dirty="0"/>
                <a:t>如</a:t>
              </a:r>
              <a:r>
                <a:rPr lang="en-US" altLang="zh-CN" sz="1400" dirty="0"/>
                <a:t>Apple Pay</a:t>
              </a:r>
              <a:r>
                <a:rPr lang="zh-CN" altLang="zh-CN" sz="1400" dirty="0"/>
                <a:t>模式</a:t>
              </a:r>
              <a:r>
                <a:rPr lang="en-US" altLang="zh-CN" sz="1400" dirty="0"/>
                <a:t>)</a:t>
              </a:r>
              <a:r>
                <a:rPr lang="zh-CN" altLang="zh-CN" sz="1400" dirty="0"/>
                <a:t>或在一个远端的安全服务器上</a:t>
              </a:r>
              <a:r>
                <a:rPr lang="en-US" altLang="zh-CN" sz="1400" dirty="0"/>
                <a:t>(</a:t>
              </a:r>
              <a:r>
                <a:rPr lang="zh-CN" altLang="zh-CN" sz="1400" dirty="0"/>
                <a:t>如</a:t>
              </a:r>
              <a:r>
                <a:rPr lang="en-US" altLang="zh-CN" sz="1400" dirty="0"/>
                <a:t>HCE</a:t>
              </a:r>
              <a:r>
                <a:rPr lang="zh-CN" altLang="zh-CN" sz="1400" dirty="0"/>
                <a:t>模式</a:t>
              </a:r>
              <a:r>
                <a:rPr lang="en-US" altLang="zh-CN" sz="1400" dirty="0"/>
                <a:t>)</a:t>
              </a:r>
              <a:r>
                <a:rPr lang="zh-CN" altLang="zh-CN" sz="1400" dirty="0" smtClean="0"/>
                <a:t>。</a:t>
              </a:r>
              <a:endParaRPr lang="en-US" altLang="zh-CN" sz="1400" dirty="0" smtClean="0"/>
            </a:p>
            <a:p>
              <a:pPr marL="285750" indent="-285750">
                <a:buFont typeface="Wingdings" charset="2"/>
                <a:buChar char="l"/>
              </a:pPr>
              <a:r>
                <a:rPr lang="zh-CN" altLang="zh-CN" sz="1400" dirty="0" smtClean="0"/>
                <a:t>以</a:t>
              </a:r>
              <a:r>
                <a:rPr lang="en-US" altLang="zh-CN" sz="1400" dirty="0"/>
                <a:t>HCE</a:t>
              </a:r>
              <a:r>
                <a:rPr lang="zh-CN" altLang="zh-CN" sz="1400" dirty="0"/>
                <a:t>为例，支付标记是在用户首次进行绑卡时，由</a:t>
              </a:r>
              <a:r>
                <a:rPr lang="en-US" altLang="zh-CN" sz="1400" dirty="0"/>
                <a:t>HCE</a:t>
              </a:r>
              <a:r>
                <a:rPr lang="zh-CN" altLang="zh-CN" sz="1400" dirty="0"/>
                <a:t>支付服务商系统向标记服务提供方申请标记。发起交易时，移动设备</a:t>
              </a:r>
              <a:r>
                <a:rPr lang="en-US" altLang="zh-CN" sz="1400" dirty="0"/>
                <a:t>(</a:t>
              </a:r>
              <a:r>
                <a:rPr lang="zh-CN" altLang="zh-CN" sz="1400" dirty="0"/>
                <a:t>或本地</a:t>
              </a:r>
              <a:r>
                <a:rPr lang="en-US" altLang="zh-CN" sz="1400" dirty="0"/>
                <a:t>SE</a:t>
              </a:r>
              <a:r>
                <a:rPr lang="zh-CN" altLang="zh-CN" sz="1400" dirty="0"/>
                <a:t>环境内获取或由远端服务器下发</a:t>
              </a:r>
              <a:r>
                <a:rPr lang="en-US" altLang="zh-CN" sz="1400" dirty="0"/>
                <a:t>)</a:t>
              </a:r>
              <a:r>
                <a:rPr lang="zh-CN" altLang="zh-CN" sz="1400" dirty="0"/>
                <a:t>与</a:t>
              </a:r>
              <a:r>
                <a:rPr lang="en-US" altLang="zh-CN" sz="1400" dirty="0"/>
                <a:t>POS</a:t>
              </a:r>
              <a:r>
                <a:rPr lang="zh-CN" altLang="zh-CN" sz="1400" dirty="0"/>
                <a:t>终端交互，将一个含有标记、标记有效期、标记密文以及其他芯片数据元素的报文通过非接通讯方式完成数据交换，并在现有的支付网络中完成交易的授权操作。</a:t>
              </a:r>
              <a:endParaRPr lang="zh-CN" altLang="en-US" sz="1400" dirty="0">
                <a:effectLst/>
              </a:endParaRPr>
            </a:p>
          </p:txBody>
        </p:sp>
        <p:sp>
          <p:nvSpPr>
            <p:cNvPr id="23" name="文本框 76"/>
            <p:cNvSpPr>
              <a:spLocks noChangeArrowheads="1"/>
            </p:cNvSpPr>
            <p:nvPr/>
          </p:nvSpPr>
          <p:spPr bwMode="auto">
            <a:xfrm>
              <a:off x="3252365" y="2194458"/>
              <a:ext cx="2072954"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a:r>
                <a:rPr lang="zh-CN" altLang="en-US" sz="2400" b="1" dirty="0" smtClean="0">
                  <a:solidFill>
                    <a:schemeClr val="tx2"/>
                  </a:solidFill>
                  <a:latin typeface="+mn-ea"/>
                </a:rPr>
                <a:t>模式介绍</a:t>
              </a:r>
              <a:endParaRPr lang="zh-CN" altLang="en-US" sz="2400" b="1" dirty="0">
                <a:solidFill>
                  <a:schemeClr val="tx2"/>
                </a:solidFill>
                <a:latin typeface="+mn-ea"/>
              </a:endParaRPr>
            </a:p>
          </p:txBody>
        </p:sp>
      </p:grpSp>
      <p:grpSp>
        <p:nvGrpSpPr>
          <p:cNvPr id="24" name="组合 23"/>
          <p:cNvGrpSpPr/>
          <p:nvPr/>
        </p:nvGrpSpPr>
        <p:grpSpPr>
          <a:xfrm>
            <a:off x="5609316" y="2565216"/>
            <a:ext cx="2059028" cy="1331544"/>
            <a:chOff x="5609316" y="2259932"/>
            <a:chExt cx="2059028" cy="1331544"/>
          </a:xfrm>
        </p:grpSpPr>
        <p:sp>
          <p:nvSpPr>
            <p:cNvPr id="26" name="Text Box 16"/>
            <p:cNvSpPr txBox="1">
              <a:spLocks noChangeArrowheads="1"/>
            </p:cNvSpPr>
            <p:nvPr/>
          </p:nvSpPr>
          <p:spPr bwMode="auto">
            <a:xfrm>
              <a:off x="5842594" y="2760479"/>
              <a:ext cx="1825750" cy="830997"/>
            </a:xfrm>
            <a:prstGeom prst="rect">
              <a:avLst/>
            </a:prstGeom>
            <a:noFill/>
            <a:ln w="9525">
              <a:noFill/>
              <a:miter lim="800000"/>
              <a:headEnd/>
              <a:tailEnd/>
            </a:ln>
            <a:effectLst/>
          </p:spPr>
          <p:txBody>
            <a:bodyPr wrap="square">
              <a:spAutoFit/>
            </a:bodyPr>
            <a:lstStyle/>
            <a:p>
              <a:r>
                <a:rPr lang="en-US" altLang="zh-CN" sz="1600" dirty="0" smtClean="0">
                  <a:effectLst/>
                </a:rPr>
                <a:t>Apple</a:t>
              </a:r>
              <a:r>
                <a:rPr lang="zh-CN" altLang="en-US" sz="1600" dirty="0" smtClean="0">
                  <a:effectLst/>
                </a:rPr>
                <a:t> </a:t>
              </a:r>
              <a:r>
                <a:rPr lang="en-US" altLang="zh-CN" sz="1600" dirty="0" smtClean="0">
                  <a:effectLst/>
                </a:rPr>
                <a:t>Pay</a:t>
              </a:r>
              <a:r>
                <a:rPr lang="zh-CN" altLang="en-US" sz="1600" dirty="0" smtClean="0">
                  <a:effectLst/>
                </a:rPr>
                <a:t>支付</a:t>
              </a:r>
              <a:endParaRPr lang="en-US" altLang="zh-CN" sz="1600" dirty="0" smtClean="0">
                <a:effectLst/>
              </a:endParaRPr>
            </a:p>
            <a:p>
              <a:r>
                <a:rPr lang="en-US" altLang="zh-CN" sz="1600" dirty="0" smtClean="0">
                  <a:effectLst/>
                </a:rPr>
                <a:t>HCE</a:t>
              </a:r>
              <a:r>
                <a:rPr lang="zh-CN" altLang="en-US" sz="1600" dirty="0" smtClean="0">
                  <a:effectLst/>
                </a:rPr>
                <a:t>支付</a:t>
              </a:r>
              <a:endParaRPr lang="en-US" altLang="zh-CN" sz="1600" dirty="0" smtClean="0">
                <a:effectLst/>
              </a:endParaRPr>
            </a:p>
            <a:p>
              <a:endParaRPr lang="zh-CN" altLang="en-US" sz="1600" dirty="0">
                <a:effectLst/>
              </a:endParaRPr>
            </a:p>
          </p:txBody>
        </p:sp>
        <p:sp>
          <p:nvSpPr>
            <p:cNvPr id="27" name="文本框 76"/>
            <p:cNvSpPr>
              <a:spLocks noChangeArrowheads="1"/>
            </p:cNvSpPr>
            <p:nvPr/>
          </p:nvSpPr>
          <p:spPr bwMode="auto">
            <a:xfrm>
              <a:off x="5609316" y="2259932"/>
              <a:ext cx="2059028"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a:r>
                <a:rPr lang="zh-CN" altLang="en-US" sz="2400" b="1" dirty="0" smtClean="0">
                  <a:solidFill>
                    <a:schemeClr val="tx2"/>
                  </a:solidFill>
                  <a:latin typeface="+mn-ea"/>
                </a:rPr>
                <a:t>现有应用</a:t>
              </a:r>
              <a:endParaRPr lang="zh-CN" altLang="en-US" sz="2400" b="1" dirty="0">
                <a:solidFill>
                  <a:schemeClr val="tx2"/>
                </a:solidFill>
                <a:latin typeface="+mn-ea"/>
              </a:endParaRPr>
            </a:p>
          </p:txBody>
        </p:sp>
      </p:grpSp>
      <p:sp>
        <p:nvSpPr>
          <p:cNvPr id="30" name="TextBox 29"/>
          <p:cNvSpPr txBox="1"/>
          <p:nvPr/>
        </p:nvSpPr>
        <p:spPr>
          <a:xfrm>
            <a:off x="313069" y="58298"/>
            <a:ext cx="2386723" cy="461665"/>
          </a:xfrm>
          <a:prstGeom prst="rect">
            <a:avLst/>
          </a:prstGeom>
          <a:noFill/>
        </p:spPr>
        <p:txBody>
          <a:bodyPr wrap="square" rtlCol="0">
            <a:spAutoFit/>
          </a:bodyPr>
          <a:lstStyle/>
          <a:p>
            <a:pPr>
              <a:lnSpc>
                <a:spcPct val="120000"/>
              </a:lnSpc>
            </a:pPr>
            <a:r>
              <a:rPr lang="en-US" altLang="zh-CN" sz="2000" b="1" dirty="0" smtClean="0">
                <a:solidFill>
                  <a:schemeClr val="tx1">
                    <a:lumMod val="75000"/>
                    <a:lumOff val="25000"/>
                  </a:schemeClr>
                </a:solidFill>
              </a:rPr>
              <a:t>NFC</a:t>
            </a:r>
            <a:r>
              <a:rPr lang="zh-CN" altLang="en-US" sz="2000" b="1" dirty="0" smtClean="0">
                <a:solidFill>
                  <a:schemeClr val="tx1">
                    <a:lumMod val="75000"/>
                    <a:lumOff val="25000"/>
                  </a:schemeClr>
                </a:solidFill>
              </a:rPr>
              <a:t>模式</a:t>
            </a:r>
            <a:endParaRPr lang="zh-CN" altLang="en-US" sz="2000" b="1" dirty="0" smtClean="0">
              <a:solidFill>
                <a:schemeClr val="tx1">
                  <a:lumMod val="75000"/>
                  <a:lumOff val="25000"/>
                </a:schemeClr>
              </a:solidFill>
            </a:endParaRPr>
          </a:p>
        </p:txBody>
      </p:sp>
      <p:pic>
        <p:nvPicPr>
          <p:cNvPr id="11" name="图片 10"/>
          <p:cNvPicPr/>
          <p:nvPr/>
        </p:nvPicPr>
        <p:blipFill>
          <a:blip r:embed="rId3"/>
          <a:stretch>
            <a:fillRect/>
          </a:stretch>
        </p:blipFill>
        <p:spPr>
          <a:xfrm>
            <a:off x="1763688" y="662071"/>
            <a:ext cx="5274310" cy="1813560"/>
          </a:xfrm>
          <a:prstGeom prst="rect">
            <a:avLst/>
          </a:prstGeom>
        </p:spPr>
      </p:pic>
    </p:spTree>
    <p:extLst>
      <p:ext uri="{BB962C8B-B14F-4D97-AF65-F5344CB8AC3E}">
        <p14:creationId xmlns:p14="http://schemas.microsoft.com/office/powerpoint/2010/main" val="25256782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2" presetClass="entr" presetSubtype="1"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up)">
                                      <p:cBhvr>
                                        <p:cTn id="11" dur="1000"/>
                                        <p:tgtEl>
                                          <p:spTgt spid="20"/>
                                        </p:tgtEl>
                                      </p:cBhvr>
                                    </p:animEffect>
                                  </p:childTnLst>
                                </p:cTn>
                              </p:par>
                              <p:par>
                                <p:cTn id="12" presetID="22" presetClass="entr" presetSubtype="1" fill="hold"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ipe(up)">
                                      <p:cBhvr>
                                        <p:cTn id="14"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rotWithShape="1">
          <a:blip r:embed="rId3" cstate="print">
            <a:extLst>
              <a:ext uri="{28A0092B-C50C-407E-A947-70E740481C1C}">
                <a14:useLocalDpi xmlns:a14="http://schemas.microsoft.com/office/drawing/2010/main" val="0"/>
              </a:ext>
            </a:extLst>
          </a:blip>
          <a:srcRect r="44563" b="66242"/>
          <a:stretch/>
        </p:blipFill>
        <p:spPr>
          <a:xfrm flipH="1">
            <a:off x="-1" y="2612419"/>
            <a:ext cx="4958118" cy="2531081"/>
          </a:xfrm>
          <a:prstGeom prst="rect">
            <a:avLst/>
          </a:prstGeom>
        </p:spPr>
      </p:pic>
      <p:sp>
        <p:nvSpPr>
          <p:cNvPr id="25" name="圆角矩形 24"/>
          <p:cNvSpPr/>
          <p:nvPr/>
        </p:nvSpPr>
        <p:spPr>
          <a:xfrm>
            <a:off x="4427984" y="1015860"/>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6" name="组合 25"/>
          <p:cNvGrpSpPr/>
          <p:nvPr/>
        </p:nvGrpSpPr>
        <p:grpSpPr>
          <a:xfrm>
            <a:off x="5076056" y="1015654"/>
            <a:ext cx="297216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896718" y="1614014"/>
              <a:ext cx="2653076" cy="437541"/>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总体介绍</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0" name="组合 29"/>
          <p:cNvGrpSpPr/>
          <p:nvPr/>
        </p:nvGrpSpPr>
        <p:grpSpPr>
          <a:xfrm>
            <a:off x="5058154" y="1714856"/>
            <a:ext cx="2972164"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893964" y="2450466"/>
              <a:ext cx="2653076" cy="437541"/>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技术架构</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4427984" y="2403863"/>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56" name="组合 55"/>
          <p:cNvGrpSpPr/>
          <p:nvPr/>
        </p:nvGrpSpPr>
        <p:grpSpPr>
          <a:xfrm>
            <a:off x="5076056" y="2403654"/>
            <a:ext cx="2972164" cy="503773"/>
            <a:chOff x="6339097" y="3296031"/>
            <a:chExt cx="3744416" cy="511504"/>
          </a:xfrm>
        </p:grpSpPr>
        <p:sp>
          <p:nvSpPr>
            <p:cNvPr id="57" name="圆角矩形 56"/>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8" name="矩形 57"/>
            <p:cNvSpPr/>
            <p:nvPr/>
          </p:nvSpPr>
          <p:spPr>
            <a:xfrm>
              <a:off x="6898538" y="3336319"/>
              <a:ext cx="2736305" cy="437541"/>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应用场景</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9" name="圆角矩形 58"/>
          <p:cNvSpPr/>
          <p:nvPr/>
        </p:nvSpPr>
        <p:spPr>
          <a:xfrm>
            <a:off x="4427984" y="3106714"/>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60" name="组合 59"/>
          <p:cNvGrpSpPr/>
          <p:nvPr/>
        </p:nvGrpSpPr>
        <p:grpSpPr>
          <a:xfrm>
            <a:off x="5076056" y="3106349"/>
            <a:ext cx="2972164" cy="503772"/>
            <a:chOff x="6339097" y="4180903"/>
            <a:chExt cx="3744416" cy="511504"/>
          </a:xfrm>
        </p:grpSpPr>
        <p:sp>
          <p:nvSpPr>
            <p:cNvPr id="61" name="圆角矩形 60"/>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2" name="矩形 61"/>
            <p:cNvSpPr/>
            <p:nvPr/>
          </p:nvSpPr>
          <p:spPr>
            <a:xfrm>
              <a:off x="6898538" y="4221882"/>
              <a:ext cx="2736305" cy="437542"/>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总结</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7" name="下箭头 66"/>
          <p:cNvSpPr/>
          <p:nvPr/>
        </p:nvSpPr>
        <p:spPr>
          <a:xfrm rot="16200000">
            <a:off x="3602551" y="3103598"/>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68" name="TextBox 67"/>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smtClean="0">
                <a:solidFill>
                  <a:schemeClr val="tx2"/>
                </a:solidFill>
                <a:latin typeface="微软雅黑" pitchFamily="34" charset="-122"/>
                <a:ea typeface="微软雅黑" pitchFamily="34" charset="-122"/>
              </a:rPr>
              <a:t>目录</a:t>
            </a:r>
            <a:endParaRPr lang="en-US" altLang="zh-CN" sz="3600" b="1" dirty="0" smtClean="0">
              <a:solidFill>
                <a:schemeClr val="tx2"/>
              </a:solidFill>
              <a:latin typeface="微软雅黑" pitchFamily="34" charset="-122"/>
              <a:ea typeface="微软雅黑" pitchFamily="34" charset="-122"/>
            </a:endParaRPr>
          </a:p>
          <a:p>
            <a:pPr algn="r">
              <a:defRPr/>
            </a:pPr>
            <a:r>
              <a:rPr lang="en-US" altLang="zh-CN" sz="2400" b="1" dirty="0" smtClean="0">
                <a:solidFill>
                  <a:schemeClr val="tx2"/>
                </a:solidFill>
                <a:latin typeface="微软雅黑" pitchFamily="34" charset="-122"/>
                <a:ea typeface="微软雅黑" pitchFamily="34" charset="-122"/>
              </a:rPr>
              <a:t>CONTENTS</a:t>
            </a:r>
            <a:endParaRPr lang="zh-CN" altLang="en-US" sz="2400" b="1" dirty="0">
              <a:solidFill>
                <a:schemeClr val="tx2"/>
              </a:solidFill>
              <a:latin typeface="微软雅黑" pitchFamily="34" charset="-122"/>
              <a:ea typeface="微软雅黑" pitchFamily="34" charset="-122"/>
            </a:endParaRPr>
          </a:p>
        </p:txBody>
      </p:sp>
    </p:spTree>
    <p:extLst>
      <p:ext uri="{BB962C8B-B14F-4D97-AF65-F5344CB8AC3E}">
        <p14:creationId xmlns:p14="http://schemas.microsoft.com/office/powerpoint/2010/main" val="137342337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7" presetClass="entr" presetSubtype="1" fill="hold" grpId="0" nodeType="afterEffect">
                                  <p:stCondLst>
                                    <p:cond delay="0"/>
                                  </p:stCondLst>
                                  <p:iterate type="lt">
                                    <p:tmPct val="40000"/>
                                  </p:iterate>
                                  <p:childTnLst>
                                    <p:set>
                                      <p:cBhvr>
                                        <p:cTn id="12" dur="1" fill="hold">
                                          <p:stCondLst>
                                            <p:cond delay="0"/>
                                          </p:stCondLst>
                                        </p:cTn>
                                        <p:tgtEl>
                                          <p:spTgt spid="68"/>
                                        </p:tgtEl>
                                        <p:attrNameLst>
                                          <p:attrName>style.visibility</p:attrName>
                                        </p:attrNameLst>
                                      </p:cBhvr>
                                      <p:to>
                                        <p:strVal val="visible"/>
                                      </p:to>
                                    </p:set>
                                    <p:anim calcmode="lin" valueType="num">
                                      <p:cBhvr>
                                        <p:cTn id="13" dur="250" fill="hold"/>
                                        <p:tgtEl>
                                          <p:spTgt spid="68"/>
                                        </p:tgtEl>
                                        <p:attrNameLst>
                                          <p:attrName>ppt_x</p:attrName>
                                        </p:attrNameLst>
                                      </p:cBhvr>
                                      <p:tavLst>
                                        <p:tav tm="0">
                                          <p:val>
                                            <p:strVal val="#ppt_x"/>
                                          </p:val>
                                        </p:tav>
                                        <p:tav tm="100000">
                                          <p:val>
                                            <p:strVal val="#ppt_x"/>
                                          </p:val>
                                        </p:tav>
                                      </p:tavLst>
                                    </p:anim>
                                    <p:anim calcmode="lin" valueType="num">
                                      <p:cBhvr>
                                        <p:cTn id="14" dur="250" fill="hold"/>
                                        <p:tgtEl>
                                          <p:spTgt spid="68"/>
                                        </p:tgtEl>
                                        <p:attrNameLst>
                                          <p:attrName>ppt_y</p:attrName>
                                        </p:attrNameLst>
                                      </p:cBhvr>
                                      <p:tavLst>
                                        <p:tav tm="0">
                                          <p:val>
                                            <p:strVal val="#ppt_y-#ppt_h/2"/>
                                          </p:val>
                                        </p:tav>
                                        <p:tav tm="100000">
                                          <p:val>
                                            <p:strVal val="#ppt_y"/>
                                          </p:val>
                                        </p:tav>
                                      </p:tavLst>
                                    </p:anim>
                                    <p:anim calcmode="lin" valueType="num">
                                      <p:cBhvr>
                                        <p:cTn id="15" dur="250" fill="hold"/>
                                        <p:tgtEl>
                                          <p:spTgt spid="68"/>
                                        </p:tgtEl>
                                        <p:attrNameLst>
                                          <p:attrName>ppt_w</p:attrName>
                                        </p:attrNameLst>
                                      </p:cBhvr>
                                      <p:tavLst>
                                        <p:tav tm="0">
                                          <p:val>
                                            <p:strVal val="#ppt_w"/>
                                          </p:val>
                                        </p:tav>
                                        <p:tav tm="100000">
                                          <p:val>
                                            <p:strVal val="#ppt_w"/>
                                          </p:val>
                                        </p:tav>
                                      </p:tavLst>
                                    </p:anim>
                                    <p:anim calcmode="lin" valueType="num">
                                      <p:cBhvr>
                                        <p:cTn id="16" dur="250" fill="hold"/>
                                        <p:tgtEl>
                                          <p:spTgt spid="68"/>
                                        </p:tgtEl>
                                        <p:attrNameLst>
                                          <p:attrName>ppt_h</p:attrName>
                                        </p:attrNameLst>
                                      </p:cBhvr>
                                      <p:tavLst>
                                        <p:tav tm="0">
                                          <p:val>
                                            <p:fltVal val="0"/>
                                          </p:val>
                                        </p:tav>
                                        <p:tav tm="100000">
                                          <p:val>
                                            <p:strVal val="#ppt_h"/>
                                          </p:val>
                                        </p:tav>
                                      </p:tavLst>
                                    </p:anim>
                                  </p:childTnLst>
                                </p:cTn>
                              </p:par>
                            </p:childTnLst>
                          </p:cTn>
                        </p:par>
                        <p:par>
                          <p:cTn id="17" fill="hold">
                            <p:stCondLst>
                              <p:cond delay="215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1000"/>
                                        <p:tgtEl>
                                          <p:spTgt spid="25"/>
                                        </p:tgtEl>
                                      </p:cBhvr>
                                    </p:animEffect>
                                  </p:childTnLst>
                                </p:cTn>
                              </p:par>
                              <p:par>
                                <p:cTn id="21" presetID="56" presetClass="path" presetSubtype="0" accel="50000" decel="50000" fill="hold" grpId="1" nodeType="withEffect">
                                  <p:stCondLst>
                                    <p:cond delay="0"/>
                                  </p:stCondLst>
                                  <p:childTnLst>
                                    <p:animMotion origin="layout" path="M -0.03737 0.04121 L -6.25E-7 -3.33333E-6 " pathEditMode="relative" rAng="0" ptsTypes="AA">
                                      <p:cBhvr>
                                        <p:cTn id="22" dur="700" fill="hold"/>
                                        <p:tgtEl>
                                          <p:spTgt spid="25"/>
                                        </p:tgtEl>
                                        <p:attrNameLst>
                                          <p:attrName>ppt_x</p:attrName>
                                          <p:attrName>ppt_y</p:attrName>
                                        </p:attrNameLst>
                                      </p:cBhvr>
                                      <p:rCtr x="1862" y="-2060"/>
                                    </p:animMotion>
                                  </p:childTnLst>
                                </p:cTn>
                              </p:par>
                              <p:par>
                                <p:cTn id="23" presetID="22" presetClass="entr" presetSubtype="8" fill="hold" nodeType="withEffect">
                                  <p:stCondLst>
                                    <p:cond delay="25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1000"/>
                                        <p:tgtEl>
                                          <p:spTgt spid="29"/>
                                        </p:tgtEl>
                                      </p:cBhvr>
                                    </p:animEffect>
                                  </p:childTnLst>
                                </p:cTn>
                              </p:par>
                              <p:par>
                                <p:cTn id="29" presetID="56" presetClass="path" presetSubtype="0" accel="50000" decel="50000" fill="hold" grpId="1" nodeType="withEffect">
                                  <p:stCondLst>
                                    <p:cond delay="250"/>
                                  </p:stCondLst>
                                  <p:childTnLst>
                                    <p:animMotion origin="layout" path="M -0.03737 0.0412 L -6.25E-7 2.96296E-6 " pathEditMode="relative" rAng="0" ptsTypes="AA">
                                      <p:cBhvr>
                                        <p:cTn id="30" dur="700" fill="hold"/>
                                        <p:tgtEl>
                                          <p:spTgt spid="29"/>
                                        </p:tgtEl>
                                        <p:attrNameLst>
                                          <p:attrName>ppt_x</p:attrName>
                                          <p:attrName>ppt_y</p:attrName>
                                        </p:attrNameLst>
                                      </p:cBhvr>
                                      <p:rCtr x="1862" y="-2060"/>
                                    </p:animMotion>
                                  </p:childTnLst>
                                </p:cTn>
                              </p:par>
                              <p:par>
                                <p:cTn id="31" presetID="22" presetClass="entr" presetSubtype="8" fill="hold" nodeType="withEffect">
                                  <p:stCondLst>
                                    <p:cond delay="50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1000"/>
                                        <p:tgtEl>
                                          <p:spTgt spid="33"/>
                                        </p:tgtEl>
                                      </p:cBhvr>
                                    </p:animEffect>
                                  </p:childTnLst>
                                </p:cTn>
                              </p:par>
                              <p:par>
                                <p:cTn id="37" presetID="56" presetClass="path" presetSubtype="0" accel="50000" decel="50000" fill="hold" grpId="1" nodeType="withEffect">
                                  <p:stCondLst>
                                    <p:cond delay="500"/>
                                  </p:stCondLst>
                                  <p:childTnLst>
                                    <p:animMotion origin="layout" path="M -0.03737 0.0412 L -6.25E-7 -7.40741E-7 " pathEditMode="relative" rAng="0" ptsTypes="AA">
                                      <p:cBhvr>
                                        <p:cTn id="38" dur="700" fill="hold"/>
                                        <p:tgtEl>
                                          <p:spTgt spid="33"/>
                                        </p:tgtEl>
                                        <p:attrNameLst>
                                          <p:attrName>ppt_x</p:attrName>
                                          <p:attrName>ppt_y</p:attrName>
                                        </p:attrNameLst>
                                      </p:cBhvr>
                                      <p:rCtr x="1862" y="-2060"/>
                                    </p:animMotion>
                                  </p:childTnLst>
                                </p:cTn>
                              </p:par>
                              <p:par>
                                <p:cTn id="39" presetID="22" presetClass="entr" presetSubtype="8" fill="hold" nodeType="withEffect">
                                  <p:stCondLst>
                                    <p:cond delay="750"/>
                                  </p:stCondLst>
                                  <p:childTnLst>
                                    <p:set>
                                      <p:cBhvr>
                                        <p:cTn id="40" dur="1" fill="hold">
                                          <p:stCondLst>
                                            <p:cond delay="0"/>
                                          </p:stCondLst>
                                        </p:cTn>
                                        <p:tgtEl>
                                          <p:spTgt spid="56"/>
                                        </p:tgtEl>
                                        <p:attrNameLst>
                                          <p:attrName>style.visibility</p:attrName>
                                        </p:attrNameLst>
                                      </p:cBhvr>
                                      <p:to>
                                        <p:strVal val="visible"/>
                                      </p:to>
                                    </p:set>
                                    <p:animEffect transition="in" filter="wipe(left)">
                                      <p:cBhvr>
                                        <p:cTn id="41" dur="500"/>
                                        <p:tgtEl>
                                          <p:spTgt spid="56"/>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59"/>
                                        </p:tgtEl>
                                        <p:attrNameLst>
                                          <p:attrName>style.visibility</p:attrName>
                                        </p:attrNameLst>
                                      </p:cBhvr>
                                      <p:to>
                                        <p:strVal val="visible"/>
                                      </p:to>
                                    </p:set>
                                    <p:animEffect transition="in" filter="fade">
                                      <p:cBhvr>
                                        <p:cTn id="44" dur="1000"/>
                                        <p:tgtEl>
                                          <p:spTgt spid="59"/>
                                        </p:tgtEl>
                                      </p:cBhvr>
                                    </p:animEffect>
                                  </p:childTnLst>
                                </p:cTn>
                              </p:par>
                              <p:par>
                                <p:cTn id="45" presetID="56" presetClass="path" presetSubtype="0" accel="50000" decel="50000" fill="hold" grpId="1" nodeType="withEffect">
                                  <p:stCondLst>
                                    <p:cond delay="750"/>
                                  </p:stCondLst>
                                  <p:childTnLst>
                                    <p:animMotion origin="layout" path="M -0.03737 0.04121 L -6.25E-7 -4.44444E-6 " pathEditMode="relative" rAng="0" ptsTypes="AA">
                                      <p:cBhvr>
                                        <p:cTn id="46" dur="700" fill="hold"/>
                                        <p:tgtEl>
                                          <p:spTgt spid="59"/>
                                        </p:tgtEl>
                                        <p:attrNameLst>
                                          <p:attrName>ppt_x</p:attrName>
                                          <p:attrName>ppt_y</p:attrName>
                                        </p:attrNameLst>
                                      </p:cBhvr>
                                      <p:rCtr x="1862" y="-2060"/>
                                    </p:animMotion>
                                  </p:childTnLst>
                                </p:cTn>
                              </p:par>
                              <p:par>
                                <p:cTn id="47" presetID="22" presetClass="entr" presetSubtype="8" fill="hold" nodeType="withEffect">
                                  <p:stCondLst>
                                    <p:cond delay="1000"/>
                                  </p:stCondLst>
                                  <p:childTnLst>
                                    <p:set>
                                      <p:cBhvr>
                                        <p:cTn id="48" dur="1" fill="hold">
                                          <p:stCondLst>
                                            <p:cond delay="0"/>
                                          </p:stCondLst>
                                        </p:cTn>
                                        <p:tgtEl>
                                          <p:spTgt spid="60"/>
                                        </p:tgtEl>
                                        <p:attrNameLst>
                                          <p:attrName>style.visibility</p:attrName>
                                        </p:attrNameLst>
                                      </p:cBhvr>
                                      <p:to>
                                        <p:strVal val="visible"/>
                                      </p:to>
                                    </p:set>
                                    <p:animEffect transition="in" filter="wipe(left)">
                                      <p:cBhvr>
                                        <p:cTn id="49" dur="500"/>
                                        <p:tgtEl>
                                          <p:spTgt spid="60"/>
                                        </p:tgtEl>
                                      </p:cBhvr>
                                    </p:animEffect>
                                  </p:childTnLst>
                                </p:cTn>
                              </p:par>
                            </p:childTnLst>
                          </p:cTn>
                        </p:par>
                        <p:par>
                          <p:cTn id="50" fill="hold">
                            <p:stCondLst>
                              <p:cond delay="3900"/>
                            </p:stCondLst>
                            <p:childTnLst>
                              <p:par>
                                <p:cTn id="51" presetID="2" presetClass="entr" presetSubtype="8" fill="hold" grpId="0" nodeType="afterEffect">
                                  <p:stCondLst>
                                    <p:cond delay="0"/>
                                  </p:stCondLst>
                                  <p:childTnLst>
                                    <p:set>
                                      <p:cBhvr>
                                        <p:cTn id="52" dur="1" fill="hold">
                                          <p:stCondLst>
                                            <p:cond delay="0"/>
                                          </p:stCondLst>
                                        </p:cTn>
                                        <p:tgtEl>
                                          <p:spTgt spid="67"/>
                                        </p:tgtEl>
                                        <p:attrNameLst>
                                          <p:attrName>style.visibility</p:attrName>
                                        </p:attrNameLst>
                                      </p:cBhvr>
                                      <p:to>
                                        <p:strVal val="visible"/>
                                      </p:to>
                                    </p:set>
                                    <p:anim calcmode="lin" valueType="num">
                                      <p:cBhvr additive="base">
                                        <p:cTn id="53" dur="500" fill="hold"/>
                                        <p:tgtEl>
                                          <p:spTgt spid="67"/>
                                        </p:tgtEl>
                                        <p:attrNameLst>
                                          <p:attrName>ppt_x</p:attrName>
                                        </p:attrNameLst>
                                      </p:cBhvr>
                                      <p:tavLst>
                                        <p:tav tm="0">
                                          <p:val>
                                            <p:strVal val="0-#ppt_w/2"/>
                                          </p:val>
                                        </p:tav>
                                        <p:tav tm="100000">
                                          <p:val>
                                            <p:strVal val="#ppt_x"/>
                                          </p:val>
                                        </p:tav>
                                      </p:tavLst>
                                    </p:anim>
                                    <p:anim calcmode="lin" valueType="num">
                                      <p:cBhvr additive="base">
                                        <p:cTn id="54" dur="500" fill="hold"/>
                                        <p:tgtEl>
                                          <p:spTgt spid="67"/>
                                        </p:tgtEl>
                                        <p:attrNameLst>
                                          <p:attrName>ppt_y</p:attrName>
                                        </p:attrNameLst>
                                      </p:cBhvr>
                                      <p:tavLst>
                                        <p:tav tm="0">
                                          <p:val>
                                            <p:strVal val="#ppt_y"/>
                                          </p:val>
                                        </p:tav>
                                        <p:tav tm="100000">
                                          <p:val>
                                            <p:strVal val="#ppt_y"/>
                                          </p:val>
                                        </p:tav>
                                      </p:tavLst>
                                    </p:anim>
                                  </p:childTnLst>
                                </p:cTn>
                              </p:par>
                            </p:childTnLst>
                          </p:cTn>
                        </p:par>
                        <p:par>
                          <p:cTn id="55" fill="hold">
                            <p:stCondLst>
                              <p:cond delay="4400"/>
                            </p:stCondLst>
                            <p:childTnLst>
                              <p:par>
                                <p:cTn id="56" presetID="26" presetClass="emph" presetSubtype="0" fill="hold" grpId="2" nodeType="afterEffect">
                                  <p:stCondLst>
                                    <p:cond delay="0"/>
                                  </p:stCondLst>
                                  <p:childTnLst>
                                    <p:animEffect transition="out" filter="fade">
                                      <p:cBhvr>
                                        <p:cTn id="57" dur="500" tmFilter="0, 0; .2, .5; .8, .5; 1, 0"/>
                                        <p:tgtEl>
                                          <p:spTgt spid="59"/>
                                        </p:tgtEl>
                                      </p:cBhvr>
                                    </p:animEffect>
                                    <p:animScale>
                                      <p:cBhvr>
                                        <p:cTn id="58" dur="250" autoRev="1" fill="hold"/>
                                        <p:tgtEl>
                                          <p:spTgt spid="59"/>
                                        </p:tgtEl>
                                      </p:cBhvr>
                                      <p:by x="105000" y="105000"/>
                                    </p:animScale>
                                  </p:childTnLst>
                                </p:cTn>
                              </p:par>
                              <p:par>
                                <p:cTn id="59" presetID="26" presetClass="emph" presetSubtype="0" fill="hold" nodeType="withEffect">
                                  <p:stCondLst>
                                    <p:cond delay="0"/>
                                  </p:stCondLst>
                                  <p:childTnLst>
                                    <p:animEffect transition="out" filter="fade">
                                      <p:cBhvr>
                                        <p:cTn id="60" dur="500" tmFilter="0, 0; .2, .5; .8, .5; 1, 0"/>
                                        <p:tgtEl>
                                          <p:spTgt spid="60"/>
                                        </p:tgtEl>
                                      </p:cBhvr>
                                    </p:animEffect>
                                    <p:animScale>
                                      <p:cBhvr>
                                        <p:cTn id="61" dur="250" autoRev="1" fill="hold"/>
                                        <p:tgtEl>
                                          <p:spTgt spid="6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9" grpId="0" animBg="1"/>
      <p:bldP spid="29" grpId="1" animBg="1"/>
      <p:bldP spid="33" grpId="0" animBg="1"/>
      <p:bldP spid="33" grpId="1" animBg="1"/>
      <p:bldP spid="59" grpId="0" animBg="1"/>
      <p:bldP spid="59" grpId="1" animBg="1"/>
      <p:bldP spid="59" grpId="2" animBg="1"/>
      <p:bldP spid="67" grpId="0" animBg="1"/>
      <p:bldP spid="6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519504" y="3948205"/>
            <a:ext cx="4699134" cy="100549"/>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endParaRPr lang="zh-CN" altLang="en-US"/>
          </a:p>
        </p:txBody>
      </p:sp>
      <p:sp>
        <p:nvSpPr>
          <p:cNvPr id="12" name="矩形 11"/>
          <p:cNvSpPr/>
          <p:nvPr/>
        </p:nvSpPr>
        <p:spPr>
          <a:xfrm>
            <a:off x="2087401" y="1091000"/>
            <a:ext cx="4699134" cy="100549"/>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endParaRPr lang="zh-CN" altLang="en-US"/>
          </a:p>
        </p:txBody>
      </p:sp>
      <p:sp>
        <p:nvSpPr>
          <p:cNvPr id="13" name="椭圆 64"/>
          <p:cNvSpPr>
            <a:spLocks noChangeArrowheads="1"/>
          </p:cNvSpPr>
          <p:nvPr/>
        </p:nvSpPr>
        <p:spPr bwMode="auto">
          <a:xfrm>
            <a:off x="953128" y="843558"/>
            <a:ext cx="1244209" cy="1243536"/>
          </a:xfrm>
          <a:prstGeom prst="ellipse">
            <a:avLst/>
          </a:prstGeom>
          <a:solidFill>
            <a:schemeClr val="tx2"/>
          </a:solidFill>
          <a:ln w="190500" cap="sq" cmpd="sng">
            <a:solidFill>
              <a:schemeClr val="bg1">
                <a:lumMod val="75000"/>
              </a:schemeClr>
            </a:solidFill>
            <a:round/>
            <a:headEnd/>
            <a:tailEnd/>
          </a:ln>
        </p:spPr>
        <p:txBody>
          <a:bodyPr lIns="68567" tIns="34284" rIns="68567" bIns="34284" anchor="ctr"/>
          <a:lstStyle/>
          <a:p>
            <a:pPr algn="ctr"/>
            <a:r>
              <a:rPr lang="zh-CN" altLang="en-US" sz="2100" b="1" dirty="0" smtClean="0">
                <a:solidFill>
                  <a:schemeClr val="bg1"/>
                </a:solidFill>
                <a:latin typeface="微软雅黑" pitchFamily="34" charset="-122"/>
                <a:ea typeface="微软雅黑" pitchFamily="34" charset="-122"/>
                <a:sym typeface="宋体" panose="02010600030101010101" pitchFamily="2" charset="-122"/>
              </a:rPr>
              <a:t>总结</a:t>
            </a:r>
            <a:endParaRPr lang="zh-CN" altLang="zh-CN" sz="2100" b="1" dirty="0">
              <a:solidFill>
                <a:schemeClr val="bg1"/>
              </a:solidFill>
              <a:latin typeface="微软雅黑" pitchFamily="34" charset="-122"/>
              <a:ea typeface="微软雅黑" pitchFamily="34" charset="-122"/>
              <a:sym typeface="宋体" panose="02010600030101010101" pitchFamily="2" charset="-122"/>
            </a:endParaRPr>
          </a:p>
        </p:txBody>
      </p:sp>
      <p:sp>
        <p:nvSpPr>
          <p:cNvPr id="14" name="TextBox 13"/>
          <p:cNvSpPr txBox="1"/>
          <p:nvPr/>
        </p:nvSpPr>
        <p:spPr>
          <a:xfrm>
            <a:off x="2267744" y="1233658"/>
            <a:ext cx="5256584" cy="2562228"/>
          </a:xfrm>
          <a:prstGeom prst="rect">
            <a:avLst/>
          </a:prstGeom>
          <a:noFill/>
        </p:spPr>
        <p:txBody>
          <a:bodyPr wrap="square" lIns="68567" tIns="34284" rIns="68567" bIns="34284" rtlCol="0">
            <a:spAutoFit/>
          </a:bodyPr>
          <a:lstStyle/>
          <a:p>
            <a:r>
              <a:rPr lang="zh-CN" altLang="zh-CN" dirty="0"/>
              <a:t>随着移动互联网的进一步发展，以及众多移动支付产品在全球范围内的加速推广，</a:t>
            </a:r>
            <a:r>
              <a:rPr lang="en-US" altLang="zh-CN" dirty="0"/>
              <a:t>Token</a:t>
            </a:r>
            <a:r>
              <a:rPr lang="zh-CN" altLang="zh-CN" dirty="0" smtClean="0"/>
              <a:t>和</a:t>
            </a:r>
            <a:r>
              <a:rPr lang="en-US" altLang="zh-CN" dirty="0" smtClean="0"/>
              <a:t>Tokenization</a:t>
            </a:r>
            <a:r>
              <a:rPr lang="zh-CN" altLang="zh-CN" dirty="0" smtClean="0"/>
              <a:t>注定</a:t>
            </a:r>
            <a:r>
              <a:rPr lang="zh-CN" altLang="zh-CN" dirty="0"/>
              <a:t>将频繁出现在业内外的关注焦点中，也必将与各类创新支付相结合。这一枚</a:t>
            </a:r>
            <a:r>
              <a:rPr lang="en-US" altLang="zh-CN" dirty="0"/>
              <a:t>Token</a:t>
            </a:r>
            <a:r>
              <a:rPr lang="zh-CN" altLang="zh-CN" dirty="0"/>
              <a:t>为移动支付产业描绘了一个更加美好的明天，也为监管部门以及银行卡组织提出了新的课题。如何建立完善一套开放、统一、公平、合理的技术标准与业务规则，以及认证检测体系，将是下阶段产业各方需合力优化完善的重点。</a:t>
            </a:r>
          </a:p>
        </p:txBody>
      </p:sp>
      <p:sp>
        <p:nvSpPr>
          <p:cNvPr id="15" name="椭圆 64"/>
          <p:cNvSpPr>
            <a:spLocks noChangeArrowheads="1"/>
          </p:cNvSpPr>
          <p:nvPr/>
        </p:nvSpPr>
        <p:spPr bwMode="auto">
          <a:xfrm>
            <a:off x="7056600" y="3488454"/>
            <a:ext cx="1244209" cy="1243536"/>
          </a:xfrm>
          <a:prstGeom prst="ellipse">
            <a:avLst/>
          </a:prstGeom>
          <a:solidFill>
            <a:schemeClr val="tx2"/>
          </a:solidFill>
          <a:ln w="190500" cap="sq" cmpd="sng">
            <a:solidFill>
              <a:schemeClr val="bg1">
                <a:lumMod val="75000"/>
              </a:schemeClr>
            </a:solidFill>
            <a:round/>
            <a:headEnd/>
            <a:tailEnd/>
          </a:ln>
        </p:spPr>
        <p:txBody>
          <a:bodyPr lIns="68567" tIns="34284" rIns="68567" bIns="34284" anchor="ctr"/>
          <a:lstStyle/>
          <a:p>
            <a:pPr algn="ctr"/>
            <a:endParaRPr lang="zh-CN" altLang="zh-CN" sz="2100" b="1" dirty="0">
              <a:solidFill>
                <a:schemeClr val="bg1"/>
              </a:solidFill>
              <a:latin typeface="微软雅黑" pitchFamily="34" charset="-122"/>
              <a:ea typeface="微软雅黑" pitchFamily="34" charset="-122"/>
              <a:sym typeface="宋体" panose="02010600030101010101" pitchFamily="2" charset="-122"/>
            </a:endParaRPr>
          </a:p>
        </p:txBody>
      </p:sp>
      <p:sp>
        <p:nvSpPr>
          <p:cNvPr id="17" name="TextBox 16"/>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总结</a:t>
            </a:r>
            <a:endParaRPr lang="zh-CN" altLang="en-US" sz="2000" b="1" dirty="0" smtClean="0">
              <a:solidFill>
                <a:schemeClr val="tx1">
                  <a:lumMod val="75000"/>
                  <a:lumOff val="25000"/>
                </a:schemeClr>
              </a:solidFill>
            </a:endParaRPr>
          </a:p>
        </p:txBody>
      </p:sp>
    </p:spTree>
    <p:extLst>
      <p:ext uri="{BB962C8B-B14F-4D97-AF65-F5344CB8AC3E}">
        <p14:creationId xmlns:p14="http://schemas.microsoft.com/office/powerpoint/2010/main" val="89650858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8" presetClass="emph" presetSubtype="0" fill="hold" grpId="1" nodeType="withEffect">
                                  <p:stCondLst>
                                    <p:cond delay="0"/>
                                  </p:stCondLst>
                                  <p:childTnLst>
                                    <p:animRot by="21600000">
                                      <p:cBhvr>
                                        <p:cTn id="10" dur="500" fill="hold"/>
                                        <p:tgtEl>
                                          <p:spTgt spid="13"/>
                                        </p:tgtEl>
                                        <p:attrNameLst>
                                          <p:attrName>r</p:attrName>
                                        </p:attrNameLst>
                                      </p:cBhvr>
                                    </p:animRo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par>
                          <p:cTn id="15" fill="hold">
                            <p:stCondLst>
                              <p:cond delay="1000"/>
                            </p:stCondLst>
                            <p:childTnLst>
                              <p:par>
                                <p:cTn id="16" presetID="22" presetClass="entr" presetSubtype="8" fill="hold" grpId="0" nodeType="afterEffect">
                                  <p:stCondLst>
                                    <p:cond delay="0"/>
                                  </p:stCondLst>
                                  <p:iterate type="lt">
                                    <p:tmPct val="30000"/>
                                  </p:iterate>
                                  <p:childTnLst>
                                    <p:set>
                                      <p:cBhvr>
                                        <p:cTn id="17" dur="1" fill="hold">
                                          <p:stCondLst>
                                            <p:cond delay="0"/>
                                          </p:stCondLst>
                                        </p:cTn>
                                        <p:tgtEl>
                                          <p:spTgt spid="14"/>
                                        </p:tgtEl>
                                        <p:attrNameLst>
                                          <p:attrName>style.visibility</p:attrName>
                                        </p:attrNameLst>
                                      </p:cBhvr>
                                      <p:to>
                                        <p:strVal val="visible"/>
                                      </p:to>
                                    </p:set>
                                    <p:animEffect transition="in" filter="wipe(left)">
                                      <p:cBhvr>
                                        <p:cTn id="18" dur="100"/>
                                        <p:tgtEl>
                                          <p:spTgt spid="14"/>
                                        </p:tgtEl>
                                      </p:cBhvr>
                                    </p:animEffect>
                                  </p:childTnLst>
                                </p:cTn>
                              </p:par>
                              <p:par>
                                <p:cTn id="19" presetID="55" presetClass="entr" presetSubtype="0" fill="hold" grpId="1" nodeType="withEffect">
                                  <p:stCondLst>
                                    <p:cond delay="0"/>
                                  </p:stCondLst>
                                  <p:iterate type="lt">
                                    <p:tmPct val="0"/>
                                  </p:iterate>
                                  <p:childTnLst>
                                    <p:set>
                                      <p:cBhvr>
                                        <p:cTn id="20" dur="1" fill="hold">
                                          <p:stCondLst>
                                            <p:cond delay="0"/>
                                          </p:stCondLst>
                                        </p:cTn>
                                        <p:tgtEl>
                                          <p:spTgt spid="14"/>
                                        </p:tgtEl>
                                        <p:attrNameLst>
                                          <p:attrName>style.visibility</p:attrName>
                                        </p:attrNameLst>
                                      </p:cBhvr>
                                      <p:to>
                                        <p:strVal val="visible"/>
                                      </p:to>
                                    </p:set>
                                    <p:anim calcmode="lin" valueType="num">
                                      <p:cBhvr>
                                        <p:cTn id="21" dur="1000" fill="hold"/>
                                        <p:tgtEl>
                                          <p:spTgt spid="14"/>
                                        </p:tgtEl>
                                        <p:attrNameLst>
                                          <p:attrName>ppt_w</p:attrName>
                                        </p:attrNameLst>
                                      </p:cBhvr>
                                      <p:tavLst>
                                        <p:tav tm="0">
                                          <p:val>
                                            <p:strVal val="#ppt_w*0.70"/>
                                          </p:val>
                                        </p:tav>
                                        <p:tav tm="100000">
                                          <p:val>
                                            <p:strVal val="#ppt_w"/>
                                          </p:val>
                                        </p:tav>
                                      </p:tavLst>
                                    </p:anim>
                                    <p:anim calcmode="lin" valueType="num">
                                      <p:cBhvr>
                                        <p:cTn id="22" dur="1000" fill="hold"/>
                                        <p:tgtEl>
                                          <p:spTgt spid="14"/>
                                        </p:tgtEl>
                                        <p:attrNameLst>
                                          <p:attrName>ppt_h</p:attrName>
                                        </p:attrNameLst>
                                      </p:cBhvr>
                                      <p:tavLst>
                                        <p:tav tm="0">
                                          <p:val>
                                            <p:strVal val="#ppt_h"/>
                                          </p:val>
                                        </p:tav>
                                        <p:tav tm="100000">
                                          <p:val>
                                            <p:strVal val="#ppt_h"/>
                                          </p:val>
                                        </p:tav>
                                      </p:tavLst>
                                    </p:anim>
                                    <p:animEffect transition="in" filter="fade">
                                      <p:cBhvr>
                                        <p:cTn id="23" dur="1000"/>
                                        <p:tgtEl>
                                          <p:spTgt spid="14"/>
                                        </p:tgtEl>
                                      </p:cBhvr>
                                    </p:animEffect>
                                  </p:childTnLst>
                                </p:cTn>
                              </p:par>
                            </p:childTnLst>
                          </p:cTn>
                        </p:par>
                        <p:par>
                          <p:cTn id="24" fill="hold">
                            <p:stCondLst>
                              <p:cond delay="6890"/>
                            </p:stCondLst>
                            <p:childTnLst>
                              <p:par>
                                <p:cTn id="25" presetID="2" presetClass="entr" presetSubtype="2"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1+#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par>
                                <p:cTn id="29" presetID="8" presetClass="emph" presetSubtype="0" fill="hold" grpId="1" nodeType="withEffect">
                                  <p:stCondLst>
                                    <p:cond delay="0"/>
                                  </p:stCondLst>
                                  <p:childTnLst>
                                    <p:animRot by="-21600000">
                                      <p:cBhvr>
                                        <p:cTn id="30" dur="500" fill="hold"/>
                                        <p:tgtEl>
                                          <p:spTgt spid="15"/>
                                        </p:tgtEl>
                                        <p:attrNameLst>
                                          <p:attrName>r</p:attrName>
                                        </p:attrNameLst>
                                      </p:cBhvr>
                                    </p:animRot>
                                  </p:childTnLst>
                                </p:cTn>
                              </p:par>
                            </p:childTnLst>
                          </p:cTn>
                        </p:par>
                        <p:par>
                          <p:cTn id="31" fill="hold">
                            <p:stCondLst>
                              <p:cond delay="7390"/>
                            </p:stCondLst>
                            <p:childTnLst>
                              <p:par>
                                <p:cTn id="32" presetID="22" presetClass="entr" presetSubtype="2"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right)">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3" grpId="1" animBg="1"/>
      <p:bldP spid="14" grpId="0"/>
      <p:bldP spid="14" grpId="1"/>
      <p:bldP spid="15" grpId="0" animBg="1"/>
      <p:bldP spid="15"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516216" y="4587974"/>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7744" y="2931791"/>
            <a:ext cx="8943695" cy="7497802"/>
          </a:xfrm>
          <a:prstGeom prst="rect">
            <a:avLst/>
          </a:prstGeom>
        </p:spPr>
      </p:pic>
      <p:sp>
        <p:nvSpPr>
          <p:cNvPr id="22" name="TextBox 21"/>
          <p:cNvSpPr txBox="1"/>
          <p:nvPr/>
        </p:nvSpPr>
        <p:spPr>
          <a:xfrm>
            <a:off x="755576" y="987574"/>
            <a:ext cx="4088280" cy="746348"/>
          </a:xfrm>
          <a:prstGeom prst="rect">
            <a:avLst/>
          </a:prstGeom>
          <a:noFill/>
        </p:spPr>
        <p:txBody>
          <a:bodyPr wrap="none" lIns="68571" tIns="34285" rIns="68571" bIns="34285" rtlCol="0">
            <a:spAutoFit/>
          </a:bodyPr>
          <a:lstStyle/>
          <a:p>
            <a:r>
              <a:rPr lang="zh-CN" altLang="en-US" sz="4400" b="1" dirty="0" smtClean="0">
                <a:solidFill>
                  <a:schemeClr val="tx2"/>
                </a:solidFill>
                <a:latin typeface="微软雅黑" panose="020B0503020204020204" pitchFamily="34" charset="-122"/>
                <a:ea typeface="微软雅黑" panose="020B0503020204020204" pitchFamily="34" charset="-122"/>
              </a:rPr>
              <a:t>感谢您的观看！</a:t>
            </a:r>
            <a:endParaRPr lang="zh-CN" altLang="en-US" sz="4400" b="1" dirty="0">
              <a:solidFill>
                <a:schemeClr val="tx2"/>
              </a:solidFill>
              <a:latin typeface="微软雅黑" panose="020B0503020204020204" pitchFamily="34" charset="-122"/>
              <a:ea typeface="微软雅黑" panose="020B0503020204020204" pitchFamily="34" charset="-122"/>
            </a:endParaRPr>
          </a:p>
        </p:txBody>
      </p:sp>
      <p:pic>
        <p:nvPicPr>
          <p:cNvPr id="10" name="图片 9"/>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52320" y="267494"/>
            <a:ext cx="1368152" cy="1313406"/>
          </a:xfrm>
          <a:prstGeom prst="rect">
            <a:avLst/>
          </a:prstGeom>
          <a:noFill/>
          <a:ln>
            <a:noFill/>
          </a:ln>
        </p:spPr>
      </p:pic>
    </p:spTree>
    <p:extLst>
      <p:ext uri="{BB962C8B-B14F-4D97-AF65-F5344CB8AC3E}">
        <p14:creationId xmlns:p14="http://schemas.microsoft.com/office/powerpoint/2010/main" val="429010460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2"/>
                                        </p:tgtEl>
                                        <p:attrNameLst>
                                          <p:attrName>style.visibility</p:attrName>
                                        </p:attrNameLst>
                                      </p:cBhvr>
                                      <p:to>
                                        <p:strVal val="visible"/>
                                      </p:to>
                                    </p:set>
                                    <p:anim calcmode="lin" valueType="num">
                                      <p:cBhvr>
                                        <p:cTn id="13"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22"/>
                                        </p:tgtEl>
                                        <p:attrNameLst>
                                          <p:attrName>ppt_y</p:attrName>
                                        </p:attrNameLst>
                                      </p:cBhvr>
                                      <p:tavLst>
                                        <p:tav tm="0">
                                          <p:val>
                                            <p:strVal val="#ppt_y"/>
                                          </p:val>
                                        </p:tav>
                                        <p:tav tm="100000">
                                          <p:val>
                                            <p:strVal val="#ppt_y"/>
                                          </p:val>
                                        </p:tav>
                                      </p:tavLst>
                                    </p:anim>
                                    <p:anim calcmode="lin" valueType="num">
                                      <p:cBhvr>
                                        <p:cTn id="15"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rotWithShape="1">
          <a:blip r:embed="rId3" cstate="print">
            <a:extLst>
              <a:ext uri="{28A0092B-C50C-407E-A947-70E740481C1C}">
                <a14:useLocalDpi xmlns:a14="http://schemas.microsoft.com/office/drawing/2010/main" val="0"/>
              </a:ext>
            </a:extLst>
          </a:blip>
          <a:srcRect r="44563" b="66242"/>
          <a:stretch/>
        </p:blipFill>
        <p:spPr>
          <a:xfrm flipH="1">
            <a:off x="-1" y="2612419"/>
            <a:ext cx="4958118" cy="2531081"/>
          </a:xfrm>
          <a:prstGeom prst="rect">
            <a:avLst/>
          </a:prstGeom>
        </p:spPr>
      </p:pic>
      <p:sp>
        <p:nvSpPr>
          <p:cNvPr id="25" name="圆角矩形 24"/>
          <p:cNvSpPr/>
          <p:nvPr/>
        </p:nvSpPr>
        <p:spPr>
          <a:xfrm>
            <a:off x="4427984" y="1015860"/>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6" name="组合 25"/>
          <p:cNvGrpSpPr/>
          <p:nvPr/>
        </p:nvGrpSpPr>
        <p:grpSpPr>
          <a:xfrm>
            <a:off x="5076056" y="1015654"/>
            <a:ext cx="297216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896718" y="1614014"/>
              <a:ext cx="2653076" cy="437541"/>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总体介绍</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0" name="组合 29"/>
          <p:cNvGrpSpPr/>
          <p:nvPr/>
        </p:nvGrpSpPr>
        <p:grpSpPr>
          <a:xfrm>
            <a:off x="5058154" y="1714856"/>
            <a:ext cx="2972164"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893964" y="2450466"/>
              <a:ext cx="2653076" cy="437541"/>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技术架构</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圆角矩形 35"/>
          <p:cNvSpPr/>
          <p:nvPr/>
        </p:nvSpPr>
        <p:spPr>
          <a:xfrm>
            <a:off x="4427984" y="2403863"/>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7" name="组合 36"/>
          <p:cNvGrpSpPr/>
          <p:nvPr/>
        </p:nvGrpSpPr>
        <p:grpSpPr>
          <a:xfrm>
            <a:off x="5076056" y="2403654"/>
            <a:ext cx="2972164" cy="503773"/>
            <a:chOff x="6339097" y="3296031"/>
            <a:chExt cx="3744416" cy="511504"/>
          </a:xfrm>
        </p:grpSpPr>
        <p:sp>
          <p:nvSpPr>
            <p:cNvPr id="38" name="圆角矩形 37"/>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9" name="矩形 38"/>
            <p:cNvSpPr/>
            <p:nvPr/>
          </p:nvSpPr>
          <p:spPr>
            <a:xfrm>
              <a:off x="6898538" y="3336319"/>
              <a:ext cx="2736305" cy="437541"/>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应用场景</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0" name="圆角矩形 39"/>
          <p:cNvSpPr/>
          <p:nvPr/>
        </p:nvSpPr>
        <p:spPr>
          <a:xfrm>
            <a:off x="4427984" y="3106714"/>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41" name="组合 40"/>
          <p:cNvGrpSpPr/>
          <p:nvPr/>
        </p:nvGrpSpPr>
        <p:grpSpPr>
          <a:xfrm>
            <a:off x="5076056" y="3106349"/>
            <a:ext cx="2972164" cy="503772"/>
            <a:chOff x="6339097" y="4180903"/>
            <a:chExt cx="3744416" cy="511504"/>
          </a:xfrm>
        </p:grpSpPr>
        <p:sp>
          <p:nvSpPr>
            <p:cNvPr id="46" name="圆角矩形 45"/>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7" name="矩形 46"/>
            <p:cNvSpPr/>
            <p:nvPr/>
          </p:nvSpPr>
          <p:spPr>
            <a:xfrm>
              <a:off x="6898538" y="4221882"/>
              <a:ext cx="2736305" cy="437542"/>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总结</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6" name="矩形 65"/>
          <p:cNvSpPr/>
          <p:nvPr/>
        </p:nvSpPr>
        <p:spPr>
          <a:xfrm>
            <a:off x="5520222" y="3831703"/>
            <a:ext cx="2171863" cy="430928"/>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5G</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核心术</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7" name="下箭头 66"/>
          <p:cNvSpPr/>
          <p:nvPr/>
        </p:nvSpPr>
        <p:spPr>
          <a:xfrm rot="16200000">
            <a:off x="3602551" y="1085329"/>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68" name="TextBox 67"/>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smtClean="0">
                <a:solidFill>
                  <a:schemeClr val="tx2"/>
                </a:solidFill>
                <a:latin typeface="微软雅黑" pitchFamily="34" charset="-122"/>
                <a:ea typeface="微软雅黑" pitchFamily="34" charset="-122"/>
              </a:rPr>
              <a:t>目录</a:t>
            </a:r>
            <a:endParaRPr lang="en-US" altLang="zh-CN" sz="3600" b="1" dirty="0" smtClean="0">
              <a:solidFill>
                <a:schemeClr val="tx2"/>
              </a:solidFill>
              <a:latin typeface="微软雅黑" pitchFamily="34" charset="-122"/>
              <a:ea typeface="微软雅黑" pitchFamily="34" charset="-122"/>
            </a:endParaRPr>
          </a:p>
          <a:p>
            <a:pPr algn="r">
              <a:defRPr/>
            </a:pPr>
            <a:r>
              <a:rPr lang="en-US" altLang="zh-CN" sz="2400" b="1" dirty="0" smtClean="0">
                <a:solidFill>
                  <a:schemeClr val="tx2"/>
                </a:solidFill>
                <a:latin typeface="微软雅黑" pitchFamily="34" charset="-122"/>
                <a:ea typeface="微软雅黑" pitchFamily="34" charset="-122"/>
              </a:rPr>
              <a:t>CONTENTS</a:t>
            </a:r>
            <a:endParaRPr lang="zh-CN" altLang="en-US" sz="2400" b="1" dirty="0">
              <a:solidFill>
                <a:schemeClr val="tx2"/>
              </a:solidFill>
              <a:latin typeface="微软雅黑" pitchFamily="34" charset="-122"/>
              <a:ea typeface="微软雅黑" pitchFamily="34" charset="-122"/>
            </a:endParaRPr>
          </a:p>
        </p:txBody>
      </p:sp>
    </p:spTree>
    <p:extLst>
      <p:ext uri="{BB962C8B-B14F-4D97-AF65-F5344CB8AC3E}">
        <p14:creationId xmlns:p14="http://schemas.microsoft.com/office/powerpoint/2010/main" val="57454561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7" presetClass="entr" presetSubtype="1" fill="hold" grpId="0" nodeType="afterEffect">
                                  <p:stCondLst>
                                    <p:cond delay="0"/>
                                  </p:stCondLst>
                                  <p:iterate type="lt">
                                    <p:tmPct val="40000"/>
                                  </p:iterate>
                                  <p:childTnLst>
                                    <p:set>
                                      <p:cBhvr>
                                        <p:cTn id="12" dur="1" fill="hold">
                                          <p:stCondLst>
                                            <p:cond delay="0"/>
                                          </p:stCondLst>
                                        </p:cTn>
                                        <p:tgtEl>
                                          <p:spTgt spid="68"/>
                                        </p:tgtEl>
                                        <p:attrNameLst>
                                          <p:attrName>style.visibility</p:attrName>
                                        </p:attrNameLst>
                                      </p:cBhvr>
                                      <p:to>
                                        <p:strVal val="visible"/>
                                      </p:to>
                                    </p:set>
                                    <p:anim calcmode="lin" valueType="num">
                                      <p:cBhvr>
                                        <p:cTn id="13" dur="250" fill="hold"/>
                                        <p:tgtEl>
                                          <p:spTgt spid="68"/>
                                        </p:tgtEl>
                                        <p:attrNameLst>
                                          <p:attrName>ppt_x</p:attrName>
                                        </p:attrNameLst>
                                      </p:cBhvr>
                                      <p:tavLst>
                                        <p:tav tm="0">
                                          <p:val>
                                            <p:strVal val="#ppt_x"/>
                                          </p:val>
                                        </p:tav>
                                        <p:tav tm="100000">
                                          <p:val>
                                            <p:strVal val="#ppt_x"/>
                                          </p:val>
                                        </p:tav>
                                      </p:tavLst>
                                    </p:anim>
                                    <p:anim calcmode="lin" valueType="num">
                                      <p:cBhvr>
                                        <p:cTn id="14" dur="250" fill="hold"/>
                                        <p:tgtEl>
                                          <p:spTgt spid="68"/>
                                        </p:tgtEl>
                                        <p:attrNameLst>
                                          <p:attrName>ppt_y</p:attrName>
                                        </p:attrNameLst>
                                      </p:cBhvr>
                                      <p:tavLst>
                                        <p:tav tm="0">
                                          <p:val>
                                            <p:strVal val="#ppt_y-#ppt_h/2"/>
                                          </p:val>
                                        </p:tav>
                                        <p:tav tm="100000">
                                          <p:val>
                                            <p:strVal val="#ppt_y"/>
                                          </p:val>
                                        </p:tav>
                                      </p:tavLst>
                                    </p:anim>
                                    <p:anim calcmode="lin" valueType="num">
                                      <p:cBhvr>
                                        <p:cTn id="15" dur="250" fill="hold"/>
                                        <p:tgtEl>
                                          <p:spTgt spid="68"/>
                                        </p:tgtEl>
                                        <p:attrNameLst>
                                          <p:attrName>ppt_w</p:attrName>
                                        </p:attrNameLst>
                                      </p:cBhvr>
                                      <p:tavLst>
                                        <p:tav tm="0">
                                          <p:val>
                                            <p:strVal val="#ppt_w"/>
                                          </p:val>
                                        </p:tav>
                                        <p:tav tm="100000">
                                          <p:val>
                                            <p:strVal val="#ppt_w"/>
                                          </p:val>
                                        </p:tav>
                                      </p:tavLst>
                                    </p:anim>
                                    <p:anim calcmode="lin" valueType="num">
                                      <p:cBhvr>
                                        <p:cTn id="16" dur="250" fill="hold"/>
                                        <p:tgtEl>
                                          <p:spTgt spid="68"/>
                                        </p:tgtEl>
                                        <p:attrNameLst>
                                          <p:attrName>ppt_h</p:attrName>
                                        </p:attrNameLst>
                                      </p:cBhvr>
                                      <p:tavLst>
                                        <p:tav tm="0">
                                          <p:val>
                                            <p:fltVal val="0"/>
                                          </p:val>
                                        </p:tav>
                                        <p:tav tm="100000">
                                          <p:val>
                                            <p:strVal val="#ppt_h"/>
                                          </p:val>
                                        </p:tav>
                                      </p:tavLst>
                                    </p:anim>
                                  </p:childTnLst>
                                </p:cTn>
                              </p:par>
                            </p:childTnLst>
                          </p:cTn>
                        </p:par>
                        <p:par>
                          <p:cTn id="17" fill="hold">
                            <p:stCondLst>
                              <p:cond delay="215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1000"/>
                                        <p:tgtEl>
                                          <p:spTgt spid="25"/>
                                        </p:tgtEl>
                                      </p:cBhvr>
                                    </p:animEffect>
                                  </p:childTnLst>
                                </p:cTn>
                              </p:par>
                              <p:par>
                                <p:cTn id="21" presetID="56" presetClass="path" presetSubtype="0" accel="50000" decel="50000" fill="hold" grpId="1" nodeType="withEffect">
                                  <p:stCondLst>
                                    <p:cond delay="0"/>
                                  </p:stCondLst>
                                  <p:childTnLst>
                                    <p:animMotion origin="layout" path="M -0.03737 0.04121 L -6.25E-7 -3.33333E-6 " pathEditMode="relative" rAng="0" ptsTypes="AA">
                                      <p:cBhvr>
                                        <p:cTn id="22" dur="700" fill="hold"/>
                                        <p:tgtEl>
                                          <p:spTgt spid="25"/>
                                        </p:tgtEl>
                                        <p:attrNameLst>
                                          <p:attrName>ppt_x</p:attrName>
                                          <p:attrName>ppt_y</p:attrName>
                                        </p:attrNameLst>
                                      </p:cBhvr>
                                      <p:rCtr x="1862" y="-2060"/>
                                    </p:animMotion>
                                  </p:childTnLst>
                                </p:cTn>
                              </p:par>
                              <p:par>
                                <p:cTn id="23" presetID="22" presetClass="entr" presetSubtype="8" fill="hold" nodeType="withEffect">
                                  <p:stCondLst>
                                    <p:cond delay="25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1000"/>
                                        <p:tgtEl>
                                          <p:spTgt spid="29"/>
                                        </p:tgtEl>
                                      </p:cBhvr>
                                    </p:animEffect>
                                  </p:childTnLst>
                                </p:cTn>
                              </p:par>
                              <p:par>
                                <p:cTn id="29" presetID="56" presetClass="path" presetSubtype="0" accel="50000" decel="50000" fill="hold" grpId="1" nodeType="withEffect">
                                  <p:stCondLst>
                                    <p:cond delay="250"/>
                                  </p:stCondLst>
                                  <p:childTnLst>
                                    <p:animMotion origin="layout" path="M -0.03737 0.0412 L -6.25E-7 2.96296E-6 " pathEditMode="relative" rAng="0" ptsTypes="AA">
                                      <p:cBhvr>
                                        <p:cTn id="30" dur="700" fill="hold"/>
                                        <p:tgtEl>
                                          <p:spTgt spid="29"/>
                                        </p:tgtEl>
                                        <p:attrNameLst>
                                          <p:attrName>ppt_x</p:attrName>
                                          <p:attrName>ppt_y</p:attrName>
                                        </p:attrNameLst>
                                      </p:cBhvr>
                                      <p:rCtr x="1862" y="-2060"/>
                                    </p:animMotion>
                                  </p:childTnLst>
                                </p:cTn>
                              </p:par>
                              <p:par>
                                <p:cTn id="31" presetID="22" presetClass="entr" presetSubtype="8" fill="hold" nodeType="withEffect">
                                  <p:stCondLst>
                                    <p:cond delay="50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1000"/>
                                        <p:tgtEl>
                                          <p:spTgt spid="36"/>
                                        </p:tgtEl>
                                      </p:cBhvr>
                                    </p:animEffect>
                                  </p:childTnLst>
                                </p:cTn>
                              </p:par>
                              <p:par>
                                <p:cTn id="37" presetID="56" presetClass="path" presetSubtype="0" accel="50000" decel="50000" fill="hold" grpId="1" nodeType="withEffect">
                                  <p:stCondLst>
                                    <p:cond delay="500"/>
                                  </p:stCondLst>
                                  <p:childTnLst>
                                    <p:animMotion origin="layout" path="M -0.03737 0.0412 L -6.25E-7 -7.40741E-7 " pathEditMode="relative" rAng="0" ptsTypes="AA">
                                      <p:cBhvr>
                                        <p:cTn id="38" dur="700" fill="hold"/>
                                        <p:tgtEl>
                                          <p:spTgt spid="36"/>
                                        </p:tgtEl>
                                        <p:attrNameLst>
                                          <p:attrName>ppt_x</p:attrName>
                                          <p:attrName>ppt_y</p:attrName>
                                        </p:attrNameLst>
                                      </p:cBhvr>
                                      <p:rCtr x="1862" y="-2060"/>
                                    </p:animMotion>
                                  </p:childTnLst>
                                </p:cTn>
                              </p:par>
                              <p:par>
                                <p:cTn id="39" presetID="22" presetClass="entr" presetSubtype="8" fill="hold" nodeType="withEffect">
                                  <p:stCondLst>
                                    <p:cond delay="750"/>
                                  </p:stCondLst>
                                  <p:childTnLst>
                                    <p:set>
                                      <p:cBhvr>
                                        <p:cTn id="40" dur="1" fill="hold">
                                          <p:stCondLst>
                                            <p:cond delay="0"/>
                                          </p:stCondLst>
                                        </p:cTn>
                                        <p:tgtEl>
                                          <p:spTgt spid="37"/>
                                        </p:tgtEl>
                                        <p:attrNameLst>
                                          <p:attrName>style.visibility</p:attrName>
                                        </p:attrNameLst>
                                      </p:cBhvr>
                                      <p:to>
                                        <p:strVal val="visible"/>
                                      </p:to>
                                    </p:set>
                                    <p:animEffect transition="in" filter="wipe(left)">
                                      <p:cBhvr>
                                        <p:cTn id="41" dur="500"/>
                                        <p:tgtEl>
                                          <p:spTgt spid="37"/>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1000"/>
                                        <p:tgtEl>
                                          <p:spTgt spid="40"/>
                                        </p:tgtEl>
                                      </p:cBhvr>
                                    </p:animEffect>
                                  </p:childTnLst>
                                </p:cTn>
                              </p:par>
                              <p:par>
                                <p:cTn id="45" presetID="56" presetClass="path" presetSubtype="0" accel="50000" decel="50000" fill="hold" grpId="1" nodeType="withEffect">
                                  <p:stCondLst>
                                    <p:cond delay="750"/>
                                  </p:stCondLst>
                                  <p:childTnLst>
                                    <p:animMotion origin="layout" path="M -0.03737 0.04121 L -6.25E-7 -4.44444E-6 " pathEditMode="relative" rAng="0" ptsTypes="AA">
                                      <p:cBhvr>
                                        <p:cTn id="46" dur="700" fill="hold"/>
                                        <p:tgtEl>
                                          <p:spTgt spid="40"/>
                                        </p:tgtEl>
                                        <p:attrNameLst>
                                          <p:attrName>ppt_x</p:attrName>
                                          <p:attrName>ppt_y</p:attrName>
                                        </p:attrNameLst>
                                      </p:cBhvr>
                                      <p:rCtr x="1862" y="-2060"/>
                                    </p:animMotion>
                                  </p:childTnLst>
                                </p:cTn>
                              </p:par>
                              <p:par>
                                <p:cTn id="47" presetID="22" presetClass="entr" presetSubtype="8" fill="hold" nodeType="withEffect">
                                  <p:stCondLst>
                                    <p:cond delay="100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childTnLst>
                          </p:cTn>
                        </p:par>
                        <p:par>
                          <p:cTn id="50" fill="hold">
                            <p:stCondLst>
                              <p:cond delay="3900"/>
                            </p:stCondLst>
                            <p:childTnLst>
                              <p:par>
                                <p:cTn id="51" presetID="2" presetClass="entr" presetSubtype="8" fill="hold" grpId="0" nodeType="afterEffect">
                                  <p:stCondLst>
                                    <p:cond delay="0"/>
                                  </p:stCondLst>
                                  <p:childTnLst>
                                    <p:set>
                                      <p:cBhvr>
                                        <p:cTn id="52" dur="1" fill="hold">
                                          <p:stCondLst>
                                            <p:cond delay="0"/>
                                          </p:stCondLst>
                                        </p:cTn>
                                        <p:tgtEl>
                                          <p:spTgt spid="67"/>
                                        </p:tgtEl>
                                        <p:attrNameLst>
                                          <p:attrName>style.visibility</p:attrName>
                                        </p:attrNameLst>
                                      </p:cBhvr>
                                      <p:to>
                                        <p:strVal val="visible"/>
                                      </p:to>
                                    </p:set>
                                    <p:anim calcmode="lin" valueType="num">
                                      <p:cBhvr additive="base">
                                        <p:cTn id="53" dur="500" fill="hold"/>
                                        <p:tgtEl>
                                          <p:spTgt spid="67"/>
                                        </p:tgtEl>
                                        <p:attrNameLst>
                                          <p:attrName>ppt_x</p:attrName>
                                        </p:attrNameLst>
                                      </p:cBhvr>
                                      <p:tavLst>
                                        <p:tav tm="0">
                                          <p:val>
                                            <p:strVal val="0-#ppt_w/2"/>
                                          </p:val>
                                        </p:tav>
                                        <p:tav tm="100000">
                                          <p:val>
                                            <p:strVal val="#ppt_x"/>
                                          </p:val>
                                        </p:tav>
                                      </p:tavLst>
                                    </p:anim>
                                    <p:anim calcmode="lin" valueType="num">
                                      <p:cBhvr additive="base">
                                        <p:cTn id="54" dur="500" fill="hold"/>
                                        <p:tgtEl>
                                          <p:spTgt spid="67"/>
                                        </p:tgtEl>
                                        <p:attrNameLst>
                                          <p:attrName>ppt_y</p:attrName>
                                        </p:attrNameLst>
                                      </p:cBhvr>
                                      <p:tavLst>
                                        <p:tav tm="0">
                                          <p:val>
                                            <p:strVal val="#ppt_y"/>
                                          </p:val>
                                        </p:tav>
                                        <p:tav tm="100000">
                                          <p:val>
                                            <p:strVal val="#ppt_y"/>
                                          </p:val>
                                        </p:tav>
                                      </p:tavLst>
                                    </p:anim>
                                  </p:childTnLst>
                                </p:cTn>
                              </p:par>
                            </p:childTnLst>
                          </p:cTn>
                        </p:par>
                        <p:par>
                          <p:cTn id="55" fill="hold">
                            <p:stCondLst>
                              <p:cond delay="4400"/>
                            </p:stCondLst>
                            <p:childTnLst>
                              <p:par>
                                <p:cTn id="56" presetID="26" presetClass="emph" presetSubtype="0" fill="hold" grpId="2" nodeType="afterEffect">
                                  <p:stCondLst>
                                    <p:cond delay="0"/>
                                  </p:stCondLst>
                                  <p:childTnLst>
                                    <p:animEffect transition="out" filter="fade">
                                      <p:cBhvr>
                                        <p:cTn id="57" dur="500" tmFilter="0, 0; .2, .5; .8, .5; 1, 0"/>
                                        <p:tgtEl>
                                          <p:spTgt spid="25"/>
                                        </p:tgtEl>
                                      </p:cBhvr>
                                    </p:animEffect>
                                    <p:animScale>
                                      <p:cBhvr>
                                        <p:cTn id="58" dur="250" autoRev="1" fill="hold"/>
                                        <p:tgtEl>
                                          <p:spTgt spid="25"/>
                                        </p:tgtEl>
                                      </p:cBhvr>
                                      <p:by x="105000" y="105000"/>
                                    </p:animScale>
                                  </p:childTnLst>
                                </p:cTn>
                              </p:par>
                              <p:par>
                                <p:cTn id="59" presetID="26" presetClass="emph" presetSubtype="0" fill="hold" nodeType="withEffect">
                                  <p:stCondLst>
                                    <p:cond delay="0"/>
                                  </p:stCondLst>
                                  <p:childTnLst>
                                    <p:animEffect transition="out" filter="fade">
                                      <p:cBhvr>
                                        <p:cTn id="60" dur="500" tmFilter="0, 0; .2, .5; .8, .5; 1, 0"/>
                                        <p:tgtEl>
                                          <p:spTgt spid="26"/>
                                        </p:tgtEl>
                                      </p:cBhvr>
                                    </p:animEffect>
                                    <p:animScale>
                                      <p:cBhvr>
                                        <p:cTn id="61" dur="250" autoRev="1" fill="hold"/>
                                        <p:tgtEl>
                                          <p:spTgt spid="2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5" grpId="2" animBg="1"/>
      <p:bldP spid="29" grpId="0" animBg="1"/>
      <p:bldP spid="29" grpId="1" animBg="1"/>
      <p:bldP spid="36" grpId="0" animBg="1"/>
      <p:bldP spid="36" grpId="1" animBg="1"/>
      <p:bldP spid="40" grpId="0" animBg="1"/>
      <p:bldP spid="40" grpId="1" animBg="1"/>
      <p:bldP spid="67" grpId="0" animBg="1"/>
      <p:bldP spid="6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箭头3"/>
          <p:cNvSpPr>
            <a:spLocks/>
          </p:cNvSpPr>
          <p:nvPr/>
        </p:nvSpPr>
        <p:spPr bwMode="gray">
          <a:xfrm flipV="1">
            <a:off x="862558" y="2931790"/>
            <a:ext cx="1206386" cy="1406993"/>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2"/>
          </a:solidFill>
          <a:ln>
            <a:noFill/>
          </a:ln>
          <a:effectLst/>
          <a:extLst/>
        </p:spPr>
        <p:txBody>
          <a:bodyPr wrap="none" lIns="68543" tIns="34272" rIns="68543" bIns="34272"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434">
              <a:defRPr/>
            </a:pPr>
            <a:endParaRPr lang="zh-CN" altLang="en-US" sz="1300">
              <a:solidFill>
                <a:sysClr val="windowText" lastClr="000000"/>
              </a:solidFill>
              <a:latin typeface="Calibri"/>
              <a:ea typeface="宋体"/>
            </a:endParaRPr>
          </a:p>
        </p:txBody>
      </p:sp>
      <p:sp>
        <p:nvSpPr>
          <p:cNvPr id="19" name="箭头2"/>
          <p:cNvSpPr>
            <a:spLocks/>
          </p:cNvSpPr>
          <p:nvPr/>
        </p:nvSpPr>
        <p:spPr bwMode="gray">
          <a:xfrm rot="16200000">
            <a:off x="1180575" y="2105928"/>
            <a:ext cx="358296" cy="1433957"/>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bg2"/>
          </a:solidFill>
          <a:ln>
            <a:noFill/>
          </a:ln>
          <a:effectLst/>
          <a:extLst/>
        </p:spPr>
        <p:txBody>
          <a:bodyPr wrap="none" lIns="68543" tIns="34272" rIns="68543" bIns="34272"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434">
              <a:defRPr/>
            </a:pPr>
            <a:endParaRPr lang="zh-CN" altLang="en-US" sz="1300">
              <a:solidFill>
                <a:sysClr val="windowText" lastClr="000000"/>
              </a:solidFill>
              <a:latin typeface="Calibri"/>
              <a:ea typeface="宋体"/>
            </a:endParaRPr>
          </a:p>
        </p:txBody>
      </p:sp>
      <p:sp>
        <p:nvSpPr>
          <p:cNvPr id="20" name="箭头1"/>
          <p:cNvSpPr>
            <a:spLocks/>
          </p:cNvSpPr>
          <p:nvPr/>
        </p:nvSpPr>
        <p:spPr bwMode="gray">
          <a:xfrm>
            <a:off x="854799" y="1182372"/>
            <a:ext cx="1206386" cy="1406993"/>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2"/>
          </a:solidFill>
          <a:ln>
            <a:noFill/>
          </a:ln>
          <a:effectLst/>
          <a:extLst/>
        </p:spPr>
        <p:txBody>
          <a:bodyPr wrap="none" lIns="68543" tIns="34272" rIns="68543" bIns="34272"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434">
              <a:defRPr/>
            </a:pPr>
            <a:endParaRPr lang="zh-CN" altLang="en-US" sz="1300">
              <a:solidFill>
                <a:sysClr val="windowText" lastClr="000000"/>
              </a:solidFill>
              <a:latin typeface="Calibri"/>
              <a:ea typeface="宋体"/>
            </a:endParaRPr>
          </a:p>
        </p:txBody>
      </p:sp>
      <p:sp>
        <p:nvSpPr>
          <p:cNvPr id="21" name="文本1"/>
          <p:cNvSpPr>
            <a:spLocks noChangeArrowheads="1"/>
          </p:cNvSpPr>
          <p:nvPr/>
        </p:nvSpPr>
        <p:spPr bwMode="gray">
          <a:xfrm>
            <a:off x="3491880" y="843558"/>
            <a:ext cx="5112568" cy="1224136"/>
          </a:xfrm>
          <a:prstGeom prst="roundRect">
            <a:avLst>
              <a:gd name="adj" fmla="val 11505"/>
            </a:avLst>
          </a:prstGeom>
          <a:solidFill>
            <a:schemeClr val="bg2"/>
          </a:solidFill>
          <a:ln w="25400" cap="flat" cmpd="sng" algn="ctr">
            <a:noFill/>
            <a:prstDash val="solid"/>
          </a:ln>
          <a:effectLst/>
          <a:extLst/>
        </p:spPr>
        <p:txBody>
          <a:bodyPr lIns="68543" tIns="34272" rIns="68543" bIns="34272"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just">
              <a:lnSpc>
                <a:spcPct val="120000"/>
              </a:lnSpc>
              <a:buFont typeface="Wingdings" charset="2"/>
              <a:buChar char="l"/>
            </a:pPr>
            <a:r>
              <a:rPr lang="en-US" altLang="zh-CN" sz="1400" dirty="0" smtClean="0">
                <a:solidFill>
                  <a:schemeClr val="bg1"/>
                </a:solidFill>
                <a:latin typeface="微软雅黑" pitchFamily="34" charset="-122"/>
                <a:ea typeface="微软雅黑" pitchFamily="34" charset="-122"/>
              </a:rPr>
              <a:t>2013</a:t>
            </a:r>
            <a:r>
              <a:rPr lang="zh-CN" altLang="en-US" sz="1400" dirty="0" smtClean="0">
                <a:solidFill>
                  <a:schemeClr val="bg1"/>
                </a:solidFill>
                <a:latin typeface="微软雅黑" pitchFamily="34" charset="-122"/>
                <a:ea typeface="微软雅黑" pitchFamily="34" charset="-122"/>
              </a:rPr>
              <a:t>年</a:t>
            </a:r>
            <a:r>
              <a:rPr lang="en-US" altLang="zh-CN" sz="1400" dirty="0" smtClean="0">
                <a:solidFill>
                  <a:schemeClr val="bg1"/>
                </a:solidFill>
                <a:latin typeface="微软雅黑" pitchFamily="34" charset="-122"/>
                <a:ea typeface="微软雅黑" pitchFamily="34" charset="-122"/>
              </a:rPr>
              <a:t>09</a:t>
            </a:r>
            <a:r>
              <a:rPr lang="zh-CN" altLang="en-US" sz="1400" dirty="0" smtClean="0">
                <a:solidFill>
                  <a:schemeClr val="bg1"/>
                </a:solidFill>
                <a:latin typeface="微软雅黑" pitchFamily="34" charset="-122"/>
                <a:ea typeface="微软雅黑" pitchFamily="34" charset="-122"/>
              </a:rPr>
              <a:t>月，</a:t>
            </a:r>
            <a:r>
              <a:rPr lang="en-US" altLang="zh-CN" sz="1400" dirty="0" smtClean="0">
                <a:solidFill>
                  <a:schemeClr val="bg1"/>
                </a:solidFill>
                <a:latin typeface="微软雅黑" pitchFamily="34" charset="-122"/>
                <a:ea typeface="微软雅黑" pitchFamily="34" charset="-122"/>
              </a:rPr>
              <a:t>Visa</a:t>
            </a:r>
            <a:r>
              <a:rPr lang="zh-CN" altLang="en-US" sz="1400" dirty="0" smtClean="0">
                <a:solidFill>
                  <a:schemeClr val="bg1"/>
                </a:solidFill>
                <a:latin typeface="微软雅黑" pitchFamily="34" charset="-122"/>
                <a:ea typeface="微软雅黑" pitchFamily="34" charset="-122"/>
              </a:rPr>
              <a:t>、</a:t>
            </a:r>
            <a:r>
              <a:rPr lang="en-US" altLang="zh-CN" sz="1400" dirty="0" smtClean="0">
                <a:solidFill>
                  <a:schemeClr val="bg1"/>
                </a:solidFill>
                <a:latin typeface="微软雅黑" pitchFamily="34" charset="-122"/>
                <a:ea typeface="微软雅黑" pitchFamily="34" charset="-122"/>
              </a:rPr>
              <a:t>MasterCard</a:t>
            </a:r>
            <a:r>
              <a:rPr lang="zh-CN" altLang="en-US" sz="1400" dirty="0" smtClean="0">
                <a:solidFill>
                  <a:schemeClr val="bg1"/>
                </a:solidFill>
                <a:latin typeface="微软雅黑" pitchFamily="34" charset="-122"/>
                <a:ea typeface="微软雅黑" pitchFamily="34" charset="-122"/>
              </a:rPr>
              <a:t>与美运共同宣布推广支付标记化方案</a:t>
            </a:r>
            <a:endParaRPr lang="en-US" altLang="zh-CN" sz="1400" dirty="0" smtClean="0">
              <a:solidFill>
                <a:schemeClr val="bg1"/>
              </a:solidFill>
              <a:latin typeface="微软雅黑" pitchFamily="34" charset="-122"/>
              <a:ea typeface="微软雅黑" pitchFamily="34" charset="-122"/>
            </a:endParaRPr>
          </a:p>
          <a:p>
            <a:pPr marL="171450" indent="-171450" algn="just">
              <a:lnSpc>
                <a:spcPct val="120000"/>
              </a:lnSpc>
              <a:buFont typeface="Wingdings" charset="2"/>
              <a:buChar char="l"/>
            </a:pPr>
            <a:r>
              <a:rPr lang="en-US" altLang="zh-CN" sz="1400" dirty="0" smtClean="0">
                <a:solidFill>
                  <a:schemeClr val="bg1"/>
                </a:solidFill>
                <a:latin typeface="微软雅黑" pitchFamily="34" charset="-122"/>
                <a:ea typeface="微软雅黑" pitchFamily="34" charset="-122"/>
              </a:rPr>
              <a:t>2013</a:t>
            </a:r>
            <a:r>
              <a:rPr lang="zh-CN" altLang="en-US" sz="1400" dirty="0" smtClean="0">
                <a:solidFill>
                  <a:schemeClr val="bg1"/>
                </a:solidFill>
                <a:latin typeface="微软雅黑" pitchFamily="34" charset="-122"/>
                <a:ea typeface="微软雅黑" pitchFamily="34" charset="-122"/>
              </a:rPr>
              <a:t>年</a:t>
            </a:r>
            <a:r>
              <a:rPr lang="en-US" altLang="zh-CN" sz="1400" dirty="0" smtClean="0">
                <a:solidFill>
                  <a:schemeClr val="bg1"/>
                </a:solidFill>
                <a:latin typeface="微软雅黑" pitchFamily="34" charset="-122"/>
                <a:ea typeface="微软雅黑" pitchFamily="34" charset="-122"/>
              </a:rPr>
              <a:t>10</a:t>
            </a:r>
            <a:r>
              <a:rPr lang="zh-CN" altLang="en-US" sz="1400" dirty="0" smtClean="0">
                <a:solidFill>
                  <a:schemeClr val="bg1"/>
                </a:solidFill>
                <a:latin typeface="微软雅黑" pitchFamily="34" charset="-122"/>
                <a:ea typeface="微软雅黑" pitchFamily="34" charset="-122"/>
              </a:rPr>
              <a:t>月，</a:t>
            </a:r>
            <a:r>
              <a:rPr lang="en-US" altLang="zh-CN" sz="1400" dirty="0" smtClean="0">
                <a:solidFill>
                  <a:schemeClr val="bg1"/>
                </a:solidFill>
                <a:latin typeface="微软雅黑" pitchFamily="34" charset="-122"/>
                <a:ea typeface="微软雅黑" pitchFamily="34" charset="-122"/>
              </a:rPr>
              <a:t>EMVCo</a:t>
            </a:r>
            <a:r>
              <a:rPr lang="zh-CN" altLang="en-US" sz="1400" dirty="0" smtClean="0">
                <a:solidFill>
                  <a:schemeClr val="bg1"/>
                </a:solidFill>
                <a:latin typeface="微软雅黑" pitchFamily="34" charset="-122"/>
                <a:ea typeface="微软雅黑" pitchFamily="34" charset="-122"/>
              </a:rPr>
              <a:t>成立支付标记化工作组</a:t>
            </a:r>
            <a:endParaRPr lang="en-US" altLang="zh-CN" sz="1400" dirty="0" smtClean="0">
              <a:solidFill>
                <a:schemeClr val="bg1"/>
              </a:solidFill>
              <a:latin typeface="微软雅黑" pitchFamily="34" charset="-122"/>
              <a:ea typeface="微软雅黑" pitchFamily="34" charset="-122"/>
            </a:endParaRPr>
          </a:p>
          <a:p>
            <a:pPr marL="171450" indent="-171450" algn="just">
              <a:lnSpc>
                <a:spcPct val="120000"/>
              </a:lnSpc>
              <a:buFont typeface="Wingdings" charset="2"/>
              <a:buChar char="l"/>
            </a:pPr>
            <a:r>
              <a:rPr lang="en-US" altLang="zh-CN" sz="1400" dirty="0" smtClean="0">
                <a:solidFill>
                  <a:schemeClr val="bg1"/>
                </a:solidFill>
                <a:latin typeface="微软雅黑" pitchFamily="34" charset="-122"/>
                <a:ea typeface="微软雅黑" pitchFamily="34" charset="-122"/>
              </a:rPr>
              <a:t>2014</a:t>
            </a:r>
            <a:r>
              <a:rPr lang="zh-CN" altLang="en-US" sz="1400" dirty="0" smtClean="0">
                <a:solidFill>
                  <a:schemeClr val="bg1"/>
                </a:solidFill>
                <a:latin typeface="微软雅黑" pitchFamily="34" charset="-122"/>
                <a:ea typeface="微软雅黑" pitchFamily="34" charset="-122"/>
              </a:rPr>
              <a:t>年</a:t>
            </a:r>
            <a:r>
              <a:rPr lang="en-US" altLang="zh-CN" sz="1400" dirty="0" smtClean="0">
                <a:solidFill>
                  <a:schemeClr val="bg1"/>
                </a:solidFill>
                <a:latin typeface="微软雅黑" pitchFamily="34" charset="-122"/>
                <a:ea typeface="微软雅黑" pitchFamily="34" charset="-122"/>
              </a:rPr>
              <a:t>03</a:t>
            </a:r>
            <a:r>
              <a:rPr lang="zh-CN" altLang="en-US" sz="1400" dirty="0" smtClean="0">
                <a:solidFill>
                  <a:schemeClr val="bg1"/>
                </a:solidFill>
                <a:latin typeface="微软雅黑" pitchFamily="34" charset="-122"/>
                <a:ea typeface="微软雅黑" pitchFamily="34" charset="-122"/>
              </a:rPr>
              <a:t>月，</a:t>
            </a:r>
            <a:r>
              <a:rPr lang="en-US" altLang="zh-CN" sz="1400" dirty="0" smtClean="0">
                <a:solidFill>
                  <a:schemeClr val="bg1"/>
                </a:solidFill>
                <a:latin typeface="微软雅黑" pitchFamily="34" charset="-122"/>
                <a:ea typeface="微软雅黑" pitchFamily="34" charset="-122"/>
              </a:rPr>
              <a:t>EMVCo</a:t>
            </a:r>
            <a:r>
              <a:rPr lang="zh-CN" altLang="en-US" sz="1400" dirty="0" smtClean="0">
                <a:solidFill>
                  <a:schemeClr val="bg1"/>
                </a:solidFill>
                <a:latin typeface="微软雅黑" pitchFamily="34" charset="-122"/>
                <a:ea typeface="微软雅黑" pitchFamily="34" charset="-122"/>
              </a:rPr>
              <a:t>发布</a:t>
            </a:r>
            <a:r>
              <a:rPr lang="en-US" altLang="zh-CN" sz="1400" dirty="0" smtClean="0">
                <a:solidFill>
                  <a:schemeClr val="bg1"/>
                </a:solidFill>
                <a:latin typeface="微软雅黑" pitchFamily="34" charset="-122"/>
                <a:ea typeface="微软雅黑" pitchFamily="34" charset="-122"/>
              </a:rPr>
              <a:t>《EMV</a:t>
            </a:r>
            <a:r>
              <a:rPr lang="zh-CN" altLang="en-US" sz="1400" dirty="0" smtClean="0">
                <a:solidFill>
                  <a:schemeClr val="bg1"/>
                </a:solidFill>
                <a:latin typeface="微软雅黑" pitchFamily="34" charset="-122"/>
                <a:ea typeface="微软雅黑" pitchFamily="34" charset="-122"/>
              </a:rPr>
              <a:t>支付标记化技术框架</a:t>
            </a:r>
            <a:r>
              <a:rPr lang="en-US" altLang="zh-CN" sz="1400" dirty="0" smtClean="0">
                <a:solidFill>
                  <a:schemeClr val="bg1"/>
                </a:solidFill>
                <a:latin typeface="微软雅黑" pitchFamily="34" charset="-122"/>
                <a:ea typeface="微软雅黑" pitchFamily="34" charset="-122"/>
              </a:rPr>
              <a:t>V1.0》</a:t>
            </a:r>
            <a:endParaRPr lang="en-US" altLang="zh-CN" sz="1400" dirty="0">
              <a:solidFill>
                <a:schemeClr val="bg1"/>
              </a:solidFill>
              <a:latin typeface="微软雅黑" pitchFamily="34" charset="-122"/>
              <a:ea typeface="微软雅黑" pitchFamily="34" charset="-122"/>
            </a:endParaRPr>
          </a:p>
        </p:txBody>
      </p:sp>
      <p:sp>
        <p:nvSpPr>
          <p:cNvPr id="22" name="标题1"/>
          <p:cNvSpPr>
            <a:spLocks noChangeArrowheads="1"/>
          </p:cNvSpPr>
          <p:nvPr/>
        </p:nvSpPr>
        <p:spPr bwMode="gray">
          <a:xfrm>
            <a:off x="2144531" y="843558"/>
            <a:ext cx="1347349" cy="1224136"/>
          </a:xfrm>
          <a:prstGeom prst="roundRect">
            <a:avLst>
              <a:gd name="adj" fmla="val 11921"/>
            </a:avLst>
          </a:prstGeom>
          <a:solidFill>
            <a:schemeClr val="tx2"/>
          </a:solidFill>
          <a:ln w="25400" cap="flat" cmpd="sng" algn="ctr">
            <a:noFill/>
            <a:prstDash val="solid"/>
          </a:ln>
          <a:effectLst/>
          <a:scene3d>
            <a:camera prst="orthographicFront">
              <a:rot lat="0" lon="0" rev="0"/>
            </a:camera>
            <a:lightRig rig="contrasting" dir="t">
              <a:rot lat="0" lon="0" rev="7800000"/>
            </a:lightRig>
          </a:scene3d>
          <a:sp3d/>
        </p:spPr>
        <p:txBody>
          <a:bodyPr lIns="68543" tIns="34272" rIns="68543" bIns="34272"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b="1" dirty="0" smtClean="0">
                <a:solidFill>
                  <a:sysClr val="window" lastClr="FFFFFF">
                    <a:lumMod val="95000"/>
                  </a:sysClr>
                </a:solidFill>
                <a:latin typeface="微软雅黑" pitchFamily="34" charset="-122"/>
                <a:ea typeface="微软雅黑" pitchFamily="34" charset="-122"/>
              </a:rPr>
              <a:t>EMVCo</a:t>
            </a:r>
          </a:p>
          <a:p>
            <a:pPr lvl="0" algn="ctr" fontAlgn="base">
              <a:lnSpc>
                <a:spcPct val="120000"/>
              </a:lnSpc>
              <a:spcBef>
                <a:spcPct val="0"/>
              </a:spcBef>
              <a:spcAft>
                <a:spcPct val="0"/>
              </a:spcAft>
              <a:defRPr/>
            </a:pPr>
            <a:r>
              <a:rPr lang="zh-CN" altLang="en-US" b="1" dirty="0" smtClean="0">
                <a:solidFill>
                  <a:sysClr val="window" lastClr="FFFFFF">
                    <a:lumMod val="95000"/>
                  </a:sysClr>
                </a:solidFill>
                <a:latin typeface="微软雅黑" pitchFamily="34" charset="-122"/>
                <a:ea typeface="微软雅黑" pitchFamily="34" charset="-122"/>
              </a:rPr>
              <a:t>标准化阶段</a:t>
            </a:r>
            <a:endParaRPr lang="zh-CN" altLang="zh-CN" b="1" dirty="0">
              <a:solidFill>
                <a:sysClr val="window" lastClr="FFFFFF">
                  <a:lumMod val="95000"/>
                </a:sysClr>
              </a:solidFill>
              <a:latin typeface="微软雅黑" pitchFamily="34" charset="-122"/>
              <a:ea typeface="微软雅黑" pitchFamily="34" charset="-122"/>
            </a:endParaRPr>
          </a:p>
        </p:txBody>
      </p:sp>
      <p:sp>
        <p:nvSpPr>
          <p:cNvPr id="23" name="文本2"/>
          <p:cNvSpPr>
            <a:spLocks noChangeArrowheads="1"/>
          </p:cNvSpPr>
          <p:nvPr/>
        </p:nvSpPr>
        <p:spPr bwMode="gray">
          <a:xfrm>
            <a:off x="3491880" y="2265404"/>
            <a:ext cx="5112568" cy="1177510"/>
          </a:xfrm>
          <a:prstGeom prst="roundRect">
            <a:avLst>
              <a:gd name="adj" fmla="val 11505"/>
            </a:avLst>
          </a:prstGeom>
          <a:solidFill>
            <a:schemeClr val="bg2"/>
          </a:solidFill>
          <a:ln w="25400" cap="flat" cmpd="sng" algn="ctr">
            <a:noFill/>
            <a:prstDash val="solid"/>
          </a:ln>
          <a:effectLst/>
          <a:extLst/>
        </p:spPr>
        <p:txBody>
          <a:bodyPr lIns="68543" tIns="34272" rIns="68543" bIns="34272"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just">
              <a:lnSpc>
                <a:spcPct val="120000"/>
              </a:lnSpc>
              <a:buFont typeface="Wingdings" charset="2"/>
              <a:buChar char="l"/>
            </a:pPr>
            <a:r>
              <a:rPr lang="en-US" altLang="zh-CN" sz="1400" dirty="0" smtClean="0">
                <a:solidFill>
                  <a:schemeClr val="bg1"/>
                </a:solidFill>
                <a:latin typeface="微软雅黑" pitchFamily="34" charset="-122"/>
                <a:ea typeface="微软雅黑" pitchFamily="34" charset="-122"/>
              </a:rPr>
              <a:t>2014</a:t>
            </a:r>
            <a:r>
              <a:rPr lang="zh-CN" altLang="en-US" sz="1400" dirty="0" smtClean="0">
                <a:solidFill>
                  <a:schemeClr val="bg1"/>
                </a:solidFill>
                <a:latin typeface="微软雅黑" pitchFamily="34" charset="-122"/>
                <a:ea typeface="微软雅黑" pitchFamily="34" charset="-122"/>
              </a:rPr>
              <a:t>年</a:t>
            </a:r>
            <a:r>
              <a:rPr lang="en-US" altLang="zh-CN" sz="1400" dirty="0" smtClean="0">
                <a:solidFill>
                  <a:schemeClr val="bg1"/>
                </a:solidFill>
                <a:latin typeface="微软雅黑" pitchFamily="34" charset="-122"/>
                <a:ea typeface="微软雅黑" pitchFamily="34" charset="-122"/>
              </a:rPr>
              <a:t>03</a:t>
            </a:r>
            <a:r>
              <a:rPr lang="zh-CN" altLang="en-US" sz="1400" dirty="0" smtClean="0">
                <a:solidFill>
                  <a:schemeClr val="bg1"/>
                </a:solidFill>
                <a:latin typeface="微软雅黑" pitchFamily="34" charset="-122"/>
                <a:ea typeface="微软雅黑" pitchFamily="34" charset="-122"/>
              </a:rPr>
              <a:t>月，银联成立跨部门专项工作组</a:t>
            </a:r>
            <a:endParaRPr lang="en-US" altLang="zh-CN" sz="1400" dirty="0" smtClean="0">
              <a:solidFill>
                <a:schemeClr val="bg1"/>
              </a:solidFill>
              <a:latin typeface="微软雅黑" pitchFamily="34" charset="-122"/>
              <a:ea typeface="微软雅黑" pitchFamily="34" charset="-122"/>
            </a:endParaRPr>
          </a:p>
          <a:p>
            <a:pPr marL="171450" indent="-171450" algn="just">
              <a:lnSpc>
                <a:spcPct val="120000"/>
              </a:lnSpc>
              <a:buFont typeface="Wingdings" charset="2"/>
              <a:buChar char="l"/>
            </a:pPr>
            <a:r>
              <a:rPr lang="en-US" altLang="zh-CN" sz="1400" dirty="0" smtClean="0">
                <a:solidFill>
                  <a:schemeClr val="bg1"/>
                </a:solidFill>
                <a:latin typeface="微软雅黑" pitchFamily="34" charset="-122"/>
                <a:ea typeface="微软雅黑" pitchFamily="34" charset="-122"/>
              </a:rPr>
              <a:t>2014</a:t>
            </a:r>
            <a:r>
              <a:rPr lang="zh-CN" altLang="en-US" sz="1400" dirty="0">
                <a:solidFill>
                  <a:schemeClr val="bg1"/>
                </a:solidFill>
                <a:latin typeface="微软雅黑" pitchFamily="34" charset="-122"/>
                <a:ea typeface="微软雅黑" pitchFamily="34" charset="-122"/>
              </a:rPr>
              <a:t>年</a:t>
            </a:r>
            <a:r>
              <a:rPr lang="en-US" altLang="zh-CN" sz="1400" dirty="0" smtClean="0">
                <a:solidFill>
                  <a:schemeClr val="bg1"/>
                </a:solidFill>
                <a:latin typeface="微软雅黑" pitchFamily="34" charset="-122"/>
                <a:ea typeface="微软雅黑" pitchFamily="34" charset="-122"/>
              </a:rPr>
              <a:t>09</a:t>
            </a:r>
            <a:r>
              <a:rPr lang="zh-CN" altLang="en-US" sz="1400" dirty="0" smtClean="0">
                <a:solidFill>
                  <a:schemeClr val="bg1"/>
                </a:solidFill>
                <a:latin typeface="微软雅黑" pitchFamily="34" charset="-122"/>
                <a:ea typeface="微软雅黑" pitchFamily="34" charset="-122"/>
              </a:rPr>
              <a:t>月，银联支付标记化系统投产上线</a:t>
            </a:r>
            <a:endParaRPr lang="en-US" altLang="zh-CN" sz="1400" dirty="0" smtClean="0">
              <a:solidFill>
                <a:schemeClr val="bg1"/>
              </a:solidFill>
              <a:latin typeface="微软雅黑" pitchFamily="34" charset="-122"/>
              <a:ea typeface="微软雅黑" pitchFamily="34" charset="-122"/>
            </a:endParaRPr>
          </a:p>
          <a:p>
            <a:pPr marL="171450" indent="-171450" algn="just">
              <a:lnSpc>
                <a:spcPct val="120000"/>
              </a:lnSpc>
              <a:buFont typeface="Wingdings" charset="2"/>
              <a:buChar char="l"/>
            </a:pPr>
            <a:r>
              <a:rPr lang="en-US" altLang="zh-CN" sz="1400" dirty="0" smtClean="0">
                <a:solidFill>
                  <a:schemeClr val="bg1"/>
                </a:solidFill>
                <a:latin typeface="微软雅黑" pitchFamily="34" charset="-122"/>
                <a:ea typeface="微软雅黑" pitchFamily="34" charset="-122"/>
              </a:rPr>
              <a:t>2014</a:t>
            </a:r>
            <a:r>
              <a:rPr lang="zh-CN" altLang="en-US" sz="1400" dirty="0" smtClean="0">
                <a:solidFill>
                  <a:schemeClr val="bg1"/>
                </a:solidFill>
                <a:latin typeface="微软雅黑" pitchFamily="34" charset="-122"/>
                <a:ea typeface="微软雅黑" pitchFamily="34" charset="-122"/>
              </a:rPr>
              <a:t>年</a:t>
            </a:r>
            <a:r>
              <a:rPr lang="en-US" altLang="zh-CN" sz="1400" dirty="0" smtClean="0">
                <a:solidFill>
                  <a:schemeClr val="bg1"/>
                </a:solidFill>
                <a:latin typeface="微软雅黑" pitchFamily="34" charset="-122"/>
                <a:ea typeface="微软雅黑" pitchFamily="34" charset="-122"/>
              </a:rPr>
              <a:t>12</a:t>
            </a:r>
            <a:r>
              <a:rPr lang="zh-CN" altLang="en-US" sz="1400" dirty="0" smtClean="0">
                <a:solidFill>
                  <a:schemeClr val="bg1"/>
                </a:solidFill>
                <a:latin typeface="微软雅黑" pitchFamily="34" charset="-122"/>
                <a:ea typeface="微软雅黑" pitchFamily="34" charset="-122"/>
              </a:rPr>
              <a:t>月，某航空公司成为支付标记化业务的首家试点商户</a:t>
            </a:r>
            <a:endParaRPr lang="en-US" altLang="zh-CN" sz="1400" dirty="0">
              <a:solidFill>
                <a:schemeClr val="bg1"/>
              </a:solidFill>
              <a:latin typeface="微软雅黑" pitchFamily="34" charset="-122"/>
              <a:ea typeface="微软雅黑" pitchFamily="34" charset="-122"/>
            </a:endParaRPr>
          </a:p>
        </p:txBody>
      </p:sp>
      <p:sp>
        <p:nvSpPr>
          <p:cNvPr id="24" name="标题2"/>
          <p:cNvSpPr>
            <a:spLocks noChangeArrowheads="1"/>
          </p:cNvSpPr>
          <p:nvPr/>
        </p:nvSpPr>
        <p:spPr bwMode="gray">
          <a:xfrm>
            <a:off x="2154053" y="2265404"/>
            <a:ext cx="1337828" cy="1177510"/>
          </a:xfrm>
          <a:prstGeom prst="roundRect">
            <a:avLst>
              <a:gd name="adj" fmla="val 11921"/>
            </a:avLst>
          </a:prstGeom>
          <a:solidFill>
            <a:schemeClr val="tx2"/>
          </a:solidFill>
          <a:ln w="25400" cap="flat" cmpd="sng" algn="ctr">
            <a:noFill/>
            <a:prstDash val="solid"/>
          </a:ln>
          <a:effectLst/>
          <a:scene3d>
            <a:camera prst="orthographicFront">
              <a:rot lat="0" lon="0" rev="0"/>
            </a:camera>
            <a:lightRig rig="contrasting" dir="t">
              <a:rot lat="0" lon="0" rev="7800000"/>
            </a:lightRig>
          </a:scene3d>
          <a:sp3d/>
        </p:spPr>
        <p:txBody>
          <a:bodyPr lIns="68543" tIns="34272" rIns="68543" bIns="34272"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zh-CN" altLang="en-US" b="1" dirty="0" smtClean="0">
                <a:solidFill>
                  <a:sysClr val="window" lastClr="FFFFFF">
                    <a:lumMod val="95000"/>
                  </a:sysClr>
                </a:solidFill>
                <a:latin typeface="微软雅黑" pitchFamily="34" charset="-122"/>
                <a:ea typeface="微软雅黑" pitchFamily="34" charset="-122"/>
              </a:rPr>
              <a:t>银联系统</a:t>
            </a:r>
            <a:endParaRPr lang="en-US" altLang="zh-CN" b="1" dirty="0" smtClean="0">
              <a:solidFill>
                <a:sysClr val="window" lastClr="FFFFFF">
                  <a:lumMod val="95000"/>
                </a:sysClr>
              </a:solidFill>
              <a:latin typeface="微软雅黑" pitchFamily="34" charset="-122"/>
              <a:ea typeface="微软雅黑" pitchFamily="34" charset="-122"/>
            </a:endParaRPr>
          </a:p>
          <a:p>
            <a:pPr lvl="0" algn="ctr" fontAlgn="base">
              <a:lnSpc>
                <a:spcPct val="120000"/>
              </a:lnSpc>
              <a:spcBef>
                <a:spcPct val="0"/>
              </a:spcBef>
              <a:spcAft>
                <a:spcPct val="0"/>
              </a:spcAft>
              <a:defRPr/>
            </a:pPr>
            <a:r>
              <a:rPr lang="zh-CN" altLang="en-US" b="1" dirty="0" smtClean="0">
                <a:solidFill>
                  <a:sysClr val="window" lastClr="FFFFFF">
                    <a:lumMod val="95000"/>
                  </a:sysClr>
                </a:solidFill>
                <a:latin typeface="微软雅黑" pitchFamily="34" charset="-122"/>
                <a:ea typeface="微软雅黑" pitchFamily="34" charset="-122"/>
              </a:rPr>
              <a:t>建设阶段</a:t>
            </a:r>
            <a:endParaRPr lang="en-US" altLang="zh-CN" b="1" dirty="0" smtClean="0">
              <a:solidFill>
                <a:sysClr val="window" lastClr="FFFFFF">
                  <a:lumMod val="95000"/>
                </a:sysClr>
              </a:solidFill>
              <a:latin typeface="微软雅黑" pitchFamily="34" charset="-122"/>
              <a:ea typeface="微软雅黑" pitchFamily="34" charset="-122"/>
            </a:endParaRPr>
          </a:p>
        </p:txBody>
      </p:sp>
      <p:sp>
        <p:nvSpPr>
          <p:cNvPr id="25" name="文本3"/>
          <p:cNvSpPr>
            <a:spLocks noChangeArrowheads="1"/>
          </p:cNvSpPr>
          <p:nvPr/>
        </p:nvSpPr>
        <p:spPr bwMode="ltGray">
          <a:xfrm>
            <a:off x="3491880" y="3656084"/>
            <a:ext cx="5112568" cy="1147913"/>
          </a:xfrm>
          <a:prstGeom prst="roundRect">
            <a:avLst>
              <a:gd name="adj" fmla="val 11505"/>
            </a:avLst>
          </a:prstGeom>
          <a:solidFill>
            <a:schemeClr val="bg2"/>
          </a:solidFill>
          <a:ln w="25400" cap="flat" cmpd="sng" algn="ctr">
            <a:noFill/>
            <a:prstDash val="solid"/>
          </a:ln>
          <a:effectLst/>
          <a:extLst/>
        </p:spPr>
        <p:txBody>
          <a:bodyPr lIns="68543" tIns="34272" rIns="68543" bIns="34272"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just">
              <a:lnSpc>
                <a:spcPct val="120000"/>
              </a:lnSpc>
              <a:buFont typeface="Wingdings" charset="2"/>
              <a:buChar char="l"/>
            </a:pPr>
            <a:endParaRPr lang="en-US" altLang="zh-CN" sz="1400" dirty="0" smtClean="0">
              <a:solidFill>
                <a:schemeClr val="bg1"/>
              </a:solidFill>
              <a:latin typeface="微软雅黑" pitchFamily="34" charset="-122"/>
              <a:ea typeface="微软雅黑" pitchFamily="34" charset="-122"/>
            </a:endParaRPr>
          </a:p>
          <a:p>
            <a:pPr marL="171450" indent="-171450" algn="just">
              <a:lnSpc>
                <a:spcPct val="120000"/>
              </a:lnSpc>
              <a:buFont typeface="Wingdings" charset="2"/>
              <a:buChar char="l"/>
            </a:pPr>
            <a:r>
              <a:rPr lang="en-US" altLang="zh-CN" sz="1400" dirty="0" smtClean="0">
                <a:solidFill>
                  <a:schemeClr val="bg1"/>
                </a:solidFill>
                <a:latin typeface="微软雅黑" pitchFamily="34" charset="-122"/>
                <a:ea typeface="微软雅黑" pitchFamily="34" charset="-122"/>
              </a:rPr>
              <a:t>2015</a:t>
            </a:r>
            <a:r>
              <a:rPr lang="zh-CN" altLang="en-US" sz="1400" dirty="0" smtClean="0">
                <a:solidFill>
                  <a:schemeClr val="bg1"/>
                </a:solidFill>
                <a:latin typeface="微软雅黑" pitchFamily="34" charset="-122"/>
                <a:ea typeface="微软雅黑" pitchFamily="34" charset="-122"/>
              </a:rPr>
              <a:t>年</a:t>
            </a:r>
            <a:r>
              <a:rPr lang="en-US" altLang="zh-CN" sz="1400" dirty="0" smtClean="0">
                <a:solidFill>
                  <a:schemeClr val="bg1"/>
                </a:solidFill>
                <a:latin typeface="微软雅黑" pitchFamily="34" charset="-122"/>
                <a:ea typeface="微软雅黑" pitchFamily="34" charset="-122"/>
              </a:rPr>
              <a:t>06</a:t>
            </a:r>
            <a:r>
              <a:rPr lang="zh-CN" altLang="en-US" sz="1400" dirty="0" smtClean="0">
                <a:solidFill>
                  <a:schemeClr val="bg1"/>
                </a:solidFill>
                <a:latin typeface="微软雅黑" pitchFamily="34" charset="-122"/>
                <a:ea typeface="微软雅黑" pitchFamily="34" charset="-122"/>
              </a:rPr>
              <a:t>月，发布</a:t>
            </a:r>
            <a:r>
              <a:rPr lang="en-US" altLang="zh-CN" sz="1400" dirty="0" smtClean="0">
                <a:solidFill>
                  <a:schemeClr val="bg1"/>
                </a:solidFill>
                <a:latin typeface="微软雅黑" pitchFamily="34" charset="-122"/>
                <a:ea typeface="微软雅黑" pitchFamily="34" charset="-122"/>
              </a:rPr>
              <a:t>《</a:t>
            </a:r>
            <a:r>
              <a:rPr lang="zh-CN" altLang="en-US" sz="1400" dirty="0" smtClean="0">
                <a:solidFill>
                  <a:schemeClr val="bg1"/>
                </a:solidFill>
                <a:latin typeface="微软雅黑" pitchFamily="34" charset="-122"/>
                <a:ea typeface="微软雅黑" pitchFamily="34" charset="-122"/>
              </a:rPr>
              <a:t>中国银联支付标记化技术指引</a:t>
            </a:r>
            <a:r>
              <a:rPr lang="en-US" altLang="zh-CN" sz="1400" dirty="0" smtClean="0">
                <a:solidFill>
                  <a:schemeClr val="bg1"/>
                </a:solidFill>
                <a:latin typeface="微软雅黑" pitchFamily="34" charset="-122"/>
                <a:ea typeface="微软雅黑" pitchFamily="34" charset="-122"/>
              </a:rPr>
              <a:t>》</a:t>
            </a:r>
          </a:p>
          <a:p>
            <a:pPr marL="171450" indent="-171450" algn="just">
              <a:lnSpc>
                <a:spcPct val="120000"/>
              </a:lnSpc>
              <a:buFont typeface="Wingdings" charset="2"/>
              <a:buChar char="l"/>
            </a:pPr>
            <a:r>
              <a:rPr lang="en-US" altLang="zh-CN" sz="1400" dirty="0" smtClean="0">
                <a:solidFill>
                  <a:schemeClr val="bg1"/>
                </a:solidFill>
                <a:latin typeface="微软雅黑" pitchFamily="34" charset="-122"/>
                <a:ea typeface="微软雅黑" pitchFamily="34" charset="-122"/>
              </a:rPr>
              <a:t>2015</a:t>
            </a:r>
            <a:r>
              <a:rPr lang="zh-CN" altLang="en-US" sz="1400" dirty="0" smtClean="0">
                <a:solidFill>
                  <a:schemeClr val="bg1"/>
                </a:solidFill>
                <a:latin typeface="微软雅黑" pitchFamily="34" charset="-122"/>
                <a:ea typeface="微软雅黑" pitchFamily="34" charset="-122"/>
              </a:rPr>
              <a:t>年</a:t>
            </a:r>
            <a:r>
              <a:rPr lang="en-US" altLang="zh-CN" sz="1400" dirty="0" smtClean="0">
                <a:solidFill>
                  <a:schemeClr val="bg1"/>
                </a:solidFill>
                <a:latin typeface="微软雅黑" pitchFamily="34" charset="-122"/>
                <a:ea typeface="微软雅黑" pitchFamily="34" charset="-122"/>
              </a:rPr>
              <a:t>12</a:t>
            </a:r>
            <a:r>
              <a:rPr lang="zh-CN" altLang="en-US" sz="1400" dirty="0" smtClean="0">
                <a:solidFill>
                  <a:schemeClr val="bg1"/>
                </a:solidFill>
                <a:latin typeface="微软雅黑" pitchFamily="34" charset="-122"/>
                <a:ea typeface="微软雅黑" pitchFamily="34" charset="-122"/>
              </a:rPr>
              <a:t>月，发布</a:t>
            </a:r>
            <a:r>
              <a:rPr lang="en-US" altLang="zh-CN" sz="1400" dirty="0" smtClean="0">
                <a:solidFill>
                  <a:schemeClr val="bg1"/>
                </a:solidFill>
                <a:latin typeface="微软雅黑" pitchFamily="34" charset="-122"/>
                <a:ea typeface="微软雅黑" pitchFamily="34" charset="-122"/>
              </a:rPr>
              <a:t>《</a:t>
            </a:r>
            <a:r>
              <a:rPr lang="zh-CN" altLang="en-US" sz="1400" dirty="0" smtClean="0">
                <a:solidFill>
                  <a:schemeClr val="bg1"/>
                </a:solidFill>
                <a:latin typeface="微软雅黑" pitchFamily="34" charset="-122"/>
                <a:ea typeface="微软雅黑" pitchFamily="34" charset="-122"/>
              </a:rPr>
              <a:t>中国银联交换系统技术规范</a:t>
            </a:r>
            <a:r>
              <a:rPr lang="en-US" altLang="zh-CN" sz="1400" dirty="0" smtClean="0">
                <a:solidFill>
                  <a:schemeClr val="bg1"/>
                </a:solidFill>
                <a:latin typeface="微软雅黑" pitchFamily="34" charset="-122"/>
                <a:ea typeface="微软雅黑" pitchFamily="34" charset="-122"/>
              </a:rPr>
              <a:t>-Token</a:t>
            </a:r>
            <a:r>
              <a:rPr lang="zh-CN" altLang="en-US" sz="1400" dirty="0" smtClean="0">
                <a:solidFill>
                  <a:schemeClr val="bg1"/>
                </a:solidFill>
                <a:latin typeface="微软雅黑" pitchFamily="34" charset="-122"/>
                <a:ea typeface="微软雅黑" pitchFamily="34" charset="-122"/>
              </a:rPr>
              <a:t>支付接口规范</a:t>
            </a:r>
            <a:r>
              <a:rPr lang="en-US" altLang="zh-CN" sz="1400" dirty="0" smtClean="0">
                <a:solidFill>
                  <a:schemeClr val="bg1"/>
                </a:solidFill>
                <a:latin typeface="微软雅黑" pitchFamily="34" charset="-122"/>
                <a:ea typeface="微软雅黑" pitchFamily="34" charset="-122"/>
              </a:rPr>
              <a:t>》</a:t>
            </a:r>
          </a:p>
          <a:p>
            <a:pPr marL="171450" indent="-171450" algn="just">
              <a:lnSpc>
                <a:spcPct val="120000"/>
              </a:lnSpc>
              <a:buFont typeface="Wingdings" charset="2"/>
              <a:buChar char="l"/>
            </a:pPr>
            <a:r>
              <a:rPr lang="en-US" altLang="zh-CN" sz="1400" dirty="0" smtClean="0">
                <a:solidFill>
                  <a:schemeClr val="bg1"/>
                </a:solidFill>
                <a:latin typeface="微软雅黑" pitchFamily="34" charset="-122"/>
                <a:ea typeface="微软雅黑" pitchFamily="34" charset="-122"/>
              </a:rPr>
              <a:t>2016</a:t>
            </a:r>
            <a:r>
              <a:rPr lang="zh-CN" altLang="en-US" sz="1400" dirty="0" smtClean="0">
                <a:solidFill>
                  <a:schemeClr val="bg1"/>
                </a:solidFill>
                <a:latin typeface="微软雅黑" pitchFamily="34" charset="-122"/>
                <a:ea typeface="微软雅黑" pitchFamily="34" charset="-122"/>
              </a:rPr>
              <a:t>年发布</a:t>
            </a:r>
            <a:r>
              <a:rPr lang="en-US" altLang="zh-CN" sz="1400" dirty="0" smtClean="0">
                <a:solidFill>
                  <a:schemeClr val="bg1"/>
                </a:solidFill>
                <a:latin typeface="微软雅黑" pitchFamily="34" charset="-122"/>
                <a:ea typeface="微软雅黑" pitchFamily="34" charset="-122"/>
              </a:rPr>
              <a:t>《</a:t>
            </a:r>
            <a:r>
              <a:rPr lang="zh-CN" altLang="en-US" sz="1400" dirty="0" smtClean="0">
                <a:solidFill>
                  <a:schemeClr val="bg1"/>
                </a:solidFill>
                <a:latin typeface="微软雅黑" pitchFamily="34" charset="-122"/>
                <a:ea typeface="微软雅黑" pitchFamily="34" charset="-122"/>
              </a:rPr>
              <a:t>中国银联支付标记化服务接口技术规范</a:t>
            </a:r>
            <a:r>
              <a:rPr lang="en-US" altLang="zh-CN" sz="1400" dirty="0" smtClean="0">
                <a:solidFill>
                  <a:schemeClr val="bg1"/>
                </a:solidFill>
                <a:latin typeface="微软雅黑" pitchFamily="34" charset="-122"/>
                <a:ea typeface="微软雅黑" pitchFamily="34" charset="-122"/>
              </a:rPr>
              <a:t>》</a:t>
            </a:r>
          </a:p>
          <a:p>
            <a:pPr algn="just">
              <a:lnSpc>
                <a:spcPct val="120000"/>
              </a:lnSpc>
            </a:pPr>
            <a:endParaRPr lang="en-US" altLang="zh-CN" sz="1200" dirty="0">
              <a:solidFill>
                <a:schemeClr val="bg1"/>
              </a:solidFill>
              <a:latin typeface="微软雅黑" pitchFamily="34" charset="-122"/>
              <a:ea typeface="微软雅黑" pitchFamily="34" charset="-122"/>
            </a:endParaRPr>
          </a:p>
        </p:txBody>
      </p:sp>
      <p:sp>
        <p:nvSpPr>
          <p:cNvPr id="26" name="标题3"/>
          <p:cNvSpPr>
            <a:spLocks noChangeArrowheads="1"/>
          </p:cNvSpPr>
          <p:nvPr/>
        </p:nvSpPr>
        <p:spPr bwMode="gray">
          <a:xfrm>
            <a:off x="2139771" y="3648943"/>
            <a:ext cx="1352109" cy="1155055"/>
          </a:xfrm>
          <a:prstGeom prst="roundRect">
            <a:avLst>
              <a:gd name="adj" fmla="val 11921"/>
            </a:avLst>
          </a:prstGeom>
          <a:solidFill>
            <a:schemeClr val="tx2"/>
          </a:solidFill>
          <a:ln w="25400" cap="flat" cmpd="sng" algn="ctr">
            <a:noFill/>
            <a:prstDash val="solid"/>
          </a:ln>
          <a:effectLst/>
          <a:scene3d>
            <a:camera prst="orthographicFront">
              <a:rot lat="0" lon="0" rev="0"/>
            </a:camera>
            <a:lightRig rig="contrasting" dir="t">
              <a:rot lat="0" lon="0" rev="7800000"/>
            </a:lightRig>
          </a:scene3d>
          <a:sp3d/>
        </p:spPr>
        <p:txBody>
          <a:bodyPr lIns="68543" tIns="34272" rIns="68543" bIns="34272"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zh-CN" altLang="en-US" b="1" dirty="0" smtClean="0">
                <a:solidFill>
                  <a:sysClr val="window" lastClr="FFFFFF">
                    <a:lumMod val="95000"/>
                  </a:sysClr>
                </a:solidFill>
                <a:latin typeface="微软雅黑" pitchFamily="34" charset="-122"/>
                <a:ea typeface="微软雅黑" pitchFamily="34" charset="-122"/>
              </a:rPr>
              <a:t>完善系统</a:t>
            </a:r>
            <a:endParaRPr lang="en-US" altLang="zh-CN" b="1" dirty="0" smtClean="0">
              <a:solidFill>
                <a:sysClr val="window" lastClr="FFFFFF">
                  <a:lumMod val="95000"/>
                </a:sysClr>
              </a:solidFill>
              <a:latin typeface="微软雅黑" pitchFamily="34" charset="-122"/>
              <a:ea typeface="微软雅黑" pitchFamily="34" charset="-122"/>
            </a:endParaRPr>
          </a:p>
          <a:p>
            <a:pPr lvl="0" algn="ctr" fontAlgn="base">
              <a:lnSpc>
                <a:spcPct val="120000"/>
              </a:lnSpc>
              <a:spcBef>
                <a:spcPct val="0"/>
              </a:spcBef>
              <a:spcAft>
                <a:spcPct val="0"/>
              </a:spcAft>
              <a:defRPr/>
            </a:pPr>
            <a:r>
              <a:rPr lang="zh-CN" altLang="en-US" b="1" dirty="0" smtClean="0">
                <a:solidFill>
                  <a:sysClr val="window" lastClr="FFFFFF">
                    <a:lumMod val="95000"/>
                  </a:sysClr>
                </a:solidFill>
                <a:latin typeface="微软雅黑" pitchFamily="34" charset="-122"/>
                <a:ea typeface="微软雅黑" pitchFamily="34" charset="-122"/>
              </a:rPr>
              <a:t>扩大业务</a:t>
            </a:r>
            <a:endParaRPr lang="en-US" altLang="zh-CN" b="1" dirty="0" smtClean="0">
              <a:solidFill>
                <a:sysClr val="window" lastClr="FFFFFF">
                  <a:lumMod val="95000"/>
                </a:sysClr>
              </a:solidFill>
              <a:latin typeface="微软雅黑" pitchFamily="34" charset="-122"/>
              <a:ea typeface="微软雅黑" pitchFamily="34" charset="-122"/>
            </a:endParaRPr>
          </a:p>
          <a:p>
            <a:pPr lvl="0" algn="ctr" fontAlgn="base">
              <a:lnSpc>
                <a:spcPct val="120000"/>
              </a:lnSpc>
              <a:spcBef>
                <a:spcPct val="0"/>
              </a:spcBef>
              <a:spcAft>
                <a:spcPct val="0"/>
              </a:spcAft>
              <a:defRPr/>
            </a:pPr>
            <a:r>
              <a:rPr lang="zh-CN" altLang="en-US" b="1" dirty="0" smtClean="0">
                <a:solidFill>
                  <a:sysClr val="window" lastClr="FFFFFF">
                    <a:lumMod val="95000"/>
                  </a:sysClr>
                </a:solidFill>
                <a:latin typeface="微软雅黑" pitchFamily="34" charset="-122"/>
                <a:ea typeface="微软雅黑" pitchFamily="34" charset="-122"/>
              </a:rPr>
              <a:t>阶段</a:t>
            </a:r>
            <a:endParaRPr lang="zh-CN" altLang="zh-CN" b="1" dirty="0">
              <a:solidFill>
                <a:sysClr val="window" lastClr="FFFFFF">
                  <a:lumMod val="95000"/>
                </a:sysClr>
              </a:solidFill>
              <a:latin typeface="微软雅黑" pitchFamily="34" charset="-122"/>
              <a:ea typeface="微软雅黑" pitchFamily="34" charset="-122"/>
            </a:endParaRPr>
          </a:p>
        </p:txBody>
      </p:sp>
      <p:sp>
        <p:nvSpPr>
          <p:cNvPr id="27" name="Oval 19"/>
          <p:cNvSpPr>
            <a:spLocks noChangeArrowheads="1"/>
          </p:cNvSpPr>
          <p:nvPr/>
        </p:nvSpPr>
        <p:spPr bwMode="auto">
          <a:xfrm>
            <a:off x="467544" y="2284088"/>
            <a:ext cx="1079438" cy="1079750"/>
          </a:xfrm>
          <a:prstGeom prst="roundRect">
            <a:avLst/>
          </a:prstGeom>
          <a:solidFill>
            <a:schemeClr val="tx2"/>
          </a:solidFill>
          <a:ln w="3175" cap="flat" cmpd="sng" algn="ctr">
            <a:noFill/>
            <a:prstDash val="solid"/>
          </a:ln>
          <a:effectLst/>
        </p:spPr>
        <p:txBody>
          <a:bodyPr lIns="94450" tIns="34272" rIns="94450" bIns="134928" anchor="ctr"/>
          <a:lstStyle/>
          <a:p>
            <a:pPr algn="ctr">
              <a:lnSpc>
                <a:spcPct val="120000"/>
              </a:lnSpc>
            </a:pPr>
            <a:r>
              <a:rPr lang="zh-CN" altLang="en-US" sz="2000" b="1" kern="0" dirty="0" smtClean="0">
                <a:solidFill>
                  <a:srgbClr val="F9F9F9"/>
                </a:solidFill>
                <a:latin typeface="微软雅黑" pitchFamily="34" charset="-122"/>
                <a:ea typeface="微软雅黑" pitchFamily="34" charset="-122"/>
              </a:rPr>
              <a:t>背景</a:t>
            </a:r>
            <a:endParaRPr lang="zh-CN" altLang="en-US" sz="2000" b="1" kern="0" dirty="0">
              <a:solidFill>
                <a:srgbClr val="F9F9F9"/>
              </a:solidFill>
              <a:latin typeface="微软雅黑" pitchFamily="34" charset="-122"/>
              <a:ea typeface="微软雅黑" pitchFamily="34" charset="-122"/>
            </a:endParaRPr>
          </a:p>
        </p:txBody>
      </p:sp>
      <p:sp>
        <p:nvSpPr>
          <p:cNvPr id="16" name="TextBox 15"/>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支付标记化的背景</a:t>
            </a:r>
            <a:endParaRPr lang="zh-CN" altLang="en-US" sz="2000" b="1" dirty="0" smtClean="0">
              <a:solidFill>
                <a:schemeClr val="tx1">
                  <a:lumMod val="75000"/>
                  <a:lumOff val="25000"/>
                </a:schemeClr>
              </a:solidFill>
            </a:endParaRPr>
          </a:p>
        </p:txBody>
      </p:sp>
    </p:spTree>
    <p:extLst>
      <p:ext uri="{BB962C8B-B14F-4D97-AF65-F5344CB8AC3E}">
        <p14:creationId xmlns:p14="http://schemas.microsoft.com/office/powerpoint/2010/main" val="425842650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1)">
                                      <p:cBhvr>
                                        <p:cTn id="7" dur="500"/>
                                        <p:tgtEl>
                                          <p:spTgt spid="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500"/>
                                        <p:tgtEl>
                                          <p:spTgt spid="24"/>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left)">
                                      <p:cBhvr>
                                        <p:cTn id="30" dur="500"/>
                                        <p:tgtEl>
                                          <p:spTgt spid="2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left)">
                                      <p:cBhvr>
                                        <p:cTn id="37" dur="500"/>
                                        <p:tgtEl>
                                          <p:spTgt spid="26"/>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left)">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825838" y="1349471"/>
            <a:ext cx="1040482" cy="102611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2"/>
              </a:solidFill>
              <a:latin typeface="+mn-ea"/>
              <a:cs typeface="Arial Unicode MS" pitchFamily="34" charset="-122"/>
            </a:endParaRPr>
          </a:p>
        </p:txBody>
      </p:sp>
      <p:sp>
        <p:nvSpPr>
          <p:cNvPr id="25" name="矩形 24"/>
          <p:cNvSpPr/>
          <p:nvPr/>
        </p:nvSpPr>
        <p:spPr>
          <a:xfrm>
            <a:off x="1588" y="2375585"/>
            <a:ext cx="1402632" cy="1961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6" name="同心圆 25"/>
          <p:cNvSpPr/>
          <p:nvPr/>
        </p:nvSpPr>
        <p:spPr>
          <a:xfrm>
            <a:off x="628473" y="1167594"/>
            <a:ext cx="1423818" cy="1404156"/>
          </a:xfrm>
          <a:prstGeom prst="donut">
            <a:avLst>
              <a:gd name="adj" fmla="val 138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n-ea"/>
            </a:endParaRPr>
          </a:p>
        </p:txBody>
      </p:sp>
      <p:sp>
        <p:nvSpPr>
          <p:cNvPr id="27" name="TextBox 26"/>
          <p:cNvSpPr txBox="1"/>
          <p:nvPr/>
        </p:nvSpPr>
        <p:spPr>
          <a:xfrm>
            <a:off x="2132861" y="1346799"/>
            <a:ext cx="4383355" cy="424732"/>
          </a:xfrm>
          <a:prstGeom prst="rect">
            <a:avLst/>
          </a:prstGeom>
          <a:noFill/>
        </p:spPr>
        <p:txBody>
          <a:bodyPr wrap="square" rtlCol="0">
            <a:spAutoFit/>
          </a:bodyPr>
          <a:lstStyle/>
          <a:p>
            <a:pPr marL="285750" indent="-285750" algn="just">
              <a:lnSpc>
                <a:spcPct val="120000"/>
              </a:lnSpc>
              <a:buFont typeface="Wingdings" charset="2"/>
              <a:buChar char="p"/>
            </a:pPr>
            <a:r>
              <a:rPr lang="zh-CN" altLang="en-US" b="1" dirty="0" smtClean="0">
                <a:solidFill>
                  <a:schemeClr val="tx1">
                    <a:lumMod val="75000"/>
                    <a:lumOff val="25000"/>
                  </a:schemeClr>
                </a:solidFill>
                <a:latin typeface="微软雅黑" pitchFamily="34" charset="-122"/>
                <a:ea typeface="微软雅黑" pitchFamily="34" charset="-122"/>
              </a:rPr>
              <a:t>支付标记化应用于银行卡跨行交易领域</a:t>
            </a:r>
            <a:endParaRPr lang="en-US" altLang="zh-CN" b="1" dirty="0">
              <a:solidFill>
                <a:schemeClr val="tx1">
                  <a:lumMod val="75000"/>
                  <a:lumOff val="25000"/>
                </a:schemeClr>
              </a:solidFill>
              <a:latin typeface="微软雅黑" pitchFamily="34" charset="-122"/>
              <a:ea typeface="微软雅黑" pitchFamily="34" charset="-122"/>
            </a:endParaRPr>
          </a:p>
        </p:txBody>
      </p:sp>
      <p:sp>
        <p:nvSpPr>
          <p:cNvPr id="32" name="矩形 31"/>
          <p:cNvSpPr/>
          <p:nvPr/>
        </p:nvSpPr>
        <p:spPr>
          <a:xfrm>
            <a:off x="0" y="3398586"/>
            <a:ext cx="2591271" cy="1974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3" name="同心圆 32"/>
          <p:cNvSpPr/>
          <p:nvPr/>
        </p:nvSpPr>
        <p:spPr>
          <a:xfrm flipV="1">
            <a:off x="1871191" y="3399842"/>
            <a:ext cx="1423818" cy="1404156"/>
          </a:xfrm>
          <a:prstGeom prst="donut">
            <a:avLst>
              <a:gd name="adj" fmla="val 138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n-ea"/>
            </a:endParaRPr>
          </a:p>
        </p:txBody>
      </p:sp>
      <p:sp>
        <p:nvSpPr>
          <p:cNvPr id="34" name="TextBox 33"/>
          <p:cNvSpPr txBox="1"/>
          <p:nvPr/>
        </p:nvSpPr>
        <p:spPr>
          <a:xfrm>
            <a:off x="2132861" y="1995686"/>
            <a:ext cx="5378046" cy="424732"/>
          </a:xfrm>
          <a:prstGeom prst="rect">
            <a:avLst/>
          </a:prstGeom>
          <a:noFill/>
        </p:spPr>
        <p:txBody>
          <a:bodyPr wrap="square" rtlCol="0">
            <a:spAutoFit/>
          </a:bodyPr>
          <a:lstStyle/>
          <a:p>
            <a:pPr marL="285750" indent="-285750" algn="just">
              <a:lnSpc>
                <a:spcPct val="120000"/>
              </a:lnSpc>
              <a:buFont typeface="Wingdings" charset="2"/>
              <a:buChar char="p"/>
            </a:pPr>
            <a:r>
              <a:rPr lang="zh-CN" altLang="en-US" b="1" dirty="0" smtClean="0">
                <a:solidFill>
                  <a:schemeClr val="tx1">
                    <a:lumMod val="75000"/>
                    <a:lumOff val="25000"/>
                  </a:schemeClr>
                </a:solidFill>
                <a:latin typeface="微软雅黑" pitchFamily="34" charset="-122"/>
                <a:ea typeface="微软雅黑" pitchFamily="34" charset="-122"/>
              </a:rPr>
              <a:t>支付标记化实现对银行卡关键信息的替换</a:t>
            </a:r>
            <a:endParaRPr lang="en-US" altLang="zh-CN" b="1" dirty="0" smtClean="0">
              <a:solidFill>
                <a:schemeClr val="tx1">
                  <a:lumMod val="75000"/>
                  <a:lumOff val="25000"/>
                </a:schemeClr>
              </a:solidFill>
              <a:latin typeface="微软雅黑" pitchFamily="34" charset="-122"/>
              <a:ea typeface="微软雅黑" pitchFamily="34" charset="-122"/>
            </a:endParaRPr>
          </a:p>
        </p:txBody>
      </p:sp>
      <p:sp>
        <p:nvSpPr>
          <p:cNvPr id="35" name="TextBox 34"/>
          <p:cNvSpPr txBox="1"/>
          <p:nvPr/>
        </p:nvSpPr>
        <p:spPr>
          <a:xfrm>
            <a:off x="3295009" y="3471370"/>
            <a:ext cx="5597471" cy="757130"/>
          </a:xfrm>
          <a:prstGeom prst="rect">
            <a:avLst/>
          </a:prstGeom>
          <a:noFill/>
        </p:spPr>
        <p:txBody>
          <a:bodyPr wrap="square" rtlCol="0">
            <a:spAutoFit/>
          </a:bodyPr>
          <a:lstStyle/>
          <a:p>
            <a:pPr marL="171450" indent="-171450" algn="just">
              <a:lnSpc>
                <a:spcPct val="120000"/>
              </a:lnSpc>
              <a:buFont typeface="Wingdings" charset="2"/>
              <a:buChar char="p"/>
            </a:pPr>
            <a:r>
              <a:rPr lang="zh-CN" altLang="en-US" b="1" dirty="0" smtClean="0">
                <a:solidFill>
                  <a:schemeClr val="tx1">
                    <a:lumMod val="75000"/>
                    <a:lumOff val="25000"/>
                  </a:schemeClr>
                </a:solidFill>
                <a:latin typeface="微软雅黑" pitchFamily="34" charset="-122"/>
                <a:ea typeface="微软雅黑" pitchFamily="34" charset="-122"/>
              </a:rPr>
              <a:t> 支付标记化具备互操作性，不影响交易处理，增强交易安全</a:t>
            </a:r>
            <a:endParaRPr lang="en-US" altLang="zh-CN" b="1" dirty="0">
              <a:solidFill>
                <a:schemeClr val="tx1">
                  <a:lumMod val="75000"/>
                  <a:lumOff val="25000"/>
                </a:schemeClr>
              </a:solidFill>
              <a:latin typeface="微软雅黑" pitchFamily="34" charset="-122"/>
              <a:ea typeface="微软雅黑" pitchFamily="34" charset="-122"/>
            </a:endParaRPr>
          </a:p>
        </p:txBody>
      </p:sp>
      <p:sp>
        <p:nvSpPr>
          <p:cNvPr id="18" name="TextBox 17"/>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支付标记化的概念</a:t>
            </a:r>
            <a:endParaRPr lang="zh-CN" altLang="en-US" sz="2000" b="1" dirty="0" smtClean="0">
              <a:solidFill>
                <a:schemeClr val="tx1">
                  <a:lumMod val="75000"/>
                  <a:lumOff val="25000"/>
                </a:schemeClr>
              </a:solidFill>
            </a:endParaRPr>
          </a:p>
        </p:txBody>
      </p:sp>
      <p:sp>
        <p:nvSpPr>
          <p:cNvPr id="17" name="TextBox 34"/>
          <p:cNvSpPr txBox="1"/>
          <p:nvPr/>
        </p:nvSpPr>
        <p:spPr>
          <a:xfrm>
            <a:off x="3271588" y="4151343"/>
            <a:ext cx="5597471" cy="757130"/>
          </a:xfrm>
          <a:prstGeom prst="rect">
            <a:avLst/>
          </a:prstGeom>
          <a:noFill/>
        </p:spPr>
        <p:txBody>
          <a:bodyPr wrap="square" rtlCol="0">
            <a:spAutoFit/>
          </a:bodyPr>
          <a:lstStyle/>
          <a:p>
            <a:pPr marL="285750" indent="-285750" algn="just">
              <a:lnSpc>
                <a:spcPct val="120000"/>
              </a:lnSpc>
              <a:buFont typeface="Arial" charset="0"/>
              <a:buChar char="•"/>
            </a:pPr>
            <a:r>
              <a:rPr lang="en-US" altLang="zh-CN" b="1" dirty="0" smtClean="0">
                <a:solidFill>
                  <a:schemeClr val="tx1">
                    <a:lumMod val="75000"/>
                    <a:lumOff val="25000"/>
                  </a:schemeClr>
                </a:solidFill>
                <a:latin typeface="微软雅黑" pitchFamily="34" charset="-122"/>
                <a:ea typeface="微软雅黑" pitchFamily="34" charset="-122"/>
              </a:rPr>
              <a:t>EMV</a:t>
            </a:r>
            <a:r>
              <a:rPr lang="zh-CN" altLang="en-US" b="1" dirty="0" smtClean="0">
                <a:solidFill>
                  <a:schemeClr val="tx1">
                    <a:lumMod val="75000"/>
                    <a:lumOff val="25000"/>
                  </a:schemeClr>
                </a:solidFill>
                <a:latin typeface="微软雅黑" pitchFamily="34" charset="-122"/>
                <a:ea typeface="微软雅黑" pitchFamily="34" charset="-122"/>
              </a:rPr>
              <a:t>芯片技术：解决伪卡问题</a:t>
            </a:r>
            <a:endParaRPr lang="en-US" altLang="zh-CN" b="1" dirty="0" smtClean="0">
              <a:solidFill>
                <a:schemeClr val="tx1">
                  <a:lumMod val="75000"/>
                  <a:lumOff val="25000"/>
                </a:schemeClr>
              </a:solidFill>
              <a:latin typeface="微软雅黑" pitchFamily="34" charset="-122"/>
              <a:ea typeface="微软雅黑" pitchFamily="34" charset="-122"/>
            </a:endParaRPr>
          </a:p>
          <a:p>
            <a:pPr marL="285750" indent="-285750" algn="just">
              <a:lnSpc>
                <a:spcPct val="120000"/>
              </a:lnSpc>
              <a:buFont typeface="Arial" charset="0"/>
              <a:buChar char="•"/>
            </a:pPr>
            <a:r>
              <a:rPr lang="en-US" altLang="zh-CN" b="1" dirty="0" smtClean="0">
                <a:solidFill>
                  <a:schemeClr val="tx1">
                    <a:lumMod val="75000"/>
                    <a:lumOff val="25000"/>
                  </a:schemeClr>
                </a:solidFill>
                <a:latin typeface="微软雅黑" pitchFamily="34" charset="-122"/>
                <a:ea typeface="微软雅黑" pitchFamily="34" charset="-122"/>
              </a:rPr>
              <a:t>EMV</a:t>
            </a:r>
            <a:r>
              <a:rPr lang="zh-CN" altLang="en-US" b="1" dirty="0" smtClean="0">
                <a:solidFill>
                  <a:schemeClr val="tx1">
                    <a:lumMod val="75000"/>
                    <a:lumOff val="25000"/>
                  </a:schemeClr>
                </a:solidFill>
                <a:latin typeface="微软雅黑" pitchFamily="34" charset="-122"/>
                <a:ea typeface="微软雅黑" pitchFamily="34" charset="-122"/>
              </a:rPr>
              <a:t> </a:t>
            </a:r>
            <a:r>
              <a:rPr lang="en-US" altLang="zh-CN" b="1" dirty="0" smtClean="0">
                <a:solidFill>
                  <a:schemeClr val="tx1">
                    <a:lumMod val="75000"/>
                    <a:lumOff val="25000"/>
                  </a:schemeClr>
                </a:solidFill>
                <a:latin typeface="微软雅黑" pitchFamily="34" charset="-122"/>
                <a:ea typeface="微软雅黑" pitchFamily="34" charset="-122"/>
              </a:rPr>
              <a:t>Tokenization</a:t>
            </a:r>
            <a:r>
              <a:rPr lang="zh-CN" altLang="en-US" b="1" dirty="0" smtClean="0">
                <a:solidFill>
                  <a:schemeClr val="tx1">
                    <a:lumMod val="75000"/>
                    <a:lumOff val="25000"/>
                  </a:schemeClr>
                </a:solidFill>
                <a:latin typeface="微软雅黑" pitchFamily="34" charset="-122"/>
                <a:ea typeface="微软雅黑" pitchFamily="34" charset="-122"/>
              </a:rPr>
              <a:t>技术：解决敏感信息泄露问题</a:t>
            </a:r>
            <a:endParaRPr lang="en-US" altLang="zh-CN" b="1" dirty="0">
              <a:solidFill>
                <a:schemeClr val="tx1">
                  <a:lumMod val="75000"/>
                  <a:lumOff val="25000"/>
                </a:schemeClr>
              </a:solidFill>
              <a:latin typeface="微软雅黑" pitchFamily="34" charset="-122"/>
              <a:ea typeface="微软雅黑" pitchFamily="34" charset="-122"/>
            </a:endParaRPr>
          </a:p>
        </p:txBody>
      </p:sp>
      <p:sp>
        <p:nvSpPr>
          <p:cNvPr id="19" name="TextBox 33"/>
          <p:cNvSpPr txBox="1"/>
          <p:nvPr/>
        </p:nvSpPr>
        <p:spPr>
          <a:xfrm>
            <a:off x="1439144" y="2533471"/>
            <a:ext cx="7704856" cy="978729"/>
          </a:xfrm>
          <a:prstGeom prst="rect">
            <a:avLst/>
          </a:prstGeom>
          <a:noFill/>
        </p:spPr>
        <p:txBody>
          <a:bodyPr wrap="square" rtlCol="0">
            <a:spAutoFit/>
          </a:bodyPr>
          <a:lstStyle/>
          <a:p>
            <a:pPr marL="285750" indent="-285750">
              <a:buFont typeface="Wingdings" charset="2"/>
              <a:buChar char="Ø"/>
            </a:pPr>
            <a:r>
              <a:rPr lang="en-US" altLang="zh-CN" b="1" dirty="0">
                <a:solidFill>
                  <a:schemeClr val="tx1">
                    <a:lumMod val="75000"/>
                    <a:lumOff val="25000"/>
                  </a:schemeClr>
                </a:solidFill>
                <a:latin typeface="微软雅黑" pitchFamily="34" charset="-122"/>
                <a:ea typeface="微软雅黑" pitchFamily="34" charset="-122"/>
              </a:rPr>
              <a:t>PAN:</a:t>
            </a:r>
            <a:r>
              <a:rPr lang="en-US" altLang="zh-CN" b="1" dirty="0">
                <a:solidFill>
                  <a:schemeClr val="tx2"/>
                </a:solidFill>
                <a:latin typeface="微软雅黑" pitchFamily="34" charset="-122"/>
                <a:ea typeface="微软雅黑" pitchFamily="34" charset="-122"/>
              </a:rPr>
              <a:t>6226</a:t>
            </a:r>
            <a:r>
              <a:rPr lang="zh-CN" altLang="en-US" b="1" dirty="0">
                <a:solidFill>
                  <a:schemeClr val="tx2"/>
                </a:solidFill>
                <a:latin typeface="微软雅黑" pitchFamily="34" charset="-122"/>
                <a:ea typeface="微软雅黑" pitchFamily="34" charset="-122"/>
              </a:rPr>
              <a:t> </a:t>
            </a:r>
            <a:r>
              <a:rPr lang="en-US" altLang="zh-CN" b="1" dirty="0">
                <a:solidFill>
                  <a:schemeClr val="tx2"/>
                </a:solidFill>
                <a:latin typeface="微软雅黑" pitchFamily="34" charset="-122"/>
                <a:ea typeface="微软雅黑" pitchFamily="34" charset="-122"/>
              </a:rPr>
              <a:t>78</a:t>
            </a:r>
            <a:r>
              <a:rPr lang="zh-CN" altLang="en-US" b="1" dirty="0">
                <a:solidFill>
                  <a:schemeClr val="tx2"/>
                </a:solidFill>
                <a:latin typeface="微软雅黑" pitchFamily="34" charset="-122"/>
                <a:ea typeface="微软雅黑" pitchFamily="34" charset="-122"/>
              </a:rPr>
              <a:t>** **** </a:t>
            </a:r>
            <a:r>
              <a:rPr lang="en-US" altLang="zh-CN" b="1" dirty="0">
                <a:solidFill>
                  <a:schemeClr val="tx2"/>
                </a:solidFill>
                <a:latin typeface="微软雅黑" pitchFamily="34" charset="-122"/>
                <a:ea typeface="微软雅黑" pitchFamily="34" charset="-122"/>
              </a:rPr>
              <a:t>7867</a:t>
            </a:r>
            <a:r>
              <a:rPr lang="zh-CN" altLang="en-US" b="1" dirty="0">
                <a:solidFill>
                  <a:schemeClr val="tx2"/>
                </a:solidFill>
                <a:latin typeface="微软雅黑" pitchFamily="34" charset="-122"/>
                <a:ea typeface="微软雅黑" pitchFamily="34" charset="-122"/>
              </a:rPr>
              <a:t>  </a:t>
            </a:r>
            <a:r>
              <a:rPr lang="zh-CN" altLang="en-US" b="1" dirty="0">
                <a:solidFill>
                  <a:schemeClr val="tx1">
                    <a:lumMod val="75000"/>
                    <a:lumOff val="25000"/>
                  </a:schemeClr>
                </a:solidFill>
                <a:latin typeface="微软雅黑" pitchFamily="34" charset="-122"/>
                <a:ea typeface="微软雅黑" pitchFamily="34" charset="-122"/>
              </a:rPr>
              <a:t>对应为  </a:t>
            </a:r>
            <a:r>
              <a:rPr lang="en-US" altLang="zh-CN" b="1" dirty="0">
                <a:solidFill>
                  <a:schemeClr val="tx1">
                    <a:lumMod val="75000"/>
                    <a:lumOff val="25000"/>
                  </a:schemeClr>
                </a:solidFill>
                <a:latin typeface="微软雅黑" pitchFamily="34" charset="-122"/>
                <a:ea typeface="微软雅黑" pitchFamily="34" charset="-122"/>
              </a:rPr>
              <a:t>Token</a:t>
            </a:r>
            <a:r>
              <a:rPr lang="zh-CN" altLang="en-US" b="1" dirty="0">
                <a:solidFill>
                  <a:schemeClr val="tx1">
                    <a:lumMod val="75000"/>
                    <a:lumOff val="25000"/>
                  </a:schemeClr>
                </a:solidFill>
                <a:latin typeface="微软雅黑" pitchFamily="34" charset="-122"/>
                <a:ea typeface="微软雅黑" pitchFamily="34" charset="-122"/>
              </a:rPr>
              <a:t>：</a:t>
            </a:r>
            <a:r>
              <a:rPr lang="en-US" altLang="zh-CN" b="1" dirty="0">
                <a:solidFill>
                  <a:schemeClr val="tx2"/>
                </a:solidFill>
                <a:latin typeface="微软雅黑" pitchFamily="34" charset="-122"/>
                <a:ea typeface="微软雅黑" pitchFamily="34" charset="-122"/>
              </a:rPr>
              <a:t>6234</a:t>
            </a:r>
            <a:r>
              <a:rPr lang="zh-CN" altLang="en-US" b="1" dirty="0">
                <a:solidFill>
                  <a:schemeClr val="tx2"/>
                </a:solidFill>
                <a:latin typeface="微软雅黑" pitchFamily="34" charset="-122"/>
                <a:ea typeface="微软雅黑" pitchFamily="34" charset="-122"/>
              </a:rPr>
              <a:t> </a:t>
            </a:r>
            <a:r>
              <a:rPr lang="en-US" altLang="zh-CN" b="1" dirty="0">
                <a:solidFill>
                  <a:schemeClr val="tx2"/>
                </a:solidFill>
                <a:latin typeface="微软雅黑" pitchFamily="34" charset="-122"/>
                <a:ea typeface="微软雅黑" pitchFamily="34" charset="-122"/>
              </a:rPr>
              <a:t>89</a:t>
            </a:r>
            <a:r>
              <a:rPr lang="zh-CN" altLang="en-US" b="1" dirty="0">
                <a:solidFill>
                  <a:schemeClr val="tx2"/>
                </a:solidFill>
                <a:latin typeface="微软雅黑" pitchFamily="34" charset="-122"/>
                <a:ea typeface="微软雅黑" pitchFamily="34" charset="-122"/>
              </a:rPr>
              <a:t>** **** </a:t>
            </a:r>
            <a:r>
              <a:rPr lang="en-US" altLang="zh-CN" b="1" dirty="0">
                <a:solidFill>
                  <a:schemeClr val="tx2"/>
                </a:solidFill>
                <a:latin typeface="微软雅黑" pitchFamily="34" charset="-122"/>
                <a:ea typeface="微软雅黑" pitchFamily="34" charset="-122"/>
              </a:rPr>
              <a:t>6756</a:t>
            </a:r>
            <a:endParaRPr kumimoji="1" lang="en-US" altLang="zh-CN" dirty="0">
              <a:solidFill>
                <a:schemeClr val="tx2"/>
              </a:solidFill>
            </a:endParaRPr>
          </a:p>
          <a:p>
            <a:pPr marL="285750" indent="-285750">
              <a:buFont typeface="Wingdings" charset="2"/>
              <a:buChar char="Ø"/>
            </a:pPr>
            <a:r>
              <a:rPr kumimoji="1" lang="en-US" altLang="zh-CN" b="1" dirty="0">
                <a:solidFill>
                  <a:schemeClr val="tx1">
                    <a:lumMod val="75000"/>
                    <a:lumOff val="25000"/>
                  </a:schemeClr>
                </a:solidFill>
                <a:latin typeface="微软雅黑" pitchFamily="34" charset="-122"/>
                <a:ea typeface="微软雅黑" pitchFamily="34" charset="-122"/>
              </a:rPr>
              <a:t>PAN</a:t>
            </a:r>
            <a:r>
              <a:rPr kumimoji="1" lang="zh-CN" altLang="en-US" b="1" dirty="0">
                <a:solidFill>
                  <a:schemeClr val="tx1">
                    <a:lumMod val="75000"/>
                    <a:lumOff val="25000"/>
                  </a:schemeClr>
                </a:solidFill>
                <a:latin typeface="微软雅黑" pitchFamily="34" charset="-122"/>
                <a:ea typeface="微软雅黑" pitchFamily="34" charset="-122"/>
              </a:rPr>
              <a:t>有效期：</a:t>
            </a:r>
            <a:r>
              <a:rPr kumimoji="1" lang="en-US" altLang="zh-CN" b="1" dirty="0">
                <a:solidFill>
                  <a:schemeClr val="tx2"/>
                </a:solidFill>
                <a:latin typeface="微软雅黑" pitchFamily="34" charset="-122"/>
                <a:ea typeface="微软雅黑" pitchFamily="34" charset="-122"/>
              </a:rPr>
              <a:t>12/15(</a:t>
            </a:r>
            <a:r>
              <a:rPr kumimoji="1" lang="zh-CN" altLang="en-US" b="1" dirty="0">
                <a:solidFill>
                  <a:schemeClr val="tx2"/>
                </a:solidFill>
                <a:latin typeface="微软雅黑" pitchFamily="34" charset="-122"/>
                <a:ea typeface="微软雅黑" pitchFamily="34" charset="-122"/>
              </a:rPr>
              <a:t>月</a:t>
            </a:r>
            <a:r>
              <a:rPr kumimoji="1" lang="en-US" altLang="zh-CN" b="1" dirty="0">
                <a:solidFill>
                  <a:schemeClr val="tx2"/>
                </a:solidFill>
                <a:latin typeface="微软雅黑" pitchFamily="34" charset="-122"/>
                <a:ea typeface="微软雅黑" pitchFamily="34" charset="-122"/>
              </a:rPr>
              <a:t>/</a:t>
            </a:r>
            <a:r>
              <a:rPr kumimoji="1" lang="zh-CN" altLang="en-US" b="1" dirty="0">
                <a:solidFill>
                  <a:schemeClr val="tx2"/>
                </a:solidFill>
                <a:latin typeface="微软雅黑" pitchFamily="34" charset="-122"/>
                <a:ea typeface="微软雅黑" pitchFamily="34" charset="-122"/>
              </a:rPr>
              <a:t>年</a:t>
            </a:r>
            <a:r>
              <a:rPr kumimoji="1" lang="en-US" altLang="zh-CN" b="1" dirty="0">
                <a:solidFill>
                  <a:schemeClr val="tx2"/>
                </a:solidFill>
                <a:latin typeface="微软雅黑" pitchFamily="34" charset="-122"/>
                <a:ea typeface="微软雅黑" pitchFamily="34" charset="-122"/>
              </a:rPr>
              <a:t>)</a:t>
            </a:r>
            <a:r>
              <a:rPr kumimoji="1" lang="zh-CN" altLang="en-US" b="1" dirty="0">
                <a:solidFill>
                  <a:schemeClr val="tx1">
                    <a:lumMod val="75000"/>
                    <a:lumOff val="25000"/>
                  </a:schemeClr>
                </a:solidFill>
                <a:latin typeface="微软雅黑" pitchFamily="34" charset="-122"/>
                <a:ea typeface="微软雅黑" pitchFamily="34" charset="-122"/>
              </a:rPr>
              <a:t>  对应为  </a:t>
            </a:r>
            <a:r>
              <a:rPr kumimoji="1" lang="en-US" altLang="zh-CN" b="1" dirty="0">
                <a:solidFill>
                  <a:schemeClr val="tx1">
                    <a:lumMod val="75000"/>
                    <a:lumOff val="25000"/>
                  </a:schemeClr>
                </a:solidFill>
                <a:latin typeface="微软雅黑" pitchFamily="34" charset="-122"/>
                <a:ea typeface="微软雅黑" pitchFamily="34" charset="-122"/>
              </a:rPr>
              <a:t>Token</a:t>
            </a:r>
            <a:r>
              <a:rPr kumimoji="1" lang="zh-CN" altLang="en-US" b="1" dirty="0">
                <a:solidFill>
                  <a:schemeClr val="tx1">
                    <a:lumMod val="75000"/>
                    <a:lumOff val="25000"/>
                  </a:schemeClr>
                </a:solidFill>
                <a:latin typeface="微软雅黑" pitchFamily="34" charset="-122"/>
                <a:ea typeface="微软雅黑" pitchFamily="34" charset="-122"/>
              </a:rPr>
              <a:t>有效期：</a:t>
            </a:r>
            <a:r>
              <a:rPr kumimoji="1" lang="en-US" altLang="zh-CN" b="1" dirty="0">
                <a:solidFill>
                  <a:schemeClr val="tx2"/>
                </a:solidFill>
                <a:latin typeface="微软雅黑" pitchFamily="34" charset="-122"/>
                <a:ea typeface="微软雅黑" pitchFamily="34" charset="-122"/>
              </a:rPr>
              <a:t>12/14</a:t>
            </a:r>
            <a:r>
              <a:rPr kumimoji="1" lang="zh-CN" altLang="en-US" b="1" dirty="0">
                <a:solidFill>
                  <a:schemeClr val="tx2"/>
                </a:solidFill>
                <a:latin typeface="微软雅黑" pitchFamily="34" charset="-122"/>
                <a:ea typeface="微软雅黑" pitchFamily="34" charset="-122"/>
              </a:rPr>
              <a:t>（月</a:t>
            </a:r>
            <a:r>
              <a:rPr kumimoji="1" lang="en-US" altLang="zh-CN" b="1" dirty="0">
                <a:solidFill>
                  <a:schemeClr val="tx2"/>
                </a:solidFill>
                <a:latin typeface="微软雅黑" pitchFamily="34" charset="-122"/>
                <a:ea typeface="微软雅黑" pitchFamily="34" charset="-122"/>
              </a:rPr>
              <a:t>/</a:t>
            </a:r>
            <a:r>
              <a:rPr kumimoji="1" lang="zh-CN" altLang="en-US" b="1" dirty="0">
                <a:solidFill>
                  <a:schemeClr val="tx2"/>
                </a:solidFill>
                <a:latin typeface="微软雅黑" pitchFamily="34" charset="-122"/>
                <a:ea typeface="微软雅黑" pitchFamily="34" charset="-122"/>
              </a:rPr>
              <a:t>年）</a:t>
            </a:r>
            <a:endParaRPr lang="en-US" altLang="zh-CN" b="1" dirty="0">
              <a:solidFill>
                <a:schemeClr val="tx2"/>
              </a:solidFill>
              <a:latin typeface="微软雅黑" pitchFamily="34" charset="-122"/>
              <a:ea typeface="微软雅黑" pitchFamily="34" charset="-122"/>
            </a:endParaRPr>
          </a:p>
          <a:p>
            <a:pPr marL="285750" marR="0" lvl="0" indent="-285750" algn="just" defTabSz="914400" eaLnBrk="1" fontAlgn="auto" latinLnBrk="0" hangingPunct="1">
              <a:lnSpc>
                <a:spcPct val="120000"/>
              </a:lnSpc>
              <a:spcBef>
                <a:spcPts val="0"/>
              </a:spcBef>
              <a:spcAft>
                <a:spcPts val="0"/>
              </a:spcAft>
              <a:buClrTx/>
              <a:buSzTx/>
              <a:buFont typeface="Wingdings" charset="2"/>
              <a:buNone/>
              <a:tabLst/>
              <a:defRPr/>
            </a:pPr>
            <a:endParaRPr lang="en-US" altLang="zh-CN" b="1" dirty="0" smtClean="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328251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down)">
                                      <p:cBhvr>
                                        <p:cTn id="11" dur="500"/>
                                        <p:tgtEl>
                                          <p:spTgt spid="26"/>
                                        </p:tgtEl>
                                      </p:cBhvr>
                                    </p:animEffect>
                                  </p:childTnLst>
                                </p:cTn>
                              </p:par>
                              <p:par>
                                <p:cTn id="12" presetID="10" presetClass="entr" presetSubtype="0" fill="hold" grpId="0" nodeType="withEffect" nodePh="1">
                                  <p:stCondLst>
                                    <p:cond delay="300"/>
                                  </p:stCondLst>
                                  <p:endCondLst>
                                    <p:cond evt="begin" delay="0">
                                      <p:tn val="12"/>
                                    </p:cond>
                                  </p:end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childTnLst>
                          </p:cTn>
                        </p:par>
                        <p:par>
                          <p:cTn id="15" fill="hold">
                            <p:stCondLst>
                              <p:cond delay="1300"/>
                            </p:stCondLst>
                            <p:childTnLst>
                              <p:par>
                                <p:cTn id="16" presetID="22" presetClass="entr" presetSubtype="1"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up)">
                                      <p:cBhvr>
                                        <p:cTn id="18" dur="500"/>
                                        <p:tgtEl>
                                          <p:spTgt spid="27"/>
                                        </p:tgtEl>
                                      </p:cBhvr>
                                    </p:animEffect>
                                  </p:childTnLst>
                                </p:cTn>
                              </p:par>
                            </p:childTnLst>
                          </p:cTn>
                        </p:par>
                        <p:par>
                          <p:cTn id="19" fill="hold">
                            <p:stCondLst>
                              <p:cond delay="1800"/>
                            </p:stCondLst>
                            <p:childTnLst>
                              <p:par>
                                <p:cTn id="20" presetID="22" presetClass="entr" presetSubtype="1" fill="hold" grpId="0" nodeType="after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up)">
                                      <p:cBhvr>
                                        <p:cTn id="22" dur="500"/>
                                        <p:tgtEl>
                                          <p:spTgt spid="3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left)">
                                      <p:cBhvr>
                                        <p:cTn id="25" dur="500"/>
                                        <p:tgtEl>
                                          <p:spTgt spid="32"/>
                                        </p:tgtEl>
                                      </p:cBhvr>
                                    </p:animEffect>
                                  </p:childTnLst>
                                </p:cTn>
                              </p:par>
                            </p:childTnLst>
                          </p:cTn>
                        </p:par>
                        <p:par>
                          <p:cTn id="26" fill="hold">
                            <p:stCondLst>
                              <p:cond delay="2300"/>
                            </p:stCondLst>
                            <p:childTnLst>
                              <p:par>
                                <p:cTn id="27" presetID="22" presetClass="entr" presetSubtype="1" fill="hold" grpId="0" nodeType="after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ipe(up)">
                                      <p:cBhvr>
                                        <p:cTn id="29" dur="500"/>
                                        <p:tgtEl>
                                          <p:spTgt spid="33"/>
                                        </p:tgtEl>
                                      </p:cBhvr>
                                    </p:animEffect>
                                  </p:childTnLst>
                                </p:cTn>
                              </p:par>
                            </p:childTnLst>
                          </p:cTn>
                        </p:par>
                        <p:par>
                          <p:cTn id="30" fill="hold">
                            <p:stCondLst>
                              <p:cond delay="2800"/>
                            </p:stCondLst>
                            <p:childTnLst>
                              <p:par>
                                <p:cTn id="31" presetID="22" presetClass="entr" presetSubtype="1" fill="hold" grpId="0" nodeType="after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wipe(up)">
                                      <p:cBhvr>
                                        <p:cTn id="33" dur="500"/>
                                        <p:tgtEl>
                                          <p:spTgt spid="35"/>
                                        </p:tgtEl>
                                      </p:cBhvr>
                                    </p:animEffect>
                                  </p:childTnLst>
                                </p:cTn>
                              </p:par>
                            </p:childTnLst>
                          </p:cTn>
                        </p:par>
                        <p:par>
                          <p:cTn id="34" fill="hold">
                            <p:stCondLst>
                              <p:cond delay="3300"/>
                            </p:stCondLst>
                            <p:childTnLst>
                              <p:par>
                                <p:cTn id="35" presetID="22" presetClass="entr" presetSubtype="1"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up)">
                                      <p:cBhvr>
                                        <p:cTn id="37" dur="500"/>
                                        <p:tgtEl>
                                          <p:spTgt spid="17"/>
                                        </p:tgtEl>
                                      </p:cBhvr>
                                    </p:animEffect>
                                  </p:childTnLst>
                                </p:cTn>
                              </p:par>
                            </p:childTnLst>
                          </p:cTn>
                        </p:par>
                        <p:par>
                          <p:cTn id="38" fill="hold">
                            <p:stCondLst>
                              <p:cond delay="3800"/>
                            </p:stCondLst>
                            <p:childTnLst>
                              <p:par>
                                <p:cTn id="39" presetID="22" presetClass="entr" presetSubtype="1"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up)">
                                      <p:cBhvr>
                                        <p:cTn id="4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P spid="26" grpId="0" animBg="1"/>
      <p:bldP spid="27" grpId="0"/>
      <p:bldP spid="32" grpId="0" animBg="1"/>
      <p:bldP spid="33" grpId="0" animBg="1"/>
      <p:bldP spid="34" grpId="0"/>
      <p:bldP spid="35" grpId="0"/>
      <p:bldP spid="17"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2037312" y="797772"/>
            <a:ext cx="6207096" cy="1255570"/>
          </a:xfrm>
          <a:prstGeom prst="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6" name="矩形 35"/>
          <p:cNvSpPr/>
          <p:nvPr/>
        </p:nvSpPr>
        <p:spPr>
          <a:xfrm>
            <a:off x="2843808" y="653756"/>
            <a:ext cx="3515183" cy="347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dirty="0" smtClean="0">
                <a:latin typeface="微软雅黑" pitchFamily="34" charset="-122"/>
                <a:ea typeface="微软雅黑" pitchFamily="34" charset="-122"/>
              </a:rPr>
              <a:t>标记服务提供方</a:t>
            </a:r>
            <a:endParaRPr lang="zh-CN" altLang="en-US" dirty="0">
              <a:latin typeface="微软雅黑" pitchFamily="34" charset="-122"/>
              <a:ea typeface="微软雅黑" pitchFamily="34" charset="-122"/>
            </a:endParaRPr>
          </a:p>
        </p:txBody>
      </p:sp>
      <p:sp>
        <p:nvSpPr>
          <p:cNvPr id="37" name="六边形 36"/>
          <p:cNvSpPr/>
          <p:nvPr/>
        </p:nvSpPr>
        <p:spPr>
          <a:xfrm>
            <a:off x="247080" y="2378091"/>
            <a:ext cx="1190447" cy="1026114"/>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2400" dirty="0" smtClean="0">
                <a:latin typeface="微软雅黑" panose="020B0503020204020204" pitchFamily="34" charset="-122"/>
                <a:ea typeface="微软雅黑" panose="020B0503020204020204" pitchFamily="34" charset="-122"/>
              </a:rPr>
              <a:t>概念</a:t>
            </a:r>
            <a:endParaRPr lang="zh-CN" altLang="en-US" sz="2400" dirty="0">
              <a:latin typeface="微软雅黑" panose="020B0503020204020204" pitchFamily="34" charset="-122"/>
              <a:ea typeface="微软雅黑" panose="020B0503020204020204" pitchFamily="34" charset="-122"/>
            </a:endParaRPr>
          </a:p>
        </p:txBody>
      </p:sp>
      <p:cxnSp>
        <p:nvCxnSpPr>
          <p:cNvPr id="38" name="直接箭头连接符 37"/>
          <p:cNvCxnSpPr>
            <a:stCxn id="37" idx="5"/>
            <a:endCxn id="35" idx="1"/>
          </p:cNvCxnSpPr>
          <p:nvPr/>
        </p:nvCxnSpPr>
        <p:spPr>
          <a:xfrm flipV="1">
            <a:off x="1180999" y="1425557"/>
            <a:ext cx="856313" cy="952534"/>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37" idx="0"/>
            <a:endCxn id="42" idx="1"/>
          </p:cNvCxnSpPr>
          <p:nvPr/>
        </p:nvCxnSpPr>
        <p:spPr>
          <a:xfrm>
            <a:off x="1437527" y="2891148"/>
            <a:ext cx="599785" cy="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37" idx="1"/>
            <a:endCxn id="45" idx="1"/>
          </p:cNvCxnSpPr>
          <p:nvPr/>
        </p:nvCxnSpPr>
        <p:spPr>
          <a:xfrm>
            <a:off x="1180999" y="3404205"/>
            <a:ext cx="856313" cy="97588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153243" y="1023827"/>
            <a:ext cx="5995981" cy="909482"/>
          </a:xfrm>
          <a:prstGeom prst="rect">
            <a:avLst/>
          </a:prstGeom>
          <a:noFill/>
        </p:spPr>
        <p:txBody>
          <a:bodyPr wrap="square" lIns="68584" tIns="34291" rIns="68584" bIns="34291" rtlCol="0">
            <a:spAutoFit/>
          </a:bodyPr>
          <a:lstStyle/>
          <a:p>
            <a:pPr>
              <a:lnSpc>
                <a:spcPct val="130000"/>
              </a:lnSpc>
            </a:pPr>
            <a:r>
              <a:rPr lang="zh-CN" altLang="zh-CN" sz="1400" dirty="0"/>
              <a:t>标记服务提供方（</a:t>
            </a:r>
            <a:r>
              <a:rPr lang="en-US" altLang="zh-CN" sz="1400" dirty="0"/>
              <a:t>Token Service Provider</a:t>
            </a:r>
            <a:r>
              <a:rPr lang="zh-CN" altLang="zh-CN" sz="1400" dirty="0"/>
              <a:t>，以下简称</a:t>
            </a:r>
            <a:r>
              <a:rPr lang="en-US" altLang="zh-CN" sz="1400" dirty="0"/>
              <a:t>TSP</a:t>
            </a:r>
            <a:r>
              <a:rPr lang="zh-CN" altLang="zh-CN" sz="1400" dirty="0"/>
              <a:t>）是负责产生、维护标记的主体，它也负责管理标记请求方，并向其提供标记的相关服务。标记服务提供方作为支付标记的发行机构，负责</a:t>
            </a:r>
            <a:r>
              <a:rPr lang="en-US" altLang="zh-CN" sz="1400" dirty="0"/>
              <a:t>TSP</a:t>
            </a:r>
            <a:r>
              <a:rPr lang="zh-CN" altLang="zh-CN" sz="1400" dirty="0"/>
              <a:t>的建设、维护以及运营。</a:t>
            </a:r>
            <a:endParaRPr lang="en-US" altLang="zh-CN" sz="1400" dirty="0">
              <a:solidFill>
                <a:schemeClr val="tx1">
                  <a:lumMod val="65000"/>
                  <a:lumOff val="35000"/>
                </a:schemeClr>
              </a:solidFill>
              <a:latin typeface="微软雅黑" pitchFamily="34" charset="-122"/>
              <a:ea typeface="微软雅黑" panose="020B0503020204020204" pitchFamily="34" charset="-122"/>
            </a:endParaRPr>
          </a:p>
        </p:txBody>
      </p:sp>
      <p:sp>
        <p:nvSpPr>
          <p:cNvPr id="42" name="矩形 41"/>
          <p:cNvSpPr/>
          <p:nvPr/>
        </p:nvSpPr>
        <p:spPr>
          <a:xfrm>
            <a:off x="2037312" y="2326518"/>
            <a:ext cx="6207096" cy="1129260"/>
          </a:xfrm>
          <a:prstGeom prst="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3" name="矩形 42"/>
          <p:cNvSpPr/>
          <p:nvPr/>
        </p:nvSpPr>
        <p:spPr>
          <a:xfrm>
            <a:off x="2843808" y="2166219"/>
            <a:ext cx="3515183" cy="347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dirty="0" smtClean="0">
                <a:latin typeface="微软雅黑" pitchFamily="34" charset="-122"/>
                <a:ea typeface="微软雅黑" pitchFamily="34" charset="-122"/>
              </a:rPr>
              <a:t>标记请求方</a:t>
            </a:r>
            <a:endParaRPr lang="zh-CN" altLang="en-US" dirty="0">
              <a:latin typeface="微软雅黑" pitchFamily="34" charset="-122"/>
              <a:ea typeface="微软雅黑" pitchFamily="34" charset="-122"/>
            </a:endParaRPr>
          </a:p>
        </p:txBody>
      </p:sp>
      <p:sp>
        <p:nvSpPr>
          <p:cNvPr id="44" name="TextBox 43"/>
          <p:cNvSpPr txBox="1"/>
          <p:nvPr/>
        </p:nvSpPr>
        <p:spPr>
          <a:xfrm>
            <a:off x="2153242" y="2472195"/>
            <a:ext cx="5995981" cy="909482"/>
          </a:xfrm>
          <a:prstGeom prst="rect">
            <a:avLst/>
          </a:prstGeom>
          <a:noFill/>
        </p:spPr>
        <p:txBody>
          <a:bodyPr wrap="square" lIns="68584" tIns="34291" rIns="68584" bIns="34291" rtlCol="0">
            <a:spAutoFit/>
          </a:bodyPr>
          <a:lstStyle/>
          <a:p>
            <a:pPr>
              <a:lnSpc>
                <a:spcPct val="130000"/>
              </a:lnSpc>
            </a:pPr>
            <a:r>
              <a:rPr lang="zh-CN" altLang="zh-CN" sz="1400" dirty="0"/>
              <a:t>标记请求方（</a:t>
            </a:r>
            <a:r>
              <a:rPr lang="en-US" altLang="zh-CN" sz="1400" dirty="0"/>
              <a:t>Token Requestor </a:t>
            </a:r>
            <a:r>
              <a:rPr lang="zh-CN" altLang="zh-CN" sz="1400" dirty="0"/>
              <a:t>，以下简称</a:t>
            </a:r>
            <a:r>
              <a:rPr lang="en-US" altLang="zh-CN" sz="1400" dirty="0"/>
              <a:t>TR</a:t>
            </a:r>
            <a:r>
              <a:rPr lang="zh-CN" altLang="zh-CN" sz="1400" dirty="0"/>
              <a:t>）是向标记服务提供方提交标记申请的机构。该机构可以是传统支付行业的参与者或者某类专业化服务提供方。在标记化系统中，标记服务提供方管理并唯一标识标记请求方。</a:t>
            </a:r>
            <a:endParaRPr lang="en-US" altLang="zh-CN" sz="1400" dirty="0">
              <a:solidFill>
                <a:schemeClr val="tx1">
                  <a:lumMod val="65000"/>
                  <a:lumOff val="35000"/>
                </a:schemeClr>
              </a:solidFill>
              <a:latin typeface="微软雅黑" pitchFamily="34" charset="-122"/>
              <a:ea typeface="微软雅黑" panose="020B0503020204020204" pitchFamily="34" charset="-122"/>
            </a:endParaRPr>
          </a:p>
        </p:txBody>
      </p:sp>
      <p:sp>
        <p:nvSpPr>
          <p:cNvPr id="45" name="矩形 44"/>
          <p:cNvSpPr/>
          <p:nvPr/>
        </p:nvSpPr>
        <p:spPr>
          <a:xfrm>
            <a:off x="2037312" y="3740160"/>
            <a:ext cx="6207096" cy="1279862"/>
          </a:xfrm>
          <a:prstGeom prst="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6" name="矩形 45"/>
          <p:cNvSpPr/>
          <p:nvPr/>
        </p:nvSpPr>
        <p:spPr>
          <a:xfrm>
            <a:off x="2843808" y="3579862"/>
            <a:ext cx="3515183" cy="347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dirty="0" smtClean="0">
                <a:latin typeface="微软雅黑" pitchFamily="34" charset="-122"/>
                <a:ea typeface="微软雅黑" pitchFamily="34" charset="-122"/>
              </a:rPr>
              <a:t>标记的域控</a:t>
            </a:r>
            <a:endParaRPr lang="zh-CN" altLang="en-US" dirty="0">
              <a:latin typeface="微软雅黑" pitchFamily="34" charset="-122"/>
              <a:ea typeface="微软雅黑" pitchFamily="34" charset="-122"/>
            </a:endParaRPr>
          </a:p>
        </p:txBody>
      </p:sp>
      <p:sp>
        <p:nvSpPr>
          <p:cNvPr id="47" name="TextBox 46"/>
          <p:cNvSpPr txBox="1"/>
          <p:nvPr/>
        </p:nvSpPr>
        <p:spPr>
          <a:xfrm>
            <a:off x="2153243" y="3953176"/>
            <a:ext cx="5995981" cy="931026"/>
          </a:xfrm>
          <a:prstGeom prst="rect">
            <a:avLst/>
          </a:prstGeom>
          <a:noFill/>
        </p:spPr>
        <p:txBody>
          <a:bodyPr wrap="square" lIns="68584" tIns="34291" rIns="68584" bIns="34291" rtlCol="0">
            <a:spAutoFit/>
          </a:bodyPr>
          <a:lstStyle/>
          <a:p>
            <a:r>
              <a:rPr lang="zh-CN" altLang="zh-CN" sz="1400" dirty="0"/>
              <a:t>表示标记被限定的使用场景，比如特定的交易类型、使用次数、支付渠道</a:t>
            </a:r>
            <a:r>
              <a:rPr lang="en-US" altLang="zh-CN" sz="1400" dirty="0"/>
              <a:t>(</a:t>
            </a:r>
            <a:r>
              <a:rPr lang="zh-CN" altLang="zh-CN" sz="1400" dirty="0"/>
              <a:t>例如仅</a:t>
            </a:r>
            <a:r>
              <a:rPr lang="en-US" altLang="zh-CN" sz="1400" dirty="0"/>
              <a:t>NFC)</a:t>
            </a:r>
            <a:r>
              <a:rPr lang="zh-CN" altLang="zh-CN" sz="1400" dirty="0"/>
              <a:t>、商户名称、数字钱包服务提供方或者以上限定场景的任意组合。一个简单的例子就是线上商户，可以为该商户定义一个单独的域控，这样即使支付标记被攻击或者泄露，也不能用在其他支付交易场景中。</a:t>
            </a:r>
          </a:p>
        </p:txBody>
      </p:sp>
      <p:sp>
        <p:nvSpPr>
          <p:cNvPr id="19" name="TextBox 18"/>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支付标记化</a:t>
            </a:r>
            <a:r>
              <a:rPr lang="zh-CN" altLang="en-US" sz="2000" b="1" dirty="0" smtClean="0">
                <a:solidFill>
                  <a:schemeClr val="tx1">
                    <a:lumMod val="75000"/>
                    <a:lumOff val="25000"/>
                  </a:schemeClr>
                </a:solidFill>
              </a:rPr>
              <a:t>的概念</a:t>
            </a:r>
            <a:endParaRPr lang="zh-CN" altLang="en-US" sz="2000" b="1" dirty="0">
              <a:solidFill>
                <a:schemeClr val="tx1">
                  <a:lumMod val="75000"/>
                  <a:lumOff val="25000"/>
                </a:schemeClr>
              </a:solidFill>
            </a:endParaRPr>
          </a:p>
        </p:txBody>
      </p:sp>
    </p:spTree>
    <p:extLst>
      <p:ext uri="{BB962C8B-B14F-4D97-AF65-F5344CB8AC3E}">
        <p14:creationId xmlns:p14="http://schemas.microsoft.com/office/powerpoint/2010/main" val="97963588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randombar(horizontal)">
                                          <p:cBhvr>
                                            <p:cTn id="7" dur="500"/>
                                            <p:tgtEl>
                                              <p:spTgt spid="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left)">
                                          <p:cBhvr>
                                            <p:cTn id="11" dur="500"/>
                                            <p:tgtEl>
                                              <p:spTgt spid="38"/>
                                            </p:tgtEl>
                                          </p:cBhvr>
                                        </p:animEffect>
                                      </p:childTnLst>
                                    </p:cTn>
                                  </p:par>
                                  <p:par>
                                    <p:cTn id="12" presetID="22" presetClass="entr" presetSubtype="8" fill="hold" nodeType="with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wipe(left)">
                                          <p:cBhvr>
                                            <p:cTn id="14" dur="500"/>
                                            <p:tgtEl>
                                              <p:spTgt spid="39"/>
                                            </p:tgtEl>
                                          </p:cBhvr>
                                        </p:animEffect>
                                      </p:childTnLst>
                                    </p:cTn>
                                  </p:par>
                                  <p:par>
                                    <p:cTn id="15" presetID="22" presetClass="entr" presetSubtype="8"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left)">
                                          <p:cBhvr>
                                            <p:cTn id="17" dur="500"/>
                                            <p:tgtEl>
                                              <p:spTgt spid="40"/>
                                            </p:tgtEl>
                                          </p:cBhvr>
                                        </p:animEffect>
                                      </p:childTnLst>
                                    </p:cTn>
                                  </p:par>
                                </p:childTnLst>
                              </p:cTn>
                            </p:par>
                            <p:par>
                              <p:cTn id="18" fill="hold">
                                <p:stCondLst>
                                  <p:cond delay="1000"/>
                                </p:stCondLst>
                                <p:childTnLst>
                                  <p:par>
                                    <p:cTn id="19" presetID="16" presetClass="entr" presetSubtype="37"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barn(outVertical)">
                                          <p:cBhvr>
                                            <p:cTn id="21" dur="500"/>
                                            <p:tgtEl>
                                              <p:spTgt spid="36"/>
                                            </p:tgtEl>
                                          </p:cBhvr>
                                        </p:animEffect>
                                      </p:childTnLst>
                                    </p:cTn>
                                  </p:par>
                                </p:childTnLst>
                              </p:cTn>
                            </p:par>
                            <p:par>
                              <p:cTn id="22" fill="hold">
                                <p:stCondLst>
                                  <p:cond delay="1500"/>
                                </p:stCondLst>
                                <p:childTnLst>
                                  <p:par>
                                    <p:cTn id="23" presetID="2" presetClass="entr" presetSubtype="1" fill="hold" grpId="0" nodeType="afterEffect" p14:presetBounceEnd="50000">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14:bounceEnd="50000">
                                          <p:cBhvr additive="base">
                                            <p:cTn id="25" dur="500" fill="hold"/>
                                            <p:tgtEl>
                                              <p:spTgt spid="35"/>
                                            </p:tgtEl>
                                            <p:attrNameLst>
                                              <p:attrName>ppt_x</p:attrName>
                                            </p:attrNameLst>
                                          </p:cBhvr>
                                          <p:tavLst>
                                            <p:tav tm="0">
                                              <p:val>
                                                <p:strVal val="#ppt_x"/>
                                              </p:val>
                                            </p:tav>
                                            <p:tav tm="100000">
                                              <p:val>
                                                <p:strVal val="#ppt_x"/>
                                              </p:val>
                                            </p:tav>
                                          </p:tavLst>
                                        </p:anim>
                                        <p:anim calcmode="lin" valueType="num" p14:bounceEnd="50000">
                                          <p:cBhvr additive="base">
                                            <p:cTn id="26" dur="500" fill="hold"/>
                                            <p:tgtEl>
                                              <p:spTgt spid="35"/>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41"/>
                                            </p:tgtEl>
                                            <p:attrNameLst>
                                              <p:attrName>style.visibility</p:attrName>
                                            </p:attrNameLst>
                                          </p:cBhvr>
                                          <p:to>
                                            <p:strVal val="visible"/>
                                          </p:to>
                                        </p:set>
                                        <p:animEffect transition="in" filter="wipe(left)">
                                          <p:cBhvr>
                                            <p:cTn id="30" dur="100"/>
                                            <p:tgtEl>
                                              <p:spTgt spid="41"/>
                                            </p:tgtEl>
                                          </p:cBhvr>
                                        </p:animEffect>
                                      </p:childTnLst>
                                    </p:cTn>
                                  </p:par>
                                  <p:par>
                                    <p:cTn id="31" presetID="1" presetClass="entr" presetSubtype="0" fill="hold" grpId="1" nodeType="withEffect">
                                      <p:stCondLst>
                                        <p:cond delay="0"/>
                                      </p:stCondLst>
                                      <p:iterate type="lt">
                                        <p:tmAbs val="0"/>
                                      </p:iterate>
                                      <p:childTnLst>
                                        <p:set>
                                          <p:cBhvr>
                                            <p:cTn id="32" dur="1" fill="hold">
                                              <p:stCondLst>
                                                <p:cond delay="0"/>
                                              </p:stCondLst>
                                            </p:cTn>
                                            <p:tgtEl>
                                              <p:spTgt spid="41"/>
                                            </p:tgtEl>
                                            <p:attrNameLst>
                                              <p:attrName>style.visibility</p:attrName>
                                            </p:attrNameLst>
                                          </p:cBhvr>
                                          <p:to>
                                            <p:strVal val="visible"/>
                                          </p:to>
                                        </p:set>
                                      </p:childTnLst>
                                    </p:cTn>
                                  </p:par>
                                </p:childTnLst>
                              </p:cTn>
                            </p:par>
                            <p:par>
                              <p:cTn id="33" fill="hold">
                                <p:stCondLst>
                                  <p:cond delay="5400"/>
                                </p:stCondLst>
                                <p:childTnLst>
                                  <p:par>
                                    <p:cTn id="34" presetID="16" presetClass="entr" presetSubtype="37" fill="hold" grpId="0" nodeType="after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barn(outVertical)">
                                          <p:cBhvr>
                                            <p:cTn id="36" dur="500"/>
                                            <p:tgtEl>
                                              <p:spTgt spid="43"/>
                                            </p:tgtEl>
                                          </p:cBhvr>
                                        </p:animEffect>
                                      </p:childTnLst>
                                    </p:cTn>
                                  </p:par>
                                </p:childTnLst>
                              </p:cTn>
                            </p:par>
                            <p:par>
                              <p:cTn id="37" fill="hold">
                                <p:stCondLst>
                                  <p:cond delay="5900"/>
                                </p:stCondLst>
                                <p:childTnLst>
                                  <p:par>
                                    <p:cTn id="38" presetID="2" presetClass="entr" presetSubtype="1" fill="hold" grpId="0" nodeType="afterEffect" p14:presetBounceEnd="50000">
                                      <p:stCondLst>
                                        <p:cond delay="0"/>
                                      </p:stCondLst>
                                      <p:childTnLst>
                                        <p:set>
                                          <p:cBhvr>
                                            <p:cTn id="39" dur="1" fill="hold">
                                              <p:stCondLst>
                                                <p:cond delay="0"/>
                                              </p:stCondLst>
                                            </p:cTn>
                                            <p:tgtEl>
                                              <p:spTgt spid="42"/>
                                            </p:tgtEl>
                                            <p:attrNameLst>
                                              <p:attrName>style.visibility</p:attrName>
                                            </p:attrNameLst>
                                          </p:cBhvr>
                                          <p:to>
                                            <p:strVal val="visible"/>
                                          </p:to>
                                        </p:set>
                                        <p:anim calcmode="lin" valueType="num" p14:bounceEnd="50000">
                                          <p:cBhvr additive="base">
                                            <p:cTn id="40" dur="500" fill="hold"/>
                                            <p:tgtEl>
                                              <p:spTgt spid="42"/>
                                            </p:tgtEl>
                                            <p:attrNameLst>
                                              <p:attrName>ppt_x</p:attrName>
                                            </p:attrNameLst>
                                          </p:cBhvr>
                                          <p:tavLst>
                                            <p:tav tm="0">
                                              <p:val>
                                                <p:strVal val="#ppt_x"/>
                                              </p:val>
                                            </p:tav>
                                            <p:tav tm="100000">
                                              <p:val>
                                                <p:strVal val="#ppt_x"/>
                                              </p:val>
                                            </p:tav>
                                          </p:tavLst>
                                        </p:anim>
                                        <p:anim calcmode="lin" valueType="num" p14:bounceEnd="50000">
                                          <p:cBhvr additive="base">
                                            <p:cTn id="41" dur="500" fill="hold"/>
                                            <p:tgtEl>
                                              <p:spTgt spid="42"/>
                                            </p:tgtEl>
                                            <p:attrNameLst>
                                              <p:attrName>ppt_y</p:attrName>
                                            </p:attrNameLst>
                                          </p:cBhvr>
                                          <p:tavLst>
                                            <p:tav tm="0">
                                              <p:val>
                                                <p:strVal val="0-#ppt_h/2"/>
                                              </p:val>
                                            </p:tav>
                                            <p:tav tm="100000">
                                              <p:val>
                                                <p:strVal val="#ppt_y"/>
                                              </p:val>
                                            </p:tav>
                                          </p:tavLst>
                                        </p:anim>
                                      </p:childTnLst>
                                    </p:cTn>
                                  </p:par>
                                </p:childTnLst>
                              </p:cTn>
                            </p:par>
                            <p:par>
                              <p:cTn id="42" fill="hold">
                                <p:stCondLst>
                                  <p:cond delay="6400"/>
                                </p:stCondLst>
                                <p:childTnLst>
                                  <p:par>
                                    <p:cTn id="43" presetID="22" presetClass="entr" presetSubtype="8" fill="hold" grpId="0" nodeType="afterEffect">
                                      <p:stCondLst>
                                        <p:cond delay="0"/>
                                      </p:stCondLst>
                                      <p:iterate type="lt">
                                        <p:tmPct val="30000"/>
                                      </p:iterate>
                                      <p:childTnLst>
                                        <p:set>
                                          <p:cBhvr>
                                            <p:cTn id="44" dur="1" fill="hold">
                                              <p:stCondLst>
                                                <p:cond delay="0"/>
                                              </p:stCondLst>
                                            </p:cTn>
                                            <p:tgtEl>
                                              <p:spTgt spid="44"/>
                                            </p:tgtEl>
                                            <p:attrNameLst>
                                              <p:attrName>style.visibility</p:attrName>
                                            </p:attrNameLst>
                                          </p:cBhvr>
                                          <p:to>
                                            <p:strVal val="visible"/>
                                          </p:to>
                                        </p:set>
                                        <p:animEffect transition="in" filter="wipe(left)">
                                          <p:cBhvr>
                                            <p:cTn id="45" dur="100"/>
                                            <p:tgtEl>
                                              <p:spTgt spid="44"/>
                                            </p:tgtEl>
                                          </p:cBhvr>
                                        </p:animEffect>
                                      </p:childTnLst>
                                    </p:cTn>
                                  </p:par>
                                  <p:par>
                                    <p:cTn id="46" presetID="1" presetClass="entr" presetSubtype="0" fill="hold" grpId="1" nodeType="withEffect">
                                      <p:stCondLst>
                                        <p:cond delay="0"/>
                                      </p:stCondLst>
                                      <p:iterate type="lt">
                                        <p:tmAbs val="0"/>
                                      </p:iterate>
                                      <p:childTnLst>
                                        <p:set>
                                          <p:cBhvr>
                                            <p:cTn id="47" dur="1" fill="hold">
                                              <p:stCondLst>
                                                <p:cond delay="0"/>
                                              </p:stCondLst>
                                            </p:cTn>
                                            <p:tgtEl>
                                              <p:spTgt spid="44"/>
                                            </p:tgtEl>
                                            <p:attrNameLst>
                                              <p:attrName>style.visibility</p:attrName>
                                            </p:attrNameLst>
                                          </p:cBhvr>
                                          <p:to>
                                            <p:strVal val="visible"/>
                                          </p:to>
                                        </p:set>
                                      </p:childTnLst>
                                    </p:cTn>
                                  </p:par>
                                </p:childTnLst>
                              </p:cTn>
                            </p:par>
                            <p:par>
                              <p:cTn id="48" fill="hold">
                                <p:stCondLst>
                                  <p:cond delay="9590"/>
                                </p:stCondLst>
                                <p:childTnLst>
                                  <p:par>
                                    <p:cTn id="49" presetID="16" presetClass="entr" presetSubtype="37" fill="hold" grpId="0" nodeType="after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barn(outVertical)">
                                          <p:cBhvr>
                                            <p:cTn id="51" dur="500"/>
                                            <p:tgtEl>
                                              <p:spTgt spid="46"/>
                                            </p:tgtEl>
                                          </p:cBhvr>
                                        </p:animEffect>
                                      </p:childTnLst>
                                    </p:cTn>
                                  </p:par>
                                </p:childTnLst>
                              </p:cTn>
                            </p:par>
                            <p:par>
                              <p:cTn id="52" fill="hold">
                                <p:stCondLst>
                                  <p:cond delay="10090"/>
                                </p:stCondLst>
                                <p:childTnLst>
                                  <p:par>
                                    <p:cTn id="53" presetID="2" presetClass="entr" presetSubtype="1" fill="hold" grpId="0" nodeType="afterEffect" p14:presetBounceEnd="50000">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14:bounceEnd="50000">
                                          <p:cBhvr additive="base">
                                            <p:cTn id="55" dur="500" fill="hold"/>
                                            <p:tgtEl>
                                              <p:spTgt spid="45"/>
                                            </p:tgtEl>
                                            <p:attrNameLst>
                                              <p:attrName>ppt_x</p:attrName>
                                            </p:attrNameLst>
                                          </p:cBhvr>
                                          <p:tavLst>
                                            <p:tav tm="0">
                                              <p:val>
                                                <p:strVal val="#ppt_x"/>
                                              </p:val>
                                            </p:tav>
                                            <p:tav tm="100000">
                                              <p:val>
                                                <p:strVal val="#ppt_x"/>
                                              </p:val>
                                            </p:tav>
                                          </p:tavLst>
                                        </p:anim>
                                        <p:anim calcmode="lin" valueType="num" p14:bounceEnd="50000">
                                          <p:cBhvr additive="base">
                                            <p:cTn id="56" dur="500" fill="hold"/>
                                            <p:tgtEl>
                                              <p:spTgt spid="45"/>
                                            </p:tgtEl>
                                            <p:attrNameLst>
                                              <p:attrName>ppt_y</p:attrName>
                                            </p:attrNameLst>
                                          </p:cBhvr>
                                          <p:tavLst>
                                            <p:tav tm="0">
                                              <p:val>
                                                <p:strVal val="0-#ppt_h/2"/>
                                              </p:val>
                                            </p:tav>
                                            <p:tav tm="100000">
                                              <p:val>
                                                <p:strVal val="#ppt_y"/>
                                              </p:val>
                                            </p:tav>
                                          </p:tavLst>
                                        </p:anim>
                                      </p:childTnLst>
                                    </p:cTn>
                                  </p:par>
                                </p:childTnLst>
                              </p:cTn>
                            </p:par>
                            <p:par>
                              <p:cTn id="57" fill="hold">
                                <p:stCondLst>
                                  <p:cond delay="10590"/>
                                </p:stCondLst>
                                <p:childTnLst>
                                  <p:par>
                                    <p:cTn id="58" presetID="22" presetClass="entr" presetSubtype="8" fill="hold" grpId="0" nodeType="afterEffect">
                                      <p:stCondLst>
                                        <p:cond delay="0"/>
                                      </p:stCondLst>
                                      <p:iterate type="lt">
                                        <p:tmPct val="30000"/>
                                      </p:iterate>
                                      <p:childTnLst>
                                        <p:set>
                                          <p:cBhvr>
                                            <p:cTn id="59" dur="1" fill="hold">
                                              <p:stCondLst>
                                                <p:cond delay="0"/>
                                              </p:stCondLst>
                                            </p:cTn>
                                            <p:tgtEl>
                                              <p:spTgt spid="47"/>
                                            </p:tgtEl>
                                            <p:attrNameLst>
                                              <p:attrName>style.visibility</p:attrName>
                                            </p:attrNameLst>
                                          </p:cBhvr>
                                          <p:to>
                                            <p:strVal val="visible"/>
                                          </p:to>
                                        </p:set>
                                        <p:animEffect transition="in" filter="wipe(left)">
                                          <p:cBhvr>
                                            <p:cTn id="60" dur="100"/>
                                            <p:tgtEl>
                                              <p:spTgt spid="47"/>
                                            </p:tgtEl>
                                          </p:cBhvr>
                                        </p:animEffect>
                                      </p:childTnLst>
                                    </p:cTn>
                                  </p:par>
                                  <p:par>
                                    <p:cTn id="61" presetID="1" presetClass="entr" presetSubtype="0" fill="hold" grpId="1" nodeType="withEffect">
                                      <p:stCondLst>
                                        <p:cond delay="0"/>
                                      </p:stCondLst>
                                      <p:iterate type="lt">
                                        <p:tmAbs val="0"/>
                                      </p:iterate>
                                      <p:childTnLst>
                                        <p:set>
                                          <p:cBhvr>
                                            <p:cTn id="6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41" grpId="0"/>
          <p:bldP spid="41" grpId="1"/>
          <p:bldP spid="42" grpId="0" animBg="1"/>
          <p:bldP spid="43" grpId="0" animBg="1"/>
          <p:bldP spid="44" grpId="0"/>
          <p:bldP spid="44" grpId="1"/>
          <p:bldP spid="45" grpId="0" animBg="1"/>
          <p:bldP spid="46" grpId="0" animBg="1"/>
          <p:bldP spid="47" grpId="0"/>
          <p:bldP spid="47"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randombar(horizontal)">
                                          <p:cBhvr>
                                            <p:cTn id="7" dur="500"/>
                                            <p:tgtEl>
                                              <p:spTgt spid="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left)">
                                          <p:cBhvr>
                                            <p:cTn id="11" dur="500"/>
                                            <p:tgtEl>
                                              <p:spTgt spid="38"/>
                                            </p:tgtEl>
                                          </p:cBhvr>
                                        </p:animEffect>
                                      </p:childTnLst>
                                    </p:cTn>
                                  </p:par>
                                  <p:par>
                                    <p:cTn id="12" presetID="22" presetClass="entr" presetSubtype="8" fill="hold" nodeType="with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wipe(left)">
                                          <p:cBhvr>
                                            <p:cTn id="14" dur="500"/>
                                            <p:tgtEl>
                                              <p:spTgt spid="39"/>
                                            </p:tgtEl>
                                          </p:cBhvr>
                                        </p:animEffect>
                                      </p:childTnLst>
                                    </p:cTn>
                                  </p:par>
                                  <p:par>
                                    <p:cTn id="15" presetID="22" presetClass="entr" presetSubtype="8"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left)">
                                          <p:cBhvr>
                                            <p:cTn id="17" dur="500"/>
                                            <p:tgtEl>
                                              <p:spTgt spid="40"/>
                                            </p:tgtEl>
                                          </p:cBhvr>
                                        </p:animEffect>
                                      </p:childTnLst>
                                    </p:cTn>
                                  </p:par>
                                </p:childTnLst>
                              </p:cTn>
                            </p:par>
                            <p:par>
                              <p:cTn id="18" fill="hold">
                                <p:stCondLst>
                                  <p:cond delay="1000"/>
                                </p:stCondLst>
                                <p:childTnLst>
                                  <p:par>
                                    <p:cTn id="19" presetID="16" presetClass="entr" presetSubtype="37"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barn(outVertical)">
                                          <p:cBhvr>
                                            <p:cTn id="21" dur="500"/>
                                            <p:tgtEl>
                                              <p:spTgt spid="36"/>
                                            </p:tgtEl>
                                          </p:cBhvr>
                                        </p:animEffect>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additive="base">
                                            <p:cTn id="25" dur="500" fill="hold"/>
                                            <p:tgtEl>
                                              <p:spTgt spid="35"/>
                                            </p:tgtEl>
                                            <p:attrNameLst>
                                              <p:attrName>ppt_x</p:attrName>
                                            </p:attrNameLst>
                                          </p:cBhvr>
                                          <p:tavLst>
                                            <p:tav tm="0">
                                              <p:val>
                                                <p:strVal val="#ppt_x"/>
                                              </p:val>
                                            </p:tav>
                                            <p:tav tm="100000">
                                              <p:val>
                                                <p:strVal val="#ppt_x"/>
                                              </p:val>
                                            </p:tav>
                                          </p:tavLst>
                                        </p:anim>
                                        <p:anim calcmode="lin" valueType="num">
                                          <p:cBhvr additive="base">
                                            <p:cTn id="26" dur="500" fill="hold"/>
                                            <p:tgtEl>
                                              <p:spTgt spid="35"/>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41"/>
                                            </p:tgtEl>
                                            <p:attrNameLst>
                                              <p:attrName>style.visibility</p:attrName>
                                            </p:attrNameLst>
                                          </p:cBhvr>
                                          <p:to>
                                            <p:strVal val="visible"/>
                                          </p:to>
                                        </p:set>
                                        <p:animEffect transition="in" filter="wipe(left)">
                                          <p:cBhvr>
                                            <p:cTn id="30" dur="100"/>
                                            <p:tgtEl>
                                              <p:spTgt spid="41"/>
                                            </p:tgtEl>
                                          </p:cBhvr>
                                        </p:animEffect>
                                      </p:childTnLst>
                                    </p:cTn>
                                  </p:par>
                                  <p:par>
                                    <p:cTn id="31" presetID="1" presetClass="entr" presetSubtype="0" fill="hold" grpId="1" nodeType="withEffect">
                                      <p:stCondLst>
                                        <p:cond delay="0"/>
                                      </p:stCondLst>
                                      <p:iterate type="lt">
                                        <p:tmAbs val="0"/>
                                      </p:iterate>
                                      <p:childTnLst>
                                        <p:set>
                                          <p:cBhvr>
                                            <p:cTn id="32" dur="1" fill="hold">
                                              <p:stCondLst>
                                                <p:cond delay="0"/>
                                              </p:stCondLst>
                                            </p:cTn>
                                            <p:tgtEl>
                                              <p:spTgt spid="41"/>
                                            </p:tgtEl>
                                            <p:attrNameLst>
                                              <p:attrName>style.visibility</p:attrName>
                                            </p:attrNameLst>
                                          </p:cBhvr>
                                          <p:to>
                                            <p:strVal val="visible"/>
                                          </p:to>
                                        </p:set>
                                      </p:childTnLst>
                                    </p:cTn>
                                  </p:par>
                                </p:childTnLst>
                              </p:cTn>
                            </p:par>
                            <p:par>
                              <p:cTn id="33" fill="hold">
                                <p:stCondLst>
                                  <p:cond delay="5400"/>
                                </p:stCondLst>
                                <p:childTnLst>
                                  <p:par>
                                    <p:cTn id="34" presetID="16" presetClass="entr" presetSubtype="37" fill="hold" grpId="0" nodeType="after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barn(outVertical)">
                                          <p:cBhvr>
                                            <p:cTn id="36" dur="500"/>
                                            <p:tgtEl>
                                              <p:spTgt spid="43"/>
                                            </p:tgtEl>
                                          </p:cBhvr>
                                        </p:animEffect>
                                      </p:childTnLst>
                                    </p:cTn>
                                  </p:par>
                                </p:childTnLst>
                              </p:cTn>
                            </p:par>
                            <p:par>
                              <p:cTn id="37" fill="hold">
                                <p:stCondLst>
                                  <p:cond delay="5900"/>
                                </p:stCondLst>
                                <p:childTnLst>
                                  <p:par>
                                    <p:cTn id="38" presetID="2" presetClass="entr" presetSubtype="1" fill="hold" grpId="0" nodeType="afterEffect">
                                      <p:stCondLst>
                                        <p:cond delay="0"/>
                                      </p:stCondLst>
                                      <p:childTnLst>
                                        <p:set>
                                          <p:cBhvr>
                                            <p:cTn id="39" dur="1" fill="hold">
                                              <p:stCondLst>
                                                <p:cond delay="0"/>
                                              </p:stCondLst>
                                            </p:cTn>
                                            <p:tgtEl>
                                              <p:spTgt spid="42"/>
                                            </p:tgtEl>
                                            <p:attrNameLst>
                                              <p:attrName>style.visibility</p:attrName>
                                            </p:attrNameLst>
                                          </p:cBhvr>
                                          <p:to>
                                            <p:strVal val="visible"/>
                                          </p:to>
                                        </p:set>
                                        <p:anim calcmode="lin" valueType="num">
                                          <p:cBhvr additive="base">
                                            <p:cTn id="40" dur="500" fill="hold"/>
                                            <p:tgtEl>
                                              <p:spTgt spid="42"/>
                                            </p:tgtEl>
                                            <p:attrNameLst>
                                              <p:attrName>ppt_x</p:attrName>
                                            </p:attrNameLst>
                                          </p:cBhvr>
                                          <p:tavLst>
                                            <p:tav tm="0">
                                              <p:val>
                                                <p:strVal val="#ppt_x"/>
                                              </p:val>
                                            </p:tav>
                                            <p:tav tm="100000">
                                              <p:val>
                                                <p:strVal val="#ppt_x"/>
                                              </p:val>
                                            </p:tav>
                                          </p:tavLst>
                                        </p:anim>
                                        <p:anim calcmode="lin" valueType="num">
                                          <p:cBhvr additive="base">
                                            <p:cTn id="41" dur="500" fill="hold"/>
                                            <p:tgtEl>
                                              <p:spTgt spid="42"/>
                                            </p:tgtEl>
                                            <p:attrNameLst>
                                              <p:attrName>ppt_y</p:attrName>
                                            </p:attrNameLst>
                                          </p:cBhvr>
                                          <p:tavLst>
                                            <p:tav tm="0">
                                              <p:val>
                                                <p:strVal val="0-#ppt_h/2"/>
                                              </p:val>
                                            </p:tav>
                                            <p:tav tm="100000">
                                              <p:val>
                                                <p:strVal val="#ppt_y"/>
                                              </p:val>
                                            </p:tav>
                                          </p:tavLst>
                                        </p:anim>
                                      </p:childTnLst>
                                    </p:cTn>
                                  </p:par>
                                </p:childTnLst>
                              </p:cTn>
                            </p:par>
                            <p:par>
                              <p:cTn id="42" fill="hold">
                                <p:stCondLst>
                                  <p:cond delay="6400"/>
                                </p:stCondLst>
                                <p:childTnLst>
                                  <p:par>
                                    <p:cTn id="43" presetID="22" presetClass="entr" presetSubtype="8" fill="hold" grpId="0" nodeType="afterEffect">
                                      <p:stCondLst>
                                        <p:cond delay="0"/>
                                      </p:stCondLst>
                                      <p:iterate type="lt">
                                        <p:tmPct val="30000"/>
                                      </p:iterate>
                                      <p:childTnLst>
                                        <p:set>
                                          <p:cBhvr>
                                            <p:cTn id="44" dur="1" fill="hold">
                                              <p:stCondLst>
                                                <p:cond delay="0"/>
                                              </p:stCondLst>
                                            </p:cTn>
                                            <p:tgtEl>
                                              <p:spTgt spid="44"/>
                                            </p:tgtEl>
                                            <p:attrNameLst>
                                              <p:attrName>style.visibility</p:attrName>
                                            </p:attrNameLst>
                                          </p:cBhvr>
                                          <p:to>
                                            <p:strVal val="visible"/>
                                          </p:to>
                                        </p:set>
                                        <p:animEffect transition="in" filter="wipe(left)">
                                          <p:cBhvr>
                                            <p:cTn id="45" dur="100"/>
                                            <p:tgtEl>
                                              <p:spTgt spid="44"/>
                                            </p:tgtEl>
                                          </p:cBhvr>
                                        </p:animEffect>
                                      </p:childTnLst>
                                    </p:cTn>
                                  </p:par>
                                  <p:par>
                                    <p:cTn id="46" presetID="1" presetClass="entr" presetSubtype="0" fill="hold" grpId="1" nodeType="withEffect">
                                      <p:stCondLst>
                                        <p:cond delay="0"/>
                                      </p:stCondLst>
                                      <p:iterate type="lt">
                                        <p:tmAbs val="0"/>
                                      </p:iterate>
                                      <p:childTnLst>
                                        <p:set>
                                          <p:cBhvr>
                                            <p:cTn id="47" dur="1" fill="hold">
                                              <p:stCondLst>
                                                <p:cond delay="0"/>
                                              </p:stCondLst>
                                            </p:cTn>
                                            <p:tgtEl>
                                              <p:spTgt spid="44"/>
                                            </p:tgtEl>
                                            <p:attrNameLst>
                                              <p:attrName>style.visibility</p:attrName>
                                            </p:attrNameLst>
                                          </p:cBhvr>
                                          <p:to>
                                            <p:strVal val="visible"/>
                                          </p:to>
                                        </p:set>
                                      </p:childTnLst>
                                    </p:cTn>
                                  </p:par>
                                </p:childTnLst>
                              </p:cTn>
                            </p:par>
                            <p:par>
                              <p:cTn id="48" fill="hold">
                                <p:stCondLst>
                                  <p:cond delay="9590"/>
                                </p:stCondLst>
                                <p:childTnLst>
                                  <p:par>
                                    <p:cTn id="49" presetID="16" presetClass="entr" presetSubtype="37" fill="hold" grpId="0" nodeType="after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barn(outVertical)">
                                          <p:cBhvr>
                                            <p:cTn id="51" dur="500"/>
                                            <p:tgtEl>
                                              <p:spTgt spid="46"/>
                                            </p:tgtEl>
                                          </p:cBhvr>
                                        </p:animEffect>
                                      </p:childTnLst>
                                    </p:cTn>
                                  </p:par>
                                </p:childTnLst>
                              </p:cTn>
                            </p:par>
                            <p:par>
                              <p:cTn id="52" fill="hold">
                                <p:stCondLst>
                                  <p:cond delay="10090"/>
                                </p:stCondLst>
                                <p:childTnLst>
                                  <p:par>
                                    <p:cTn id="53" presetID="2" presetClass="entr" presetSubtype="1" fill="hold" grpId="0" nodeType="after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0-#ppt_h/2"/>
                                              </p:val>
                                            </p:tav>
                                            <p:tav tm="100000">
                                              <p:val>
                                                <p:strVal val="#ppt_y"/>
                                              </p:val>
                                            </p:tav>
                                          </p:tavLst>
                                        </p:anim>
                                      </p:childTnLst>
                                    </p:cTn>
                                  </p:par>
                                </p:childTnLst>
                              </p:cTn>
                            </p:par>
                            <p:par>
                              <p:cTn id="57" fill="hold">
                                <p:stCondLst>
                                  <p:cond delay="10590"/>
                                </p:stCondLst>
                                <p:childTnLst>
                                  <p:par>
                                    <p:cTn id="58" presetID="22" presetClass="entr" presetSubtype="8" fill="hold" grpId="0" nodeType="afterEffect">
                                      <p:stCondLst>
                                        <p:cond delay="0"/>
                                      </p:stCondLst>
                                      <p:iterate type="lt">
                                        <p:tmPct val="30000"/>
                                      </p:iterate>
                                      <p:childTnLst>
                                        <p:set>
                                          <p:cBhvr>
                                            <p:cTn id="59" dur="1" fill="hold">
                                              <p:stCondLst>
                                                <p:cond delay="0"/>
                                              </p:stCondLst>
                                            </p:cTn>
                                            <p:tgtEl>
                                              <p:spTgt spid="47"/>
                                            </p:tgtEl>
                                            <p:attrNameLst>
                                              <p:attrName>style.visibility</p:attrName>
                                            </p:attrNameLst>
                                          </p:cBhvr>
                                          <p:to>
                                            <p:strVal val="visible"/>
                                          </p:to>
                                        </p:set>
                                        <p:animEffect transition="in" filter="wipe(left)">
                                          <p:cBhvr>
                                            <p:cTn id="60" dur="100"/>
                                            <p:tgtEl>
                                              <p:spTgt spid="47"/>
                                            </p:tgtEl>
                                          </p:cBhvr>
                                        </p:animEffect>
                                      </p:childTnLst>
                                    </p:cTn>
                                  </p:par>
                                  <p:par>
                                    <p:cTn id="61" presetID="1" presetClass="entr" presetSubtype="0" fill="hold" grpId="1" nodeType="withEffect">
                                      <p:stCondLst>
                                        <p:cond delay="0"/>
                                      </p:stCondLst>
                                      <p:iterate type="lt">
                                        <p:tmAbs val="0"/>
                                      </p:iterate>
                                      <p:childTnLst>
                                        <p:set>
                                          <p:cBhvr>
                                            <p:cTn id="6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41" grpId="0"/>
          <p:bldP spid="41" grpId="1"/>
          <p:bldP spid="42" grpId="0" animBg="1"/>
          <p:bldP spid="43" grpId="0" animBg="1"/>
          <p:bldP spid="44" grpId="0"/>
          <p:bldP spid="44" grpId="1"/>
          <p:bldP spid="45" grpId="0" animBg="1"/>
          <p:bldP spid="46" grpId="0" animBg="1"/>
          <p:bldP spid="47" grpId="0"/>
          <p:bldP spid="47" grpId="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支付标记化的价值</a:t>
            </a:r>
            <a:endParaRPr lang="zh-CN" altLang="en-US" sz="2000" b="1" dirty="0" smtClean="0">
              <a:solidFill>
                <a:schemeClr val="tx1">
                  <a:lumMod val="75000"/>
                  <a:lumOff val="25000"/>
                </a:schemeClr>
              </a:solidFill>
            </a:endParaRPr>
          </a:p>
        </p:txBody>
      </p:sp>
      <p:sp>
        <p:nvSpPr>
          <p:cNvPr id="24" name="TextBox 23"/>
          <p:cNvSpPr txBox="1"/>
          <p:nvPr/>
        </p:nvSpPr>
        <p:spPr>
          <a:xfrm>
            <a:off x="395536" y="1037492"/>
            <a:ext cx="2193498" cy="1477328"/>
          </a:xfrm>
          <a:prstGeom prst="rect">
            <a:avLst/>
          </a:prstGeom>
          <a:noFill/>
        </p:spPr>
        <p:txBody>
          <a:bodyPr wrap="square" lIns="0" tIns="0" rIns="0" bIns="0" rtlCol="0">
            <a:spAutoFit/>
          </a:bodyPr>
          <a:lstStyle/>
          <a:p>
            <a:pPr algn="just">
              <a:lnSpc>
                <a:spcPct val="120000"/>
              </a:lnSpc>
            </a:pPr>
            <a:r>
              <a:rPr lang="zh-CN" altLang="en-US" sz="1600" dirty="0" smtClean="0">
                <a:solidFill>
                  <a:schemeClr val="tx1">
                    <a:lumMod val="75000"/>
                    <a:lumOff val="25000"/>
                  </a:schemeClr>
                </a:solidFill>
                <a:latin typeface="微软雅黑" pitchFamily="34" charset="-122"/>
                <a:ea typeface="微软雅黑" pitchFamily="34" charset="-122"/>
              </a:rPr>
              <a:t>在跨行交易环节使用</a:t>
            </a:r>
            <a:r>
              <a:rPr lang="en-US" altLang="zh-CN" sz="1600" b="1" dirty="0" smtClean="0">
                <a:solidFill>
                  <a:schemeClr val="tx2"/>
                </a:solidFill>
                <a:latin typeface="微软雅黑" pitchFamily="34" charset="-122"/>
                <a:ea typeface="微软雅黑" pitchFamily="34" charset="-122"/>
              </a:rPr>
              <a:t>Token</a:t>
            </a:r>
            <a:r>
              <a:rPr lang="zh-CN" altLang="en-US" sz="1600" b="1" dirty="0" smtClean="0">
                <a:solidFill>
                  <a:schemeClr val="tx2"/>
                </a:solidFill>
                <a:latin typeface="微软雅黑" pitchFamily="34" charset="-122"/>
                <a:ea typeface="微软雅黑" pitchFamily="34" charset="-122"/>
              </a:rPr>
              <a:t>和</a:t>
            </a:r>
            <a:r>
              <a:rPr lang="en-US" altLang="zh-CN" sz="1600" b="1" dirty="0" smtClean="0">
                <a:solidFill>
                  <a:schemeClr val="tx2"/>
                </a:solidFill>
                <a:latin typeface="微软雅黑" pitchFamily="34" charset="-122"/>
                <a:ea typeface="微软雅黑" pitchFamily="34" charset="-122"/>
              </a:rPr>
              <a:t>Token</a:t>
            </a:r>
            <a:r>
              <a:rPr lang="zh-CN" altLang="en-US" sz="1600" b="1" dirty="0" smtClean="0">
                <a:solidFill>
                  <a:schemeClr val="tx2"/>
                </a:solidFill>
                <a:latin typeface="微软雅黑" pitchFamily="34" charset="-122"/>
                <a:ea typeface="微软雅黑" pitchFamily="34" charset="-122"/>
              </a:rPr>
              <a:t>有效期</a:t>
            </a:r>
            <a:r>
              <a:rPr lang="zh-CN" altLang="en-US" sz="1600" dirty="0" smtClean="0">
                <a:solidFill>
                  <a:schemeClr val="tx1">
                    <a:lumMod val="75000"/>
                    <a:lumOff val="25000"/>
                  </a:schemeClr>
                </a:solidFill>
                <a:latin typeface="微软雅黑" pitchFamily="34" charset="-122"/>
                <a:ea typeface="微软雅黑" pitchFamily="34" charset="-122"/>
              </a:rPr>
              <a:t>，代替</a:t>
            </a:r>
            <a:r>
              <a:rPr lang="en-US" altLang="zh-CN" sz="1600" b="1" dirty="0" smtClean="0">
                <a:solidFill>
                  <a:schemeClr val="tx2"/>
                </a:solidFill>
                <a:latin typeface="微软雅黑" pitchFamily="34" charset="-122"/>
                <a:ea typeface="微软雅黑" pitchFamily="34" charset="-122"/>
              </a:rPr>
              <a:t>PAN</a:t>
            </a:r>
            <a:r>
              <a:rPr lang="zh-CN" altLang="en-US" sz="1600" b="1" dirty="0" smtClean="0">
                <a:solidFill>
                  <a:schemeClr val="tx2"/>
                </a:solidFill>
                <a:latin typeface="微软雅黑" pitchFamily="34" charset="-122"/>
                <a:ea typeface="微软雅黑" pitchFamily="34" charset="-122"/>
              </a:rPr>
              <a:t>和</a:t>
            </a:r>
            <a:r>
              <a:rPr lang="en-US" altLang="zh-CN" sz="1600" b="1" dirty="0" smtClean="0">
                <a:solidFill>
                  <a:schemeClr val="tx2"/>
                </a:solidFill>
                <a:latin typeface="微软雅黑" pitchFamily="34" charset="-122"/>
                <a:ea typeface="微软雅黑" pitchFamily="34" charset="-122"/>
              </a:rPr>
              <a:t>PAN</a:t>
            </a:r>
            <a:r>
              <a:rPr lang="zh-CN" altLang="en-US" sz="1600" b="1" dirty="0" smtClean="0">
                <a:solidFill>
                  <a:schemeClr val="tx2"/>
                </a:solidFill>
                <a:latin typeface="微软雅黑" pitchFamily="34" charset="-122"/>
                <a:ea typeface="微软雅黑" pitchFamily="34" charset="-122"/>
              </a:rPr>
              <a:t>有效期</a:t>
            </a:r>
            <a:r>
              <a:rPr lang="zh-CN" altLang="en-US" sz="1600" dirty="0" smtClean="0">
                <a:solidFill>
                  <a:schemeClr val="tx1">
                    <a:lumMod val="75000"/>
                    <a:lumOff val="25000"/>
                  </a:schemeClr>
                </a:solidFill>
                <a:latin typeface="微软雅黑" pitchFamily="34" charset="-122"/>
                <a:ea typeface="微软雅黑" pitchFamily="34" charset="-122"/>
              </a:rPr>
              <a:t>，保证了</a:t>
            </a:r>
            <a:r>
              <a:rPr lang="en-US" altLang="zh-CN" sz="1600" dirty="0" smtClean="0">
                <a:solidFill>
                  <a:schemeClr val="tx1">
                    <a:lumMod val="75000"/>
                    <a:lumOff val="25000"/>
                  </a:schemeClr>
                </a:solidFill>
                <a:latin typeface="微软雅黑" pitchFamily="34" charset="-122"/>
                <a:ea typeface="微软雅黑" pitchFamily="34" charset="-122"/>
              </a:rPr>
              <a:t>Token</a:t>
            </a:r>
            <a:r>
              <a:rPr lang="zh-CN" altLang="en-US" sz="1600" dirty="0" smtClean="0">
                <a:solidFill>
                  <a:schemeClr val="tx1">
                    <a:lumMod val="75000"/>
                    <a:lumOff val="25000"/>
                  </a:schemeClr>
                </a:solidFill>
                <a:latin typeface="微软雅黑" pitchFamily="34" charset="-122"/>
                <a:ea typeface="微软雅黑" pitchFamily="34" charset="-122"/>
              </a:rPr>
              <a:t>的通用性和互操作性。</a:t>
            </a:r>
            <a:endParaRPr lang="en-US" altLang="zh-CN" sz="1600" dirty="0">
              <a:solidFill>
                <a:schemeClr val="tx1">
                  <a:lumMod val="75000"/>
                  <a:lumOff val="25000"/>
                </a:schemeClr>
              </a:solidFill>
              <a:latin typeface="微软雅黑" pitchFamily="34" charset="-122"/>
              <a:ea typeface="微软雅黑" pitchFamily="34" charset="-122"/>
            </a:endParaRPr>
          </a:p>
        </p:txBody>
      </p:sp>
      <p:sp>
        <p:nvSpPr>
          <p:cNvPr id="26" name="TextBox 25"/>
          <p:cNvSpPr txBox="1"/>
          <p:nvPr/>
        </p:nvSpPr>
        <p:spPr>
          <a:xfrm>
            <a:off x="6264671" y="1037492"/>
            <a:ext cx="2481531" cy="1477328"/>
          </a:xfrm>
          <a:prstGeom prst="rect">
            <a:avLst/>
          </a:prstGeom>
          <a:noFill/>
        </p:spPr>
        <p:txBody>
          <a:bodyPr wrap="square" lIns="0" tIns="0" rIns="0" bIns="0" rtlCol="0">
            <a:spAutoFit/>
          </a:bodyPr>
          <a:lstStyle/>
          <a:p>
            <a:pPr algn="just">
              <a:lnSpc>
                <a:spcPct val="120000"/>
              </a:lnSpc>
            </a:pPr>
            <a:r>
              <a:rPr lang="zh-CN" altLang="en-US" sz="1600" dirty="0" smtClean="0">
                <a:solidFill>
                  <a:schemeClr val="tx1">
                    <a:lumMod val="75000"/>
                    <a:lumOff val="25000"/>
                  </a:schemeClr>
                </a:solidFill>
                <a:latin typeface="微软雅黑" pitchFamily="34" charset="-122"/>
                <a:ea typeface="微软雅黑" pitchFamily="34" charset="-122"/>
              </a:rPr>
              <a:t>通过交易场景限制（“域控”），将</a:t>
            </a:r>
            <a:r>
              <a:rPr lang="en-US" altLang="zh-CN" sz="1600" dirty="0" smtClean="0">
                <a:solidFill>
                  <a:schemeClr val="tx1">
                    <a:lumMod val="75000"/>
                    <a:lumOff val="25000"/>
                  </a:schemeClr>
                </a:solidFill>
                <a:latin typeface="微软雅黑" pitchFamily="34" charset="-122"/>
                <a:ea typeface="微软雅黑" pitchFamily="34" charset="-122"/>
              </a:rPr>
              <a:t>Token</a:t>
            </a:r>
            <a:r>
              <a:rPr lang="zh-CN" altLang="en-US" sz="1600" dirty="0" smtClean="0">
                <a:solidFill>
                  <a:schemeClr val="tx1">
                    <a:lumMod val="75000"/>
                    <a:lumOff val="25000"/>
                  </a:schemeClr>
                </a:solidFill>
                <a:latin typeface="微软雅黑" pitchFamily="34" charset="-122"/>
                <a:ea typeface="微软雅黑" pitchFamily="34" charset="-122"/>
              </a:rPr>
              <a:t>的使用限定在特定的</a:t>
            </a:r>
            <a:r>
              <a:rPr lang="zh-CN" altLang="en-US" sz="1600" b="1" dirty="0" smtClean="0">
                <a:solidFill>
                  <a:schemeClr val="tx2"/>
                </a:solidFill>
                <a:latin typeface="微软雅黑" pitchFamily="34" charset="-122"/>
                <a:ea typeface="微软雅黑" pitchFamily="34" charset="-122"/>
              </a:rPr>
              <a:t>有效期、设备、渠道、交易类型或商户</a:t>
            </a:r>
            <a:r>
              <a:rPr lang="zh-CN" altLang="en-US" sz="1600" dirty="0" smtClean="0">
                <a:solidFill>
                  <a:schemeClr val="tx1">
                    <a:lumMod val="75000"/>
                    <a:lumOff val="25000"/>
                  </a:schemeClr>
                </a:solidFill>
                <a:latin typeface="微软雅黑" pitchFamily="34" charset="-122"/>
                <a:ea typeface="微软雅黑" pitchFamily="34" charset="-122"/>
              </a:rPr>
              <a:t>，防止</a:t>
            </a:r>
            <a:r>
              <a:rPr lang="en-US" altLang="zh-CN" sz="1600" dirty="0" smtClean="0">
                <a:solidFill>
                  <a:schemeClr val="tx1">
                    <a:lumMod val="75000"/>
                    <a:lumOff val="25000"/>
                  </a:schemeClr>
                </a:solidFill>
                <a:latin typeface="微软雅黑" pitchFamily="34" charset="-122"/>
                <a:ea typeface="微软雅黑" pitchFamily="34" charset="-122"/>
              </a:rPr>
              <a:t>Token</a:t>
            </a:r>
            <a:r>
              <a:rPr lang="zh-CN" altLang="en-US" sz="1600" dirty="0" smtClean="0">
                <a:solidFill>
                  <a:schemeClr val="tx1">
                    <a:lumMod val="75000"/>
                    <a:lumOff val="25000"/>
                  </a:schemeClr>
                </a:solidFill>
                <a:latin typeface="微软雅黑" pitchFamily="34" charset="-122"/>
                <a:ea typeface="微软雅黑" pitchFamily="34" charset="-122"/>
              </a:rPr>
              <a:t>泄露后跨渠道使用。</a:t>
            </a:r>
            <a:endParaRPr lang="en-US" altLang="zh-CN" sz="1600" dirty="0">
              <a:solidFill>
                <a:schemeClr val="tx1">
                  <a:lumMod val="75000"/>
                  <a:lumOff val="25000"/>
                </a:schemeClr>
              </a:solidFill>
              <a:latin typeface="微软雅黑" pitchFamily="34" charset="-122"/>
              <a:ea typeface="微软雅黑" pitchFamily="34" charset="-122"/>
            </a:endParaRPr>
          </a:p>
        </p:txBody>
      </p:sp>
      <p:sp>
        <p:nvSpPr>
          <p:cNvPr id="27" name="TextBox 26"/>
          <p:cNvSpPr txBox="1"/>
          <p:nvPr/>
        </p:nvSpPr>
        <p:spPr>
          <a:xfrm>
            <a:off x="6213283" y="3075976"/>
            <a:ext cx="2607189" cy="1477328"/>
          </a:xfrm>
          <a:prstGeom prst="rect">
            <a:avLst/>
          </a:prstGeom>
          <a:noFill/>
        </p:spPr>
        <p:txBody>
          <a:bodyPr wrap="square" lIns="0" tIns="0" rIns="0" bIns="0" rtlCol="0">
            <a:spAutoFit/>
          </a:bodyPr>
          <a:lstStyle/>
          <a:p>
            <a:pPr algn="just">
              <a:lnSpc>
                <a:spcPct val="120000"/>
              </a:lnSpc>
            </a:pPr>
            <a:r>
              <a:rPr lang="en-US" altLang="zh-CN" sz="1600" dirty="0" smtClean="0">
                <a:solidFill>
                  <a:schemeClr val="tx1">
                    <a:lumMod val="75000"/>
                    <a:lumOff val="25000"/>
                  </a:schemeClr>
                </a:solidFill>
                <a:latin typeface="微软雅黑" pitchFamily="34" charset="-122"/>
                <a:ea typeface="微软雅黑" pitchFamily="34" charset="-122"/>
              </a:rPr>
              <a:t>Token</a:t>
            </a:r>
            <a:r>
              <a:rPr lang="zh-CN" altLang="en-US" sz="1600" dirty="0" smtClean="0">
                <a:solidFill>
                  <a:schemeClr val="tx1">
                    <a:lumMod val="75000"/>
                    <a:lumOff val="25000"/>
                  </a:schemeClr>
                </a:solidFill>
                <a:latin typeface="微软雅黑" pitchFamily="34" charset="-122"/>
                <a:ea typeface="微软雅黑" pitchFamily="34" charset="-122"/>
              </a:rPr>
              <a:t>的</a:t>
            </a:r>
            <a:r>
              <a:rPr lang="zh-CN" altLang="en-US" sz="1600" b="1" dirty="0" smtClean="0">
                <a:solidFill>
                  <a:schemeClr val="tx2"/>
                </a:solidFill>
                <a:latin typeface="微软雅黑" pitchFamily="34" charset="-122"/>
                <a:ea typeface="微软雅黑" pitchFamily="34" charset="-122"/>
              </a:rPr>
              <a:t>担保级别等其他属性信息</a:t>
            </a:r>
            <a:r>
              <a:rPr lang="zh-CN" altLang="en-US" sz="1600" dirty="0" smtClean="0">
                <a:solidFill>
                  <a:schemeClr val="tx1">
                    <a:lumMod val="75000"/>
                    <a:lumOff val="25000"/>
                  </a:schemeClr>
                </a:solidFill>
                <a:latin typeface="微软雅黑" pitchFamily="34" charset="-122"/>
                <a:ea typeface="微软雅黑" pitchFamily="34" charset="-122"/>
              </a:rPr>
              <a:t>，在</a:t>
            </a:r>
            <a:r>
              <a:rPr lang="en-US" altLang="zh-CN" sz="1600" dirty="0" smtClean="0">
                <a:solidFill>
                  <a:schemeClr val="tx1">
                    <a:lumMod val="75000"/>
                    <a:lumOff val="25000"/>
                  </a:schemeClr>
                </a:solidFill>
                <a:latin typeface="微软雅黑" pitchFamily="34" charset="-122"/>
                <a:ea typeface="微软雅黑" pitchFamily="34" charset="-122"/>
              </a:rPr>
              <a:t>Token</a:t>
            </a:r>
            <a:r>
              <a:rPr lang="zh-CN" altLang="en-US" sz="1600" dirty="0" smtClean="0">
                <a:solidFill>
                  <a:schemeClr val="tx1">
                    <a:lumMod val="75000"/>
                    <a:lumOff val="25000"/>
                  </a:schemeClr>
                </a:solidFill>
                <a:latin typeface="微软雅黑" pitchFamily="34" charset="-122"/>
                <a:ea typeface="微软雅黑" pitchFamily="34" charset="-122"/>
              </a:rPr>
              <a:t>交易中可</a:t>
            </a:r>
            <a:r>
              <a:rPr lang="zh-CN" altLang="en-US" sz="1600" b="1" dirty="0" smtClean="0">
                <a:solidFill>
                  <a:schemeClr val="tx2"/>
                </a:solidFill>
                <a:latin typeface="微软雅黑" pitchFamily="34" charset="-122"/>
                <a:ea typeface="微软雅黑" pitchFamily="34" charset="-122"/>
              </a:rPr>
              <a:t>结合实时交易评分</a:t>
            </a:r>
            <a:r>
              <a:rPr lang="zh-CN" altLang="en-US" sz="1600" dirty="0" smtClean="0">
                <a:solidFill>
                  <a:schemeClr val="tx1">
                    <a:lumMod val="75000"/>
                    <a:lumOff val="25000"/>
                  </a:schemeClr>
                </a:solidFill>
                <a:latin typeface="微软雅黑" pitchFamily="34" charset="-122"/>
                <a:ea typeface="微软雅黑" pitchFamily="34" charset="-122"/>
              </a:rPr>
              <a:t>增强风险服务，此外也可结合其他新型的身份认证方式进行应用。</a:t>
            </a:r>
            <a:endParaRPr lang="en-US" altLang="zh-CN" sz="1600" dirty="0">
              <a:solidFill>
                <a:schemeClr val="tx1">
                  <a:lumMod val="75000"/>
                  <a:lumOff val="25000"/>
                </a:schemeClr>
              </a:solidFill>
              <a:latin typeface="微软雅黑" pitchFamily="34" charset="-122"/>
              <a:ea typeface="微软雅黑" pitchFamily="34" charset="-122"/>
            </a:endParaRPr>
          </a:p>
        </p:txBody>
      </p:sp>
      <p:sp>
        <p:nvSpPr>
          <p:cNvPr id="28" name="TextBox 27"/>
          <p:cNvSpPr txBox="1"/>
          <p:nvPr/>
        </p:nvSpPr>
        <p:spPr>
          <a:xfrm>
            <a:off x="388471" y="3081514"/>
            <a:ext cx="2304256" cy="1181862"/>
          </a:xfrm>
          <a:prstGeom prst="rect">
            <a:avLst/>
          </a:prstGeom>
          <a:noFill/>
        </p:spPr>
        <p:txBody>
          <a:bodyPr wrap="square" lIns="0" tIns="0" rIns="0" bIns="0" rtlCol="0">
            <a:spAutoFit/>
          </a:bodyPr>
          <a:lstStyle/>
          <a:p>
            <a:pPr algn="just">
              <a:lnSpc>
                <a:spcPct val="120000"/>
              </a:lnSpc>
            </a:pPr>
            <a:r>
              <a:rPr lang="zh-CN" altLang="en-US" sz="1600" dirty="0" smtClean="0">
                <a:solidFill>
                  <a:schemeClr val="tx1">
                    <a:lumMod val="75000"/>
                    <a:lumOff val="25000"/>
                  </a:schemeClr>
                </a:solidFill>
                <a:latin typeface="微软雅黑" pitchFamily="34" charset="-122"/>
                <a:ea typeface="微软雅黑" pitchFamily="34" charset="-122"/>
              </a:rPr>
              <a:t>兼容现有</a:t>
            </a:r>
            <a:r>
              <a:rPr lang="zh-CN" altLang="en-US" sz="1600" b="1" dirty="0" smtClean="0">
                <a:solidFill>
                  <a:schemeClr val="tx2"/>
                </a:solidFill>
                <a:latin typeface="微软雅黑" pitchFamily="34" charset="-122"/>
                <a:ea typeface="微软雅黑" pitchFamily="34" charset="-122"/>
              </a:rPr>
              <a:t>互联网支付、移动支付标准</a:t>
            </a:r>
            <a:r>
              <a:rPr lang="zh-CN" altLang="en-US" sz="1600" dirty="0" smtClean="0">
                <a:solidFill>
                  <a:schemeClr val="tx1">
                    <a:lumMod val="75000"/>
                    <a:lumOff val="25000"/>
                  </a:schemeClr>
                </a:solidFill>
                <a:latin typeface="微软雅黑" pitchFamily="34" charset="-122"/>
                <a:ea typeface="微软雅黑" pitchFamily="34" charset="-122"/>
              </a:rPr>
              <a:t>，并且具有灵活的分发和管理机制，能较好的支持创新产品。</a:t>
            </a:r>
            <a:endParaRPr lang="en-US" altLang="zh-CN" sz="1600" dirty="0">
              <a:solidFill>
                <a:schemeClr val="tx1">
                  <a:lumMod val="75000"/>
                  <a:lumOff val="25000"/>
                </a:schemeClr>
              </a:solidFill>
              <a:latin typeface="微软雅黑" pitchFamily="34" charset="-122"/>
              <a:ea typeface="微软雅黑" pitchFamily="34" charset="-122"/>
            </a:endParaRPr>
          </a:p>
        </p:txBody>
      </p:sp>
      <p:grpSp>
        <p:nvGrpSpPr>
          <p:cNvPr id="29" name="组合 28"/>
          <p:cNvGrpSpPr/>
          <p:nvPr/>
        </p:nvGrpSpPr>
        <p:grpSpPr>
          <a:xfrm>
            <a:off x="2771800" y="1059582"/>
            <a:ext cx="3442212" cy="3442774"/>
            <a:chOff x="3218020" y="2137420"/>
            <a:chExt cx="2752869" cy="2753318"/>
          </a:xfrm>
        </p:grpSpPr>
        <p:sp>
          <p:nvSpPr>
            <p:cNvPr id="30" name="椭圆 6"/>
            <p:cNvSpPr/>
            <p:nvPr/>
          </p:nvSpPr>
          <p:spPr>
            <a:xfrm flipH="1" flipV="1">
              <a:off x="4617328" y="3332447"/>
              <a:ext cx="1352978" cy="1558290"/>
            </a:xfrm>
            <a:custGeom>
              <a:avLst/>
              <a:gdLst/>
              <a:ahLst/>
              <a:cxnLst/>
              <a:rect l="l" t="t" r="r" b="b"/>
              <a:pathLst>
                <a:path w="1352978" h="1558290">
                  <a:moveTo>
                    <a:pt x="779145" y="0"/>
                  </a:moveTo>
                  <a:cubicBezTo>
                    <a:pt x="1007226" y="0"/>
                    <a:pt x="1212417" y="98002"/>
                    <a:pt x="1352978" y="255954"/>
                  </a:cubicBezTo>
                  <a:cubicBezTo>
                    <a:pt x="1230457" y="395537"/>
                    <a:pt x="1158327" y="578918"/>
                    <a:pt x="1158327" y="779145"/>
                  </a:cubicBezTo>
                  <a:cubicBezTo>
                    <a:pt x="1158327" y="979373"/>
                    <a:pt x="1230457" y="1162753"/>
                    <a:pt x="1352978" y="1302337"/>
                  </a:cubicBezTo>
                  <a:cubicBezTo>
                    <a:pt x="1212417" y="1460288"/>
                    <a:pt x="1007226" y="1558290"/>
                    <a:pt x="779145" y="1558290"/>
                  </a:cubicBezTo>
                  <a:cubicBezTo>
                    <a:pt x="348835" y="1558290"/>
                    <a:pt x="0" y="1209455"/>
                    <a:pt x="0" y="779145"/>
                  </a:cubicBezTo>
                  <a:cubicBezTo>
                    <a:pt x="0" y="611543"/>
                    <a:pt x="52919" y="456302"/>
                    <a:pt x="144162" y="330069"/>
                  </a:cubicBezTo>
                  <a:lnTo>
                    <a:pt x="109784" y="108908"/>
                  </a:lnTo>
                  <a:lnTo>
                    <a:pt x="331101" y="143310"/>
                  </a:lnTo>
                  <a:cubicBezTo>
                    <a:pt x="457190" y="52617"/>
                    <a:pt x="612023" y="0"/>
                    <a:pt x="779145"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61"/>
            <p:cNvSpPr/>
            <p:nvPr/>
          </p:nvSpPr>
          <p:spPr>
            <a:xfrm flipH="1" flipV="1">
              <a:off x="3218020" y="3537575"/>
              <a:ext cx="1558290" cy="1353163"/>
            </a:xfrm>
            <a:custGeom>
              <a:avLst/>
              <a:gdLst/>
              <a:ahLst/>
              <a:cxnLst/>
              <a:rect l="l" t="t" r="r" b="b"/>
              <a:pathLst>
                <a:path w="1558290" h="1353163">
                  <a:moveTo>
                    <a:pt x="779145" y="0"/>
                  </a:moveTo>
                  <a:cubicBezTo>
                    <a:pt x="946584" y="0"/>
                    <a:pt x="1101686" y="52816"/>
                    <a:pt x="1227870" y="143872"/>
                  </a:cubicBezTo>
                  <a:lnTo>
                    <a:pt x="1452805" y="108907"/>
                  </a:lnTo>
                  <a:lnTo>
                    <a:pt x="1417746" y="334454"/>
                  </a:lnTo>
                  <a:cubicBezTo>
                    <a:pt x="1506649" y="460075"/>
                    <a:pt x="1558290" y="613579"/>
                    <a:pt x="1558290" y="779145"/>
                  </a:cubicBezTo>
                  <a:cubicBezTo>
                    <a:pt x="1558290" y="1007122"/>
                    <a:pt x="1460378" y="1212230"/>
                    <a:pt x="1302560" y="1352794"/>
                  </a:cubicBezTo>
                  <a:cubicBezTo>
                    <a:pt x="1163008" y="1230383"/>
                    <a:pt x="979715" y="1158329"/>
                    <a:pt x="779593" y="1158329"/>
                  </a:cubicBezTo>
                  <a:cubicBezTo>
                    <a:pt x="579261" y="1158329"/>
                    <a:pt x="395794" y="1230534"/>
                    <a:pt x="256179" y="1353163"/>
                  </a:cubicBezTo>
                  <a:cubicBezTo>
                    <a:pt x="98093" y="1212607"/>
                    <a:pt x="0" y="1007331"/>
                    <a:pt x="0" y="779145"/>
                  </a:cubicBezTo>
                  <a:cubicBezTo>
                    <a:pt x="0" y="348835"/>
                    <a:pt x="348835" y="0"/>
                    <a:pt x="779145"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6"/>
            <p:cNvSpPr/>
            <p:nvPr/>
          </p:nvSpPr>
          <p:spPr>
            <a:xfrm>
              <a:off x="3218020" y="2137420"/>
              <a:ext cx="1352978" cy="1558290"/>
            </a:xfrm>
            <a:custGeom>
              <a:avLst/>
              <a:gdLst/>
              <a:ahLst/>
              <a:cxnLst/>
              <a:rect l="l" t="t" r="r" b="b"/>
              <a:pathLst>
                <a:path w="1352978" h="1558290">
                  <a:moveTo>
                    <a:pt x="779145" y="0"/>
                  </a:moveTo>
                  <a:cubicBezTo>
                    <a:pt x="1007226" y="0"/>
                    <a:pt x="1212417" y="98002"/>
                    <a:pt x="1352978" y="255954"/>
                  </a:cubicBezTo>
                  <a:cubicBezTo>
                    <a:pt x="1230457" y="395537"/>
                    <a:pt x="1158327" y="578918"/>
                    <a:pt x="1158327" y="779145"/>
                  </a:cubicBezTo>
                  <a:cubicBezTo>
                    <a:pt x="1158327" y="979373"/>
                    <a:pt x="1230457" y="1162753"/>
                    <a:pt x="1352978" y="1302337"/>
                  </a:cubicBezTo>
                  <a:cubicBezTo>
                    <a:pt x="1212417" y="1460288"/>
                    <a:pt x="1007226" y="1558290"/>
                    <a:pt x="779145" y="1558290"/>
                  </a:cubicBezTo>
                  <a:cubicBezTo>
                    <a:pt x="348835" y="1558290"/>
                    <a:pt x="0" y="1209455"/>
                    <a:pt x="0" y="779145"/>
                  </a:cubicBezTo>
                  <a:cubicBezTo>
                    <a:pt x="0" y="611543"/>
                    <a:pt x="52919" y="456302"/>
                    <a:pt x="144162" y="330069"/>
                  </a:cubicBezTo>
                  <a:lnTo>
                    <a:pt x="109784" y="108908"/>
                  </a:lnTo>
                  <a:lnTo>
                    <a:pt x="331101" y="143310"/>
                  </a:lnTo>
                  <a:cubicBezTo>
                    <a:pt x="457190" y="52617"/>
                    <a:pt x="612023" y="0"/>
                    <a:pt x="779145"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61"/>
            <p:cNvSpPr/>
            <p:nvPr/>
          </p:nvSpPr>
          <p:spPr>
            <a:xfrm>
              <a:off x="4412599" y="2137421"/>
              <a:ext cx="1558290" cy="1353163"/>
            </a:xfrm>
            <a:custGeom>
              <a:avLst/>
              <a:gdLst/>
              <a:ahLst/>
              <a:cxnLst/>
              <a:rect l="l" t="t" r="r" b="b"/>
              <a:pathLst>
                <a:path w="1558290" h="1353163">
                  <a:moveTo>
                    <a:pt x="779145" y="0"/>
                  </a:moveTo>
                  <a:cubicBezTo>
                    <a:pt x="946584" y="0"/>
                    <a:pt x="1101686" y="52816"/>
                    <a:pt x="1227870" y="143872"/>
                  </a:cubicBezTo>
                  <a:lnTo>
                    <a:pt x="1452805" y="108907"/>
                  </a:lnTo>
                  <a:lnTo>
                    <a:pt x="1417746" y="334454"/>
                  </a:lnTo>
                  <a:cubicBezTo>
                    <a:pt x="1506649" y="460075"/>
                    <a:pt x="1558290" y="613579"/>
                    <a:pt x="1558290" y="779145"/>
                  </a:cubicBezTo>
                  <a:cubicBezTo>
                    <a:pt x="1558290" y="1007122"/>
                    <a:pt x="1460378" y="1212230"/>
                    <a:pt x="1302560" y="1352794"/>
                  </a:cubicBezTo>
                  <a:cubicBezTo>
                    <a:pt x="1163008" y="1230383"/>
                    <a:pt x="979715" y="1158329"/>
                    <a:pt x="779593" y="1158329"/>
                  </a:cubicBezTo>
                  <a:cubicBezTo>
                    <a:pt x="579261" y="1158329"/>
                    <a:pt x="395794" y="1230534"/>
                    <a:pt x="256179" y="1353163"/>
                  </a:cubicBezTo>
                  <a:cubicBezTo>
                    <a:pt x="98093" y="1212607"/>
                    <a:pt x="0" y="1007331"/>
                    <a:pt x="0" y="779145"/>
                  </a:cubicBezTo>
                  <a:cubicBezTo>
                    <a:pt x="0" y="348835"/>
                    <a:pt x="348835" y="0"/>
                    <a:pt x="779145"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268518" y="3214227"/>
              <a:ext cx="651872" cy="651872"/>
            </a:xfrm>
            <a:prstGeom prst="ellipse">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p:nvSpPr>
          <p:spPr>
            <a:xfrm>
              <a:off x="4355976" y="3401664"/>
              <a:ext cx="477644" cy="246221"/>
            </a:xfrm>
            <a:prstGeom prst="rect">
              <a:avLst/>
            </a:prstGeom>
            <a:noFill/>
          </p:spPr>
          <p:txBody>
            <a:bodyPr wrap="square" lIns="0" tIns="0" rIns="0" bIns="0" rtlCol="0">
              <a:spAutoFit/>
            </a:bodyPr>
            <a:lstStyle/>
            <a:p>
              <a:pPr algn="ctr"/>
              <a:r>
                <a:rPr lang="zh-CN" altLang="en-US" sz="1600" b="1" dirty="0" smtClean="0">
                  <a:solidFill>
                    <a:schemeClr val="tx2"/>
                  </a:solidFill>
                  <a:latin typeface="微软雅黑" pitchFamily="34" charset="-122"/>
                  <a:ea typeface="微软雅黑" pitchFamily="34" charset="-122"/>
                </a:rPr>
                <a:t>价值</a:t>
              </a:r>
              <a:endParaRPr lang="zh-CN" altLang="en-US" sz="1600" b="1" dirty="0">
                <a:solidFill>
                  <a:schemeClr val="tx2"/>
                </a:solidFill>
                <a:latin typeface="微软雅黑" pitchFamily="34" charset="-122"/>
                <a:ea typeface="微软雅黑" pitchFamily="34" charset="-122"/>
              </a:endParaRPr>
            </a:p>
          </p:txBody>
        </p:sp>
        <p:sp>
          <p:nvSpPr>
            <p:cNvPr id="36" name="TextBox 35"/>
            <p:cNvSpPr txBox="1"/>
            <p:nvPr/>
          </p:nvSpPr>
          <p:spPr>
            <a:xfrm>
              <a:off x="3479638" y="2477784"/>
              <a:ext cx="884467" cy="923330"/>
            </a:xfrm>
            <a:prstGeom prst="rect">
              <a:avLst/>
            </a:prstGeom>
            <a:noFill/>
          </p:spPr>
          <p:txBody>
            <a:bodyPr wrap="square" lIns="0" tIns="0" rIns="0" bIns="0" rtlCol="0">
              <a:spAutoFit/>
            </a:bodyPr>
            <a:lstStyle/>
            <a:p>
              <a:pPr algn="ctr"/>
              <a:r>
                <a:rPr lang="zh-CN" altLang="en-US" sz="2000" b="1" dirty="0" smtClean="0">
                  <a:solidFill>
                    <a:schemeClr val="bg1"/>
                  </a:solidFill>
                  <a:latin typeface="微软雅黑" pitchFamily="34" charset="-122"/>
                  <a:ea typeface="微软雅黑" pitchFamily="34" charset="-122"/>
                </a:rPr>
                <a:t>防止全环节卡号泄露</a:t>
              </a:r>
              <a:endParaRPr lang="en-US" altLang="zh-CN" sz="2000" b="1" dirty="0" smtClean="0">
                <a:solidFill>
                  <a:schemeClr val="bg1"/>
                </a:solidFill>
                <a:latin typeface="微软雅黑" pitchFamily="34" charset="-122"/>
                <a:ea typeface="微软雅黑" pitchFamily="34" charset="-122"/>
              </a:endParaRPr>
            </a:p>
          </p:txBody>
        </p:sp>
        <p:sp>
          <p:nvSpPr>
            <p:cNvPr id="37" name="TextBox 36"/>
            <p:cNvSpPr txBox="1"/>
            <p:nvPr/>
          </p:nvSpPr>
          <p:spPr>
            <a:xfrm>
              <a:off x="4784237" y="2477784"/>
              <a:ext cx="815013" cy="738422"/>
            </a:xfrm>
            <a:prstGeom prst="rect">
              <a:avLst/>
            </a:prstGeom>
            <a:noFill/>
          </p:spPr>
          <p:txBody>
            <a:bodyPr wrap="square" lIns="0" tIns="0" rIns="0" bIns="0" rtlCol="0">
              <a:spAutoFit/>
            </a:bodyPr>
            <a:lstStyle/>
            <a:p>
              <a:pPr algn="ctr"/>
              <a:r>
                <a:rPr lang="zh-CN" altLang="en-US" sz="2000" b="1" dirty="0" smtClean="0">
                  <a:solidFill>
                    <a:schemeClr val="bg1"/>
                  </a:solidFill>
                  <a:latin typeface="微软雅黑" pitchFamily="34" charset="-122"/>
                  <a:ea typeface="微软雅黑" pitchFamily="34" charset="-122"/>
                </a:rPr>
                <a:t>降低</a:t>
              </a:r>
              <a:r>
                <a:rPr lang="en-US" altLang="zh-CN" sz="2000" b="1" dirty="0" smtClean="0">
                  <a:solidFill>
                    <a:schemeClr val="bg1"/>
                  </a:solidFill>
                  <a:latin typeface="微软雅黑" pitchFamily="34" charset="-122"/>
                  <a:ea typeface="微软雅黑" pitchFamily="34" charset="-122"/>
                </a:rPr>
                <a:t>Token</a:t>
              </a:r>
              <a:r>
                <a:rPr lang="zh-CN" altLang="en-US" sz="2000" b="1" dirty="0" smtClean="0">
                  <a:solidFill>
                    <a:schemeClr val="bg1"/>
                  </a:solidFill>
                  <a:latin typeface="微软雅黑" pitchFamily="34" charset="-122"/>
                  <a:ea typeface="微软雅黑" pitchFamily="34" charset="-122"/>
                </a:rPr>
                <a:t>泄露的风险</a:t>
              </a:r>
              <a:endParaRPr lang="zh-CN" altLang="en-US" sz="2000" b="1" dirty="0">
                <a:solidFill>
                  <a:schemeClr val="bg1"/>
                </a:solidFill>
                <a:latin typeface="微软雅黑" pitchFamily="34" charset="-122"/>
                <a:ea typeface="微软雅黑" pitchFamily="34" charset="-122"/>
              </a:endParaRPr>
            </a:p>
          </p:txBody>
        </p:sp>
        <p:sp>
          <p:nvSpPr>
            <p:cNvPr id="38" name="TextBox 37"/>
            <p:cNvSpPr txBox="1"/>
            <p:nvPr/>
          </p:nvSpPr>
          <p:spPr>
            <a:xfrm>
              <a:off x="3479638" y="3857815"/>
              <a:ext cx="980063" cy="738422"/>
            </a:xfrm>
            <a:prstGeom prst="rect">
              <a:avLst/>
            </a:prstGeom>
            <a:noFill/>
          </p:spPr>
          <p:txBody>
            <a:bodyPr wrap="square" lIns="0" tIns="0" rIns="0" bIns="0" rtlCol="0">
              <a:spAutoFit/>
            </a:bodyPr>
            <a:lstStyle/>
            <a:p>
              <a:pPr algn="ctr"/>
              <a:r>
                <a:rPr lang="zh-CN" altLang="en-US" sz="2000" b="1" dirty="0" smtClean="0">
                  <a:solidFill>
                    <a:schemeClr val="bg1"/>
                  </a:solidFill>
                  <a:latin typeface="微软雅黑" pitchFamily="34" charset="-122"/>
                  <a:ea typeface="微软雅黑" pitchFamily="34" charset="-122"/>
                </a:rPr>
                <a:t>兼容并支持</a:t>
              </a:r>
              <a:r>
                <a:rPr lang="zh-CN" altLang="en-US" sz="2000" b="1" smtClean="0">
                  <a:solidFill>
                    <a:schemeClr val="bg1"/>
                  </a:solidFill>
                  <a:latin typeface="微软雅黑" pitchFamily="34" charset="-122"/>
                  <a:ea typeface="微软雅黑" pitchFamily="34" charset="-122"/>
                </a:rPr>
                <a:t>各类创新产品</a:t>
              </a:r>
              <a:endParaRPr lang="zh-CN" altLang="en-US" sz="2000" b="1" dirty="0">
                <a:solidFill>
                  <a:schemeClr val="bg1"/>
                </a:solidFill>
                <a:latin typeface="微软雅黑" pitchFamily="34" charset="-122"/>
                <a:ea typeface="微软雅黑" pitchFamily="34" charset="-122"/>
              </a:endParaRPr>
            </a:p>
          </p:txBody>
        </p:sp>
        <p:sp>
          <p:nvSpPr>
            <p:cNvPr id="39" name="TextBox 38"/>
            <p:cNvSpPr txBox="1"/>
            <p:nvPr/>
          </p:nvSpPr>
          <p:spPr>
            <a:xfrm>
              <a:off x="4881641" y="3907518"/>
              <a:ext cx="770479" cy="492281"/>
            </a:xfrm>
            <a:prstGeom prst="rect">
              <a:avLst/>
            </a:prstGeom>
            <a:noFill/>
          </p:spPr>
          <p:txBody>
            <a:bodyPr wrap="square" lIns="0" tIns="0" rIns="0" bIns="0" rtlCol="0">
              <a:spAutoFit/>
            </a:bodyPr>
            <a:lstStyle/>
            <a:p>
              <a:pPr algn="ctr"/>
              <a:r>
                <a:rPr lang="zh-CN" altLang="en-US" sz="2000" b="1" dirty="0" smtClean="0">
                  <a:solidFill>
                    <a:schemeClr val="bg1"/>
                  </a:solidFill>
                  <a:latin typeface="微软雅黑" pitchFamily="34" charset="-122"/>
                  <a:ea typeface="微软雅黑" pitchFamily="34" charset="-122"/>
                </a:rPr>
                <a:t>提升交易安全</a:t>
              </a:r>
              <a:endParaRPr lang="zh-CN" altLang="en-US" sz="2000" b="1" dirty="0">
                <a:solidFill>
                  <a:schemeClr val="bg1"/>
                </a:solidFill>
                <a:latin typeface="微软雅黑" pitchFamily="34" charset="-122"/>
                <a:ea typeface="微软雅黑" pitchFamily="34" charset="-122"/>
              </a:endParaRPr>
            </a:p>
          </p:txBody>
        </p:sp>
        <p:sp>
          <p:nvSpPr>
            <p:cNvPr id="40" name="椭圆 39"/>
            <p:cNvSpPr/>
            <p:nvPr/>
          </p:nvSpPr>
          <p:spPr>
            <a:xfrm>
              <a:off x="4305758" y="3251467"/>
              <a:ext cx="577392" cy="577392"/>
            </a:xfrm>
            <a:prstGeom prst="ellipse">
              <a:avLst/>
            </a:prstGeom>
            <a:no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92604169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1000" fill="hold"/>
                                        <p:tgtEl>
                                          <p:spTgt spid="29"/>
                                        </p:tgtEl>
                                        <p:attrNameLst>
                                          <p:attrName>ppt_w</p:attrName>
                                        </p:attrNameLst>
                                      </p:cBhvr>
                                      <p:tavLst>
                                        <p:tav tm="0">
                                          <p:val>
                                            <p:fltVal val="0"/>
                                          </p:val>
                                        </p:tav>
                                        <p:tav tm="100000">
                                          <p:val>
                                            <p:strVal val="#ppt_w"/>
                                          </p:val>
                                        </p:tav>
                                      </p:tavLst>
                                    </p:anim>
                                    <p:anim calcmode="lin" valueType="num">
                                      <p:cBhvr>
                                        <p:cTn id="8" dur="1000" fill="hold"/>
                                        <p:tgtEl>
                                          <p:spTgt spid="29"/>
                                        </p:tgtEl>
                                        <p:attrNameLst>
                                          <p:attrName>ppt_h</p:attrName>
                                        </p:attrNameLst>
                                      </p:cBhvr>
                                      <p:tavLst>
                                        <p:tav tm="0">
                                          <p:val>
                                            <p:fltVal val="0"/>
                                          </p:val>
                                        </p:tav>
                                        <p:tav tm="100000">
                                          <p:val>
                                            <p:strVal val="#ppt_h"/>
                                          </p:val>
                                        </p:tav>
                                      </p:tavLst>
                                    </p:anim>
                                    <p:animEffect transition="in" filter="fade">
                                      <p:cBhvr>
                                        <p:cTn id="9" dur="1000"/>
                                        <p:tgtEl>
                                          <p:spTgt spid="29"/>
                                        </p:tgtEl>
                                      </p:cBhvr>
                                    </p:animEffect>
                                  </p:childTnLst>
                                </p:cTn>
                              </p:par>
                              <p:par>
                                <p:cTn id="10" presetID="8" presetClass="emph" presetSubtype="0" fill="hold" nodeType="withEffect">
                                  <p:stCondLst>
                                    <p:cond delay="0"/>
                                  </p:stCondLst>
                                  <p:childTnLst>
                                    <p:animRot by="21600000">
                                      <p:cBhvr>
                                        <p:cTn id="11" dur="1000" fill="hold"/>
                                        <p:tgtEl>
                                          <p:spTgt spid="29"/>
                                        </p:tgtEl>
                                        <p:attrNameLst>
                                          <p:attrName>r</p:attrName>
                                        </p:attrNameLst>
                                      </p:cBhvr>
                                    </p:animRo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0-#ppt_w/2"/>
                                          </p:val>
                                        </p:tav>
                                        <p:tav tm="100000">
                                          <p:val>
                                            <p:strVal val="#ppt_x"/>
                                          </p:val>
                                        </p:tav>
                                      </p:tavLst>
                                    </p:anim>
                                    <p:anim calcmode="lin" valueType="num">
                                      <p:cBhvr additive="base">
                                        <p:cTn id="16" dur="50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1+#ppt_w/2"/>
                                          </p:val>
                                        </p:tav>
                                        <p:tav tm="100000">
                                          <p:val>
                                            <p:strVal val="#ppt_x"/>
                                          </p:val>
                                        </p:tav>
                                      </p:tavLst>
                                    </p:anim>
                                    <p:anim calcmode="lin" valueType="num">
                                      <p:cBhvr additive="base">
                                        <p:cTn id="20" dur="500" fill="hold"/>
                                        <p:tgtEl>
                                          <p:spTgt spid="26"/>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1+#ppt_w/2"/>
                                          </p:val>
                                        </p:tav>
                                        <p:tav tm="100000">
                                          <p:val>
                                            <p:strVal val="#ppt_x"/>
                                          </p:val>
                                        </p:tav>
                                      </p:tavLst>
                                    </p:anim>
                                    <p:anim calcmode="lin" valueType="num">
                                      <p:cBhvr additive="base">
                                        <p:cTn id="24" dur="500" fill="hold"/>
                                        <p:tgtEl>
                                          <p:spTgt spid="27"/>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0-#ppt_w/2"/>
                                          </p:val>
                                        </p:tav>
                                        <p:tav tm="100000">
                                          <p:val>
                                            <p:strVal val="#ppt_x"/>
                                          </p:val>
                                        </p:tav>
                                      </p:tavLst>
                                    </p:anim>
                                    <p:anim calcmode="lin" valueType="num">
                                      <p:cBhvr additive="base">
                                        <p:cTn id="28"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27"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rotWithShape="1">
          <a:blip r:embed="rId3" cstate="print">
            <a:extLst>
              <a:ext uri="{28A0092B-C50C-407E-A947-70E740481C1C}">
                <a14:useLocalDpi xmlns:a14="http://schemas.microsoft.com/office/drawing/2010/main" val="0"/>
              </a:ext>
            </a:extLst>
          </a:blip>
          <a:srcRect r="44563" b="66242"/>
          <a:stretch/>
        </p:blipFill>
        <p:spPr>
          <a:xfrm flipH="1">
            <a:off x="-1" y="2612419"/>
            <a:ext cx="4958118" cy="2531081"/>
          </a:xfrm>
          <a:prstGeom prst="rect">
            <a:avLst/>
          </a:prstGeom>
        </p:spPr>
      </p:pic>
      <p:sp>
        <p:nvSpPr>
          <p:cNvPr id="25" name="圆角矩形 24"/>
          <p:cNvSpPr/>
          <p:nvPr/>
        </p:nvSpPr>
        <p:spPr>
          <a:xfrm>
            <a:off x="4427984" y="1015860"/>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6" name="组合 25"/>
          <p:cNvGrpSpPr/>
          <p:nvPr/>
        </p:nvGrpSpPr>
        <p:grpSpPr>
          <a:xfrm>
            <a:off x="5076056" y="1015654"/>
            <a:ext cx="297216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896718" y="1614014"/>
              <a:ext cx="2653076" cy="437541"/>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总体介绍</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0" name="组合 29"/>
          <p:cNvGrpSpPr/>
          <p:nvPr/>
        </p:nvGrpSpPr>
        <p:grpSpPr>
          <a:xfrm>
            <a:off x="5058154" y="1714856"/>
            <a:ext cx="2972164"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893964" y="2450466"/>
              <a:ext cx="2653076" cy="437541"/>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技术架构</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4427984" y="2403863"/>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56" name="组合 55"/>
          <p:cNvGrpSpPr/>
          <p:nvPr/>
        </p:nvGrpSpPr>
        <p:grpSpPr>
          <a:xfrm>
            <a:off x="5076056" y="2403654"/>
            <a:ext cx="2972164" cy="503773"/>
            <a:chOff x="6339097" y="3296031"/>
            <a:chExt cx="3744416" cy="511504"/>
          </a:xfrm>
        </p:grpSpPr>
        <p:sp>
          <p:nvSpPr>
            <p:cNvPr id="57" name="圆角矩形 56"/>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8" name="矩形 57"/>
            <p:cNvSpPr/>
            <p:nvPr/>
          </p:nvSpPr>
          <p:spPr>
            <a:xfrm>
              <a:off x="6898538" y="3336319"/>
              <a:ext cx="2736305" cy="437541"/>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应用场景</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9" name="圆角矩形 58"/>
          <p:cNvSpPr/>
          <p:nvPr/>
        </p:nvSpPr>
        <p:spPr>
          <a:xfrm>
            <a:off x="4427984" y="3106714"/>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60" name="组合 59"/>
          <p:cNvGrpSpPr/>
          <p:nvPr/>
        </p:nvGrpSpPr>
        <p:grpSpPr>
          <a:xfrm>
            <a:off x="5076056" y="3106349"/>
            <a:ext cx="2972164" cy="503772"/>
            <a:chOff x="6339097" y="4180903"/>
            <a:chExt cx="3744416" cy="511504"/>
          </a:xfrm>
        </p:grpSpPr>
        <p:sp>
          <p:nvSpPr>
            <p:cNvPr id="61" name="圆角矩形 60"/>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2" name="矩形 61"/>
            <p:cNvSpPr/>
            <p:nvPr/>
          </p:nvSpPr>
          <p:spPr>
            <a:xfrm>
              <a:off x="6898538" y="4221882"/>
              <a:ext cx="2736305" cy="437542"/>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总结</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7" name="下箭头 66"/>
          <p:cNvSpPr/>
          <p:nvPr/>
        </p:nvSpPr>
        <p:spPr>
          <a:xfrm rot="16200000">
            <a:off x="3602551" y="1715872"/>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68" name="TextBox 67"/>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smtClean="0">
                <a:solidFill>
                  <a:schemeClr val="tx2"/>
                </a:solidFill>
                <a:latin typeface="微软雅黑" pitchFamily="34" charset="-122"/>
                <a:ea typeface="微软雅黑" pitchFamily="34" charset="-122"/>
              </a:rPr>
              <a:t>目录</a:t>
            </a:r>
            <a:endParaRPr lang="en-US" altLang="zh-CN" sz="3600" b="1" dirty="0" smtClean="0">
              <a:solidFill>
                <a:schemeClr val="tx2"/>
              </a:solidFill>
              <a:latin typeface="微软雅黑" pitchFamily="34" charset="-122"/>
              <a:ea typeface="微软雅黑" pitchFamily="34" charset="-122"/>
            </a:endParaRPr>
          </a:p>
          <a:p>
            <a:pPr algn="r">
              <a:defRPr/>
            </a:pPr>
            <a:r>
              <a:rPr lang="en-US" altLang="zh-CN" sz="2400" b="1" dirty="0" smtClean="0">
                <a:solidFill>
                  <a:schemeClr val="tx2"/>
                </a:solidFill>
                <a:latin typeface="微软雅黑" pitchFamily="34" charset="-122"/>
                <a:ea typeface="微软雅黑" pitchFamily="34" charset="-122"/>
              </a:rPr>
              <a:t>CONTENTS</a:t>
            </a:r>
            <a:endParaRPr lang="zh-CN" altLang="en-US" sz="2400" b="1" dirty="0">
              <a:solidFill>
                <a:schemeClr val="tx2"/>
              </a:solidFill>
              <a:latin typeface="微软雅黑" pitchFamily="34" charset="-122"/>
              <a:ea typeface="微软雅黑" pitchFamily="34" charset="-122"/>
            </a:endParaRPr>
          </a:p>
        </p:txBody>
      </p:sp>
    </p:spTree>
    <p:extLst>
      <p:ext uri="{BB962C8B-B14F-4D97-AF65-F5344CB8AC3E}">
        <p14:creationId xmlns:p14="http://schemas.microsoft.com/office/powerpoint/2010/main" val="103218417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7" presetClass="entr" presetSubtype="1" fill="hold" grpId="0" nodeType="afterEffect">
                                  <p:stCondLst>
                                    <p:cond delay="0"/>
                                  </p:stCondLst>
                                  <p:iterate type="lt">
                                    <p:tmPct val="40000"/>
                                  </p:iterate>
                                  <p:childTnLst>
                                    <p:set>
                                      <p:cBhvr>
                                        <p:cTn id="12" dur="1" fill="hold">
                                          <p:stCondLst>
                                            <p:cond delay="0"/>
                                          </p:stCondLst>
                                        </p:cTn>
                                        <p:tgtEl>
                                          <p:spTgt spid="68"/>
                                        </p:tgtEl>
                                        <p:attrNameLst>
                                          <p:attrName>style.visibility</p:attrName>
                                        </p:attrNameLst>
                                      </p:cBhvr>
                                      <p:to>
                                        <p:strVal val="visible"/>
                                      </p:to>
                                    </p:set>
                                    <p:anim calcmode="lin" valueType="num">
                                      <p:cBhvr>
                                        <p:cTn id="13" dur="250" fill="hold"/>
                                        <p:tgtEl>
                                          <p:spTgt spid="68"/>
                                        </p:tgtEl>
                                        <p:attrNameLst>
                                          <p:attrName>ppt_x</p:attrName>
                                        </p:attrNameLst>
                                      </p:cBhvr>
                                      <p:tavLst>
                                        <p:tav tm="0">
                                          <p:val>
                                            <p:strVal val="#ppt_x"/>
                                          </p:val>
                                        </p:tav>
                                        <p:tav tm="100000">
                                          <p:val>
                                            <p:strVal val="#ppt_x"/>
                                          </p:val>
                                        </p:tav>
                                      </p:tavLst>
                                    </p:anim>
                                    <p:anim calcmode="lin" valueType="num">
                                      <p:cBhvr>
                                        <p:cTn id="14" dur="250" fill="hold"/>
                                        <p:tgtEl>
                                          <p:spTgt spid="68"/>
                                        </p:tgtEl>
                                        <p:attrNameLst>
                                          <p:attrName>ppt_y</p:attrName>
                                        </p:attrNameLst>
                                      </p:cBhvr>
                                      <p:tavLst>
                                        <p:tav tm="0">
                                          <p:val>
                                            <p:strVal val="#ppt_y-#ppt_h/2"/>
                                          </p:val>
                                        </p:tav>
                                        <p:tav tm="100000">
                                          <p:val>
                                            <p:strVal val="#ppt_y"/>
                                          </p:val>
                                        </p:tav>
                                      </p:tavLst>
                                    </p:anim>
                                    <p:anim calcmode="lin" valueType="num">
                                      <p:cBhvr>
                                        <p:cTn id="15" dur="250" fill="hold"/>
                                        <p:tgtEl>
                                          <p:spTgt spid="68"/>
                                        </p:tgtEl>
                                        <p:attrNameLst>
                                          <p:attrName>ppt_w</p:attrName>
                                        </p:attrNameLst>
                                      </p:cBhvr>
                                      <p:tavLst>
                                        <p:tav tm="0">
                                          <p:val>
                                            <p:strVal val="#ppt_w"/>
                                          </p:val>
                                        </p:tav>
                                        <p:tav tm="100000">
                                          <p:val>
                                            <p:strVal val="#ppt_w"/>
                                          </p:val>
                                        </p:tav>
                                      </p:tavLst>
                                    </p:anim>
                                    <p:anim calcmode="lin" valueType="num">
                                      <p:cBhvr>
                                        <p:cTn id="16" dur="250" fill="hold"/>
                                        <p:tgtEl>
                                          <p:spTgt spid="68"/>
                                        </p:tgtEl>
                                        <p:attrNameLst>
                                          <p:attrName>ppt_h</p:attrName>
                                        </p:attrNameLst>
                                      </p:cBhvr>
                                      <p:tavLst>
                                        <p:tav tm="0">
                                          <p:val>
                                            <p:fltVal val="0"/>
                                          </p:val>
                                        </p:tav>
                                        <p:tav tm="100000">
                                          <p:val>
                                            <p:strVal val="#ppt_h"/>
                                          </p:val>
                                        </p:tav>
                                      </p:tavLst>
                                    </p:anim>
                                  </p:childTnLst>
                                </p:cTn>
                              </p:par>
                            </p:childTnLst>
                          </p:cTn>
                        </p:par>
                        <p:par>
                          <p:cTn id="17" fill="hold">
                            <p:stCondLst>
                              <p:cond delay="215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1000"/>
                                        <p:tgtEl>
                                          <p:spTgt spid="25"/>
                                        </p:tgtEl>
                                      </p:cBhvr>
                                    </p:animEffect>
                                  </p:childTnLst>
                                </p:cTn>
                              </p:par>
                              <p:par>
                                <p:cTn id="21" presetID="56" presetClass="path" presetSubtype="0" accel="50000" decel="50000" fill="hold" grpId="1" nodeType="withEffect">
                                  <p:stCondLst>
                                    <p:cond delay="0"/>
                                  </p:stCondLst>
                                  <p:childTnLst>
                                    <p:animMotion origin="layout" path="M -0.03737 0.04121 L -6.25E-7 -3.33333E-6 " pathEditMode="relative" rAng="0" ptsTypes="AA">
                                      <p:cBhvr>
                                        <p:cTn id="22" dur="700" fill="hold"/>
                                        <p:tgtEl>
                                          <p:spTgt spid="25"/>
                                        </p:tgtEl>
                                        <p:attrNameLst>
                                          <p:attrName>ppt_x</p:attrName>
                                          <p:attrName>ppt_y</p:attrName>
                                        </p:attrNameLst>
                                      </p:cBhvr>
                                      <p:rCtr x="1862" y="-2060"/>
                                    </p:animMotion>
                                  </p:childTnLst>
                                </p:cTn>
                              </p:par>
                              <p:par>
                                <p:cTn id="23" presetID="22" presetClass="entr" presetSubtype="8" fill="hold" nodeType="withEffect">
                                  <p:stCondLst>
                                    <p:cond delay="25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1000"/>
                                        <p:tgtEl>
                                          <p:spTgt spid="29"/>
                                        </p:tgtEl>
                                      </p:cBhvr>
                                    </p:animEffect>
                                  </p:childTnLst>
                                </p:cTn>
                              </p:par>
                              <p:par>
                                <p:cTn id="29" presetID="56" presetClass="path" presetSubtype="0" accel="50000" decel="50000" fill="hold" grpId="1" nodeType="withEffect">
                                  <p:stCondLst>
                                    <p:cond delay="250"/>
                                  </p:stCondLst>
                                  <p:childTnLst>
                                    <p:animMotion origin="layout" path="M -0.03737 0.0412 L -6.25E-7 2.96296E-6 " pathEditMode="relative" rAng="0" ptsTypes="AA">
                                      <p:cBhvr>
                                        <p:cTn id="30" dur="700" fill="hold"/>
                                        <p:tgtEl>
                                          <p:spTgt spid="29"/>
                                        </p:tgtEl>
                                        <p:attrNameLst>
                                          <p:attrName>ppt_x</p:attrName>
                                          <p:attrName>ppt_y</p:attrName>
                                        </p:attrNameLst>
                                      </p:cBhvr>
                                      <p:rCtr x="1862" y="-2060"/>
                                    </p:animMotion>
                                  </p:childTnLst>
                                </p:cTn>
                              </p:par>
                              <p:par>
                                <p:cTn id="31" presetID="22" presetClass="entr" presetSubtype="8" fill="hold" nodeType="withEffect">
                                  <p:stCondLst>
                                    <p:cond delay="50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1000"/>
                                        <p:tgtEl>
                                          <p:spTgt spid="33"/>
                                        </p:tgtEl>
                                      </p:cBhvr>
                                    </p:animEffect>
                                  </p:childTnLst>
                                </p:cTn>
                              </p:par>
                              <p:par>
                                <p:cTn id="37" presetID="56" presetClass="path" presetSubtype="0" accel="50000" decel="50000" fill="hold" grpId="1" nodeType="withEffect">
                                  <p:stCondLst>
                                    <p:cond delay="500"/>
                                  </p:stCondLst>
                                  <p:childTnLst>
                                    <p:animMotion origin="layout" path="M -0.03737 0.0412 L -6.25E-7 -7.40741E-7 " pathEditMode="relative" rAng="0" ptsTypes="AA">
                                      <p:cBhvr>
                                        <p:cTn id="38" dur="700" fill="hold"/>
                                        <p:tgtEl>
                                          <p:spTgt spid="33"/>
                                        </p:tgtEl>
                                        <p:attrNameLst>
                                          <p:attrName>ppt_x</p:attrName>
                                          <p:attrName>ppt_y</p:attrName>
                                        </p:attrNameLst>
                                      </p:cBhvr>
                                      <p:rCtr x="1862" y="-2060"/>
                                    </p:animMotion>
                                  </p:childTnLst>
                                </p:cTn>
                              </p:par>
                              <p:par>
                                <p:cTn id="39" presetID="22" presetClass="entr" presetSubtype="8" fill="hold" nodeType="withEffect">
                                  <p:stCondLst>
                                    <p:cond delay="750"/>
                                  </p:stCondLst>
                                  <p:childTnLst>
                                    <p:set>
                                      <p:cBhvr>
                                        <p:cTn id="40" dur="1" fill="hold">
                                          <p:stCondLst>
                                            <p:cond delay="0"/>
                                          </p:stCondLst>
                                        </p:cTn>
                                        <p:tgtEl>
                                          <p:spTgt spid="56"/>
                                        </p:tgtEl>
                                        <p:attrNameLst>
                                          <p:attrName>style.visibility</p:attrName>
                                        </p:attrNameLst>
                                      </p:cBhvr>
                                      <p:to>
                                        <p:strVal val="visible"/>
                                      </p:to>
                                    </p:set>
                                    <p:animEffect transition="in" filter="wipe(left)">
                                      <p:cBhvr>
                                        <p:cTn id="41" dur="500"/>
                                        <p:tgtEl>
                                          <p:spTgt spid="56"/>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59"/>
                                        </p:tgtEl>
                                        <p:attrNameLst>
                                          <p:attrName>style.visibility</p:attrName>
                                        </p:attrNameLst>
                                      </p:cBhvr>
                                      <p:to>
                                        <p:strVal val="visible"/>
                                      </p:to>
                                    </p:set>
                                    <p:animEffect transition="in" filter="fade">
                                      <p:cBhvr>
                                        <p:cTn id="44" dur="1000"/>
                                        <p:tgtEl>
                                          <p:spTgt spid="59"/>
                                        </p:tgtEl>
                                      </p:cBhvr>
                                    </p:animEffect>
                                  </p:childTnLst>
                                </p:cTn>
                              </p:par>
                              <p:par>
                                <p:cTn id="45" presetID="56" presetClass="path" presetSubtype="0" accel="50000" decel="50000" fill="hold" grpId="1" nodeType="withEffect">
                                  <p:stCondLst>
                                    <p:cond delay="750"/>
                                  </p:stCondLst>
                                  <p:childTnLst>
                                    <p:animMotion origin="layout" path="M -0.03737 0.04121 L -6.25E-7 -4.44444E-6 " pathEditMode="relative" rAng="0" ptsTypes="AA">
                                      <p:cBhvr>
                                        <p:cTn id="46" dur="700" fill="hold"/>
                                        <p:tgtEl>
                                          <p:spTgt spid="59"/>
                                        </p:tgtEl>
                                        <p:attrNameLst>
                                          <p:attrName>ppt_x</p:attrName>
                                          <p:attrName>ppt_y</p:attrName>
                                        </p:attrNameLst>
                                      </p:cBhvr>
                                      <p:rCtr x="1862" y="-2060"/>
                                    </p:animMotion>
                                  </p:childTnLst>
                                </p:cTn>
                              </p:par>
                              <p:par>
                                <p:cTn id="47" presetID="22" presetClass="entr" presetSubtype="8" fill="hold" nodeType="withEffect">
                                  <p:stCondLst>
                                    <p:cond delay="1000"/>
                                  </p:stCondLst>
                                  <p:childTnLst>
                                    <p:set>
                                      <p:cBhvr>
                                        <p:cTn id="48" dur="1" fill="hold">
                                          <p:stCondLst>
                                            <p:cond delay="0"/>
                                          </p:stCondLst>
                                        </p:cTn>
                                        <p:tgtEl>
                                          <p:spTgt spid="60"/>
                                        </p:tgtEl>
                                        <p:attrNameLst>
                                          <p:attrName>style.visibility</p:attrName>
                                        </p:attrNameLst>
                                      </p:cBhvr>
                                      <p:to>
                                        <p:strVal val="visible"/>
                                      </p:to>
                                    </p:set>
                                    <p:animEffect transition="in" filter="wipe(left)">
                                      <p:cBhvr>
                                        <p:cTn id="49" dur="500"/>
                                        <p:tgtEl>
                                          <p:spTgt spid="60"/>
                                        </p:tgtEl>
                                      </p:cBhvr>
                                    </p:animEffect>
                                  </p:childTnLst>
                                </p:cTn>
                              </p:par>
                            </p:childTnLst>
                          </p:cTn>
                        </p:par>
                        <p:par>
                          <p:cTn id="50" fill="hold">
                            <p:stCondLst>
                              <p:cond delay="3900"/>
                            </p:stCondLst>
                            <p:childTnLst>
                              <p:par>
                                <p:cTn id="51" presetID="2" presetClass="entr" presetSubtype="8" fill="hold" grpId="0" nodeType="afterEffect">
                                  <p:stCondLst>
                                    <p:cond delay="0"/>
                                  </p:stCondLst>
                                  <p:childTnLst>
                                    <p:set>
                                      <p:cBhvr>
                                        <p:cTn id="52" dur="1" fill="hold">
                                          <p:stCondLst>
                                            <p:cond delay="0"/>
                                          </p:stCondLst>
                                        </p:cTn>
                                        <p:tgtEl>
                                          <p:spTgt spid="67"/>
                                        </p:tgtEl>
                                        <p:attrNameLst>
                                          <p:attrName>style.visibility</p:attrName>
                                        </p:attrNameLst>
                                      </p:cBhvr>
                                      <p:to>
                                        <p:strVal val="visible"/>
                                      </p:to>
                                    </p:set>
                                    <p:anim calcmode="lin" valueType="num">
                                      <p:cBhvr additive="base">
                                        <p:cTn id="53" dur="500" fill="hold"/>
                                        <p:tgtEl>
                                          <p:spTgt spid="67"/>
                                        </p:tgtEl>
                                        <p:attrNameLst>
                                          <p:attrName>ppt_x</p:attrName>
                                        </p:attrNameLst>
                                      </p:cBhvr>
                                      <p:tavLst>
                                        <p:tav tm="0">
                                          <p:val>
                                            <p:strVal val="0-#ppt_w/2"/>
                                          </p:val>
                                        </p:tav>
                                        <p:tav tm="100000">
                                          <p:val>
                                            <p:strVal val="#ppt_x"/>
                                          </p:val>
                                        </p:tav>
                                      </p:tavLst>
                                    </p:anim>
                                    <p:anim calcmode="lin" valueType="num">
                                      <p:cBhvr additive="base">
                                        <p:cTn id="54" dur="500" fill="hold"/>
                                        <p:tgtEl>
                                          <p:spTgt spid="67"/>
                                        </p:tgtEl>
                                        <p:attrNameLst>
                                          <p:attrName>ppt_y</p:attrName>
                                        </p:attrNameLst>
                                      </p:cBhvr>
                                      <p:tavLst>
                                        <p:tav tm="0">
                                          <p:val>
                                            <p:strVal val="#ppt_y"/>
                                          </p:val>
                                        </p:tav>
                                        <p:tav tm="100000">
                                          <p:val>
                                            <p:strVal val="#ppt_y"/>
                                          </p:val>
                                        </p:tav>
                                      </p:tavLst>
                                    </p:anim>
                                  </p:childTnLst>
                                </p:cTn>
                              </p:par>
                            </p:childTnLst>
                          </p:cTn>
                        </p:par>
                        <p:par>
                          <p:cTn id="55" fill="hold">
                            <p:stCondLst>
                              <p:cond delay="4400"/>
                            </p:stCondLst>
                            <p:childTnLst>
                              <p:par>
                                <p:cTn id="56" presetID="26" presetClass="emph" presetSubtype="0" fill="hold" grpId="2" nodeType="afterEffect">
                                  <p:stCondLst>
                                    <p:cond delay="0"/>
                                  </p:stCondLst>
                                  <p:childTnLst>
                                    <p:animEffect transition="out" filter="fade">
                                      <p:cBhvr>
                                        <p:cTn id="57" dur="500" tmFilter="0, 0; .2, .5; .8, .5; 1, 0"/>
                                        <p:tgtEl>
                                          <p:spTgt spid="29"/>
                                        </p:tgtEl>
                                      </p:cBhvr>
                                    </p:animEffect>
                                    <p:animScale>
                                      <p:cBhvr>
                                        <p:cTn id="58" dur="250" autoRev="1" fill="hold"/>
                                        <p:tgtEl>
                                          <p:spTgt spid="29"/>
                                        </p:tgtEl>
                                      </p:cBhvr>
                                      <p:by x="105000" y="105000"/>
                                    </p:animScale>
                                  </p:childTnLst>
                                </p:cTn>
                              </p:par>
                              <p:par>
                                <p:cTn id="59" presetID="26" presetClass="emph" presetSubtype="0" fill="hold" nodeType="withEffect">
                                  <p:stCondLst>
                                    <p:cond delay="0"/>
                                  </p:stCondLst>
                                  <p:childTnLst>
                                    <p:animEffect transition="out" filter="fade">
                                      <p:cBhvr>
                                        <p:cTn id="60" dur="500" tmFilter="0, 0; .2, .5; .8, .5; 1, 0"/>
                                        <p:tgtEl>
                                          <p:spTgt spid="30"/>
                                        </p:tgtEl>
                                      </p:cBhvr>
                                    </p:animEffect>
                                    <p:animScale>
                                      <p:cBhvr>
                                        <p:cTn id="61" dur="250" autoRev="1" fill="hold"/>
                                        <p:tgtEl>
                                          <p:spTgt spid="3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9" grpId="0" animBg="1"/>
      <p:bldP spid="29" grpId="1" animBg="1"/>
      <p:bldP spid="29" grpId="2" animBg="1"/>
      <p:bldP spid="33" grpId="0" animBg="1"/>
      <p:bldP spid="33" grpId="1" animBg="1"/>
      <p:bldP spid="59" grpId="0" animBg="1"/>
      <p:bldP spid="59" grpId="1" animBg="1"/>
      <p:bldP spid="67" grpId="0" animBg="1"/>
      <p:bldP spid="6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3779912" y="2814152"/>
            <a:ext cx="2420497" cy="2143215"/>
            <a:chOff x="1827008" y="2120901"/>
            <a:chExt cx="2298700" cy="2646444"/>
          </a:xfrm>
        </p:grpSpPr>
        <p:sp>
          <p:nvSpPr>
            <p:cNvPr id="51" name="矩形 50"/>
            <p:cNvSpPr/>
            <p:nvPr/>
          </p:nvSpPr>
          <p:spPr>
            <a:xfrm>
              <a:off x="1827008" y="2120901"/>
              <a:ext cx="2298700" cy="444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ysClr val="windowText" lastClr="000000"/>
                </a:solidFill>
              </a:endParaRPr>
            </a:p>
          </p:txBody>
        </p:sp>
        <p:sp>
          <p:nvSpPr>
            <p:cNvPr id="52" name="矩形 51"/>
            <p:cNvSpPr/>
            <p:nvPr/>
          </p:nvSpPr>
          <p:spPr>
            <a:xfrm>
              <a:off x="1827008" y="2565400"/>
              <a:ext cx="2298700" cy="220194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ysClr val="windowText" lastClr="000000"/>
                </a:solidFill>
              </a:endParaRPr>
            </a:p>
          </p:txBody>
        </p:sp>
      </p:grpSp>
      <p:grpSp>
        <p:nvGrpSpPr>
          <p:cNvPr id="53" name="组合 52"/>
          <p:cNvGrpSpPr/>
          <p:nvPr/>
        </p:nvGrpSpPr>
        <p:grpSpPr>
          <a:xfrm>
            <a:off x="6444208" y="595415"/>
            <a:ext cx="2429340" cy="2142943"/>
            <a:chOff x="1827008" y="2120901"/>
            <a:chExt cx="2298700" cy="2562611"/>
          </a:xfrm>
        </p:grpSpPr>
        <p:sp>
          <p:nvSpPr>
            <p:cNvPr id="54" name="矩形 53"/>
            <p:cNvSpPr/>
            <p:nvPr/>
          </p:nvSpPr>
          <p:spPr>
            <a:xfrm>
              <a:off x="1827008" y="2120901"/>
              <a:ext cx="2298700" cy="444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5" name="矩形 54"/>
            <p:cNvSpPr/>
            <p:nvPr/>
          </p:nvSpPr>
          <p:spPr>
            <a:xfrm>
              <a:off x="1827008" y="2565401"/>
              <a:ext cx="2298700" cy="211811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56" name="组合 55"/>
          <p:cNvGrpSpPr/>
          <p:nvPr/>
        </p:nvGrpSpPr>
        <p:grpSpPr>
          <a:xfrm>
            <a:off x="6453051" y="2814152"/>
            <a:ext cx="2420497" cy="2143215"/>
            <a:chOff x="1827008" y="2120901"/>
            <a:chExt cx="2298700" cy="2562611"/>
          </a:xfrm>
        </p:grpSpPr>
        <p:sp>
          <p:nvSpPr>
            <p:cNvPr id="57" name="矩形 56"/>
            <p:cNvSpPr/>
            <p:nvPr/>
          </p:nvSpPr>
          <p:spPr>
            <a:xfrm>
              <a:off x="1827008" y="2120901"/>
              <a:ext cx="2298700" cy="444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8" name="矩形 57"/>
            <p:cNvSpPr/>
            <p:nvPr/>
          </p:nvSpPr>
          <p:spPr>
            <a:xfrm>
              <a:off x="1827008" y="2565401"/>
              <a:ext cx="2298700" cy="211811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59" name="组合 58"/>
          <p:cNvGrpSpPr/>
          <p:nvPr/>
        </p:nvGrpSpPr>
        <p:grpSpPr>
          <a:xfrm>
            <a:off x="3793111" y="595144"/>
            <a:ext cx="2401445" cy="2143214"/>
            <a:chOff x="1827008" y="2120901"/>
            <a:chExt cx="2298700" cy="2646442"/>
          </a:xfrm>
        </p:grpSpPr>
        <p:sp>
          <p:nvSpPr>
            <p:cNvPr id="60" name="矩形 59"/>
            <p:cNvSpPr/>
            <p:nvPr/>
          </p:nvSpPr>
          <p:spPr>
            <a:xfrm>
              <a:off x="1827008" y="2120901"/>
              <a:ext cx="2298700" cy="444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sp>
          <p:nvSpPr>
            <p:cNvPr id="61" name="矩形 60"/>
            <p:cNvSpPr/>
            <p:nvPr/>
          </p:nvSpPr>
          <p:spPr>
            <a:xfrm>
              <a:off x="1827008" y="2565398"/>
              <a:ext cx="2298700" cy="220194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grpSp>
      <p:sp>
        <p:nvSpPr>
          <p:cNvPr id="62" name="文本框 29"/>
          <p:cNvSpPr txBox="1"/>
          <p:nvPr/>
        </p:nvSpPr>
        <p:spPr>
          <a:xfrm>
            <a:off x="4219023" y="595144"/>
            <a:ext cx="1505720" cy="315435"/>
          </a:xfrm>
          <a:prstGeom prst="rect">
            <a:avLst/>
          </a:prstGeom>
          <a:noFill/>
        </p:spPr>
        <p:txBody>
          <a:bodyPr wrap="square" lIns="68543" tIns="34272" rIns="68543" bIns="34272"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标记请求方</a:t>
            </a:r>
            <a:r>
              <a:rPr lang="en-US" altLang="zh-CN" sz="1600" b="1" dirty="0" smtClean="0">
                <a:solidFill>
                  <a:schemeClr val="bg1"/>
                </a:solidFill>
                <a:latin typeface="微软雅黑" panose="020B0503020204020204" pitchFamily="34" charset="-122"/>
                <a:ea typeface="微软雅黑" panose="020B0503020204020204" pitchFamily="34" charset="-122"/>
              </a:rPr>
              <a:t>TR</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63" name="文本框 30"/>
          <p:cNvSpPr txBox="1"/>
          <p:nvPr/>
        </p:nvSpPr>
        <p:spPr>
          <a:xfrm>
            <a:off x="6830587" y="616170"/>
            <a:ext cx="1557837" cy="315435"/>
          </a:xfrm>
          <a:prstGeom prst="rect">
            <a:avLst/>
          </a:prstGeom>
          <a:noFill/>
        </p:spPr>
        <p:txBody>
          <a:bodyPr wrap="square" lIns="68543" tIns="34272" rIns="68543" bIns="34272" rtlCol="0">
            <a:spAutoFit/>
          </a:bodyPr>
          <a:lstStyle/>
          <a:p>
            <a:pPr algn="ctr"/>
            <a:r>
              <a:rPr lang="en-US" altLang="zh-CN" sz="1600" b="1" dirty="0" smtClean="0">
                <a:solidFill>
                  <a:schemeClr val="bg1"/>
                </a:solidFill>
                <a:latin typeface="微软雅黑" panose="020B0503020204020204" pitchFamily="34" charset="-122"/>
                <a:ea typeface="微软雅黑" panose="020B0503020204020204" pitchFamily="34" charset="-122"/>
              </a:rPr>
              <a:t>Token</a:t>
            </a:r>
            <a:r>
              <a:rPr lang="zh-CN" altLang="en-US" sz="1600" b="1" dirty="0" smtClean="0">
                <a:solidFill>
                  <a:schemeClr val="bg1"/>
                </a:solidFill>
                <a:latin typeface="微软雅黑" panose="020B0503020204020204" pitchFamily="34" charset="-122"/>
                <a:ea typeface="微软雅黑" panose="020B0503020204020204" pitchFamily="34" charset="-122"/>
              </a:rPr>
              <a:t>申请</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64" name="文本框 31"/>
          <p:cNvSpPr txBox="1"/>
          <p:nvPr/>
        </p:nvSpPr>
        <p:spPr>
          <a:xfrm>
            <a:off x="3995936" y="2814153"/>
            <a:ext cx="2020337" cy="315435"/>
          </a:xfrm>
          <a:prstGeom prst="rect">
            <a:avLst/>
          </a:prstGeom>
          <a:noFill/>
        </p:spPr>
        <p:txBody>
          <a:bodyPr wrap="square" lIns="68543" tIns="34272" rIns="68543" bIns="34272"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标记化服务系统</a:t>
            </a:r>
            <a:r>
              <a:rPr lang="en-US" altLang="zh-CN" sz="1600" b="1" dirty="0" smtClean="0">
                <a:solidFill>
                  <a:schemeClr val="bg1"/>
                </a:solidFill>
                <a:latin typeface="微软雅黑" panose="020B0503020204020204" pitchFamily="34" charset="-122"/>
                <a:ea typeface="微软雅黑" panose="020B0503020204020204" pitchFamily="34" charset="-122"/>
              </a:rPr>
              <a:t>TSP</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65" name="文本框 32"/>
          <p:cNvSpPr txBox="1"/>
          <p:nvPr/>
        </p:nvSpPr>
        <p:spPr>
          <a:xfrm>
            <a:off x="7045813" y="2834907"/>
            <a:ext cx="1251206" cy="315435"/>
          </a:xfrm>
          <a:prstGeom prst="rect">
            <a:avLst/>
          </a:prstGeom>
          <a:noFill/>
        </p:spPr>
        <p:txBody>
          <a:bodyPr wrap="square" lIns="68543" tIns="34272" rIns="68543" bIns="34272" rtlCol="0">
            <a:spAutoFit/>
          </a:bodyPr>
          <a:lstStyle/>
          <a:p>
            <a:pPr algn="ctr"/>
            <a:r>
              <a:rPr lang="en-US" altLang="zh-CN" sz="1600" b="1" dirty="0" smtClean="0">
                <a:solidFill>
                  <a:schemeClr val="bg1"/>
                </a:solidFill>
                <a:latin typeface="微软雅黑" panose="020B0503020204020204" pitchFamily="34" charset="-122"/>
                <a:ea typeface="微软雅黑" panose="020B0503020204020204" pitchFamily="34" charset="-122"/>
              </a:rPr>
              <a:t>Token</a:t>
            </a:r>
            <a:r>
              <a:rPr lang="zh-CN" altLang="en-US" sz="1600" b="1" dirty="0" smtClean="0">
                <a:solidFill>
                  <a:schemeClr val="bg1"/>
                </a:solidFill>
                <a:latin typeface="微软雅黑" panose="020B0503020204020204" pitchFamily="34" charset="-122"/>
                <a:ea typeface="微软雅黑" panose="020B0503020204020204" pitchFamily="34" charset="-122"/>
              </a:rPr>
              <a:t>交易</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66" name="文本框 33"/>
          <p:cNvSpPr txBox="1"/>
          <p:nvPr/>
        </p:nvSpPr>
        <p:spPr>
          <a:xfrm>
            <a:off x="3793111" y="915566"/>
            <a:ext cx="2264136" cy="1792762"/>
          </a:xfrm>
          <a:prstGeom prst="rect">
            <a:avLst/>
          </a:prstGeom>
          <a:noFill/>
        </p:spPr>
        <p:txBody>
          <a:bodyPr wrap="square" lIns="68543" tIns="34272" rIns="68543" bIns="34272" rtlCol="0">
            <a:spAutoFit/>
          </a:bodyPr>
          <a:lstStyle/>
          <a:p>
            <a:pPr marL="171450" indent="-171450">
              <a:buFont typeface="Wingdings" charset="2"/>
              <a:buChar char="l"/>
            </a:pPr>
            <a:r>
              <a:rPr lang="en-US" altLang="zh-CN" sz="1600" dirty="0" smtClean="0">
                <a:solidFill>
                  <a:srgbClr val="FFFFFF"/>
                </a:solidFill>
                <a:latin typeface="微软雅黑" pitchFamily="34" charset="-122"/>
                <a:ea typeface="微软雅黑" pitchFamily="34" charset="-122"/>
              </a:rPr>
              <a:t>TR</a:t>
            </a:r>
            <a:r>
              <a:rPr lang="zh-CN" altLang="en-US" sz="1600" dirty="0" smtClean="0">
                <a:solidFill>
                  <a:srgbClr val="FFFFFF"/>
                </a:solidFill>
                <a:latin typeface="微软雅黑" pitchFamily="34" charset="-122"/>
                <a:ea typeface="微软雅黑" pitchFamily="34" charset="-122"/>
              </a:rPr>
              <a:t>负责向</a:t>
            </a:r>
            <a:r>
              <a:rPr lang="en-US" altLang="zh-CN" sz="1600" dirty="0" smtClean="0">
                <a:solidFill>
                  <a:srgbClr val="FFFFFF"/>
                </a:solidFill>
                <a:latin typeface="微软雅黑" pitchFamily="34" charset="-122"/>
                <a:ea typeface="微软雅黑" pitchFamily="34" charset="-122"/>
              </a:rPr>
              <a:t>TSP</a:t>
            </a:r>
            <a:r>
              <a:rPr lang="zh-CN" altLang="en-US" sz="1600" dirty="0" smtClean="0">
                <a:solidFill>
                  <a:srgbClr val="FFFFFF"/>
                </a:solidFill>
                <a:latin typeface="微软雅黑" pitchFamily="34" charset="-122"/>
                <a:ea typeface="微软雅黑" pitchFamily="34" charset="-122"/>
              </a:rPr>
              <a:t>发起</a:t>
            </a:r>
            <a:r>
              <a:rPr lang="en-US" altLang="zh-CN" sz="1600" dirty="0" smtClean="0">
                <a:solidFill>
                  <a:srgbClr val="FFFFFF"/>
                </a:solidFill>
                <a:latin typeface="微软雅黑" pitchFamily="34" charset="-122"/>
                <a:ea typeface="微软雅黑" pitchFamily="34" charset="-122"/>
              </a:rPr>
              <a:t>Token</a:t>
            </a:r>
            <a:r>
              <a:rPr lang="zh-CN" altLang="en-US" sz="1600" dirty="0" smtClean="0">
                <a:solidFill>
                  <a:srgbClr val="FFFFFF"/>
                </a:solidFill>
                <a:latin typeface="微软雅黑" pitchFamily="34" charset="-122"/>
                <a:ea typeface="微软雅黑" pitchFamily="34" charset="-122"/>
              </a:rPr>
              <a:t>申请请求，存储支付标记</a:t>
            </a:r>
            <a:endParaRPr lang="en-US" altLang="zh-CN" sz="1600" dirty="0" smtClean="0">
              <a:solidFill>
                <a:srgbClr val="FFFFFF"/>
              </a:solidFill>
              <a:latin typeface="微软雅黑" pitchFamily="34" charset="-122"/>
              <a:ea typeface="微软雅黑" pitchFamily="34" charset="-122"/>
            </a:endParaRPr>
          </a:p>
          <a:p>
            <a:pPr marL="171450" indent="-171450">
              <a:buFont typeface="Wingdings" charset="2"/>
              <a:buChar char="l"/>
            </a:pPr>
            <a:r>
              <a:rPr lang="en-US" altLang="zh-CN" sz="1600" dirty="0" smtClean="0">
                <a:solidFill>
                  <a:srgbClr val="FFFFFF"/>
                </a:solidFill>
                <a:latin typeface="微软雅黑" pitchFamily="34" charset="-122"/>
                <a:ea typeface="微软雅黑" pitchFamily="34" charset="-122"/>
              </a:rPr>
              <a:t>TR</a:t>
            </a:r>
            <a:r>
              <a:rPr lang="zh-CN" altLang="en-US" sz="1600" dirty="0" smtClean="0">
                <a:solidFill>
                  <a:srgbClr val="FFFFFF"/>
                </a:solidFill>
                <a:latin typeface="微软雅黑" pitchFamily="34" charset="-122"/>
                <a:ea typeface="微软雅黑" pitchFamily="34" charset="-122"/>
              </a:rPr>
              <a:t>可以由现有的支付参与方担</a:t>
            </a:r>
            <a:endParaRPr lang="en-US" altLang="zh-CN" sz="1600" dirty="0" smtClean="0">
              <a:solidFill>
                <a:srgbClr val="FFFFFF"/>
              </a:solidFill>
              <a:latin typeface="微软雅黑" pitchFamily="34" charset="-122"/>
              <a:ea typeface="微软雅黑" pitchFamily="34" charset="-122"/>
            </a:endParaRPr>
          </a:p>
          <a:p>
            <a:pPr marL="171450" indent="-171450">
              <a:buFont typeface="Wingdings" charset="2"/>
              <a:buChar char="l"/>
            </a:pPr>
            <a:r>
              <a:rPr lang="en-US" altLang="zh-CN" sz="1600" dirty="0" smtClean="0">
                <a:solidFill>
                  <a:srgbClr val="FFFFFF"/>
                </a:solidFill>
                <a:latin typeface="微软雅黑" pitchFamily="34" charset="-122"/>
                <a:ea typeface="微软雅黑" pitchFamily="34" charset="-122"/>
              </a:rPr>
              <a:t>TR</a:t>
            </a:r>
            <a:r>
              <a:rPr lang="zh-CN" altLang="en-US" sz="1600" dirty="0" smtClean="0">
                <a:solidFill>
                  <a:srgbClr val="FFFFFF"/>
                </a:solidFill>
                <a:latin typeface="微软雅黑" pitchFamily="34" charset="-122"/>
                <a:ea typeface="微软雅黑" pitchFamily="34" charset="-122"/>
              </a:rPr>
              <a:t>需向</a:t>
            </a:r>
            <a:r>
              <a:rPr lang="en-US" altLang="zh-CN" sz="1600" dirty="0" smtClean="0">
                <a:solidFill>
                  <a:srgbClr val="FFFFFF"/>
                </a:solidFill>
                <a:latin typeface="微软雅黑" pitchFamily="34" charset="-122"/>
                <a:ea typeface="微软雅黑" pitchFamily="34" charset="-122"/>
              </a:rPr>
              <a:t>TSP</a:t>
            </a:r>
            <a:r>
              <a:rPr lang="zh-CN" altLang="en-US" sz="1600" dirty="0" smtClean="0">
                <a:solidFill>
                  <a:srgbClr val="FFFFFF"/>
                </a:solidFill>
                <a:latin typeface="微软雅黑" pitchFamily="34" charset="-122"/>
                <a:ea typeface="微软雅黑" pitchFamily="34" charset="-122"/>
              </a:rPr>
              <a:t>申请注册，并接受</a:t>
            </a:r>
            <a:r>
              <a:rPr lang="en-US" altLang="zh-CN" sz="1600" dirty="0" smtClean="0">
                <a:solidFill>
                  <a:srgbClr val="FFFFFF"/>
                </a:solidFill>
                <a:latin typeface="微软雅黑" pitchFamily="34" charset="-122"/>
                <a:ea typeface="微软雅黑" pitchFamily="34" charset="-122"/>
              </a:rPr>
              <a:t>TSP</a:t>
            </a:r>
            <a:r>
              <a:rPr lang="zh-CN" altLang="en-US" sz="1600" dirty="0" smtClean="0">
                <a:solidFill>
                  <a:srgbClr val="FFFFFF"/>
                </a:solidFill>
                <a:latin typeface="微软雅黑" pitchFamily="34" charset="-122"/>
                <a:ea typeface="微软雅黑" pitchFamily="34" charset="-122"/>
              </a:rPr>
              <a:t>的管理</a:t>
            </a:r>
            <a:endParaRPr lang="en-US" altLang="zh-CN" sz="1600" dirty="0">
              <a:solidFill>
                <a:srgbClr val="FFFFFF"/>
              </a:solidFill>
              <a:latin typeface="微软雅黑" pitchFamily="34" charset="-122"/>
              <a:ea typeface="微软雅黑" pitchFamily="34" charset="-122"/>
            </a:endParaRPr>
          </a:p>
        </p:txBody>
      </p:sp>
      <p:sp>
        <p:nvSpPr>
          <p:cNvPr id="67" name="文本框 34"/>
          <p:cNvSpPr txBox="1"/>
          <p:nvPr/>
        </p:nvSpPr>
        <p:spPr>
          <a:xfrm>
            <a:off x="3796609" y="3134575"/>
            <a:ext cx="2371773" cy="1792762"/>
          </a:xfrm>
          <a:prstGeom prst="rect">
            <a:avLst/>
          </a:prstGeom>
          <a:noFill/>
        </p:spPr>
        <p:txBody>
          <a:bodyPr wrap="square" lIns="68543" tIns="34272" rIns="68543" bIns="34272" rtlCol="0">
            <a:spAutoFit/>
          </a:bodyPr>
          <a:lstStyle/>
          <a:p>
            <a:pPr marL="171450" indent="-171450">
              <a:buFont typeface="Wingdings" charset="2"/>
              <a:buChar char="l"/>
            </a:pPr>
            <a:r>
              <a:rPr lang="zh-CN" altLang="en-US" sz="1600" dirty="0" smtClean="0">
                <a:solidFill>
                  <a:srgbClr val="FFFFFF"/>
                </a:solidFill>
                <a:latin typeface="微软雅黑" pitchFamily="34" charset="-122"/>
                <a:ea typeface="微软雅黑" pitchFamily="34" charset="-122"/>
              </a:rPr>
              <a:t>维护</a:t>
            </a:r>
            <a:r>
              <a:rPr lang="en-US" altLang="zh-CN" sz="1600" dirty="0" smtClean="0">
                <a:solidFill>
                  <a:srgbClr val="FFFFFF"/>
                </a:solidFill>
                <a:latin typeface="微软雅黑" pitchFamily="34" charset="-122"/>
                <a:ea typeface="微软雅黑" pitchFamily="34" charset="-122"/>
              </a:rPr>
              <a:t>Token</a:t>
            </a:r>
            <a:r>
              <a:rPr lang="zh-CN" altLang="en-US" sz="1600" dirty="0" smtClean="0">
                <a:solidFill>
                  <a:srgbClr val="FFFFFF"/>
                </a:solidFill>
                <a:latin typeface="微软雅黑" pitchFamily="34" charset="-122"/>
                <a:ea typeface="微软雅黑" pitchFamily="34" charset="-122"/>
              </a:rPr>
              <a:t>库，管理</a:t>
            </a:r>
            <a:r>
              <a:rPr lang="en-US" altLang="zh-CN" sz="1600" dirty="0" smtClean="0">
                <a:solidFill>
                  <a:srgbClr val="FFFFFF"/>
                </a:solidFill>
                <a:latin typeface="微软雅黑" pitchFamily="34" charset="-122"/>
                <a:ea typeface="微软雅黑" pitchFamily="34" charset="-122"/>
              </a:rPr>
              <a:t>Token</a:t>
            </a:r>
            <a:r>
              <a:rPr lang="zh-CN" altLang="en-US" sz="1600" dirty="0" smtClean="0">
                <a:solidFill>
                  <a:srgbClr val="FFFFFF"/>
                </a:solidFill>
                <a:latin typeface="微软雅黑" pitchFamily="34" charset="-122"/>
                <a:ea typeface="微软雅黑" pitchFamily="34" charset="-122"/>
              </a:rPr>
              <a:t>生命周期</a:t>
            </a:r>
            <a:endParaRPr lang="en-US" altLang="zh-CN" sz="1600" dirty="0" smtClean="0">
              <a:solidFill>
                <a:srgbClr val="FFFFFF"/>
              </a:solidFill>
              <a:latin typeface="微软雅黑" pitchFamily="34" charset="-122"/>
              <a:ea typeface="微软雅黑" pitchFamily="34" charset="-122"/>
            </a:endParaRPr>
          </a:p>
          <a:p>
            <a:pPr marL="171450" indent="-171450">
              <a:buFont typeface="Wingdings" charset="2"/>
              <a:buChar char="l"/>
            </a:pPr>
            <a:r>
              <a:rPr lang="zh-CN" altLang="en-US" sz="1600" dirty="0" smtClean="0">
                <a:solidFill>
                  <a:srgbClr val="FFFFFF"/>
                </a:solidFill>
                <a:latin typeface="微软雅黑" pitchFamily="34" charset="-122"/>
                <a:ea typeface="微软雅黑" pitchFamily="34" charset="-122"/>
              </a:rPr>
              <a:t>产生并下发</a:t>
            </a:r>
            <a:r>
              <a:rPr lang="en-US" altLang="zh-CN" sz="1600" dirty="0" smtClean="0">
                <a:solidFill>
                  <a:srgbClr val="FFFFFF"/>
                </a:solidFill>
                <a:latin typeface="微软雅黑" pitchFamily="34" charset="-122"/>
                <a:ea typeface="微软雅黑" pitchFamily="34" charset="-122"/>
              </a:rPr>
              <a:t>Token</a:t>
            </a:r>
            <a:r>
              <a:rPr lang="zh-CN" altLang="en-US" sz="1600" dirty="0" smtClean="0">
                <a:solidFill>
                  <a:srgbClr val="FFFFFF"/>
                </a:solidFill>
                <a:latin typeface="微软雅黑" pitchFamily="34" charset="-122"/>
                <a:ea typeface="微软雅黑" pitchFamily="34" charset="-122"/>
              </a:rPr>
              <a:t>及相关信息</a:t>
            </a:r>
            <a:endParaRPr lang="en-US" altLang="zh-CN" sz="1600" dirty="0" smtClean="0">
              <a:solidFill>
                <a:srgbClr val="FFFFFF"/>
              </a:solidFill>
              <a:latin typeface="微软雅黑" pitchFamily="34" charset="-122"/>
              <a:ea typeface="微软雅黑" pitchFamily="34" charset="-122"/>
            </a:endParaRPr>
          </a:p>
          <a:p>
            <a:pPr marL="171450" indent="-171450">
              <a:buFont typeface="Wingdings" charset="2"/>
              <a:buChar char="l"/>
            </a:pPr>
            <a:r>
              <a:rPr lang="zh-CN" altLang="en-US" sz="1600" dirty="0" smtClean="0">
                <a:solidFill>
                  <a:srgbClr val="FFFFFF"/>
                </a:solidFill>
                <a:latin typeface="微软雅黑" pitchFamily="34" charset="-122"/>
                <a:ea typeface="微软雅黑" pitchFamily="34" charset="-122"/>
              </a:rPr>
              <a:t>计算担保级别等功能</a:t>
            </a:r>
            <a:endParaRPr lang="en-US" altLang="zh-CN" sz="1600" dirty="0" smtClean="0">
              <a:solidFill>
                <a:srgbClr val="FFFFFF"/>
              </a:solidFill>
              <a:latin typeface="微软雅黑" pitchFamily="34" charset="-122"/>
              <a:ea typeface="微软雅黑" pitchFamily="34" charset="-122"/>
            </a:endParaRPr>
          </a:p>
          <a:p>
            <a:pPr marL="171450" indent="-171450">
              <a:buFont typeface="Wingdings" charset="2"/>
              <a:buChar char="l"/>
            </a:pPr>
            <a:r>
              <a:rPr lang="en-US" altLang="zh-CN" sz="1600" dirty="0" smtClean="0">
                <a:solidFill>
                  <a:srgbClr val="FFFFFF"/>
                </a:solidFill>
                <a:latin typeface="微软雅黑" pitchFamily="34" charset="-122"/>
                <a:ea typeface="微软雅黑" pitchFamily="34" charset="-122"/>
              </a:rPr>
              <a:t>TSP</a:t>
            </a:r>
            <a:r>
              <a:rPr lang="zh-CN" altLang="en-US" sz="1600" dirty="0" smtClean="0">
                <a:solidFill>
                  <a:srgbClr val="FFFFFF"/>
                </a:solidFill>
                <a:latin typeface="微软雅黑" pitchFamily="34" charset="-122"/>
                <a:ea typeface="微软雅黑" pitchFamily="34" charset="-122"/>
              </a:rPr>
              <a:t>需向</a:t>
            </a:r>
            <a:r>
              <a:rPr lang="en-US" altLang="zh-CN" sz="1600" dirty="0" smtClean="0">
                <a:solidFill>
                  <a:srgbClr val="FFFFFF"/>
                </a:solidFill>
                <a:latin typeface="微软雅黑" pitchFamily="34" charset="-122"/>
                <a:ea typeface="微软雅黑" pitchFamily="34" charset="-122"/>
              </a:rPr>
              <a:t>EMVCo</a:t>
            </a:r>
            <a:r>
              <a:rPr lang="zh-CN" altLang="en-US" sz="1600" dirty="0" smtClean="0">
                <a:solidFill>
                  <a:srgbClr val="FFFFFF"/>
                </a:solidFill>
                <a:latin typeface="微软雅黑" pitchFamily="34" charset="-122"/>
                <a:ea typeface="微软雅黑" pitchFamily="34" charset="-122"/>
              </a:rPr>
              <a:t>申请认证，并被分配</a:t>
            </a:r>
            <a:r>
              <a:rPr lang="en-US" altLang="zh-CN" sz="1600" dirty="0" smtClean="0">
                <a:solidFill>
                  <a:srgbClr val="FFFFFF"/>
                </a:solidFill>
                <a:latin typeface="微软雅黑" pitchFamily="34" charset="-122"/>
                <a:ea typeface="微软雅黑" pitchFamily="34" charset="-122"/>
              </a:rPr>
              <a:t>TSP</a:t>
            </a:r>
            <a:r>
              <a:rPr lang="zh-CN" altLang="en-US" sz="1600" dirty="0" smtClean="0">
                <a:solidFill>
                  <a:srgbClr val="FFFFFF"/>
                </a:solidFill>
                <a:latin typeface="微软雅黑" pitchFamily="34" charset="-122"/>
                <a:ea typeface="微软雅黑" pitchFamily="34" charset="-122"/>
              </a:rPr>
              <a:t> </a:t>
            </a:r>
            <a:r>
              <a:rPr lang="en-US" altLang="zh-CN" sz="1600" dirty="0" smtClean="0">
                <a:solidFill>
                  <a:srgbClr val="FFFFFF"/>
                </a:solidFill>
                <a:latin typeface="微软雅黑" pitchFamily="34" charset="-122"/>
                <a:ea typeface="微软雅黑" pitchFamily="34" charset="-122"/>
              </a:rPr>
              <a:t>ID</a:t>
            </a:r>
            <a:endParaRPr lang="en-US" altLang="zh-CN" sz="1600" dirty="0">
              <a:solidFill>
                <a:srgbClr val="FFFFFF"/>
              </a:solidFill>
              <a:latin typeface="微软雅黑" pitchFamily="34" charset="-122"/>
              <a:ea typeface="微软雅黑" pitchFamily="34" charset="-122"/>
            </a:endParaRPr>
          </a:p>
        </p:txBody>
      </p:sp>
      <p:sp>
        <p:nvSpPr>
          <p:cNvPr id="68" name="文本框 35"/>
          <p:cNvSpPr txBox="1"/>
          <p:nvPr/>
        </p:nvSpPr>
        <p:spPr>
          <a:xfrm>
            <a:off x="6451219" y="920955"/>
            <a:ext cx="2415318" cy="1792762"/>
          </a:xfrm>
          <a:prstGeom prst="rect">
            <a:avLst/>
          </a:prstGeom>
          <a:noFill/>
        </p:spPr>
        <p:txBody>
          <a:bodyPr wrap="square" lIns="68543" tIns="34272" rIns="68543" bIns="34272" rtlCol="0">
            <a:spAutoFit/>
          </a:bodyPr>
          <a:lstStyle/>
          <a:p>
            <a:pPr marL="171450" indent="-171450">
              <a:buFont typeface="Wingdings" charset="2"/>
              <a:buChar char="l"/>
            </a:pPr>
            <a:r>
              <a:rPr lang="en-US" altLang="zh-CN" sz="1600" dirty="0" smtClean="0">
                <a:solidFill>
                  <a:srgbClr val="FFFFFF"/>
                </a:solidFill>
                <a:latin typeface="微软雅黑" pitchFamily="34" charset="-122"/>
                <a:ea typeface="微软雅黑" pitchFamily="34" charset="-122"/>
              </a:rPr>
              <a:t>TR</a:t>
            </a:r>
            <a:r>
              <a:rPr lang="zh-CN" altLang="en-US" sz="1600" dirty="0" smtClean="0">
                <a:solidFill>
                  <a:srgbClr val="FFFFFF"/>
                </a:solidFill>
                <a:latin typeface="微软雅黑" pitchFamily="34" charset="-122"/>
                <a:ea typeface="微软雅黑" pitchFamily="34" charset="-122"/>
              </a:rPr>
              <a:t>收集持卡人的账户信息后，向</a:t>
            </a:r>
            <a:r>
              <a:rPr lang="en-US" altLang="zh-CN" sz="1600" dirty="0" smtClean="0">
                <a:solidFill>
                  <a:srgbClr val="FFFFFF"/>
                </a:solidFill>
                <a:latin typeface="微软雅黑" pitchFamily="34" charset="-122"/>
                <a:ea typeface="微软雅黑" pitchFamily="34" charset="-122"/>
              </a:rPr>
              <a:t>TSP</a:t>
            </a:r>
            <a:r>
              <a:rPr lang="zh-CN" altLang="en-US" sz="1600" dirty="0" smtClean="0">
                <a:solidFill>
                  <a:srgbClr val="FFFFFF"/>
                </a:solidFill>
                <a:latin typeface="微软雅黑" pitchFamily="34" charset="-122"/>
                <a:ea typeface="微软雅黑" pitchFamily="34" charset="-122"/>
              </a:rPr>
              <a:t>提交申请</a:t>
            </a:r>
            <a:endParaRPr lang="en-US" altLang="zh-CN" sz="1600" dirty="0" smtClean="0">
              <a:solidFill>
                <a:srgbClr val="FFFFFF"/>
              </a:solidFill>
              <a:latin typeface="微软雅黑" pitchFamily="34" charset="-122"/>
              <a:ea typeface="微软雅黑" pitchFamily="34" charset="-122"/>
            </a:endParaRPr>
          </a:p>
          <a:p>
            <a:pPr marL="171450" indent="-171450">
              <a:buFont typeface="Wingdings" charset="2"/>
              <a:buChar char="l"/>
            </a:pPr>
            <a:r>
              <a:rPr lang="en-US" altLang="zh-CN" sz="1600" dirty="0" smtClean="0">
                <a:solidFill>
                  <a:srgbClr val="FFFFFF"/>
                </a:solidFill>
                <a:latin typeface="微软雅黑" pitchFamily="34" charset="-122"/>
                <a:ea typeface="微软雅黑" pitchFamily="34" charset="-122"/>
              </a:rPr>
              <a:t>TSP</a:t>
            </a:r>
            <a:r>
              <a:rPr lang="zh-CN" altLang="en-US" sz="1600" dirty="0" smtClean="0">
                <a:solidFill>
                  <a:srgbClr val="FFFFFF"/>
                </a:solidFill>
                <a:latin typeface="微软雅黑" pitchFamily="34" charset="-122"/>
                <a:ea typeface="微软雅黑" pitchFamily="34" charset="-122"/>
              </a:rPr>
              <a:t>根据上送的信息，计算担保级别</a:t>
            </a:r>
            <a:endParaRPr lang="en-US" altLang="zh-CN" sz="1600" dirty="0" smtClean="0">
              <a:solidFill>
                <a:srgbClr val="FFFFFF"/>
              </a:solidFill>
              <a:latin typeface="微软雅黑" pitchFamily="34" charset="-122"/>
              <a:ea typeface="微软雅黑" pitchFamily="34" charset="-122"/>
            </a:endParaRPr>
          </a:p>
          <a:p>
            <a:pPr marL="171450" indent="-171450">
              <a:buFont typeface="Wingdings" charset="2"/>
              <a:buChar char="l"/>
            </a:pPr>
            <a:r>
              <a:rPr lang="en-US" altLang="zh-CN" sz="1600" dirty="0" smtClean="0">
                <a:solidFill>
                  <a:srgbClr val="FFFFFF"/>
                </a:solidFill>
                <a:latin typeface="微软雅黑" pitchFamily="34" charset="-122"/>
                <a:ea typeface="微软雅黑" pitchFamily="34" charset="-122"/>
              </a:rPr>
              <a:t>TSP</a:t>
            </a:r>
            <a:r>
              <a:rPr lang="zh-CN" altLang="en-US" sz="1600" dirty="0" smtClean="0">
                <a:solidFill>
                  <a:srgbClr val="FFFFFF"/>
                </a:solidFill>
                <a:latin typeface="微软雅黑" pitchFamily="34" charset="-122"/>
                <a:ea typeface="微软雅黑" pitchFamily="34" charset="-122"/>
              </a:rPr>
              <a:t>根据规则产生</a:t>
            </a:r>
            <a:r>
              <a:rPr lang="en-US" altLang="zh-CN" sz="1600" dirty="0" smtClean="0">
                <a:solidFill>
                  <a:srgbClr val="FFFFFF"/>
                </a:solidFill>
                <a:latin typeface="微软雅黑" pitchFamily="34" charset="-122"/>
                <a:ea typeface="微软雅黑" pitchFamily="34" charset="-122"/>
              </a:rPr>
              <a:t>Token</a:t>
            </a:r>
            <a:r>
              <a:rPr lang="zh-CN" altLang="en-US" sz="1600" dirty="0" smtClean="0">
                <a:solidFill>
                  <a:srgbClr val="FFFFFF"/>
                </a:solidFill>
                <a:latin typeface="微软雅黑" pitchFamily="34" charset="-122"/>
                <a:ea typeface="微软雅黑" pitchFamily="34" charset="-122"/>
              </a:rPr>
              <a:t>及相关信息，返回给</a:t>
            </a:r>
            <a:r>
              <a:rPr lang="en-US" altLang="zh-CN" sz="1600" dirty="0" smtClean="0">
                <a:solidFill>
                  <a:srgbClr val="FFFFFF"/>
                </a:solidFill>
                <a:latin typeface="微软雅黑" pitchFamily="34" charset="-122"/>
                <a:ea typeface="微软雅黑" pitchFamily="34" charset="-122"/>
              </a:rPr>
              <a:t>TR</a:t>
            </a:r>
            <a:endParaRPr lang="en-US" altLang="zh-CN" sz="1600" dirty="0">
              <a:solidFill>
                <a:srgbClr val="FFFFFF"/>
              </a:solidFill>
              <a:latin typeface="微软雅黑" pitchFamily="34" charset="-122"/>
              <a:ea typeface="微软雅黑" pitchFamily="34" charset="-122"/>
            </a:endParaRPr>
          </a:p>
        </p:txBody>
      </p:sp>
      <p:sp>
        <p:nvSpPr>
          <p:cNvPr id="69" name="文本框 36"/>
          <p:cNvSpPr txBox="1"/>
          <p:nvPr/>
        </p:nvSpPr>
        <p:spPr>
          <a:xfrm>
            <a:off x="6469284" y="3155503"/>
            <a:ext cx="2397253" cy="1792762"/>
          </a:xfrm>
          <a:prstGeom prst="rect">
            <a:avLst/>
          </a:prstGeom>
          <a:noFill/>
        </p:spPr>
        <p:txBody>
          <a:bodyPr wrap="square" lIns="68543" tIns="34272" rIns="68543" bIns="34272" rtlCol="0">
            <a:spAutoFit/>
          </a:bodyPr>
          <a:lstStyle/>
          <a:p>
            <a:pPr marL="171450" indent="-171450">
              <a:buFont typeface="Wingdings" charset="2"/>
              <a:buChar char="l"/>
            </a:pPr>
            <a:r>
              <a:rPr lang="zh-CN" altLang="en-US" sz="1600" dirty="0" smtClean="0">
                <a:solidFill>
                  <a:srgbClr val="FFFFFF"/>
                </a:solidFill>
                <a:latin typeface="微软雅黑" pitchFamily="34" charset="-122"/>
                <a:ea typeface="微软雅黑" pitchFamily="34" charset="-122"/>
              </a:rPr>
              <a:t>商户、收单机构传递</a:t>
            </a:r>
            <a:r>
              <a:rPr lang="en-US" altLang="zh-CN" sz="1600" dirty="0" smtClean="0">
                <a:solidFill>
                  <a:srgbClr val="FFFFFF"/>
                </a:solidFill>
                <a:latin typeface="微软雅黑" pitchFamily="34" charset="-122"/>
                <a:ea typeface="微软雅黑" pitchFamily="34" charset="-122"/>
              </a:rPr>
              <a:t>Token</a:t>
            </a:r>
          </a:p>
          <a:p>
            <a:pPr marL="171450" indent="-171450">
              <a:buFont typeface="Wingdings" charset="2"/>
              <a:buChar char="l"/>
            </a:pPr>
            <a:r>
              <a:rPr lang="zh-CN" altLang="en-US" sz="1600" dirty="0" smtClean="0">
                <a:solidFill>
                  <a:srgbClr val="FFFFFF"/>
                </a:solidFill>
                <a:latin typeface="微软雅黑" pitchFamily="34" charset="-122"/>
                <a:ea typeface="微软雅黑" pitchFamily="34" charset="-122"/>
              </a:rPr>
              <a:t>卡组织通过</a:t>
            </a:r>
            <a:r>
              <a:rPr lang="en-US" altLang="zh-CN" sz="1600" dirty="0" smtClean="0">
                <a:solidFill>
                  <a:srgbClr val="FFFFFF"/>
                </a:solidFill>
                <a:latin typeface="微软雅黑" pitchFamily="34" charset="-122"/>
                <a:ea typeface="微软雅黑" pitchFamily="34" charset="-122"/>
              </a:rPr>
              <a:t>TSP</a:t>
            </a:r>
            <a:r>
              <a:rPr lang="zh-CN" altLang="en-US" sz="1600" dirty="0" smtClean="0">
                <a:solidFill>
                  <a:srgbClr val="FFFFFF"/>
                </a:solidFill>
                <a:latin typeface="微软雅黑" pitchFamily="34" charset="-122"/>
                <a:ea typeface="微软雅黑" pitchFamily="34" charset="-122"/>
              </a:rPr>
              <a:t>完成去标记化操作</a:t>
            </a:r>
            <a:endParaRPr lang="en-US" altLang="zh-CN" sz="1600" dirty="0" smtClean="0">
              <a:solidFill>
                <a:srgbClr val="FFFFFF"/>
              </a:solidFill>
              <a:latin typeface="微软雅黑" pitchFamily="34" charset="-122"/>
              <a:ea typeface="微软雅黑" pitchFamily="34" charset="-122"/>
            </a:endParaRPr>
          </a:p>
          <a:p>
            <a:pPr marL="171450" indent="-171450">
              <a:buFont typeface="Wingdings" charset="2"/>
              <a:buChar char="l"/>
            </a:pPr>
            <a:r>
              <a:rPr lang="zh-CN" altLang="en-US" sz="1600" dirty="0" smtClean="0">
                <a:solidFill>
                  <a:srgbClr val="FFFFFF"/>
                </a:solidFill>
                <a:latin typeface="微软雅黑" pitchFamily="34" charset="-122"/>
                <a:ea typeface="微软雅黑" pitchFamily="34" charset="-122"/>
              </a:rPr>
              <a:t>发卡行基于卡号完成交易授权，可选支持</a:t>
            </a:r>
            <a:r>
              <a:rPr lang="en-US" altLang="zh-CN" sz="1600" dirty="0" smtClean="0">
                <a:solidFill>
                  <a:srgbClr val="FFFFFF"/>
                </a:solidFill>
                <a:latin typeface="微软雅黑" pitchFamily="34" charset="-122"/>
                <a:ea typeface="微软雅黑" pitchFamily="34" charset="-122"/>
              </a:rPr>
              <a:t>Token</a:t>
            </a:r>
            <a:r>
              <a:rPr lang="zh-CN" altLang="en-US" sz="1600" dirty="0" smtClean="0">
                <a:solidFill>
                  <a:srgbClr val="FFFFFF"/>
                </a:solidFill>
                <a:latin typeface="微软雅黑" pitchFamily="34" charset="-122"/>
                <a:ea typeface="微软雅黑" pitchFamily="34" charset="-122"/>
              </a:rPr>
              <a:t>信息</a:t>
            </a:r>
            <a:endParaRPr lang="en-US" altLang="zh-CN" sz="1600" dirty="0">
              <a:solidFill>
                <a:srgbClr val="FFFFFF"/>
              </a:solidFill>
              <a:latin typeface="微软雅黑" pitchFamily="34" charset="-122"/>
              <a:ea typeface="微软雅黑" pitchFamily="34" charset="-122"/>
            </a:endParaRPr>
          </a:p>
        </p:txBody>
      </p:sp>
      <p:sp>
        <p:nvSpPr>
          <p:cNvPr id="26" name="TextBox 25"/>
          <p:cNvSpPr txBox="1"/>
          <p:nvPr/>
        </p:nvSpPr>
        <p:spPr>
          <a:xfrm>
            <a:off x="313069" y="58298"/>
            <a:ext cx="2573163" cy="46166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支付标记化技术框架</a:t>
            </a:r>
            <a:endParaRPr lang="zh-CN" altLang="en-US" sz="2000" b="1" dirty="0" smtClean="0">
              <a:solidFill>
                <a:schemeClr val="tx1">
                  <a:lumMod val="75000"/>
                  <a:lumOff val="25000"/>
                </a:schemeClr>
              </a:solidFill>
            </a:endParaRPr>
          </a:p>
        </p:txBody>
      </p:sp>
      <p:pic>
        <p:nvPicPr>
          <p:cNvPr id="2" name="图片 1"/>
          <p:cNvPicPr>
            <a:picLocks noChangeAspect="1"/>
          </p:cNvPicPr>
          <p:nvPr/>
        </p:nvPicPr>
        <p:blipFill>
          <a:blip r:embed="rId3"/>
          <a:stretch>
            <a:fillRect/>
          </a:stretch>
        </p:blipFill>
        <p:spPr>
          <a:xfrm>
            <a:off x="107504" y="627534"/>
            <a:ext cx="3600400" cy="4418673"/>
          </a:xfrm>
          <a:prstGeom prst="rect">
            <a:avLst/>
          </a:prstGeom>
        </p:spPr>
      </p:pic>
      <p:sp>
        <p:nvSpPr>
          <p:cNvPr id="3" name="文本框 2"/>
          <p:cNvSpPr txBox="1"/>
          <p:nvPr/>
        </p:nvSpPr>
        <p:spPr>
          <a:xfrm>
            <a:off x="3797050" y="195782"/>
            <a:ext cx="1396536" cy="369332"/>
          </a:xfrm>
          <a:prstGeom prst="rect">
            <a:avLst/>
          </a:prstGeom>
          <a:noFill/>
        </p:spPr>
        <p:txBody>
          <a:bodyPr wrap="none" rtlCol="0">
            <a:spAutoFit/>
          </a:bodyPr>
          <a:lstStyle/>
          <a:p>
            <a:pPr marL="285750" indent="-285750">
              <a:buFont typeface="Wingdings" charset="2"/>
              <a:buChar char="Ø"/>
            </a:pPr>
            <a:r>
              <a:rPr kumimoji="1" lang="zh-CN" altLang="en-US" b="1" dirty="0" smtClean="0">
                <a:solidFill>
                  <a:schemeClr val="tx1">
                    <a:lumMod val="65000"/>
                    <a:lumOff val="35000"/>
                  </a:schemeClr>
                </a:solidFill>
              </a:rPr>
              <a:t>两个主体</a:t>
            </a:r>
            <a:endParaRPr kumimoji="1" lang="zh-CN" altLang="en-US" b="1" dirty="0">
              <a:solidFill>
                <a:schemeClr val="tx1">
                  <a:lumMod val="65000"/>
                  <a:lumOff val="35000"/>
                </a:schemeClr>
              </a:solidFill>
            </a:endParaRPr>
          </a:p>
        </p:txBody>
      </p:sp>
      <p:sp>
        <p:nvSpPr>
          <p:cNvPr id="25" name="文本框 24"/>
          <p:cNvSpPr txBox="1"/>
          <p:nvPr/>
        </p:nvSpPr>
        <p:spPr>
          <a:xfrm>
            <a:off x="6453051" y="191866"/>
            <a:ext cx="1396536" cy="369332"/>
          </a:xfrm>
          <a:prstGeom prst="rect">
            <a:avLst/>
          </a:prstGeom>
          <a:noFill/>
        </p:spPr>
        <p:txBody>
          <a:bodyPr wrap="none" rtlCol="0">
            <a:spAutoFit/>
          </a:bodyPr>
          <a:lstStyle/>
          <a:p>
            <a:pPr marL="285750" indent="-285750">
              <a:buFont typeface="Wingdings" charset="2"/>
              <a:buChar char="Ø"/>
            </a:pPr>
            <a:r>
              <a:rPr kumimoji="1" lang="zh-CN" altLang="en-US" b="1" dirty="0" smtClean="0">
                <a:solidFill>
                  <a:schemeClr val="tx1">
                    <a:lumMod val="65000"/>
                    <a:lumOff val="35000"/>
                  </a:schemeClr>
                </a:solidFill>
              </a:rPr>
              <a:t>两个流程</a:t>
            </a:r>
            <a:endParaRPr kumimoji="1" lang="zh-CN" altLang="en-US" b="1" dirty="0">
              <a:solidFill>
                <a:schemeClr val="tx1">
                  <a:lumMod val="65000"/>
                  <a:lumOff val="35000"/>
                </a:schemeClr>
              </a:solidFill>
            </a:endParaRPr>
          </a:p>
        </p:txBody>
      </p:sp>
    </p:spTree>
    <p:extLst>
      <p:ext uri="{BB962C8B-B14F-4D97-AF65-F5344CB8AC3E}">
        <p14:creationId xmlns:p14="http://schemas.microsoft.com/office/powerpoint/2010/main" val="146627232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up)">
                                      <p:cBhvr>
                                        <p:cTn id="7" dur="500"/>
                                        <p:tgtEl>
                                          <p:spTgt spid="5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wipe(left)">
                                      <p:cBhvr>
                                        <p:cTn id="11" dur="500"/>
                                        <p:tgtEl>
                                          <p:spTgt spid="6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left)">
                                      <p:cBhvr>
                                        <p:cTn id="15" dur="500"/>
                                        <p:tgtEl>
                                          <p:spTgt spid="66"/>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up)">
                                      <p:cBhvr>
                                        <p:cTn id="19" dur="500"/>
                                        <p:tgtEl>
                                          <p:spTgt spid="5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wipe(left)">
                                      <p:cBhvr>
                                        <p:cTn id="23" dur="500"/>
                                        <p:tgtEl>
                                          <p:spTgt spid="64"/>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wipe(left)">
                                      <p:cBhvr>
                                        <p:cTn id="27" dur="500"/>
                                        <p:tgtEl>
                                          <p:spTgt spid="67"/>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wipe(up)">
                                      <p:cBhvr>
                                        <p:cTn id="31" dur="500"/>
                                        <p:tgtEl>
                                          <p:spTgt spid="53"/>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63"/>
                                        </p:tgtEl>
                                        <p:attrNameLst>
                                          <p:attrName>style.visibility</p:attrName>
                                        </p:attrNameLst>
                                      </p:cBhvr>
                                      <p:to>
                                        <p:strVal val="visible"/>
                                      </p:to>
                                    </p:set>
                                    <p:animEffect transition="in" filter="wipe(left)">
                                      <p:cBhvr>
                                        <p:cTn id="35" dur="500"/>
                                        <p:tgtEl>
                                          <p:spTgt spid="63"/>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wipe(left)">
                                      <p:cBhvr>
                                        <p:cTn id="39" dur="500"/>
                                        <p:tgtEl>
                                          <p:spTgt spid="68"/>
                                        </p:tgtEl>
                                      </p:cBhvr>
                                    </p:animEffect>
                                  </p:childTnLst>
                                </p:cTn>
                              </p:par>
                            </p:childTnLst>
                          </p:cTn>
                        </p:par>
                        <p:par>
                          <p:cTn id="40" fill="hold">
                            <p:stCondLst>
                              <p:cond delay="4500"/>
                            </p:stCondLst>
                            <p:childTnLst>
                              <p:par>
                                <p:cTn id="41" presetID="22" presetClass="entr" presetSubtype="1" fill="hold" nodeType="after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wipe(up)">
                                      <p:cBhvr>
                                        <p:cTn id="43" dur="500"/>
                                        <p:tgtEl>
                                          <p:spTgt spid="56"/>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wipe(left)">
                                      <p:cBhvr>
                                        <p:cTn id="47" dur="500"/>
                                        <p:tgtEl>
                                          <p:spTgt spid="65"/>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69"/>
                                        </p:tgtEl>
                                        <p:attrNameLst>
                                          <p:attrName>style.visibility</p:attrName>
                                        </p:attrNameLst>
                                      </p:cBhvr>
                                      <p:to>
                                        <p:strVal val="visible"/>
                                      </p:to>
                                    </p:set>
                                    <p:animEffect transition="in" filter="wipe(left)">
                                      <p:cBhvr>
                                        <p:cTn id="51"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P spid="64" grpId="0"/>
      <p:bldP spid="65" grpId="0"/>
      <p:bldP spid="66" grpId="0"/>
      <p:bldP spid="67" grpId="0"/>
      <p:bldP spid="68" grpId="0"/>
      <p:bldP spid="6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13069" y="58298"/>
            <a:ext cx="4330939" cy="461665"/>
          </a:xfrm>
          <a:prstGeom prst="rect">
            <a:avLst/>
          </a:prstGeom>
          <a:noFill/>
        </p:spPr>
        <p:txBody>
          <a:bodyPr wrap="square" rtlCol="0">
            <a:spAutoFit/>
          </a:bodyPr>
          <a:lstStyle/>
          <a:p>
            <a:pPr>
              <a:lnSpc>
                <a:spcPct val="120000"/>
              </a:lnSpc>
            </a:pPr>
            <a:r>
              <a:rPr lang="en-US" altLang="zh-CN" sz="2000" b="1" dirty="0" smtClean="0">
                <a:solidFill>
                  <a:schemeClr val="tx1">
                    <a:lumMod val="75000"/>
                    <a:lumOff val="25000"/>
                  </a:schemeClr>
                </a:solidFill>
              </a:rPr>
              <a:t>Token</a:t>
            </a:r>
            <a:r>
              <a:rPr lang="zh-CN" altLang="en-US" sz="2000" b="1" dirty="0" smtClean="0">
                <a:solidFill>
                  <a:schemeClr val="tx1">
                    <a:lumMod val="75000"/>
                    <a:lumOff val="25000"/>
                  </a:schemeClr>
                </a:solidFill>
              </a:rPr>
              <a:t>保证了银行卡交易的互操作性</a:t>
            </a:r>
            <a:endParaRPr lang="zh-CN" altLang="en-US" sz="2000" b="1" dirty="0" smtClean="0">
              <a:solidFill>
                <a:schemeClr val="tx1">
                  <a:lumMod val="75000"/>
                  <a:lumOff val="25000"/>
                </a:schemeClr>
              </a:solidFill>
            </a:endParaRPr>
          </a:p>
        </p:txBody>
      </p:sp>
      <p:sp>
        <p:nvSpPr>
          <p:cNvPr id="22" name="TextBox 21"/>
          <p:cNvSpPr txBox="1"/>
          <p:nvPr/>
        </p:nvSpPr>
        <p:spPr>
          <a:xfrm>
            <a:off x="1257155" y="2447923"/>
            <a:ext cx="908686" cy="861774"/>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2800" b="1" dirty="0" smtClean="0"/>
              <a:t>添加标题</a:t>
            </a:r>
            <a:endParaRPr lang="zh-CN" altLang="en-US" sz="2800" b="1" dirty="0"/>
          </a:p>
        </p:txBody>
      </p:sp>
      <p:sp>
        <p:nvSpPr>
          <p:cNvPr id="30" name="TextBox 29"/>
          <p:cNvSpPr txBox="1"/>
          <p:nvPr/>
        </p:nvSpPr>
        <p:spPr>
          <a:xfrm>
            <a:off x="3675004" y="1279654"/>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a:solidFill>
                  <a:srgbClr val="FFFFFF"/>
                </a:solidFill>
              </a:rPr>
              <a:t>点击输入本栏的具体文字，简明扼要的说明分项</a:t>
            </a:r>
            <a:r>
              <a:rPr lang="zh-CN" altLang="en-US" sz="1200" dirty="0" smtClean="0">
                <a:solidFill>
                  <a:srgbClr val="FFFFFF"/>
                </a:solidFill>
              </a:rPr>
              <a:t>内容。</a:t>
            </a:r>
            <a:endParaRPr lang="en-US" altLang="zh-CN" sz="1200" dirty="0">
              <a:solidFill>
                <a:srgbClr val="FFFFFF"/>
              </a:solidFill>
            </a:endParaRPr>
          </a:p>
        </p:txBody>
      </p:sp>
      <p:sp>
        <p:nvSpPr>
          <p:cNvPr id="31" name="TextBox 30"/>
          <p:cNvSpPr txBox="1"/>
          <p:nvPr/>
        </p:nvSpPr>
        <p:spPr>
          <a:xfrm>
            <a:off x="3675004" y="2008470"/>
            <a:ext cx="3758504" cy="22159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smtClean="0">
                <a:solidFill>
                  <a:srgbClr val="FFFFFF"/>
                </a:solidFill>
              </a:rPr>
              <a:t>点输入</a:t>
            </a:r>
            <a:r>
              <a:rPr lang="zh-CN" altLang="en-US" sz="1200" dirty="0">
                <a:solidFill>
                  <a:srgbClr val="FFFFFF"/>
                </a:solidFill>
              </a:rPr>
              <a:t>本栏的具体文字，简明扼要的说明分项内容。</a:t>
            </a:r>
            <a:endParaRPr lang="en-US" altLang="zh-CN" sz="1200" dirty="0">
              <a:solidFill>
                <a:srgbClr val="FFFFFF"/>
              </a:solidFill>
            </a:endParaRPr>
          </a:p>
        </p:txBody>
      </p:sp>
      <p:sp>
        <p:nvSpPr>
          <p:cNvPr id="32" name="TextBox 31"/>
          <p:cNvSpPr txBox="1"/>
          <p:nvPr/>
        </p:nvSpPr>
        <p:spPr>
          <a:xfrm>
            <a:off x="3675004" y="2742864"/>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a:solidFill>
                  <a:srgbClr val="FFFFFF"/>
                </a:solidFill>
              </a:rPr>
              <a:t>点击输入本栏的具体文字，简明扼要的说明分项内容。</a:t>
            </a:r>
            <a:endParaRPr lang="en-US" altLang="zh-CN" sz="1200" dirty="0">
              <a:solidFill>
                <a:srgbClr val="FFFFFF"/>
              </a:solidFill>
            </a:endParaRPr>
          </a:p>
        </p:txBody>
      </p:sp>
      <p:sp>
        <p:nvSpPr>
          <p:cNvPr id="33" name="TextBox 32"/>
          <p:cNvSpPr txBox="1"/>
          <p:nvPr/>
        </p:nvSpPr>
        <p:spPr>
          <a:xfrm>
            <a:off x="3675004" y="3477257"/>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a:solidFill>
                  <a:srgbClr val="FFFFFF"/>
                </a:solidFill>
              </a:rPr>
              <a:t>点击输入本栏的具体文字，简明扼要的说明分项内容。</a:t>
            </a:r>
            <a:endParaRPr lang="en-US" altLang="zh-CN" sz="1200" dirty="0">
              <a:solidFill>
                <a:srgbClr val="FFFFFF"/>
              </a:solidFill>
            </a:endParaRPr>
          </a:p>
        </p:txBody>
      </p:sp>
      <p:sp>
        <p:nvSpPr>
          <p:cNvPr id="16" name="TextBox 26"/>
          <p:cNvSpPr txBox="1"/>
          <p:nvPr/>
        </p:nvSpPr>
        <p:spPr>
          <a:xfrm>
            <a:off x="187699" y="634850"/>
            <a:ext cx="4383355" cy="424732"/>
          </a:xfrm>
          <a:prstGeom prst="rect">
            <a:avLst/>
          </a:prstGeom>
          <a:noFill/>
        </p:spPr>
        <p:txBody>
          <a:bodyPr wrap="square" rtlCol="0">
            <a:spAutoFit/>
          </a:bodyPr>
          <a:lstStyle/>
          <a:p>
            <a:pPr marL="285750" indent="-285750" algn="just">
              <a:lnSpc>
                <a:spcPct val="120000"/>
              </a:lnSpc>
              <a:buFont typeface="Wingdings" charset="2"/>
              <a:buChar char="Ø"/>
            </a:pPr>
            <a:r>
              <a:rPr lang="en-US" altLang="zh-CN" b="1" dirty="0" smtClean="0">
                <a:solidFill>
                  <a:schemeClr val="tx1">
                    <a:lumMod val="75000"/>
                    <a:lumOff val="25000"/>
                  </a:schemeClr>
                </a:solidFill>
                <a:latin typeface="微软雅黑" pitchFamily="34" charset="-122"/>
                <a:ea typeface="微软雅黑" pitchFamily="34" charset="-122"/>
              </a:rPr>
              <a:t>Token</a:t>
            </a:r>
            <a:r>
              <a:rPr lang="zh-CN" altLang="en-US" b="1" dirty="0" smtClean="0">
                <a:solidFill>
                  <a:schemeClr val="tx1">
                    <a:lumMod val="75000"/>
                    <a:lumOff val="25000"/>
                  </a:schemeClr>
                </a:solidFill>
                <a:latin typeface="微软雅黑" pitchFamily="34" charset="-122"/>
                <a:ea typeface="微软雅黑" pitchFamily="34" charset="-122"/>
              </a:rPr>
              <a:t>基本格式</a:t>
            </a:r>
            <a:endParaRPr lang="en-US" altLang="zh-CN" b="1" dirty="0">
              <a:solidFill>
                <a:schemeClr val="tx1">
                  <a:lumMod val="75000"/>
                  <a:lumOff val="25000"/>
                </a:schemeClr>
              </a:solidFill>
              <a:latin typeface="微软雅黑" pitchFamily="34" charset="-122"/>
              <a:ea typeface="微软雅黑" pitchFamily="34" charset="-122"/>
            </a:endParaRPr>
          </a:p>
        </p:txBody>
      </p:sp>
      <p:sp>
        <p:nvSpPr>
          <p:cNvPr id="17" name="TextBox 33"/>
          <p:cNvSpPr txBox="1"/>
          <p:nvPr/>
        </p:nvSpPr>
        <p:spPr>
          <a:xfrm>
            <a:off x="187699" y="1865626"/>
            <a:ext cx="5378046" cy="424732"/>
          </a:xfrm>
          <a:prstGeom prst="rect">
            <a:avLst/>
          </a:prstGeom>
          <a:noFill/>
        </p:spPr>
        <p:txBody>
          <a:bodyPr wrap="square" rtlCol="0">
            <a:spAutoFit/>
          </a:bodyPr>
          <a:lstStyle/>
          <a:p>
            <a:pPr marL="285750" indent="-285750" algn="just">
              <a:lnSpc>
                <a:spcPct val="120000"/>
              </a:lnSpc>
              <a:buFont typeface="Wingdings" charset="2"/>
              <a:buChar char="Ø"/>
            </a:pPr>
            <a:r>
              <a:rPr lang="en-US" altLang="zh-CN" b="1" dirty="0" smtClean="0">
                <a:solidFill>
                  <a:schemeClr val="tx1">
                    <a:lumMod val="75000"/>
                    <a:lumOff val="25000"/>
                  </a:schemeClr>
                </a:solidFill>
                <a:latin typeface="微软雅黑" pitchFamily="34" charset="-122"/>
                <a:ea typeface="微软雅黑" pitchFamily="34" charset="-122"/>
              </a:rPr>
              <a:t>Token</a:t>
            </a:r>
            <a:r>
              <a:rPr lang="zh-CN" altLang="en-US" b="1" dirty="0" smtClean="0">
                <a:solidFill>
                  <a:schemeClr val="tx1">
                    <a:lumMod val="75000"/>
                    <a:lumOff val="25000"/>
                  </a:schemeClr>
                </a:solidFill>
                <a:latin typeface="微软雅黑" pitchFamily="34" charset="-122"/>
                <a:ea typeface="微软雅黑" pitchFamily="34" charset="-122"/>
              </a:rPr>
              <a:t> </a:t>
            </a:r>
            <a:r>
              <a:rPr lang="en-US" altLang="zh-CN" b="1" dirty="0" smtClean="0">
                <a:solidFill>
                  <a:schemeClr val="tx1">
                    <a:lumMod val="75000"/>
                    <a:lumOff val="25000"/>
                  </a:schemeClr>
                </a:solidFill>
                <a:latin typeface="微软雅黑" pitchFamily="34" charset="-122"/>
                <a:ea typeface="微软雅黑" pitchFamily="34" charset="-122"/>
              </a:rPr>
              <a:t>BIN</a:t>
            </a:r>
          </a:p>
        </p:txBody>
      </p:sp>
      <p:sp>
        <p:nvSpPr>
          <p:cNvPr id="19" name="TextBox 34"/>
          <p:cNvSpPr txBox="1"/>
          <p:nvPr/>
        </p:nvSpPr>
        <p:spPr>
          <a:xfrm>
            <a:off x="187699" y="2931790"/>
            <a:ext cx="5597471" cy="424732"/>
          </a:xfrm>
          <a:prstGeom prst="rect">
            <a:avLst/>
          </a:prstGeom>
          <a:solidFill>
            <a:schemeClr val="bg1"/>
          </a:solidFill>
          <a:ln>
            <a:noFill/>
          </a:ln>
        </p:spPr>
        <p:txBody>
          <a:bodyPr wrap="square" rtlCol="0">
            <a:spAutoFit/>
          </a:bodyPr>
          <a:lstStyle/>
          <a:p>
            <a:pPr marL="285750" marR="0" lvl="0" indent="-285750" algn="just" defTabSz="914400" eaLnBrk="1" fontAlgn="auto" latinLnBrk="0" hangingPunct="1">
              <a:lnSpc>
                <a:spcPct val="120000"/>
              </a:lnSpc>
              <a:spcBef>
                <a:spcPts val="0"/>
              </a:spcBef>
              <a:spcAft>
                <a:spcPts val="0"/>
              </a:spcAft>
              <a:buClrTx/>
              <a:buSzTx/>
              <a:buFont typeface="Wingdings" charset="2"/>
              <a:buChar char="Ø"/>
              <a:tabLst/>
              <a:defRPr/>
            </a:pPr>
            <a:r>
              <a:rPr lang="en-US" altLang="zh-CN" b="1" dirty="0" smtClean="0">
                <a:solidFill>
                  <a:schemeClr val="tx1">
                    <a:lumMod val="75000"/>
                    <a:lumOff val="25000"/>
                  </a:schemeClr>
                </a:solidFill>
                <a:latin typeface="微软雅黑" pitchFamily="34" charset="-122"/>
                <a:ea typeface="微软雅黑" pitchFamily="34" charset="-122"/>
              </a:rPr>
              <a:t>Token</a:t>
            </a:r>
            <a:r>
              <a:rPr lang="zh-CN" altLang="en-US" b="1" dirty="0" smtClean="0">
                <a:solidFill>
                  <a:schemeClr val="tx1">
                    <a:lumMod val="75000"/>
                    <a:lumOff val="25000"/>
                  </a:schemeClr>
                </a:solidFill>
                <a:latin typeface="微软雅黑" pitchFamily="34" charset="-122"/>
                <a:ea typeface="微软雅黑" pitchFamily="34" charset="-122"/>
              </a:rPr>
              <a:t>生命周期管理</a:t>
            </a:r>
            <a:endParaRPr lang="en-US" altLang="zh-CN" b="1" dirty="0">
              <a:solidFill>
                <a:schemeClr val="tx1">
                  <a:lumMod val="75000"/>
                  <a:lumOff val="25000"/>
                </a:schemeClr>
              </a:solidFill>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539552" y="994163"/>
            <a:ext cx="7057840" cy="942426"/>
          </a:xfrm>
          <a:prstGeom prst="rect">
            <a:avLst/>
          </a:prstGeom>
        </p:spPr>
      </p:pic>
      <p:pic>
        <p:nvPicPr>
          <p:cNvPr id="3" name="图片 2"/>
          <p:cNvPicPr>
            <a:picLocks noChangeAspect="1"/>
          </p:cNvPicPr>
          <p:nvPr/>
        </p:nvPicPr>
        <p:blipFill>
          <a:blip r:embed="rId4"/>
          <a:stretch>
            <a:fillRect/>
          </a:stretch>
        </p:blipFill>
        <p:spPr>
          <a:xfrm>
            <a:off x="539552" y="2224541"/>
            <a:ext cx="6904581" cy="707249"/>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88850" y="3275422"/>
            <a:ext cx="5065776" cy="1816608"/>
          </a:xfrm>
          <a:prstGeom prst="rect">
            <a:avLst/>
          </a:prstGeom>
        </p:spPr>
      </p:pic>
    </p:spTree>
    <p:extLst>
      <p:ext uri="{BB962C8B-B14F-4D97-AF65-F5344CB8AC3E}">
        <p14:creationId xmlns:p14="http://schemas.microsoft.com/office/powerpoint/2010/main" val="185036945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000"/>
                                        <p:tgtEl>
                                          <p:spTgt spid="22"/>
                                        </p:tgtEl>
                                      </p:cBhvr>
                                    </p:animEffect>
                                    <p:anim calcmode="lin" valueType="num">
                                      <p:cBhvr>
                                        <p:cTn id="8" dur="2000" fill="hold"/>
                                        <p:tgtEl>
                                          <p:spTgt spid="22"/>
                                        </p:tgtEl>
                                        <p:attrNameLst>
                                          <p:attrName>ppt_w</p:attrName>
                                        </p:attrNameLst>
                                      </p:cBhvr>
                                      <p:tavLst>
                                        <p:tav tm="0" fmla="#ppt_w*sin(2.5*pi*$)">
                                          <p:val>
                                            <p:fltVal val="0"/>
                                          </p:val>
                                        </p:tav>
                                        <p:tav tm="100000">
                                          <p:val>
                                            <p:fltVal val="1"/>
                                          </p:val>
                                        </p:tav>
                                      </p:tavLst>
                                    </p:anim>
                                    <p:anim calcmode="lin" valueType="num">
                                      <p:cBhvr>
                                        <p:cTn id="9" dur="2000" fill="hold"/>
                                        <p:tgtEl>
                                          <p:spTgt spid="22"/>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22" presetClass="entr" presetSubtype="8"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left)">
                                      <p:cBhvr>
                                        <p:cTn id="13" dur="500"/>
                                        <p:tgtEl>
                                          <p:spTgt spid="3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left)">
                                      <p:cBhvr>
                                        <p:cTn id="16" dur="500"/>
                                        <p:tgtEl>
                                          <p:spTgt spid="3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childTnLst>
                          </p:cTn>
                        </p:par>
                        <p:par>
                          <p:cTn id="23" fill="hold">
                            <p:stCondLst>
                              <p:cond delay="2500"/>
                            </p:stCondLst>
                            <p:childTnLst>
                              <p:par>
                                <p:cTn id="24" presetID="22" presetClass="entr" presetSubtype="1"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childTnLst>
                          </p:cTn>
                        </p:par>
                        <p:par>
                          <p:cTn id="27" fill="hold">
                            <p:stCondLst>
                              <p:cond delay="3000"/>
                            </p:stCondLst>
                            <p:childTnLst>
                              <p:par>
                                <p:cTn id="28" presetID="22" presetClass="entr" presetSubtype="1"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up)">
                                      <p:cBhvr>
                                        <p:cTn id="30" dur="500"/>
                                        <p:tgtEl>
                                          <p:spTgt spid="17"/>
                                        </p:tgtEl>
                                      </p:cBhvr>
                                    </p:animEffect>
                                  </p:childTnLst>
                                </p:cTn>
                              </p:par>
                            </p:childTnLst>
                          </p:cTn>
                        </p:par>
                        <p:par>
                          <p:cTn id="31" fill="hold">
                            <p:stCondLst>
                              <p:cond delay="3500"/>
                            </p:stCondLst>
                            <p:childTnLst>
                              <p:par>
                                <p:cTn id="32" presetID="22" presetClass="entr" presetSubtype="1"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up)">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0" grpId="0"/>
      <p:bldP spid="31" grpId="0"/>
      <p:bldP spid="32" grpId="0"/>
      <p:bldP spid="33" grpId="0"/>
      <p:bldP spid="16" grpId="0"/>
      <p:bldP spid="17" grpId="0"/>
      <p:bldP spid="1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自定义 167">
      <a:dk1>
        <a:srgbClr val="000000"/>
      </a:dk1>
      <a:lt1>
        <a:srgbClr val="FFFFFF"/>
      </a:lt1>
      <a:dk2>
        <a:srgbClr val="67B0E3"/>
      </a:dk2>
      <a:lt2>
        <a:srgbClr val="A0A0A0"/>
      </a:lt2>
      <a:accent1>
        <a:srgbClr val="B5B5B5"/>
      </a:accent1>
      <a:accent2>
        <a:srgbClr val="B5B5B5"/>
      </a:accent2>
      <a:accent3>
        <a:srgbClr val="B5B5B5"/>
      </a:accent3>
      <a:accent4>
        <a:srgbClr val="B5B5B5"/>
      </a:accent4>
      <a:accent5>
        <a:srgbClr val="B5B5B5"/>
      </a:accent5>
      <a:accent6>
        <a:srgbClr val="B5B5B5"/>
      </a:accent6>
      <a:hlink>
        <a:srgbClr val="0000FF"/>
      </a:hlink>
      <a:folHlink>
        <a:srgbClr val="800080"/>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2205</TotalTime>
  <Words>1597</Words>
  <Application>Microsoft Macintosh PowerPoint</Application>
  <PresentationFormat>全屏显示(16:9)</PresentationFormat>
  <Paragraphs>183</Paragraphs>
  <Slides>19</Slides>
  <Notes>19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Arial Unicode MS</vt:lpstr>
      <vt:lpstr>Calibri</vt:lpstr>
      <vt:lpstr>Times New Roman</vt:lpstr>
      <vt:lpstr>Wingdings</vt:lpstr>
      <vt:lpstr>宋体</vt:lpstr>
      <vt:lpstr>微软雅黑</vt:lpstr>
      <vt:lpstr>Arial</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keywords>第一PPT模板网-WWW.1PPT.COM</cp:keywords>
  <dc:description>第一PPT模板网-WWW.1PPT.COM</dc:description>
  <cp:lastModifiedBy>Microsoft Office 用户</cp:lastModifiedBy>
  <cp:revision>239</cp:revision>
  <dcterms:created xsi:type="dcterms:W3CDTF">2014-12-16T06:14:24Z</dcterms:created>
  <dcterms:modified xsi:type="dcterms:W3CDTF">2017-01-03T15:21:33Z</dcterms:modified>
  <cp:contentStatus>第一PPT模板网-WWW.1PPT.COM</cp:contentStatus>
</cp:coreProperties>
</file>