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79" r:id="rId5"/>
    <p:sldId id="260" r:id="rId6"/>
    <p:sldId id="263" r:id="rId7"/>
    <p:sldId id="272" r:id="rId8"/>
    <p:sldId id="268" r:id="rId9"/>
    <p:sldId id="265" r:id="rId10"/>
    <p:sldId id="277" r:id="rId11"/>
    <p:sldId id="262" r:id="rId12"/>
    <p:sldId id="273" r:id="rId13"/>
    <p:sldId id="280" r:id="rId14"/>
    <p:sldId id="270" r:id="rId15"/>
    <p:sldId id="281" r:id="rId16"/>
    <p:sldId id="278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>
      <p:cViewPr varScale="1">
        <p:scale>
          <a:sx n="139" d="100"/>
          <a:sy n="139" d="100"/>
        </p:scale>
        <p:origin x="3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A1B61-B2E3-4E34-A29F-F54A4FFBE504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74C7-F567-4A2B-8778-356149E5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9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974C7-F567-4A2B-8778-356149E5D1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5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C80-E68E-4553-BA05-4E47BFCC38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BDB-B9A7-4DB5-976D-1305BB75B1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5C80-E68E-4553-BA05-4E47BFCC38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0BDB-B9A7-4DB5-976D-1305BB75B1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51819" y="681540"/>
            <a:ext cx="3240360" cy="324036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72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2017</a:t>
            </a:r>
            <a:endParaRPr lang="zh-CN" altLang="en-US" sz="7200" b="1" dirty="0">
              <a:solidFill>
                <a:prstClr val="white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9267" y="2346725"/>
            <a:ext cx="4185465" cy="85509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5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zh-CN" altLang="en-US" sz="32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框架的研究与分析</a:t>
            </a:r>
            <a:endParaRPr lang="en-US" altLang="zh-CN" sz="3200" b="1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2301496" y="4155926"/>
            <a:ext cx="454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移游</a:t>
            </a:r>
            <a:r>
              <a:rPr lang="en-US" altLang="zh-CN" sz="14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</a:t>
            </a:r>
            <a:r>
              <a:rPr lang="zh-CN" altLang="en-US" sz="14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班 其佈尔 </a:t>
            </a:r>
            <a:r>
              <a:rPr lang="en-US" altLang="zh-CN" sz="14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21651057</a:t>
            </a:r>
            <a:endParaRPr lang="en-US" altLang="zh-CN" sz="14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76545" y="1266605"/>
            <a:ext cx="1935215" cy="193521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14099" y="1581473"/>
            <a:ext cx="168728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</a:t>
            </a:r>
            <a:endParaRPr lang="zh-CN" altLang="en-US" sz="24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14589" y="2391731"/>
            <a:ext cx="168728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</a:t>
            </a:r>
            <a:endParaRPr lang="zh-CN" altLang="en-US" sz="24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476" y="1401536"/>
            <a:ext cx="1665352" cy="1665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入口脚本</a:t>
            </a:r>
            <a:endParaRPr lang="en-US" altLang="zh-CN" sz="1400" b="1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ctr"/>
            <a:r>
              <a:rPr lang="zh-CN" altLang="en-US" sz="1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应用主体</a:t>
            </a:r>
            <a:endParaRPr lang="en-US" altLang="zh-CN" sz="1400" b="1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1401" y="1275606"/>
            <a:ext cx="5199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入口</a:t>
            </a: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脚本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是应用启动流程中的第一环，一个应用（不管是网页应用还是控制台应用）只有一个入口脚本。终端用户的请求通过入口脚本实例化应用并将将请求转发到应用</a:t>
            </a:r>
            <a:r>
              <a:rPr lang="zh-CN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。</a:t>
            </a:r>
            <a:endParaRPr lang="zh-CN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293" y="2224484"/>
            <a:ext cx="5199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</a:t>
            </a: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主体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是管理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应用系统整体结构和生命周期的对象。每个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应用系统只能包含一个应用主体，应用主体在入口脚本中创建并能通过表达式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\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::$app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全局范围内访问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。</a:t>
            </a:r>
            <a:endParaRPr lang="zh-CN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251520" y="232723"/>
            <a:ext cx="2232248" cy="400110"/>
            <a:chOff x="251520" y="232723"/>
            <a:chExt cx="2232248" cy="400110"/>
          </a:xfrm>
        </p:grpSpPr>
        <p:sp>
          <p:nvSpPr>
            <p:cNvPr id="1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03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14" name="TextBox 3"/>
            <p:cNvSpPr txBox="1"/>
            <p:nvPr/>
          </p:nvSpPr>
          <p:spPr>
            <a:xfrm>
              <a:off x="746575" y="232723"/>
              <a:ext cx="1737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Yii</a:t>
              </a:r>
              <a:r>
                <a:rPr lang="zh-CN" altLang="en-US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 应用结构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825" y="1856605"/>
            <a:ext cx="333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MVC</a:t>
            </a:r>
            <a:r>
              <a:rPr lang="zh-CN" altLang="en-US" sz="24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结构</a:t>
            </a:r>
            <a:endParaRPr lang="zh-CN" altLang="en-US" sz="24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360" y="2361748"/>
            <a:ext cx="3330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视图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是用户看到并与之交互的界面 </a:t>
            </a:r>
            <a:endParaRPr lang="en-US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模型表示企业数据和业务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规则 </a:t>
            </a:r>
            <a:endParaRPr lang="en-US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控制器接受用户的输入并调用模型和视图去完成用户的需求 </a:t>
            </a:r>
            <a:endParaRPr lang="en-US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圆角矩形 6"/>
          <p:cNvSpPr/>
          <p:nvPr/>
        </p:nvSpPr>
        <p:spPr>
          <a:xfrm rot="5400000">
            <a:off x="2420761" y="2157706"/>
            <a:ext cx="3852429" cy="7200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99448" y="771550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</a:rPr>
              <a:t>£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09736" y="3795886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rgbClr val="005688"/>
                </a:solidFill>
                <a:latin typeface="Ebrima" pitchFamily="2" charset="0"/>
                <a:cs typeface="Ebrima" pitchFamily="2" charset="0"/>
              </a:rPr>
              <a:t>฿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99448" y="2229030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$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09063" y="280413"/>
            <a:ext cx="37811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控制器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是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MVC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模式中的一部分，是继承 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\base\Controller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类的对象，负责处理请求和生成响应。具体来说，控制器从应用主体接管控制后会分析请求数据并传送到模型，传送模型结果到视图，最后生成输出响应信息。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909063" y="1886331"/>
            <a:ext cx="3781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模型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可包含属性来展示业务数据，可包含验证规则确保数据有效和完整；可包含方法实现业务逻辑；不应直接访问请求，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session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和其他环境数据，这些数据应该由控制器传入到模型</a:t>
            </a:r>
            <a:r>
              <a:rPr lang="zh-CN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；</a:t>
            </a:r>
            <a:endParaRPr lang="en-US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09063" y="3215250"/>
            <a:ext cx="37811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schemeClr val="bg1"/>
                </a:solidFill>
              </a:rPr>
              <a:t>视图</a:t>
            </a:r>
            <a:r>
              <a:rPr lang="zh-CN" altLang="zh-CN" sz="1200" dirty="0">
                <a:solidFill>
                  <a:schemeClr val="bg1"/>
                </a:solidFill>
              </a:rPr>
              <a:t>是 </a:t>
            </a:r>
            <a:r>
              <a:rPr lang="en-US" altLang="zh-CN" sz="1200" dirty="0">
                <a:solidFill>
                  <a:schemeClr val="bg1"/>
                </a:solidFill>
              </a:rPr>
              <a:t>MVC </a:t>
            </a:r>
            <a:r>
              <a:rPr lang="zh-CN" altLang="zh-CN" sz="1200" dirty="0">
                <a:solidFill>
                  <a:schemeClr val="bg1"/>
                </a:solidFill>
              </a:rPr>
              <a:t>模式中的一部分。它是展示数据到终端用户的代码，在网页应用中，根据视图模板来创建视图，视图模板为</a:t>
            </a:r>
            <a:r>
              <a:rPr lang="en-US" altLang="zh-CN" sz="1200" dirty="0">
                <a:solidFill>
                  <a:schemeClr val="bg1"/>
                </a:solidFill>
              </a:rPr>
              <a:t>PHP</a:t>
            </a:r>
            <a:r>
              <a:rPr lang="zh-CN" altLang="zh-CN" sz="1200" dirty="0">
                <a:solidFill>
                  <a:schemeClr val="bg1"/>
                </a:solidFill>
              </a:rPr>
              <a:t>脚本文件，主要包含 </a:t>
            </a:r>
            <a:r>
              <a:rPr lang="en-US" altLang="zh-CN" sz="1200" dirty="0">
                <a:solidFill>
                  <a:schemeClr val="bg1"/>
                </a:solidFill>
              </a:rPr>
              <a:t>HTML </a:t>
            </a:r>
            <a:r>
              <a:rPr lang="zh-CN" altLang="zh-CN" sz="1200" dirty="0">
                <a:solidFill>
                  <a:schemeClr val="bg1"/>
                </a:solidFill>
              </a:rPr>
              <a:t>代码和展示类 </a:t>
            </a:r>
            <a:r>
              <a:rPr lang="en-US" altLang="zh-CN" sz="1200" dirty="0">
                <a:solidFill>
                  <a:schemeClr val="bg1"/>
                </a:solidFill>
              </a:rPr>
              <a:t>PHP </a:t>
            </a:r>
            <a:r>
              <a:rPr lang="zh-CN" altLang="zh-CN" sz="1200" dirty="0">
                <a:solidFill>
                  <a:schemeClr val="bg1"/>
                </a:solidFill>
              </a:rPr>
              <a:t>代码，通过 </a:t>
            </a:r>
            <a:r>
              <a:rPr lang="en-US" altLang="zh-CN" sz="1200" dirty="0" err="1">
                <a:solidFill>
                  <a:schemeClr val="bg1"/>
                </a:solidFill>
              </a:rPr>
              <a:t>yii</a:t>
            </a:r>
            <a:r>
              <a:rPr lang="en-US" altLang="zh-CN" sz="1200" dirty="0">
                <a:solidFill>
                  <a:schemeClr val="bg1"/>
                </a:solidFill>
              </a:rPr>
              <a:t>\web\View </a:t>
            </a:r>
            <a:r>
              <a:rPr lang="zh-CN" altLang="zh-CN" sz="1200" dirty="0">
                <a:solidFill>
                  <a:schemeClr val="bg1"/>
                </a:solidFill>
              </a:rPr>
              <a:t>应用组件来管理，该组件主要提供通用方法帮助视图构造和渲染，简单起见，我们称视图模板或视图模板文件为视图。</a:t>
            </a:r>
          </a:p>
        </p:txBody>
      </p:sp>
      <p:grpSp>
        <p:nvGrpSpPr>
          <p:cNvPr id="19" name="组合 1"/>
          <p:cNvGrpSpPr/>
          <p:nvPr/>
        </p:nvGrpSpPr>
        <p:grpSpPr>
          <a:xfrm>
            <a:off x="251520" y="232723"/>
            <a:ext cx="2232248" cy="400110"/>
            <a:chOff x="251520" y="232723"/>
            <a:chExt cx="2232248" cy="400110"/>
          </a:xfrm>
        </p:grpSpPr>
        <p:sp>
          <p:nvSpPr>
            <p:cNvPr id="20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03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21" name="TextBox 3"/>
            <p:cNvSpPr txBox="1"/>
            <p:nvPr/>
          </p:nvSpPr>
          <p:spPr>
            <a:xfrm>
              <a:off x="746575" y="232723"/>
              <a:ext cx="1737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Yii</a:t>
              </a:r>
              <a:r>
                <a:rPr lang="zh-CN" altLang="en-US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 应用结构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94510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980220"/>
              <a:gd name="connsiteY0" fmla="*/ 0 h 5143500"/>
              <a:gd name="connsiteX1" fmla="*/ 1980220 w 1980220"/>
              <a:gd name="connsiteY1" fmla="*/ 0 h 5143500"/>
              <a:gd name="connsiteX2" fmla="*/ 945105 w 1980220"/>
              <a:gd name="connsiteY2" fmla="*/ 5143500 h 5143500"/>
              <a:gd name="connsiteX3" fmla="*/ 0 w 1980220"/>
              <a:gd name="connsiteY3" fmla="*/ 5143500 h 5143500"/>
              <a:gd name="connsiteX4" fmla="*/ 1305145 w 1980220"/>
              <a:gd name="connsiteY4" fmla="*/ 0 h 5143500"/>
              <a:gd name="connsiteX0" fmla="*/ 1035116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1035116 w 1710191"/>
              <a:gd name="connsiteY4" fmla="*/ 0 h 5143500"/>
              <a:gd name="connsiteX0" fmla="*/ 675075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675075 w 1710191"/>
              <a:gd name="connsiteY4" fmla="*/ 0 h 5143500"/>
              <a:gd name="connsiteX0" fmla="*/ 675075 w 1755195"/>
              <a:gd name="connsiteY0" fmla="*/ 0 h 5143500"/>
              <a:gd name="connsiteX1" fmla="*/ 1755195 w 1755195"/>
              <a:gd name="connsiteY1" fmla="*/ 0 h 5143500"/>
              <a:gd name="connsiteX2" fmla="*/ 675076 w 1755195"/>
              <a:gd name="connsiteY2" fmla="*/ 5143500 h 5143500"/>
              <a:gd name="connsiteX3" fmla="*/ 0 w 1755195"/>
              <a:gd name="connsiteY3" fmla="*/ 5143500 h 5143500"/>
              <a:gd name="connsiteX4" fmla="*/ 67507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 </a:t>
            </a:r>
            <a:r>
              <a:rPr lang="en-US" altLang="zh-CN" sz="60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4</a:t>
            </a:r>
            <a:endParaRPr lang="zh-CN" altLang="en-US" sz="60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zh-CN" altLang="en-US" sz="4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应用</a:t>
            </a:r>
            <a:endParaRPr lang="zh-CN" altLang="en-US" sz="4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>
            <a:off x="-273423" y="1221600"/>
            <a:ext cx="9615953" cy="2647041"/>
          </a:xfrm>
          <a:custGeom>
            <a:avLst/>
            <a:gdLst>
              <a:gd name="connsiteX0" fmla="*/ 0 w 9229061"/>
              <a:gd name="connsiteY0" fmla="*/ 723014 h 2929269"/>
              <a:gd name="connsiteX1" fmla="*/ 116958 w 9229061"/>
              <a:gd name="connsiteY1" fmla="*/ 1414130 h 2929269"/>
              <a:gd name="connsiteX2" fmla="*/ 499730 w 9229061"/>
              <a:gd name="connsiteY2" fmla="*/ 85060 h 2929269"/>
              <a:gd name="connsiteX3" fmla="*/ 1105786 w 9229061"/>
              <a:gd name="connsiteY3" fmla="*/ 1924493 h 2929269"/>
              <a:gd name="connsiteX4" fmla="*/ 1722475 w 9229061"/>
              <a:gd name="connsiteY4" fmla="*/ 1041991 h 2929269"/>
              <a:gd name="connsiteX5" fmla="*/ 2296633 w 9229061"/>
              <a:gd name="connsiteY5" fmla="*/ 2371060 h 2929269"/>
              <a:gd name="connsiteX6" fmla="*/ 2711302 w 9229061"/>
              <a:gd name="connsiteY6" fmla="*/ 1446028 h 2929269"/>
              <a:gd name="connsiteX7" fmla="*/ 2955851 w 9229061"/>
              <a:gd name="connsiteY7" fmla="*/ 2115879 h 2929269"/>
              <a:gd name="connsiteX8" fmla="*/ 3317358 w 9229061"/>
              <a:gd name="connsiteY8" fmla="*/ 1180214 h 2929269"/>
              <a:gd name="connsiteX9" fmla="*/ 3646968 w 9229061"/>
              <a:gd name="connsiteY9" fmla="*/ 1722474 h 2929269"/>
              <a:gd name="connsiteX10" fmla="*/ 3891516 w 9229061"/>
              <a:gd name="connsiteY10" fmla="*/ 744279 h 2929269"/>
              <a:gd name="connsiteX11" fmla="*/ 4486940 w 9229061"/>
              <a:gd name="connsiteY11" fmla="*/ 1573618 h 2929269"/>
              <a:gd name="connsiteX12" fmla="*/ 5114261 w 9229061"/>
              <a:gd name="connsiteY12" fmla="*/ 606056 h 2929269"/>
              <a:gd name="connsiteX13" fmla="*/ 5443870 w 9229061"/>
              <a:gd name="connsiteY13" fmla="*/ 1807535 h 2929269"/>
              <a:gd name="connsiteX14" fmla="*/ 5762847 w 9229061"/>
              <a:gd name="connsiteY14" fmla="*/ 1297172 h 2929269"/>
              <a:gd name="connsiteX15" fmla="*/ 6113721 w 9229061"/>
              <a:gd name="connsiteY15" fmla="*/ 2169042 h 2929269"/>
              <a:gd name="connsiteX16" fmla="*/ 6315740 w 9229061"/>
              <a:gd name="connsiteY16" fmla="*/ 1924493 h 2929269"/>
              <a:gd name="connsiteX17" fmla="*/ 6475228 w 9229061"/>
              <a:gd name="connsiteY17" fmla="*/ 2211572 h 2929269"/>
              <a:gd name="connsiteX18" fmla="*/ 6762307 w 9229061"/>
              <a:gd name="connsiteY18" fmla="*/ 1637414 h 2929269"/>
              <a:gd name="connsiteX19" fmla="*/ 7400261 w 9229061"/>
              <a:gd name="connsiteY19" fmla="*/ 2902688 h 2929269"/>
              <a:gd name="connsiteX20" fmla="*/ 8048847 w 9229061"/>
              <a:gd name="connsiteY20" fmla="*/ 1477925 h 2929269"/>
              <a:gd name="connsiteX21" fmla="*/ 8484782 w 9229061"/>
              <a:gd name="connsiteY21" fmla="*/ 2020186 h 2929269"/>
              <a:gd name="connsiteX22" fmla="*/ 8835656 w 9229061"/>
              <a:gd name="connsiteY22" fmla="*/ 1424763 h 2929269"/>
              <a:gd name="connsiteX23" fmla="*/ 9229061 w 9229061"/>
              <a:gd name="connsiteY23" fmla="*/ 2020186 h 2929269"/>
              <a:gd name="connsiteX0" fmla="*/ 0 w 9427136"/>
              <a:gd name="connsiteY0" fmla="*/ 733510 h 2929269"/>
              <a:gd name="connsiteX1" fmla="*/ 315033 w 9427136"/>
              <a:gd name="connsiteY1" fmla="*/ 1414130 h 2929269"/>
              <a:gd name="connsiteX2" fmla="*/ 697805 w 9427136"/>
              <a:gd name="connsiteY2" fmla="*/ 85060 h 2929269"/>
              <a:gd name="connsiteX3" fmla="*/ 1303861 w 9427136"/>
              <a:gd name="connsiteY3" fmla="*/ 1924493 h 2929269"/>
              <a:gd name="connsiteX4" fmla="*/ 1920550 w 9427136"/>
              <a:gd name="connsiteY4" fmla="*/ 1041991 h 2929269"/>
              <a:gd name="connsiteX5" fmla="*/ 2494708 w 9427136"/>
              <a:gd name="connsiteY5" fmla="*/ 2371060 h 2929269"/>
              <a:gd name="connsiteX6" fmla="*/ 2909377 w 9427136"/>
              <a:gd name="connsiteY6" fmla="*/ 1446028 h 2929269"/>
              <a:gd name="connsiteX7" fmla="*/ 3153926 w 9427136"/>
              <a:gd name="connsiteY7" fmla="*/ 2115879 h 2929269"/>
              <a:gd name="connsiteX8" fmla="*/ 3515433 w 9427136"/>
              <a:gd name="connsiteY8" fmla="*/ 1180214 h 2929269"/>
              <a:gd name="connsiteX9" fmla="*/ 3845043 w 9427136"/>
              <a:gd name="connsiteY9" fmla="*/ 1722474 h 2929269"/>
              <a:gd name="connsiteX10" fmla="*/ 4089591 w 9427136"/>
              <a:gd name="connsiteY10" fmla="*/ 744279 h 2929269"/>
              <a:gd name="connsiteX11" fmla="*/ 4685015 w 9427136"/>
              <a:gd name="connsiteY11" fmla="*/ 1573618 h 2929269"/>
              <a:gd name="connsiteX12" fmla="*/ 5312336 w 9427136"/>
              <a:gd name="connsiteY12" fmla="*/ 606056 h 2929269"/>
              <a:gd name="connsiteX13" fmla="*/ 5641945 w 9427136"/>
              <a:gd name="connsiteY13" fmla="*/ 1807535 h 2929269"/>
              <a:gd name="connsiteX14" fmla="*/ 5960922 w 9427136"/>
              <a:gd name="connsiteY14" fmla="*/ 1297172 h 2929269"/>
              <a:gd name="connsiteX15" fmla="*/ 6311796 w 9427136"/>
              <a:gd name="connsiteY15" fmla="*/ 2169042 h 2929269"/>
              <a:gd name="connsiteX16" fmla="*/ 6513815 w 9427136"/>
              <a:gd name="connsiteY16" fmla="*/ 1924493 h 2929269"/>
              <a:gd name="connsiteX17" fmla="*/ 6673303 w 9427136"/>
              <a:gd name="connsiteY17" fmla="*/ 2211572 h 2929269"/>
              <a:gd name="connsiteX18" fmla="*/ 6960382 w 9427136"/>
              <a:gd name="connsiteY18" fmla="*/ 1637414 h 2929269"/>
              <a:gd name="connsiteX19" fmla="*/ 7598336 w 9427136"/>
              <a:gd name="connsiteY19" fmla="*/ 2902688 h 2929269"/>
              <a:gd name="connsiteX20" fmla="*/ 8246922 w 9427136"/>
              <a:gd name="connsiteY20" fmla="*/ 1477925 h 2929269"/>
              <a:gd name="connsiteX21" fmla="*/ 8682857 w 9427136"/>
              <a:gd name="connsiteY21" fmla="*/ 2020186 h 2929269"/>
              <a:gd name="connsiteX22" fmla="*/ 9033731 w 9427136"/>
              <a:gd name="connsiteY22" fmla="*/ 1424763 h 2929269"/>
              <a:gd name="connsiteX23" fmla="*/ 9427136 w 9427136"/>
              <a:gd name="connsiteY23" fmla="*/ 2020186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53926 w 9519128"/>
              <a:gd name="connsiteY7" fmla="*/ 2115879 h 2929269"/>
              <a:gd name="connsiteX8" fmla="*/ 3515433 w 9519128"/>
              <a:gd name="connsiteY8" fmla="*/ 1180214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3815 w 9519128"/>
              <a:gd name="connsiteY16" fmla="*/ 1924493 h 2929269"/>
              <a:gd name="connsiteX17" fmla="*/ 6673303 w 9519128"/>
              <a:gd name="connsiteY17" fmla="*/ 2211572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53926 w 9519128"/>
              <a:gd name="connsiteY7" fmla="*/ 2115879 h 2929269"/>
              <a:gd name="connsiteX8" fmla="*/ 3515433 w 9519128"/>
              <a:gd name="connsiteY8" fmla="*/ 1180214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0725 w 9519128"/>
              <a:gd name="connsiteY16" fmla="*/ 1678615 h 2929269"/>
              <a:gd name="connsiteX17" fmla="*/ 6673303 w 9519128"/>
              <a:gd name="connsiteY17" fmla="*/ 2211572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53926 w 9519128"/>
              <a:gd name="connsiteY7" fmla="*/ 2115879 h 2929269"/>
              <a:gd name="connsiteX8" fmla="*/ 3515433 w 9519128"/>
              <a:gd name="connsiteY8" fmla="*/ 1180214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0725 w 9519128"/>
              <a:gd name="connsiteY16" fmla="*/ 1678615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88011 w 9519128"/>
              <a:gd name="connsiteY7" fmla="*/ 2803740 h 2929269"/>
              <a:gd name="connsiteX8" fmla="*/ 3515433 w 9519128"/>
              <a:gd name="connsiteY8" fmla="*/ 1180214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0725 w 9519128"/>
              <a:gd name="connsiteY16" fmla="*/ 1678615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88011 w 9519128"/>
              <a:gd name="connsiteY7" fmla="*/ 2803740 h 2929269"/>
              <a:gd name="connsiteX8" fmla="*/ 3502321 w 9519128"/>
              <a:gd name="connsiteY8" fmla="*/ 1048378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0725 w 9519128"/>
              <a:gd name="connsiteY16" fmla="*/ 1678615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60922 w 9519128"/>
              <a:gd name="connsiteY14" fmla="*/ 1297172 h 2959997"/>
              <a:gd name="connsiteX15" fmla="*/ 6311796 w 9519128"/>
              <a:gd name="connsiteY15" fmla="*/ 2169042 h 2959997"/>
              <a:gd name="connsiteX16" fmla="*/ 6510725 w 9519128"/>
              <a:gd name="connsiteY16" fmla="*/ 1678615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27005 w 9519128"/>
              <a:gd name="connsiteY14" fmla="*/ 1543600 h 2959997"/>
              <a:gd name="connsiteX15" fmla="*/ 6311796 w 9519128"/>
              <a:gd name="connsiteY15" fmla="*/ 2169042 h 2959997"/>
              <a:gd name="connsiteX16" fmla="*/ 6510725 w 9519128"/>
              <a:gd name="connsiteY16" fmla="*/ 1678615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27005 w 9519128"/>
              <a:gd name="connsiteY14" fmla="*/ 1543600 h 2959997"/>
              <a:gd name="connsiteX15" fmla="*/ 6311796 w 9519128"/>
              <a:gd name="connsiteY15" fmla="*/ 2169042 h 2959997"/>
              <a:gd name="connsiteX16" fmla="*/ 6420922 w 9519128"/>
              <a:gd name="connsiteY16" fmla="*/ 1993650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27005 w 9519128"/>
              <a:gd name="connsiteY14" fmla="*/ 1543600 h 2959997"/>
              <a:gd name="connsiteX15" fmla="*/ 6106611 w 9519128"/>
              <a:gd name="connsiteY15" fmla="*/ 2308853 h 2959997"/>
              <a:gd name="connsiteX16" fmla="*/ 6420922 w 9519128"/>
              <a:gd name="connsiteY16" fmla="*/ 1993650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27005 w 9519128"/>
              <a:gd name="connsiteY14" fmla="*/ 1543600 h 2959997"/>
              <a:gd name="connsiteX15" fmla="*/ 6106611 w 9519128"/>
              <a:gd name="connsiteY15" fmla="*/ 2308853 h 2959997"/>
              <a:gd name="connsiteX16" fmla="*/ 6465823 w 9519128"/>
              <a:gd name="connsiteY16" fmla="*/ 349707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88011 w 9519128"/>
              <a:gd name="connsiteY7" fmla="*/ 2803740 h 2929269"/>
              <a:gd name="connsiteX8" fmla="*/ 3502321 w 9519128"/>
              <a:gd name="connsiteY8" fmla="*/ 1159797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27005 w 9519128"/>
              <a:gd name="connsiteY14" fmla="*/ 1543600 h 2929269"/>
              <a:gd name="connsiteX15" fmla="*/ 6106611 w 9519128"/>
              <a:gd name="connsiteY15" fmla="*/ 2308853 h 2929269"/>
              <a:gd name="connsiteX16" fmla="*/ 6465823 w 9519128"/>
              <a:gd name="connsiteY16" fmla="*/ 349707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18601 w 9519128"/>
              <a:gd name="connsiteY6" fmla="*/ 1699857 h 2929269"/>
              <a:gd name="connsiteX7" fmla="*/ 3188011 w 9519128"/>
              <a:gd name="connsiteY7" fmla="*/ 2803740 h 2929269"/>
              <a:gd name="connsiteX8" fmla="*/ 3502321 w 9519128"/>
              <a:gd name="connsiteY8" fmla="*/ 1159797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27005 w 9519128"/>
              <a:gd name="connsiteY14" fmla="*/ 1543600 h 2929269"/>
              <a:gd name="connsiteX15" fmla="*/ 6106611 w 9519128"/>
              <a:gd name="connsiteY15" fmla="*/ 2308853 h 2929269"/>
              <a:gd name="connsiteX16" fmla="*/ 6465823 w 9519128"/>
              <a:gd name="connsiteY16" fmla="*/ 349707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693390 h 2889149"/>
              <a:gd name="connsiteX1" fmla="*/ 448323 w 9519128"/>
              <a:gd name="connsiteY1" fmla="*/ 1614732 h 2889149"/>
              <a:gd name="connsiteX2" fmla="*/ 697805 w 9519128"/>
              <a:gd name="connsiteY2" fmla="*/ 44940 h 2889149"/>
              <a:gd name="connsiteX3" fmla="*/ 1303861 w 9519128"/>
              <a:gd name="connsiteY3" fmla="*/ 1884373 h 2889149"/>
              <a:gd name="connsiteX4" fmla="*/ 1920550 w 9519128"/>
              <a:gd name="connsiteY4" fmla="*/ 1001871 h 2889149"/>
              <a:gd name="connsiteX5" fmla="*/ 2494708 w 9519128"/>
              <a:gd name="connsiteY5" fmla="*/ 2330940 h 2889149"/>
              <a:gd name="connsiteX6" fmla="*/ 2918601 w 9519128"/>
              <a:gd name="connsiteY6" fmla="*/ 1659737 h 2889149"/>
              <a:gd name="connsiteX7" fmla="*/ 3188011 w 9519128"/>
              <a:gd name="connsiteY7" fmla="*/ 2763620 h 2889149"/>
              <a:gd name="connsiteX8" fmla="*/ 3502321 w 9519128"/>
              <a:gd name="connsiteY8" fmla="*/ 1119677 h 2889149"/>
              <a:gd name="connsiteX9" fmla="*/ 3845043 w 9519128"/>
              <a:gd name="connsiteY9" fmla="*/ 1682354 h 2889149"/>
              <a:gd name="connsiteX10" fmla="*/ 4089591 w 9519128"/>
              <a:gd name="connsiteY10" fmla="*/ 704159 h 2889149"/>
              <a:gd name="connsiteX11" fmla="*/ 4685015 w 9519128"/>
              <a:gd name="connsiteY11" fmla="*/ 1533498 h 2889149"/>
              <a:gd name="connsiteX12" fmla="*/ 5312336 w 9519128"/>
              <a:gd name="connsiteY12" fmla="*/ 565936 h 2889149"/>
              <a:gd name="connsiteX13" fmla="*/ 5641945 w 9519128"/>
              <a:gd name="connsiteY13" fmla="*/ 1767415 h 2889149"/>
              <a:gd name="connsiteX14" fmla="*/ 5927005 w 9519128"/>
              <a:gd name="connsiteY14" fmla="*/ 1503480 h 2889149"/>
              <a:gd name="connsiteX15" fmla="*/ 6106611 w 9519128"/>
              <a:gd name="connsiteY15" fmla="*/ 2268733 h 2889149"/>
              <a:gd name="connsiteX16" fmla="*/ 6465823 w 9519128"/>
              <a:gd name="connsiteY16" fmla="*/ 309587 h 2889149"/>
              <a:gd name="connsiteX17" fmla="*/ 6690331 w 9519128"/>
              <a:gd name="connsiteY17" fmla="*/ 2673610 h 2889149"/>
              <a:gd name="connsiteX18" fmla="*/ 6960382 w 9519128"/>
              <a:gd name="connsiteY18" fmla="*/ 1597294 h 2889149"/>
              <a:gd name="connsiteX19" fmla="*/ 7598336 w 9519128"/>
              <a:gd name="connsiteY19" fmla="*/ 2862568 h 2889149"/>
              <a:gd name="connsiteX20" fmla="*/ 8246922 w 9519128"/>
              <a:gd name="connsiteY20" fmla="*/ 1437805 h 2889149"/>
              <a:gd name="connsiteX21" fmla="*/ 8682857 w 9519128"/>
              <a:gd name="connsiteY21" fmla="*/ 1980066 h 2889149"/>
              <a:gd name="connsiteX22" fmla="*/ 9033731 w 9519128"/>
              <a:gd name="connsiteY22" fmla="*/ 1384643 h 2889149"/>
              <a:gd name="connsiteX23" fmla="*/ 9519128 w 9519128"/>
              <a:gd name="connsiteY23" fmla="*/ 1998535 h 2889149"/>
              <a:gd name="connsiteX0" fmla="*/ 0 w 9519128"/>
              <a:gd name="connsiteY0" fmla="*/ 451282 h 2647041"/>
              <a:gd name="connsiteX1" fmla="*/ 448323 w 9519128"/>
              <a:gd name="connsiteY1" fmla="*/ 1372624 h 2647041"/>
              <a:gd name="connsiteX2" fmla="*/ 673524 w 9519128"/>
              <a:gd name="connsiteY2" fmla="*/ 157489 h 2647041"/>
              <a:gd name="connsiteX3" fmla="*/ 1303861 w 9519128"/>
              <a:gd name="connsiteY3" fmla="*/ 1642265 h 2647041"/>
              <a:gd name="connsiteX4" fmla="*/ 1920550 w 9519128"/>
              <a:gd name="connsiteY4" fmla="*/ 759763 h 2647041"/>
              <a:gd name="connsiteX5" fmla="*/ 2494708 w 9519128"/>
              <a:gd name="connsiteY5" fmla="*/ 2088832 h 2647041"/>
              <a:gd name="connsiteX6" fmla="*/ 2918601 w 9519128"/>
              <a:gd name="connsiteY6" fmla="*/ 1417629 h 2647041"/>
              <a:gd name="connsiteX7" fmla="*/ 3188011 w 9519128"/>
              <a:gd name="connsiteY7" fmla="*/ 2521512 h 2647041"/>
              <a:gd name="connsiteX8" fmla="*/ 3502321 w 9519128"/>
              <a:gd name="connsiteY8" fmla="*/ 877569 h 2647041"/>
              <a:gd name="connsiteX9" fmla="*/ 3845043 w 9519128"/>
              <a:gd name="connsiteY9" fmla="*/ 1440246 h 2647041"/>
              <a:gd name="connsiteX10" fmla="*/ 4089591 w 9519128"/>
              <a:gd name="connsiteY10" fmla="*/ 462051 h 2647041"/>
              <a:gd name="connsiteX11" fmla="*/ 4685015 w 9519128"/>
              <a:gd name="connsiteY11" fmla="*/ 1291390 h 2647041"/>
              <a:gd name="connsiteX12" fmla="*/ 5312336 w 9519128"/>
              <a:gd name="connsiteY12" fmla="*/ 323828 h 2647041"/>
              <a:gd name="connsiteX13" fmla="*/ 5641945 w 9519128"/>
              <a:gd name="connsiteY13" fmla="*/ 1525307 h 2647041"/>
              <a:gd name="connsiteX14" fmla="*/ 5927005 w 9519128"/>
              <a:gd name="connsiteY14" fmla="*/ 1261372 h 2647041"/>
              <a:gd name="connsiteX15" fmla="*/ 6106611 w 9519128"/>
              <a:gd name="connsiteY15" fmla="*/ 2026625 h 2647041"/>
              <a:gd name="connsiteX16" fmla="*/ 6465823 w 9519128"/>
              <a:gd name="connsiteY16" fmla="*/ 67479 h 2647041"/>
              <a:gd name="connsiteX17" fmla="*/ 6690331 w 9519128"/>
              <a:gd name="connsiteY17" fmla="*/ 2431502 h 2647041"/>
              <a:gd name="connsiteX18" fmla="*/ 6960382 w 9519128"/>
              <a:gd name="connsiteY18" fmla="*/ 1355186 h 2647041"/>
              <a:gd name="connsiteX19" fmla="*/ 7598336 w 9519128"/>
              <a:gd name="connsiteY19" fmla="*/ 2620460 h 2647041"/>
              <a:gd name="connsiteX20" fmla="*/ 8246922 w 9519128"/>
              <a:gd name="connsiteY20" fmla="*/ 1195697 h 2647041"/>
              <a:gd name="connsiteX21" fmla="*/ 8682857 w 9519128"/>
              <a:gd name="connsiteY21" fmla="*/ 1737958 h 2647041"/>
              <a:gd name="connsiteX22" fmla="*/ 9033731 w 9519128"/>
              <a:gd name="connsiteY22" fmla="*/ 1142535 h 2647041"/>
              <a:gd name="connsiteX23" fmla="*/ 9519128 w 9519128"/>
              <a:gd name="connsiteY23" fmla="*/ 1756427 h 2647041"/>
              <a:gd name="connsiteX0" fmla="*/ 112253 w 9631381"/>
              <a:gd name="connsiteY0" fmla="*/ 451282 h 2647041"/>
              <a:gd name="connsiteX1" fmla="*/ 112254 w 9631381"/>
              <a:gd name="connsiteY1" fmla="*/ 1192604 h 2647041"/>
              <a:gd name="connsiteX2" fmla="*/ 785777 w 9631381"/>
              <a:gd name="connsiteY2" fmla="*/ 157489 h 2647041"/>
              <a:gd name="connsiteX3" fmla="*/ 1416114 w 9631381"/>
              <a:gd name="connsiteY3" fmla="*/ 1642265 h 2647041"/>
              <a:gd name="connsiteX4" fmla="*/ 2032803 w 9631381"/>
              <a:gd name="connsiteY4" fmla="*/ 759763 h 2647041"/>
              <a:gd name="connsiteX5" fmla="*/ 2606961 w 9631381"/>
              <a:gd name="connsiteY5" fmla="*/ 2088832 h 2647041"/>
              <a:gd name="connsiteX6" fmla="*/ 3030854 w 9631381"/>
              <a:gd name="connsiteY6" fmla="*/ 1417629 h 2647041"/>
              <a:gd name="connsiteX7" fmla="*/ 3300264 w 9631381"/>
              <a:gd name="connsiteY7" fmla="*/ 2521512 h 2647041"/>
              <a:gd name="connsiteX8" fmla="*/ 3614574 w 9631381"/>
              <a:gd name="connsiteY8" fmla="*/ 877569 h 2647041"/>
              <a:gd name="connsiteX9" fmla="*/ 3957296 w 9631381"/>
              <a:gd name="connsiteY9" fmla="*/ 1440246 h 2647041"/>
              <a:gd name="connsiteX10" fmla="*/ 4201844 w 9631381"/>
              <a:gd name="connsiteY10" fmla="*/ 462051 h 2647041"/>
              <a:gd name="connsiteX11" fmla="*/ 4797268 w 9631381"/>
              <a:gd name="connsiteY11" fmla="*/ 1291390 h 2647041"/>
              <a:gd name="connsiteX12" fmla="*/ 5424589 w 9631381"/>
              <a:gd name="connsiteY12" fmla="*/ 323828 h 2647041"/>
              <a:gd name="connsiteX13" fmla="*/ 5754198 w 9631381"/>
              <a:gd name="connsiteY13" fmla="*/ 1525307 h 2647041"/>
              <a:gd name="connsiteX14" fmla="*/ 6039258 w 9631381"/>
              <a:gd name="connsiteY14" fmla="*/ 1261372 h 2647041"/>
              <a:gd name="connsiteX15" fmla="*/ 6218864 w 9631381"/>
              <a:gd name="connsiteY15" fmla="*/ 2026625 h 2647041"/>
              <a:gd name="connsiteX16" fmla="*/ 6578076 w 9631381"/>
              <a:gd name="connsiteY16" fmla="*/ 67479 h 2647041"/>
              <a:gd name="connsiteX17" fmla="*/ 6802584 w 9631381"/>
              <a:gd name="connsiteY17" fmla="*/ 2431502 h 2647041"/>
              <a:gd name="connsiteX18" fmla="*/ 7072635 w 9631381"/>
              <a:gd name="connsiteY18" fmla="*/ 1355186 h 2647041"/>
              <a:gd name="connsiteX19" fmla="*/ 7710589 w 9631381"/>
              <a:gd name="connsiteY19" fmla="*/ 2620460 h 2647041"/>
              <a:gd name="connsiteX20" fmla="*/ 8359175 w 9631381"/>
              <a:gd name="connsiteY20" fmla="*/ 1195697 h 2647041"/>
              <a:gd name="connsiteX21" fmla="*/ 8795110 w 9631381"/>
              <a:gd name="connsiteY21" fmla="*/ 1737958 h 2647041"/>
              <a:gd name="connsiteX22" fmla="*/ 9145984 w 9631381"/>
              <a:gd name="connsiteY22" fmla="*/ 1142535 h 2647041"/>
              <a:gd name="connsiteX23" fmla="*/ 9631381 w 9631381"/>
              <a:gd name="connsiteY23" fmla="*/ 1756427 h 2647041"/>
              <a:gd name="connsiteX0" fmla="*/ 74719 w 9593847"/>
              <a:gd name="connsiteY0" fmla="*/ 451282 h 2647041"/>
              <a:gd name="connsiteX1" fmla="*/ 74720 w 9593847"/>
              <a:gd name="connsiteY1" fmla="*/ 1192604 h 2647041"/>
              <a:gd name="connsiteX2" fmla="*/ 523042 w 9593847"/>
              <a:gd name="connsiteY2" fmla="*/ 202494 h 2647041"/>
              <a:gd name="connsiteX3" fmla="*/ 1378580 w 9593847"/>
              <a:gd name="connsiteY3" fmla="*/ 1642265 h 2647041"/>
              <a:gd name="connsiteX4" fmla="*/ 1995269 w 9593847"/>
              <a:gd name="connsiteY4" fmla="*/ 759763 h 2647041"/>
              <a:gd name="connsiteX5" fmla="*/ 2569427 w 9593847"/>
              <a:gd name="connsiteY5" fmla="*/ 2088832 h 2647041"/>
              <a:gd name="connsiteX6" fmla="*/ 2993320 w 9593847"/>
              <a:gd name="connsiteY6" fmla="*/ 1417629 h 2647041"/>
              <a:gd name="connsiteX7" fmla="*/ 3262730 w 9593847"/>
              <a:gd name="connsiteY7" fmla="*/ 2521512 h 2647041"/>
              <a:gd name="connsiteX8" fmla="*/ 3577040 w 9593847"/>
              <a:gd name="connsiteY8" fmla="*/ 877569 h 2647041"/>
              <a:gd name="connsiteX9" fmla="*/ 3919762 w 9593847"/>
              <a:gd name="connsiteY9" fmla="*/ 1440246 h 2647041"/>
              <a:gd name="connsiteX10" fmla="*/ 4164310 w 9593847"/>
              <a:gd name="connsiteY10" fmla="*/ 462051 h 2647041"/>
              <a:gd name="connsiteX11" fmla="*/ 4759734 w 9593847"/>
              <a:gd name="connsiteY11" fmla="*/ 1291390 h 2647041"/>
              <a:gd name="connsiteX12" fmla="*/ 5387055 w 9593847"/>
              <a:gd name="connsiteY12" fmla="*/ 323828 h 2647041"/>
              <a:gd name="connsiteX13" fmla="*/ 5716664 w 9593847"/>
              <a:gd name="connsiteY13" fmla="*/ 1525307 h 2647041"/>
              <a:gd name="connsiteX14" fmla="*/ 6001724 w 9593847"/>
              <a:gd name="connsiteY14" fmla="*/ 1261372 h 2647041"/>
              <a:gd name="connsiteX15" fmla="*/ 6181330 w 9593847"/>
              <a:gd name="connsiteY15" fmla="*/ 2026625 h 2647041"/>
              <a:gd name="connsiteX16" fmla="*/ 6540542 w 9593847"/>
              <a:gd name="connsiteY16" fmla="*/ 67479 h 2647041"/>
              <a:gd name="connsiteX17" fmla="*/ 6765050 w 9593847"/>
              <a:gd name="connsiteY17" fmla="*/ 2431502 h 2647041"/>
              <a:gd name="connsiteX18" fmla="*/ 7035101 w 9593847"/>
              <a:gd name="connsiteY18" fmla="*/ 1355186 h 2647041"/>
              <a:gd name="connsiteX19" fmla="*/ 7673055 w 9593847"/>
              <a:gd name="connsiteY19" fmla="*/ 2620460 h 2647041"/>
              <a:gd name="connsiteX20" fmla="*/ 8321641 w 9593847"/>
              <a:gd name="connsiteY20" fmla="*/ 1195697 h 2647041"/>
              <a:gd name="connsiteX21" fmla="*/ 8757576 w 9593847"/>
              <a:gd name="connsiteY21" fmla="*/ 1737958 h 2647041"/>
              <a:gd name="connsiteX22" fmla="*/ 9108450 w 9593847"/>
              <a:gd name="connsiteY22" fmla="*/ 1142535 h 2647041"/>
              <a:gd name="connsiteX23" fmla="*/ 9593847 w 9593847"/>
              <a:gd name="connsiteY23" fmla="*/ 1756427 h 2647041"/>
              <a:gd name="connsiteX0" fmla="*/ 74719 w 9593847"/>
              <a:gd name="connsiteY0" fmla="*/ 451282 h 2647041"/>
              <a:gd name="connsiteX1" fmla="*/ 74720 w 9593847"/>
              <a:gd name="connsiteY1" fmla="*/ 1192604 h 2647041"/>
              <a:gd name="connsiteX2" fmla="*/ 523042 w 9593847"/>
              <a:gd name="connsiteY2" fmla="*/ 202494 h 2647041"/>
              <a:gd name="connsiteX3" fmla="*/ 1378580 w 9593847"/>
              <a:gd name="connsiteY3" fmla="*/ 1642265 h 2647041"/>
              <a:gd name="connsiteX4" fmla="*/ 1995269 w 9593847"/>
              <a:gd name="connsiteY4" fmla="*/ 759763 h 2647041"/>
              <a:gd name="connsiteX5" fmla="*/ 2569427 w 9593847"/>
              <a:gd name="connsiteY5" fmla="*/ 2088832 h 2647041"/>
              <a:gd name="connsiteX6" fmla="*/ 2993320 w 9593847"/>
              <a:gd name="connsiteY6" fmla="*/ 1417629 h 2647041"/>
              <a:gd name="connsiteX7" fmla="*/ 3262730 w 9593847"/>
              <a:gd name="connsiteY7" fmla="*/ 2521512 h 2647041"/>
              <a:gd name="connsiteX8" fmla="*/ 3577040 w 9593847"/>
              <a:gd name="connsiteY8" fmla="*/ 877569 h 2647041"/>
              <a:gd name="connsiteX9" fmla="*/ 3919762 w 9593847"/>
              <a:gd name="connsiteY9" fmla="*/ 1440246 h 2647041"/>
              <a:gd name="connsiteX10" fmla="*/ 4164310 w 9593847"/>
              <a:gd name="connsiteY10" fmla="*/ 462051 h 2647041"/>
              <a:gd name="connsiteX11" fmla="*/ 4759734 w 9593847"/>
              <a:gd name="connsiteY11" fmla="*/ 1291390 h 2647041"/>
              <a:gd name="connsiteX12" fmla="*/ 5387055 w 9593847"/>
              <a:gd name="connsiteY12" fmla="*/ 323828 h 2647041"/>
              <a:gd name="connsiteX13" fmla="*/ 5716664 w 9593847"/>
              <a:gd name="connsiteY13" fmla="*/ 1525307 h 2647041"/>
              <a:gd name="connsiteX14" fmla="*/ 5822607 w 9593847"/>
              <a:gd name="connsiteY14" fmla="*/ 1192604 h 2647041"/>
              <a:gd name="connsiteX15" fmla="*/ 6181330 w 9593847"/>
              <a:gd name="connsiteY15" fmla="*/ 2026625 h 2647041"/>
              <a:gd name="connsiteX16" fmla="*/ 6540542 w 9593847"/>
              <a:gd name="connsiteY16" fmla="*/ 67479 h 2647041"/>
              <a:gd name="connsiteX17" fmla="*/ 6765050 w 9593847"/>
              <a:gd name="connsiteY17" fmla="*/ 2431502 h 2647041"/>
              <a:gd name="connsiteX18" fmla="*/ 7035101 w 9593847"/>
              <a:gd name="connsiteY18" fmla="*/ 1355186 h 2647041"/>
              <a:gd name="connsiteX19" fmla="*/ 7673055 w 9593847"/>
              <a:gd name="connsiteY19" fmla="*/ 2620460 h 2647041"/>
              <a:gd name="connsiteX20" fmla="*/ 8321641 w 9593847"/>
              <a:gd name="connsiteY20" fmla="*/ 1195697 h 2647041"/>
              <a:gd name="connsiteX21" fmla="*/ 8757576 w 9593847"/>
              <a:gd name="connsiteY21" fmla="*/ 1737958 h 2647041"/>
              <a:gd name="connsiteX22" fmla="*/ 9108450 w 9593847"/>
              <a:gd name="connsiteY22" fmla="*/ 1142535 h 2647041"/>
              <a:gd name="connsiteX23" fmla="*/ 9593847 w 9593847"/>
              <a:gd name="connsiteY23" fmla="*/ 1756427 h 264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93847" h="2647041">
                <a:moveTo>
                  <a:pt x="74719" y="451282"/>
                </a:moveTo>
                <a:cubicBezTo>
                  <a:pt x="91554" y="850003"/>
                  <a:pt x="0" y="1234069"/>
                  <a:pt x="74720" y="1192604"/>
                </a:cubicBezTo>
                <a:cubicBezTo>
                  <a:pt x="149440" y="1151139"/>
                  <a:pt x="305732" y="127551"/>
                  <a:pt x="523042" y="202494"/>
                </a:cubicBezTo>
                <a:cubicBezTo>
                  <a:pt x="740352" y="277437"/>
                  <a:pt x="1133209" y="1549387"/>
                  <a:pt x="1378580" y="1642265"/>
                </a:cubicBezTo>
                <a:cubicBezTo>
                  <a:pt x="1623951" y="1735143"/>
                  <a:pt x="1796795" y="685335"/>
                  <a:pt x="1995269" y="759763"/>
                </a:cubicBezTo>
                <a:cubicBezTo>
                  <a:pt x="2193743" y="834191"/>
                  <a:pt x="2403085" y="1979188"/>
                  <a:pt x="2569427" y="2088832"/>
                </a:cubicBezTo>
                <a:cubicBezTo>
                  <a:pt x="2735769" y="2198476"/>
                  <a:pt x="2877770" y="1345516"/>
                  <a:pt x="2993320" y="1417629"/>
                </a:cubicBezTo>
                <a:cubicBezTo>
                  <a:pt x="3108870" y="1489742"/>
                  <a:pt x="3165443" y="2611522"/>
                  <a:pt x="3262730" y="2521512"/>
                </a:cubicBezTo>
                <a:cubicBezTo>
                  <a:pt x="3360017" y="2431502"/>
                  <a:pt x="3467535" y="1057780"/>
                  <a:pt x="3577040" y="877569"/>
                </a:cubicBezTo>
                <a:cubicBezTo>
                  <a:pt x="3686545" y="697358"/>
                  <a:pt x="3821884" y="1509499"/>
                  <a:pt x="3919762" y="1440246"/>
                </a:cubicBezTo>
                <a:cubicBezTo>
                  <a:pt x="4017640" y="1370993"/>
                  <a:pt x="4024315" y="486860"/>
                  <a:pt x="4164310" y="462051"/>
                </a:cubicBezTo>
                <a:cubicBezTo>
                  <a:pt x="4304305" y="437242"/>
                  <a:pt x="4555943" y="1314427"/>
                  <a:pt x="4759734" y="1291390"/>
                </a:cubicBezTo>
                <a:cubicBezTo>
                  <a:pt x="4963525" y="1268353"/>
                  <a:pt x="5227567" y="284842"/>
                  <a:pt x="5387055" y="323828"/>
                </a:cubicBezTo>
                <a:cubicBezTo>
                  <a:pt x="5546543" y="362814"/>
                  <a:pt x="5644072" y="1380511"/>
                  <a:pt x="5716664" y="1525307"/>
                </a:cubicBezTo>
                <a:cubicBezTo>
                  <a:pt x="5789256" y="1670103"/>
                  <a:pt x="5745163" y="1109051"/>
                  <a:pt x="5822607" y="1192604"/>
                </a:cubicBezTo>
                <a:cubicBezTo>
                  <a:pt x="5900051" y="1276157"/>
                  <a:pt x="6061674" y="2214146"/>
                  <a:pt x="6181330" y="2026625"/>
                </a:cubicBezTo>
                <a:cubicBezTo>
                  <a:pt x="6300986" y="1839104"/>
                  <a:pt x="6443255" y="0"/>
                  <a:pt x="6540542" y="67479"/>
                </a:cubicBezTo>
                <a:cubicBezTo>
                  <a:pt x="6637829" y="134958"/>
                  <a:pt x="6682624" y="2216884"/>
                  <a:pt x="6765050" y="2431502"/>
                </a:cubicBezTo>
                <a:cubicBezTo>
                  <a:pt x="6847476" y="2646120"/>
                  <a:pt x="6883767" y="1323693"/>
                  <a:pt x="7035101" y="1355186"/>
                </a:cubicBezTo>
                <a:cubicBezTo>
                  <a:pt x="7186435" y="1386679"/>
                  <a:pt x="7458632" y="2647041"/>
                  <a:pt x="7673055" y="2620460"/>
                </a:cubicBezTo>
                <a:cubicBezTo>
                  <a:pt x="7887478" y="2593879"/>
                  <a:pt x="8140888" y="1342781"/>
                  <a:pt x="8321641" y="1195697"/>
                </a:cubicBezTo>
                <a:cubicBezTo>
                  <a:pt x="8502395" y="1048613"/>
                  <a:pt x="8626441" y="1746818"/>
                  <a:pt x="8757576" y="1737958"/>
                </a:cubicBezTo>
                <a:cubicBezTo>
                  <a:pt x="8888711" y="1729098"/>
                  <a:pt x="8969072" y="1139457"/>
                  <a:pt x="9108450" y="1142535"/>
                </a:cubicBezTo>
                <a:cubicBezTo>
                  <a:pt x="9247828" y="1145613"/>
                  <a:pt x="9459167" y="1458715"/>
                  <a:pt x="9593847" y="1756427"/>
                </a:cubicBezTo>
              </a:path>
            </a:pathLst>
          </a:cu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232723"/>
            <a:ext cx="1584176" cy="400110"/>
            <a:chOff x="251520" y="232723"/>
            <a:chExt cx="1584176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04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1089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Yii</a:t>
              </a:r>
              <a:r>
                <a:rPr lang="zh-CN" altLang="en-US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 应用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317606" y="771550"/>
            <a:ext cx="39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</a:t>
            </a:r>
            <a:endParaRPr lang="zh-CN" altLang="en-US" b="1" u="sng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7191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323528" y="1072420"/>
            <a:ext cx="3980163" cy="2696644"/>
            <a:chOff x="1100070" y="1182593"/>
            <a:chExt cx="3980163" cy="2696644"/>
          </a:xfrm>
        </p:grpSpPr>
        <p:sp>
          <p:nvSpPr>
            <p:cNvPr id="11" name="矩形 10"/>
            <p:cNvSpPr/>
            <p:nvPr/>
          </p:nvSpPr>
          <p:spPr>
            <a:xfrm>
              <a:off x="1100070" y="3384183"/>
              <a:ext cx="3935157" cy="495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YiiLib.com</a:t>
              </a:r>
              <a:endParaRPr lang="zh-CN" altLang="en-US" sz="1600" b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pic>
          <p:nvPicPr>
            <p:cNvPr id="4097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071" y="1182593"/>
              <a:ext cx="3944746" cy="2190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直角三角形 7"/>
            <p:cNvSpPr/>
            <p:nvPr/>
          </p:nvSpPr>
          <p:spPr>
            <a:xfrm rot="16200000" flipH="1">
              <a:off x="4450163" y="1187714"/>
              <a:ext cx="585065" cy="58506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85379" y="1187714"/>
              <a:ext cx="39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u="sng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1</a:t>
              </a:r>
              <a:endParaRPr lang="zh-CN" altLang="en-US" b="1" u="sng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013460" y="10998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4609813" y="1059582"/>
            <a:ext cx="4138651" cy="2698236"/>
            <a:chOff x="4257470" y="1059582"/>
            <a:chExt cx="4138651" cy="2698236"/>
          </a:xfrm>
        </p:grpSpPr>
        <p:sp>
          <p:nvSpPr>
            <p:cNvPr id="12" name="矩形 11"/>
            <p:cNvSpPr/>
            <p:nvPr/>
          </p:nvSpPr>
          <p:spPr>
            <a:xfrm>
              <a:off x="4257470" y="3262764"/>
              <a:ext cx="4094136" cy="495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边界星门</a:t>
              </a:r>
              <a:endParaRPr lang="zh-CN" altLang="en-US" sz="1600" b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pic>
          <p:nvPicPr>
            <p:cNvPr id="4099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605" y="1064082"/>
              <a:ext cx="4088001" cy="2198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直角三角形 8"/>
            <p:cNvSpPr/>
            <p:nvPr/>
          </p:nvSpPr>
          <p:spPr>
            <a:xfrm rot="16200000" flipH="1">
              <a:off x="7766541" y="1059582"/>
              <a:ext cx="585065" cy="58506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01267" y="1059582"/>
              <a:ext cx="39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u="sng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2</a:t>
              </a:r>
              <a:endParaRPr lang="zh-CN" altLang="en-US" b="1" u="sng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1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176845" y="1176595"/>
            <a:ext cx="2790310" cy="2790310"/>
            <a:chOff x="791090" y="1176595"/>
            <a:chExt cx="2790310" cy="2790310"/>
          </a:xfrm>
        </p:grpSpPr>
        <p:sp>
          <p:nvSpPr>
            <p:cNvPr id="5" name="菱形 4"/>
            <p:cNvSpPr/>
            <p:nvPr/>
          </p:nvSpPr>
          <p:spPr>
            <a:xfrm>
              <a:off x="791090" y="1176595"/>
              <a:ext cx="2790310" cy="279031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prstClr val="white"/>
                  </a:solidFill>
                </a:rPr>
                <a:t>使用</a:t>
              </a:r>
              <a:endParaRPr lang="en-US" altLang="zh-CN" sz="3200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zh-CN" sz="3200" dirty="0" err="1" smtClean="0">
                  <a:solidFill>
                    <a:prstClr val="white"/>
                  </a:solidFill>
                </a:rPr>
                <a:t>Yii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2700000">
              <a:off x="1096004" y="2054108"/>
              <a:ext cx="1035283" cy="1035283"/>
            </a:xfrm>
            <a:custGeom>
              <a:avLst/>
              <a:gdLst>
                <a:gd name="connsiteX0" fmla="*/ 0 w 1035283"/>
                <a:gd name="connsiteY0" fmla="*/ 1035283 h 1035283"/>
                <a:gd name="connsiteX1" fmla="*/ 0 w 1035283"/>
                <a:gd name="connsiteY1" fmla="*/ 0 h 1035283"/>
                <a:gd name="connsiteX2" fmla="*/ 1035283 w 1035283"/>
                <a:gd name="connsiteY2" fmla="*/ 1035283 h 1035283"/>
                <a:gd name="connsiteX3" fmla="*/ 0 w 1035283"/>
                <a:gd name="connsiteY3" fmla="*/ 1035283 h 103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5283" h="1035283">
                  <a:moveTo>
                    <a:pt x="0" y="1035283"/>
                  </a:moveTo>
                  <a:lnTo>
                    <a:pt x="0" y="0"/>
                  </a:lnTo>
                  <a:lnTo>
                    <a:pt x="1035283" y="1035283"/>
                  </a:lnTo>
                  <a:lnTo>
                    <a:pt x="0" y="103528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18900000" flipH="1">
              <a:off x="2221128" y="2054108"/>
              <a:ext cx="1035283" cy="103528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091417" y="1275606"/>
            <a:ext cx="23852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医疗表格填写管理系统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solidFill>
                  <a:schemeClr val="bg1"/>
                </a:solidFill>
              </a:rPr>
              <a:t>由于</a:t>
            </a:r>
            <a:r>
              <a:rPr lang="zh-CN" altLang="zh-CN" sz="1200" dirty="0">
                <a:solidFill>
                  <a:schemeClr val="bg1"/>
                </a:solidFill>
              </a:rPr>
              <a:t>国内的公司中名称有很多种叫法，拿学校名称举个例子，比如浙江大学，英文名称是</a:t>
            </a:r>
            <a:r>
              <a:rPr lang="en-US" altLang="zh-CN" sz="1200" dirty="0">
                <a:solidFill>
                  <a:schemeClr val="bg1"/>
                </a:solidFill>
              </a:rPr>
              <a:t>Zhejiang University</a:t>
            </a:r>
            <a:r>
              <a:rPr lang="zh-CN" altLang="zh-CN" sz="1200" dirty="0">
                <a:solidFill>
                  <a:schemeClr val="bg1"/>
                </a:solidFill>
              </a:rPr>
              <a:t>，又简称浙大。而有些公司可能不只有一个简称，有更多种不同的叫法，所以这个工具的目的就是将指向同一公司的名称进行合并，并将这个名称下带有的数据一起合并。</a:t>
            </a:r>
            <a:r>
              <a:rPr lang="zh-CN" altLang="zh-CN" sz="1200" dirty="0">
                <a:solidFill>
                  <a:schemeClr val="bg1"/>
                </a:solidFill>
              </a:rPr>
              <a:t> </a:t>
            </a:r>
            <a:endParaRPr lang="en-US" altLang="zh-CN" sz="1200" dirty="0" smtClean="0">
              <a:solidFill>
                <a:schemeClr val="bg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7318" y="1279087"/>
            <a:ext cx="23852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海投网运营工具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zh-CN" sz="1200" dirty="0" smtClean="0">
                <a:solidFill>
                  <a:schemeClr val="bg1"/>
                </a:solidFill>
              </a:rPr>
              <a:t>由于</a:t>
            </a:r>
            <a:r>
              <a:rPr lang="zh-CN" altLang="zh-CN" sz="1200" dirty="0">
                <a:solidFill>
                  <a:schemeClr val="bg1"/>
                </a:solidFill>
              </a:rPr>
              <a:t>国内的公司中名称有很多种叫法，拿学校名称举个例子，比如浙江大学，英文名称是</a:t>
            </a:r>
            <a:r>
              <a:rPr lang="en-US" altLang="zh-CN" sz="1200" dirty="0">
                <a:solidFill>
                  <a:schemeClr val="bg1"/>
                </a:solidFill>
              </a:rPr>
              <a:t>Zhejiang University</a:t>
            </a:r>
            <a:r>
              <a:rPr lang="zh-CN" altLang="zh-CN" sz="1200" dirty="0">
                <a:solidFill>
                  <a:schemeClr val="bg1"/>
                </a:solidFill>
              </a:rPr>
              <a:t>，又简称浙大。而有些公司可能不只有一个简称，有更多种不同的叫法，所以这个工具的目的就是将指向同一公司的名称进行合并，并将这个名称下带有的数据一起合并。</a:t>
            </a:r>
            <a:r>
              <a:rPr lang="zh-CN" altLang="zh-CN" sz="1200" dirty="0">
                <a:solidFill>
                  <a:schemeClr val="bg1"/>
                </a:solidFill>
              </a:rPr>
              <a:t> </a:t>
            </a:r>
            <a:endParaRPr lang="en-US" altLang="zh-CN" sz="1200" dirty="0" smtClean="0">
              <a:solidFill>
                <a:schemeClr val="bg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grpSp>
        <p:nvGrpSpPr>
          <p:cNvPr id="11" name="组合 1"/>
          <p:cNvGrpSpPr/>
          <p:nvPr/>
        </p:nvGrpSpPr>
        <p:grpSpPr>
          <a:xfrm>
            <a:off x="251520" y="232723"/>
            <a:ext cx="1584176" cy="400110"/>
            <a:chOff x="251520" y="232723"/>
            <a:chExt cx="1584176" cy="400110"/>
          </a:xfrm>
        </p:grpSpPr>
        <p:sp>
          <p:nvSpPr>
            <p:cNvPr id="12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04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13" name="TextBox 3"/>
            <p:cNvSpPr txBox="1"/>
            <p:nvPr/>
          </p:nvSpPr>
          <p:spPr>
            <a:xfrm>
              <a:off x="746575" y="232723"/>
              <a:ext cx="1089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Yii</a:t>
              </a:r>
              <a:r>
                <a:rPr lang="zh-CN" altLang="en-US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 应用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4038" y="1635646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Yii</a:t>
            </a:r>
            <a:r>
              <a:rPr lang="zh-CN" altLang="zh-CN" sz="1200" dirty="0">
                <a:solidFill>
                  <a:schemeClr val="bg1"/>
                </a:solidFill>
              </a:rPr>
              <a:t>已经是比较成熟的</a:t>
            </a:r>
            <a:r>
              <a:rPr lang="en-US" altLang="zh-CN" sz="1200" dirty="0">
                <a:solidFill>
                  <a:schemeClr val="bg1"/>
                </a:solidFill>
              </a:rPr>
              <a:t>PHP</a:t>
            </a:r>
            <a:r>
              <a:rPr lang="zh-CN" altLang="zh-CN" sz="1200" dirty="0">
                <a:solidFill>
                  <a:schemeClr val="bg1"/>
                </a:solidFill>
              </a:rPr>
              <a:t>框架，越使用越能体会它的功能强大。由于</a:t>
            </a:r>
            <a:r>
              <a:rPr lang="en-US" altLang="zh-CN" sz="1200" dirty="0">
                <a:solidFill>
                  <a:schemeClr val="bg1"/>
                </a:solidFill>
              </a:rPr>
              <a:t>PHP</a:t>
            </a:r>
            <a:r>
              <a:rPr lang="zh-CN" altLang="zh-CN" sz="1200" dirty="0">
                <a:solidFill>
                  <a:schemeClr val="bg1"/>
                </a:solidFill>
              </a:rPr>
              <a:t>语言底层代码是用</a:t>
            </a:r>
            <a:r>
              <a:rPr lang="en-US" altLang="zh-CN" sz="1200" dirty="0">
                <a:solidFill>
                  <a:schemeClr val="bg1"/>
                </a:solidFill>
              </a:rPr>
              <a:t>C</a:t>
            </a:r>
            <a:r>
              <a:rPr lang="zh-CN" altLang="zh-CN" sz="1200" dirty="0">
                <a:solidFill>
                  <a:schemeClr val="bg1"/>
                </a:solidFill>
              </a:rPr>
              <a:t>语言完成的，本身学习使用起来非常迅速，不像</a:t>
            </a:r>
            <a:r>
              <a:rPr lang="en-US" altLang="zh-CN" sz="1200" dirty="0">
                <a:solidFill>
                  <a:schemeClr val="bg1"/>
                </a:solidFill>
              </a:rPr>
              <a:t>Java</a:t>
            </a:r>
            <a:r>
              <a:rPr lang="zh-CN" altLang="zh-CN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C++</a:t>
            </a:r>
            <a:r>
              <a:rPr lang="zh-CN" altLang="zh-CN" sz="1200" dirty="0">
                <a:solidFill>
                  <a:schemeClr val="bg1"/>
                </a:solidFill>
              </a:rPr>
              <a:t>那样学习起来需要很高的时间成本，但也使</a:t>
            </a:r>
            <a:r>
              <a:rPr lang="en-US" altLang="zh-CN" sz="1200" dirty="0">
                <a:solidFill>
                  <a:schemeClr val="bg1"/>
                </a:solidFill>
              </a:rPr>
              <a:t>PHP</a:t>
            </a:r>
            <a:r>
              <a:rPr lang="zh-CN" altLang="zh-CN" sz="1200" dirty="0">
                <a:solidFill>
                  <a:schemeClr val="bg1"/>
                </a:solidFill>
              </a:rPr>
              <a:t>语言本身带有一些缺点，比如当代码量大到一定程度时，维护成本也会提高。</a:t>
            </a:r>
            <a:r>
              <a:rPr lang="en-US" altLang="zh-CN" sz="1200" dirty="0" err="1">
                <a:solidFill>
                  <a:schemeClr val="bg1"/>
                </a:solidFill>
              </a:rPr>
              <a:t>Yii</a:t>
            </a:r>
            <a:r>
              <a:rPr lang="zh-CN" altLang="zh-CN" sz="1200" dirty="0">
                <a:solidFill>
                  <a:schemeClr val="bg1"/>
                </a:solidFill>
              </a:rPr>
              <a:t>使得</a:t>
            </a:r>
            <a:r>
              <a:rPr lang="en-US" altLang="zh-CN" sz="1200" dirty="0">
                <a:solidFill>
                  <a:schemeClr val="bg1"/>
                </a:solidFill>
              </a:rPr>
              <a:t>PHP</a:t>
            </a:r>
            <a:r>
              <a:rPr lang="zh-CN" altLang="zh-CN" sz="1200" dirty="0">
                <a:solidFill>
                  <a:schemeClr val="bg1"/>
                </a:solidFill>
              </a:rPr>
              <a:t>代码的安全、性能、调试、测试得到保障，将面向对象这种思想也在</a:t>
            </a:r>
            <a:r>
              <a:rPr lang="en-US" altLang="zh-CN" sz="1200" dirty="0">
                <a:solidFill>
                  <a:schemeClr val="bg1"/>
                </a:solidFill>
              </a:rPr>
              <a:t>PHP</a:t>
            </a:r>
            <a:r>
              <a:rPr lang="zh-CN" altLang="zh-CN" sz="1200" dirty="0">
                <a:solidFill>
                  <a:schemeClr val="bg1"/>
                </a:solidFill>
              </a:rPr>
              <a:t>中得到充分的体现。</a:t>
            </a:r>
            <a:r>
              <a:rPr lang="en-US" altLang="zh-CN" sz="1200" dirty="0" err="1">
                <a:solidFill>
                  <a:schemeClr val="bg1"/>
                </a:solidFill>
              </a:rPr>
              <a:t>Yii</a:t>
            </a:r>
            <a:r>
              <a:rPr lang="zh-CN" altLang="zh-CN" sz="1200" dirty="0">
                <a:solidFill>
                  <a:schemeClr val="bg1"/>
                </a:solidFill>
              </a:rPr>
              <a:t>还提供了很多的辅助功能，比如</a:t>
            </a:r>
            <a:r>
              <a:rPr lang="en-US" altLang="zh-CN" sz="1200" dirty="0" err="1">
                <a:solidFill>
                  <a:schemeClr val="bg1"/>
                </a:solidFill>
              </a:rPr>
              <a:t>Gii</a:t>
            </a:r>
            <a:r>
              <a:rPr lang="zh-CN" altLang="zh-CN" sz="1200" dirty="0">
                <a:solidFill>
                  <a:schemeClr val="bg1"/>
                </a:solidFill>
              </a:rPr>
              <a:t>，是对表的常规</a:t>
            </a:r>
            <a:r>
              <a:rPr lang="en-US" altLang="zh-CN" sz="1200" dirty="0">
                <a:solidFill>
                  <a:schemeClr val="bg1"/>
                </a:solidFill>
              </a:rPr>
              <a:t>CRUD</a:t>
            </a:r>
            <a:r>
              <a:rPr lang="zh-CN" altLang="zh-CN" sz="1200" dirty="0">
                <a:solidFill>
                  <a:schemeClr val="bg1"/>
                </a:solidFill>
              </a:rPr>
              <a:t>操作生成列表、表单及删除动作，这些辅助功能的使用大大提高了开发速度。虽然</a:t>
            </a:r>
            <a:r>
              <a:rPr lang="en-US" altLang="zh-CN" sz="1200" dirty="0" err="1">
                <a:solidFill>
                  <a:schemeClr val="bg1"/>
                </a:solidFill>
              </a:rPr>
              <a:t>Yii</a:t>
            </a:r>
            <a:r>
              <a:rPr lang="zh-CN" altLang="zh-CN" sz="1200" dirty="0">
                <a:solidFill>
                  <a:schemeClr val="bg1"/>
                </a:solidFill>
              </a:rPr>
              <a:t>的出现已经有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zh-CN" sz="1200" dirty="0">
                <a:solidFill>
                  <a:schemeClr val="bg1"/>
                </a:solidFill>
              </a:rPr>
              <a:t>年了，但是开发团队不断的更新、对框架进行修改，使得</a:t>
            </a:r>
            <a:r>
              <a:rPr lang="en-US" altLang="zh-CN" sz="1200" dirty="0" err="1">
                <a:solidFill>
                  <a:schemeClr val="bg1"/>
                </a:solidFill>
              </a:rPr>
              <a:t>Yii</a:t>
            </a:r>
            <a:r>
              <a:rPr lang="zh-CN" altLang="zh-CN" sz="1200" dirty="0">
                <a:solidFill>
                  <a:schemeClr val="bg1"/>
                </a:solidFill>
              </a:rPr>
              <a:t>一直站在</a:t>
            </a:r>
            <a:r>
              <a:rPr lang="en-US" altLang="zh-CN" sz="1200" dirty="0">
                <a:solidFill>
                  <a:schemeClr val="bg1"/>
                </a:solidFill>
              </a:rPr>
              <a:t>PHP</a:t>
            </a:r>
            <a:r>
              <a:rPr lang="zh-CN" altLang="zh-CN" sz="1200" dirty="0">
                <a:solidFill>
                  <a:schemeClr val="bg1"/>
                </a:solidFill>
              </a:rPr>
              <a:t>的开发的前沿，为大部分</a:t>
            </a:r>
            <a:r>
              <a:rPr lang="en-US" altLang="zh-CN" sz="1200" dirty="0">
                <a:solidFill>
                  <a:schemeClr val="bg1"/>
                </a:solidFill>
              </a:rPr>
              <a:t>PHP</a:t>
            </a:r>
            <a:r>
              <a:rPr lang="zh-CN" altLang="zh-CN" sz="1200" dirty="0">
                <a:solidFill>
                  <a:schemeClr val="bg1"/>
                </a:solidFill>
              </a:rPr>
              <a:t>程序员</a:t>
            </a:r>
            <a:r>
              <a:rPr lang="zh-CN" altLang="zh-CN" sz="1200" dirty="0" smtClean="0">
                <a:solidFill>
                  <a:schemeClr val="bg1"/>
                </a:solidFill>
              </a:rPr>
              <a:t>推崇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zh-CN" sz="1200" dirty="0">
              <a:solidFill>
                <a:schemeClr val="bg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grpSp>
        <p:nvGrpSpPr>
          <p:cNvPr id="10" name="组合 26"/>
          <p:cNvGrpSpPr/>
          <p:nvPr/>
        </p:nvGrpSpPr>
        <p:grpSpPr>
          <a:xfrm>
            <a:off x="251520" y="232723"/>
            <a:ext cx="1224136" cy="400110"/>
            <a:chOff x="251520" y="232723"/>
            <a:chExt cx="794034" cy="400110"/>
          </a:xfrm>
        </p:grpSpPr>
        <p:sp>
          <p:nvSpPr>
            <p:cNvPr id="16" name="任意多边形 1"/>
            <p:cNvSpPr/>
            <p:nvPr/>
          </p:nvSpPr>
          <p:spPr>
            <a:xfrm>
              <a:off x="251520" y="252758"/>
              <a:ext cx="40504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05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17" name="TextBox 4"/>
            <p:cNvSpPr txBox="1"/>
            <p:nvPr/>
          </p:nvSpPr>
          <p:spPr>
            <a:xfrm>
              <a:off x="594774" y="232723"/>
              <a:ext cx="450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i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小结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6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>
          <a:xfrm>
            <a:off x="2231250" y="2071694"/>
            <a:ext cx="4681500" cy="995111"/>
            <a:chOff x="2231250" y="2071694"/>
            <a:chExt cx="4681500" cy="995111"/>
          </a:xfrm>
        </p:grpSpPr>
        <p:sp>
          <p:nvSpPr>
            <p:cNvPr id="2" name="矩形 1"/>
            <p:cNvSpPr/>
            <p:nvPr/>
          </p:nvSpPr>
          <p:spPr>
            <a:xfrm>
              <a:off x="2996825" y="2073037"/>
              <a:ext cx="3150350" cy="99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THANK  YOU</a:t>
              </a:r>
              <a:endParaRPr lang="zh-CN" altLang="en-US" sz="3200" b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2231250" y="2071694"/>
              <a:ext cx="1350150" cy="995111"/>
            </a:xfrm>
            <a:custGeom>
              <a:avLst/>
              <a:gdLst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855095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540060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95" h="630237">
                  <a:moveTo>
                    <a:pt x="0" y="0"/>
                  </a:moveTo>
                  <a:lnTo>
                    <a:pt x="855095" y="0"/>
                  </a:lnTo>
                  <a:lnTo>
                    <a:pt x="540060" y="630237"/>
                  </a:lnTo>
                  <a:lnTo>
                    <a:pt x="0" y="630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5562600" y="2071694"/>
              <a:ext cx="1350150" cy="995111"/>
            </a:xfrm>
            <a:custGeom>
              <a:avLst/>
              <a:gdLst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855095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540060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95" h="630237">
                  <a:moveTo>
                    <a:pt x="0" y="0"/>
                  </a:moveTo>
                  <a:lnTo>
                    <a:pt x="855095" y="0"/>
                  </a:lnTo>
                  <a:lnTo>
                    <a:pt x="540060" y="630237"/>
                  </a:lnTo>
                  <a:lnTo>
                    <a:pt x="0" y="630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延期 1"/>
          <p:cNvSpPr/>
          <p:nvPr/>
        </p:nvSpPr>
        <p:spPr>
          <a:xfrm rot="5400000">
            <a:off x="3781096" y="-244377"/>
            <a:ext cx="1581640" cy="207039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1860" y="411800"/>
            <a:ext cx="2520280" cy="523220"/>
          </a:xfrm>
          <a:prstGeom prst="rect">
            <a:avLst/>
          </a:prstGeom>
          <a:solidFill>
            <a:srgbClr val="0056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CONTENTS</a:t>
            </a:r>
            <a:endParaRPr lang="zh-CN" altLang="en-US" sz="2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081985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337001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71957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806915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061929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316943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826971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56481" y="2138373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</a:t>
            </a:r>
          </a:p>
          <a:p>
            <a:pPr algn="ctr"/>
            <a:r>
              <a:rPr lang="en-US" altLang="zh-CN" sz="1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515" y="3488690"/>
            <a:ext cx="202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zh-CN" altLang="en-US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框架简述</a:t>
            </a:r>
            <a:endParaRPr lang="en-US" altLang="zh-CN" sz="16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891729" y="2138373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</a:t>
            </a:r>
          </a:p>
          <a:p>
            <a:pPr algn="ctr"/>
            <a:r>
              <a:rPr lang="en-US" altLang="zh-CN" sz="1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TWO</a:t>
            </a:r>
            <a:endParaRPr lang="zh-CN" altLang="en-US" sz="1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1763" y="3488690"/>
            <a:ext cx="202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MVC</a:t>
            </a:r>
            <a:r>
              <a:rPr lang="zh-CN" altLang="en-US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结构</a:t>
            </a:r>
            <a:endParaRPr lang="zh-CN" altLang="en-US" sz="12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26977" y="2138373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</a:t>
            </a:r>
          </a:p>
          <a:p>
            <a:pPr algn="ctr"/>
            <a:r>
              <a:rPr lang="en-US" altLang="zh-CN" sz="1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THREE</a:t>
            </a:r>
            <a:endParaRPr lang="zh-CN" altLang="en-US" sz="1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7011" y="3488690"/>
            <a:ext cx="202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sz="1600" b="1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zh-CN" altLang="en-US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应用结构</a:t>
            </a:r>
            <a:endParaRPr lang="en-US" altLang="zh-CN" sz="16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362226" y="2138373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4</a:t>
            </a:r>
          </a:p>
          <a:p>
            <a:pPr algn="ctr"/>
            <a:r>
              <a:rPr lang="en-US" altLang="zh-CN" sz="1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FOUR</a:t>
            </a:r>
            <a:endParaRPr lang="zh-CN" altLang="en-US" sz="1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2260" y="3488690"/>
            <a:ext cx="202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使用 </a:t>
            </a:r>
            <a:r>
              <a:rPr lang="en-US" altLang="zh-CN" sz="1600" b="1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endParaRPr lang="en-US" altLang="zh-CN" sz="16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94510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980220"/>
              <a:gd name="connsiteY0" fmla="*/ 0 h 5143500"/>
              <a:gd name="connsiteX1" fmla="*/ 1980220 w 1980220"/>
              <a:gd name="connsiteY1" fmla="*/ 0 h 5143500"/>
              <a:gd name="connsiteX2" fmla="*/ 945105 w 1980220"/>
              <a:gd name="connsiteY2" fmla="*/ 5143500 h 5143500"/>
              <a:gd name="connsiteX3" fmla="*/ 0 w 1980220"/>
              <a:gd name="connsiteY3" fmla="*/ 5143500 h 5143500"/>
              <a:gd name="connsiteX4" fmla="*/ 1305145 w 1980220"/>
              <a:gd name="connsiteY4" fmla="*/ 0 h 5143500"/>
              <a:gd name="connsiteX0" fmla="*/ 1035116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1035116 w 1710191"/>
              <a:gd name="connsiteY4" fmla="*/ 0 h 5143500"/>
              <a:gd name="connsiteX0" fmla="*/ 675075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675075 w 1710191"/>
              <a:gd name="connsiteY4" fmla="*/ 0 h 5143500"/>
              <a:gd name="connsiteX0" fmla="*/ 675075 w 1755195"/>
              <a:gd name="connsiteY0" fmla="*/ 0 h 5143500"/>
              <a:gd name="connsiteX1" fmla="*/ 1755195 w 1755195"/>
              <a:gd name="connsiteY1" fmla="*/ 0 h 5143500"/>
              <a:gd name="connsiteX2" fmla="*/ 675076 w 1755195"/>
              <a:gd name="connsiteY2" fmla="*/ 5143500 h 5143500"/>
              <a:gd name="connsiteX3" fmla="*/ 0 w 1755195"/>
              <a:gd name="connsiteY3" fmla="*/ 5143500 h 5143500"/>
              <a:gd name="connsiteX4" fmla="*/ 67507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 </a:t>
            </a:r>
            <a:r>
              <a:rPr lang="en-US" altLang="zh-CN" sz="60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</a:t>
            </a:r>
            <a:endParaRPr lang="zh-CN" altLang="en-US" sz="60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zh-CN" altLang="en-US" sz="4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框架简述</a:t>
            </a:r>
            <a:endParaRPr lang="zh-CN" altLang="en-US" sz="4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3742" y="1851670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是一个高性能，基于组件的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PHP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框架，用于快速开发现代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Web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应用程序。名字 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（读作易）在中文里有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“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极致简单与不断演变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”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两重含义，也可看作 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Yes It Is!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的缩写。 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是一个通用的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Web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编程框架，即可以用于开发各种用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PHP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构建的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Web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应用。因为基于组件的框架结构和设计精巧的缓存支持，它特别适合开发大型应用，如门户网站、社区、内容管理系统（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CMS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）、电子商务项目和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RESTful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Web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服务等</a:t>
            </a:r>
            <a:r>
              <a:rPr lang="zh-CN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。</a:t>
            </a:r>
            <a:endParaRPr lang="zh-CN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grpSp>
        <p:nvGrpSpPr>
          <p:cNvPr id="10" name="组合 26"/>
          <p:cNvGrpSpPr/>
          <p:nvPr/>
        </p:nvGrpSpPr>
        <p:grpSpPr>
          <a:xfrm>
            <a:off x="251520" y="232723"/>
            <a:ext cx="2088233" cy="400110"/>
            <a:chOff x="251520" y="232723"/>
            <a:chExt cx="1354529" cy="400110"/>
          </a:xfrm>
        </p:grpSpPr>
        <p:sp>
          <p:nvSpPr>
            <p:cNvPr id="16" name="任意多边形 1"/>
            <p:cNvSpPr/>
            <p:nvPr/>
          </p:nvSpPr>
          <p:spPr>
            <a:xfrm>
              <a:off x="251520" y="252758"/>
              <a:ext cx="40504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01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17" name="TextBox 4"/>
            <p:cNvSpPr txBox="1"/>
            <p:nvPr/>
          </p:nvSpPr>
          <p:spPr>
            <a:xfrm>
              <a:off x="594774" y="232723"/>
              <a:ext cx="1011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Yii</a:t>
              </a:r>
              <a:r>
                <a:rPr lang="zh-CN" altLang="en-US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 框架简述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6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6"/>
          <p:cNvGrpSpPr/>
          <p:nvPr/>
        </p:nvGrpSpPr>
        <p:grpSpPr>
          <a:xfrm>
            <a:off x="251520" y="232723"/>
            <a:ext cx="3096344" cy="400110"/>
            <a:chOff x="251520" y="232723"/>
            <a:chExt cx="2008439" cy="400110"/>
          </a:xfrm>
        </p:grpSpPr>
        <p:sp>
          <p:nvSpPr>
            <p:cNvPr id="2" name="任意多边形 1"/>
            <p:cNvSpPr/>
            <p:nvPr/>
          </p:nvSpPr>
          <p:spPr>
            <a:xfrm>
              <a:off x="251520" y="252758"/>
              <a:ext cx="40504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01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4774" y="232723"/>
              <a:ext cx="1665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Yii</a:t>
              </a:r>
              <a:r>
                <a:rPr lang="zh-CN" altLang="en-US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 框架简述</a:t>
              </a:r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——</a:t>
              </a:r>
              <a:r>
                <a:rPr lang="zh-CN" altLang="en-US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对比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0" y="1354713"/>
            <a:ext cx="3223585" cy="586800"/>
            <a:chOff x="0" y="1354713"/>
            <a:chExt cx="3223585" cy="58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0" y="1356615"/>
              <a:ext cx="2906816" cy="58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005688"/>
                  </a:solidFill>
                </a:rPr>
                <a:t>MVC</a:t>
              </a:r>
              <a:r>
                <a:rPr lang="zh-CN" altLang="en-US" b="1" dirty="0">
                  <a:solidFill>
                    <a:srgbClr val="005688"/>
                  </a:solidFill>
                </a:rPr>
                <a:t>、</a:t>
              </a:r>
              <a:r>
                <a:rPr lang="zh-CN" altLang="en-US" b="1" dirty="0" smtClean="0">
                  <a:solidFill>
                    <a:srgbClr val="005688"/>
                  </a:solidFill>
                </a:rPr>
                <a:t>简洁</a:t>
              </a:r>
              <a:endParaRPr lang="zh-CN" altLang="en-US" b="1" dirty="0">
                <a:solidFill>
                  <a:srgbClr val="005688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36785" y="1354713"/>
              <a:ext cx="586800" cy="586800"/>
            </a:xfrm>
            <a:prstGeom prst="ellipse">
              <a:avLst/>
            </a:prstGeom>
            <a:solidFill>
              <a:srgbClr val="0056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01</a:t>
              </a:r>
              <a:endParaRPr lang="zh-CN" altLang="en-US" sz="16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" name="组合 20"/>
          <p:cNvGrpSpPr/>
          <p:nvPr/>
        </p:nvGrpSpPr>
        <p:grpSpPr>
          <a:xfrm>
            <a:off x="1" y="2571750"/>
            <a:ext cx="4168689" cy="586800"/>
            <a:chOff x="1" y="2571750"/>
            <a:chExt cx="4168689" cy="58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1" y="2573652"/>
              <a:ext cx="3851920" cy="58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5688"/>
                  </a:solidFill>
                </a:rPr>
                <a:t>全栈框架</a:t>
              </a:r>
              <a:endParaRPr lang="zh-CN" altLang="en-US" b="1" dirty="0">
                <a:solidFill>
                  <a:srgbClr val="005688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81890" y="2571750"/>
              <a:ext cx="586800" cy="586800"/>
            </a:xfrm>
            <a:prstGeom prst="ellipse">
              <a:avLst/>
            </a:prstGeom>
            <a:solidFill>
              <a:srgbClr val="0056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02</a:t>
              </a:r>
              <a:endParaRPr lang="zh-CN" altLang="en-US" sz="16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7" name="组合 21"/>
          <p:cNvGrpSpPr/>
          <p:nvPr/>
        </p:nvGrpSpPr>
        <p:grpSpPr>
          <a:xfrm>
            <a:off x="0" y="3784983"/>
            <a:ext cx="5113795" cy="586800"/>
            <a:chOff x="0" y="3784983"/>
            <a:chExt cx="5113795" cy="58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>
            <a:xfrm>
              <a:off x="0" y="3786885"/>
              <a:ext cx="4797025" cy="58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5688"/>
                  </a:solidFill>
                </a:rPr>
                <a:t>易于扩展</a:t>
              </a:r>
              <a:endParaRPr lang="zh-CN" altLang="en-US" b="1" dirty="0">
                <a:solidFill>
                  <a:srgbClr val="005688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526995" y="3784983"/>
              <a:ext cx="586800" cy="586800"/>
            </a:xfrm>
            <a:prstGeom prst="ellipse">
              <a:avLst/>
            </a:prstGeom>
            <a:solidFill>
              <a:srgbClr val="0056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03</a:t>
              </a:r>
              <a:endParaRPr lang="zh-CN" altLang="en-US" sz="16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266855" y="1203598"/>
            <a:ext cx="5626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和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其他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PHP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框架类似，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实现了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MVC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（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Model-View-Controller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）设计模式并基于该模式组织代码</a:t>
            </a:r>
            <a:r>
              <a:rPr lang="zh-CN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。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的代码简洁优雅，这是它的编程哲学。它永远不会为了刻板地 遵照某种设计模式而对代码进行过度的设计。</a:t>
            </a:r>
            <a:r>
              <a:rPr lang="zh-CN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endParaRPr lang="en-US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01970" y="2355726"/>
            <a:ext cx="4591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是一个全栈框架，提供了大量久经考验，开箱即用的特性： 对关系型和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NoSQL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数据库都提供了查询生成器和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ActiveRecord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；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RESTful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API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的开发支持；多层缓存支持，等等。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endParaRPr lang="en-US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02070" y="3471850"/>
            <a:ext cx="3601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非常易于扩展。你可以自定义或替换几乎任何一处核心代码。你还会受益于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坚实可靠的扩展架构，使用、再开发或再发布扩展。高性能始终是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的首要目标之一。 </a:t>
            </a:r>
            <a:endParaRPr lang="en-US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94510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980220"/>
              <a:gd name="connsiteY0" fmla="*/ 0 h 5143500"/>
              <a:gd name="connsiteX1" fmla="*/ 1980220 w 1980220"/>
              <a:gd name="connsiteY1" fmla="*/ 0 h 5143500"/>
              <a:gd name="connsiteX2" fmla="*/ 945105 w 1980220"/>
              <a:gd name="connsiteY2" fmla="*/ 5143500 h 5143500"/>
              <a:gd name="connsiteX3" fmla="*/ 0 w 1980220"/>
              <a:gd name="connsiteY3" fmla="*/ 5143500 h 5143500"/>
              <a:gd name="connsiteX4" fmla="*/ 1305145 w 1980220"/>
              <a:gd name="connsiteY4" fmla="*/ 0 h 5143500"/>
              <a:gd name="connsiteX0" fmla="*/ 1035116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1035116 w 1710191"/>
              <a:gd name="connsiteY4" fmla="*/ 0 h 5143500"/>
              <a:gd name="connsiteX0" fmla="*/ 675075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675075 w 1710191"/>
              <a:gd name="connsiteY4" fmla="*/ 0 h 5143500"/>
              <a:gd name="connsiteX0" fmla="*/ 675075 w 1755195"/>
              <a:gd name="connsiteY0" fmla="*/ 0 h 5143500"/>
              <a:gd name="connsiteX1" fmla="*/ 1755195 w 1755195"/>
              <a:gd name="connsiteY1" fmla="*/ 0 h 5143500"/>
              <a:gd name="connsiteX2" fmla="*/ 675076 w 1755195"/>
              <a:gd name="connsiteY2" fmla="*/ 5143500 h 5143500"/>
              <a:gd name="connsiteX3" fmla="*/ 0 w 1755195"/>
              <a:gd name="connsiteY3" fmla="*/ 5143500 h 5143500"/>
              <a:gd name="connsiteX4" fmla="*/ 67507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 </a:t>
            </a:r>
            <a:r>
              <a:rPr lang="en-US" altLang="zh-CN" sz="60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</a:t>
            </a:r>
            <a:endParaRPr lang="zh-CN" altLang="en-US" sz="60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MVC</a:t>
            </a:r>
            <a:r>
              <a:rPr lang="zh-CN" altLang="en-US" sz="4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结构</a:t>
            </a:r>
            <a:endParaRPr lang="zh-CN" altLang="en-US" sz="4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787135" y="3660466"/>
            <a:ext cx="2791005" cy="449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cs typeface="Ebrima" pitchFamily="2" charset="0"/>
              </a:rPr>
              <a:t>Controller</a:t>
            </a:r>
            <a:endParaRPr lang="zh-CN" altLang="en-US" sz="2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7144" y="2535341"/>
            <a:ext cx="2070231" cy="449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View</a:t>
            </a:r>
            <a:endParaRPr lang="zh-CN" altLang="en-US" sz="2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2131" y="1410216"/>
            <a:ext cx="1530170" cy="449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Model</a:t>
            </a:r>
            <a:endParaRPr lang="zh-CN" altLang="en-US" sz="2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232723"/>
            <a:ext cx="1872208" cy="400110"/>
            <a:chOff x="251520" y="232723"/>
            <a:chExt cx="1872208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02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1377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MVC</a:t>
              </a:r>
              <a:r>
                <a:rPr lang="zh-CN" altLang="en-US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 结构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456764" y="1244103"/>
            <a:ext cx="3420381" cy="3015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01</a:t>
            </a:r>
          </a:p>
          <a:p>
            <a:pPr algn="r"/>
            <a:endParaRPr lang="en-US" altLang="zh-CN" sz="3600" b="1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r"/>
            <a:r>
              <a:rPr lang="en-US" altLang="zh-CN" sz="3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02</a:t>
            </a:r>
          </a:p>
          <a:p>
            <a:pPr algn="r"/>
            <a:endParaRPr lang="en-US" altLang="zh-CN" sz="3600" b="1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r"/>
            <a:r>
              <a:rPr lang="en-US" altLang="zh-CN" sz="3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03</a:t>
            </a:r>
            <a:endParaRPr lang="zh-CN" altLang="en-US" sz="36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1590" y="1221600"/>
            <a:ext cx="3060340" cy="3060340"/>
          </a:xfrm>
          <a:prstGeom prst="ellipse">
            <a:avLst/>
          </a:prstGeom>
          <a:solidFill>
            <a:srgbClr val="005688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MVC</a:t>
            </a:r>
            <a:r>
              <a:rPr lang="zh-CN" altLang="en-US" sz="24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结构</a:t>
            </a:r>
            <a:endParaRPr lang="en-US" altLang="zh-CN" sz="1200" dirty="0" smtClean="0">
              <a:solidFill>
                <a:prstClr val="white"/>
              </a:solidFill>
              <a:latin typeface="Ebrima" pitchFamily="2" charset="0"/>
              <a:cs typeface="Ebrima" pitchFamily="2" charset="0"/>
            </a:endParaRPr>
          </a:p>
          <a:p>
            <a:pPr algn="ctr"/>
            <a:endParaRPr lang="zh-CN" altLang="en-US" sz="2400" b="1" dirty="0">
              <a:solidFill>
                <a:prstClr val="white"/>
              </a:solidFill>
              <a:latin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94510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980220"/>
              <a:gd name="connsiteY0" fmla="*/ 0 h 5143500"/>
              <a:gd name="connsiteX1" fmla="*/ 1980220 w 1980220"/>
              <a:gd name="connsiteY1" fmla="*/ 0 h 5143500"/>
              <a:gd name="connsiteX2" fmla="*/ 945105 w 1980220"/>
              <a:gd name="connsiteY2" fmla="*/ 5143500 h 5143500"/>
              <a:gd name="connsiteX3" fmla="*/ 0 w 1980220"/>
              <a:gd name="connsiteY3" fmla="*/ 5143500 h 5143500"/>
              <a:gd name="connsiteX4" fmla="*/ 1305145 w 1980220"/>
              <a:gd name="connsiteY4" fmla="*/ 0 h 5143500"/>
              <a:gd name="connsiteX0" fmla="*/ 1035116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1035116 w 1710191"/>
              <a:gd name="connsiteY4" fmla="*/ 0 h 5143500"/>
              <a:gd name="connsiteX0" fmla="*/ 675075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675075 w 1710191"/>
              <a:gd name="connsiteY4" fmla="*/ 0 h 5143500"/>
              <a:gd name="connsiteX0" fmla="*/ 675075 w 1755195"/>
              <a:gd name="connsiteY0" fmla="*/ 0 h 5143500"/>
              <a:gd name="connsiteX1" fmla="*/ 1755195 w 1755195"/>
              <a:gd name="connsiteY1" fmla="*/ 0 h 5143500"/>
              <a:gd name="connsiteX2" fmla="*/ 675076 w 1755195"/>
              <a:gd name="connsiteY2" fmla="*/ 5143500 h 5143500"/>
              <a:gd name="connsiteX3" fmla="*/ 0 w 1755195"/>
              <a:gd name="connsiteY3" fmla="*/ 5143500 h 5143500"/>
              <a:gd name="connsiteX4" fmla="*/ 67507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 </a:t>
            </a:r>
            <a:r>
              <a:rPr lang="en-US" altLang="zh-CN" sz="60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</a:t>
            </a:r>
            <a:endParaRPr lang="zh-CN" altLang="en-US" sz="60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zh-CN" altLang="en-US" sz="4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应用结构</a:t>
            </a:r>
            <a:endParaRPr lang="en-US" altLang="zh-CN" sz="4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2232248" cy="400110"/>
            <a:chOff x="251520" y="232723"/>
            <a:chExt cx="2232248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03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1737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Yii</a:t>
              </a:r>
              <a:r>
                <a:rPr lang="zh-CN" altLang="en-US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 应用结构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1540" y="4011910"/>
            <a:ext cx="3845942" cy="4950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zh-CN" altLang="en-US" sz="1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的静态结构</a:t>
            </a:r>
            <a:endParaRPr lang="zh-CN" altLang="en-US" sz="16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121053"/>
            <a:ext cx="3845942" cy="289082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355976" y="1232629"/>
            <a:ext cx="45912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应用参照模型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-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视图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-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控制器（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MVC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）设计模式来组织</a:t>
            </a:r>
            <a:r>
              <a:rPr lang="zh-CN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。</a:t>
            </a:r>
            <a:endParaRPr lang="zh-CN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除了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MVC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，</a:t>
            </a:r>
            <a:r>
              <a:rPr lang="en-US" altLang="zh-CN" sz="1200" dirty="0" err="1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Yii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应用还有以下部分：</a:t>
            </a:r>
          </a:p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入口脚本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：终端用户能直接访问的 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PHP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脚本，负责启动一个请求处理周期。</a:t>
            </a:r>
          </a:p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：能全局范围内访问的对象，管理协调组件来完成请求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  <a:endParaRPr lang="zh-CN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应用组件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：在应用中注册的对象，提供不同的功能来完成请求。</a:t>
            </a: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模块：包含完整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MVC 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结构的独立包，一个应用可以由多个模块组建。</a:t>
            </a:r>
          </a:p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过滤器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：控制器在处理请求之前或之后需要触发执行的代码。</a:t>
            </a:r>
          </a:p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小部件</a:t>
            </a:r>
            <a:r>
              <a:rPr lang="zh-CN" altLang="zh-CN" sz="1200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：可嵌入到视图中的对象，可包含控制器逻辑，可被不同视图重复调用</a:t>
            </a:r>
            <a:r>
              <a:rPr lang="zh-CN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。</a:t>
            </a:r>
            <a:endParaRPr lang="zh-CN" altLang="zh-CN" sz="1200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幻灯片 1"/>
</p:tagLst>
</file>

<file path=ppt/theme/theme1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005688"/>
            </a:solidFill>
            <a:latin typeface="Ebrima" pitchFamily="2" charset="0"/>
            <a:ea typeface="Ebrima" pitchFamily="2" charset="0"/>
            <a:cs typeface="Ebrima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1175</Words>
  <Application>Microsoft Macintosh PowerPoint</Application>
  <PresentationFormat>全屏显示(16:9)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Ebrima</vt:lpstr>
      <vt:lpstr>宋体</vt:lpstr>
      <vt:lpstr>Arial</vt:lpstr>
      <vt:lpstr>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刘士哲(0102341)</dc:creator>
  <cp:lastModifiedBy>Qi Buer</cp:lastModifiedBy>
  <cp:revision>29</cp:revision>
  <dcterms:created xsi:type="dcterms:W3CDTF">2015-12-18T10:39:30Z</dcterms:created>
  <dcterms:modified xsi:type="dcterms:W3CDTF">2017-01-03T06:35:48Z</dcterms:modified>
</cp:coreProperties>
</file>