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54" r:id="rId2"/>
    <p:sldId id="355" r:id="rId3"/>
    <p:sldId id="364" r:id="rId4"/>
    <p:sldId id="363" r:id="rId5"/>
    <p:sldId id="322" r:id="rId6"/>
    <p:sldId id="365" r:id="rId7"/>
    <p:sldId id="259" r:id="rId8"/>
    <p:sldId id="366" r:id="rId9"/>
    <p:sldId id="312" r:id="rId10"/>
    <p:sldId id="331" r:id="rId11"/>
    <p:sldId id="359" r:id="rId12"/>
    <p:sldId id="341" r:id="rId13"/>
    <p:sldId id="314" r:id="rId14"/>
    <p:sldId id="335" r:id="rId15"/>
    <p:sldId id="269" r:id="rId16"/>
    <p:sldId id="367" r:id="rId17"/>
    <p:sldId id="368" r:id="rId18"/>
    <p:sldId id="369" r:id="rId19"/>
    <p:sldId id="370" r:id="rId20"/>
    <p:sldId id="270" r:id="rId21"/>
    <p:sldId id="360" r:id="rId22"/>
    <p:sldId id="343" r:id="rId23"/>
    <p:sldId id="361" r:id="rId24"/>
    <p:sldId id="346" r:id="rId25"/>
    <p:sldId id="362" r:id="rId26"/>
    <p:sldId id="340" r:id="rId27"/>
    <p:sldId id="371" r:id="rId28"/>
    <p:sldId id="35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4124"/>
    <a:srgbClr val="152F47"/>
    <a:srgbClr val="FFC000"/>
    <a:srgbClr val="B12725"/>
    <a:srgbClr val="05BAC8"/>
    <a:srgbClr val="21AB82"/>
    <a:srgbClr val="5DCEAF"/>
    <a:srgbClr val="1A92A2"/>
    <a:srgbClr val="F69230"/>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97" autoAdjust="0"/>
    <p:restoredTop sz="86431" autoAdjust="0"/>
  </p:normalViewPr>
  <p:slideViewPr>
    <p:cSldViewPr snapToGrid="0">
      <p:cViewPr>
        <p:scale>
          <a:sx n="97" d="100"/>
          <a:sy n="97" d="100"/>
        </p:scale>
        <p:origin x="736" y="640"/>
      </p:cViewPr>
      <p:guideLst>
        <p:guide orient="horz" pos="1049"/>
        <p:guide pos="5155"/>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extLst>
      <p:ext uri="{BB962C8B-B14F-4D97-AF65-F5344CB8AC3E}">
        <p14:creationId xmlns:p14="http://schemas.microsoft.com/office/powerpoint/2010/main" val="25730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92479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extLst>
      <p:ext uri="{BB962C8B-B14F-4D97-AF65-F5344CB8AC3E}">
        <p14:creationId xmlns:p14="http://schemas.microsoft.com/office/powerpoint/2010/main" val="259534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extLst>
      <p:ext uri="{BB962C8B-B14F-4D97-AF65-F5344CB8AC3E}">
        <p14:creationId xmlns:p14="http://schemas.microsoft.com/office/powerpoint/2010/main" val="638858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437055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2006818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360992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extLst>
      <p:ext uri="{BB962C8B-B14F-4D97-AF65-F5344CB8AC3E}">
        <p14:creationId xmlns:p14="http://schemas.microsoft.com/office/powerpoint/2010/main" val="1927335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22</a:t>
            </a:fld>
            <a:endParaRPr lang="zh-CN" altLang="en-US"/>
          </a:p>
        </p:txBody>
      </p:sp>
    </p:spTree>
    <p:extLst>
      <p:ext uri="{BB962C8B-B14F-4D97-AF65-F5344CB8AC3E}">
        <p14:creationId xmlns:p14="http://schemas.microsoft.com/office/powerpoint/2010/main" val="408788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24</a:t>
            </a:fld>
            <a:endParaRPr lang="zh-CN" altLang="en-US"/>
          </a:p>
        </p:txBody>
      </p:sp>
    </p:spTree>
    <p:extLst>
      <p:ext uri="{BB962C8B-B14F-4D97-AF65-F5344CB8AC3E}">
        <p14:creationId xmlns:p14="http://schemas.microsoft.com/office/powerpoint/2010/main" val="3047655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27</a:t>
            </a:fld>
            <a:endParaRPr lang="zh-CN" altLang="en-US"/>
          </a:p>
        </p:txBody>
      </p:sp>
    </p:spTree>
    <p:extLst>
      <p:ext uri="{BB962C8B-B14F-4D97-AF65-F5344CB8AC3E}">
        <p14:creationId xmlns:p14="http://schemas.microsoft.com/office/powerpoint/2010/main" val="33586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146428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31713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164812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extLst>
      <p:ext uri="{BB962C8B-B14F-4D97-AF65-F5344CB8AC3E}">
        <p14:creationId xmlns:p14="http://schemas.microsoft.com/office/powerpoint/2010/main" val="147615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extLst>
      <p:ext uri="{BB962C8B-B14F-4D97-AF65-F5344CB8AC3E}">
        <p14:creationId xmlns:p14="http://schemas.microsoft.com/office/powerpoint/2010/main" val="54465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1721322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21699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145107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2456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087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4970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75912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618241796"/>
              </p:ext>
            </p:extLst>
          </p:nvPr>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的表现技术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的交互方式</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硬件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现状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游戏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atin typeface="微软雅黑" panose="020B0503020204020204" pitchFamily="34" charset="-122"/>
                  <a:ea typeface="微软雅黑" panose="020B0503020204020204" pitchFamily="34" charset="-122"/>
                </a:rPr>
                <a:t>VR</a:t>
              </a:r>
              <a:r>
                <a:rPr lang="zh-CN" altLang="en-US" sz="1800" dirty="0" smtClean="0">
                  <a:latin typeface="微软雅黑" panose="020B0503020204020204" pitchFamily="34" charset="-122"/>
                  <a:ea typeface="微软雅黑" panose="020B0503020204020204" pitchFamily="34" charset="-122"/>
                </a:rPr>
                <a:t>的技术建模</a:t>
              </a:r>
              <a:endParaRPr lang="zh-CN" altLang="en-US" sz="180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33144042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674144556"/>
              </p:ext>
            </p:extLst>
          </p:nvPr>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的技术建模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的交互方式</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硬件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现状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游戏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anose="020B0503020204020204" pitchFamily="34" charset="-122"/>
                  <a:ea typeface="微软雅黑" panose="020B0503020204020204" pitchFamily="34" charset="-122"/>
                </a:rPr>
                <a:t>VR</a:t>
              </a:r>
              <a:r>
                <a:rPr lang="zh-CN" altLang="en-US" sz="1600" dirty="0" smtClean="0">
                  <a:latin typeface="微软雅黑" panose="020B0503020204020204" pitchFamily="34" charset="-122"/>
                  <a:ea typeface="微软雅黑" panose="020B0503020204020204" pitchFamily="34" charset="-122"/>
                </a:rPr>
                <a:t>的表现技术</a:t>
              </a:r>
              <a:endParaRPr lang="zh-CN" altLang="en-US" sz="160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93489423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47157332"/>
              </p:ext>
            </p:extLst>
          </p:nvPr>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的技术建模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的表现技术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硬件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现状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游戏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lt1"/>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的交互方式</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858643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55750016"/>
              </p:ext>
            </p:extLst>
          </p:nvPr>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的技术建模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的表现技术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的交互方式</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现状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游戏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lt1"/>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硬件</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1422725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832313920"/>
              </p:ext>
            </p:extLst>
          </p:nvPr>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的技术建模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的表现技术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的交互方式</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硬件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游戏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kern="1200" dirty="0" smtClean="0">
                  <a:solidFill>
                    <a:schemeClr val="lt1"/>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现状</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6869174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69067052"/>
              </p:ext>
            </p:extLst>
          </p:nvPr>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的技术建模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的表现技术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的交互方式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硬件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现状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kern="1200" dirty="0" smtClean="0">
                  <a:solidFill>
                    <a:schemeClr val="lt1"/>
                  </a:solidFill>
                  <a:latin typeface="微软雅黑" panose="020B0503020204020204" pitchFamily="34" charset="-122"/>
                  <a:ea typeface="微软雅黑" panose="020B0503020204020204" pitchFamily="34" charset="-122"/>
                  <a:cs typeface="+mn-cs"/>
                </a:rPr>
                <a:t>VR</a:t>
              </a: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游戏</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9711969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2704"/>
      </p:ext>
    </p:extLst>
  </p:cSld>
  <p:clrMap bg1="lt1" tx1="dk1" bg2="lt2" tx2="dk2" accent1="accent1" accent2="accent2" accent3="accent3" accent4="accent4" accent5="accent5" accent6="accent6" hlink="hlink" folHlink="folHlink"/>
  <p:sldLayoutIdLst>
    <p:sldLayoutId id="2147483675" r:id="rId1"/>
    <p:sldLayoutId id="2147483681" r:id="rId2"/>
    <p:sldLayoutId id="2147483682" r:id="rId3"/>
    <p:sldLayoutId id="2147483651" r:id="rId4"/>
    <p:sldLayoutId id="2147483676" r:id="rId5"/>
    <p:sldLayoutId id="2147483677" r:id="rId6"/>
    <p:sldLayoutId id="2147483680" r:id="rId7"/>
    <p:sldLayoutId id="2147483678" r:id="rId8"/>
    <p:sldLayoutId id="2147483679" r:id="rId9"/>
    <p:sldLayoutId id="2147483669"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8.png"/><Relationship Id="rId6" Type="http://schemas.openxmlformats.org/officeDocument/2006/relationships/image" Target="../media/image9.jpg"/><Relationship Id="rId7" Type="http://schemas.openxmlformats.org/officeDocument/2006/relationships/image" Target="../media/image10.jp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48056" y="3230789"/>
            <a:ext cx="4895891" cy="923330"/>
          </a:xfrm>
          <a:prstGeom prst="rect">
            <a:avLst/>
          </a:prstGeom>
        </p:spPr>
        <p:txBody>
          <a:bodyPr wrap="none">
            <a:spAutoFit/>
          </a:bodyPr>
          <a:lstStyle/>
          <a:p>
            <a:pPr algn="ctr"/>
            <a:r>
              <a:rPr lang="en-US" altLang="zh-CN" sz="5400" b="1" spc="300" dirty="0" smtClean="0">
                <a:solidFill>
                  <a:schemeClr val="bg1">
                    <a:lumMod val="95000"/>
                  </a:schemeClr>
                </a:solidFill>
                <a:latin typeface="微软雅黑" panose="020B0503020204020204" pitchFamily="34" charset="-122"/>
                <a:ea typeface="微软雅黑" panose="020B0503020204020204" pitchFamily="34" charset="-122"/>
              </a:rPr>
              <a:t>VR</a:t>
            </a:r>
            <a:r>
              <a:rPr lang="zh-CN" altLang="en-US" sz="5400" b="1" spc="300" dirty="0" smtClean="0">
                <a:solidFill>
                  <a:schemeClr val="bg1">
                    <a:lumMod val="95000"/>
                  </a:schemeClr>
                </a:solidFill>
                <a:latin typeface="微软雅黑" panose="020B0503020204020204" pitchFamily="34" charset="-122"/>
                <a:ea typeface="微软雅黑" panose="020B0503020204020204" pitchFamily="34" charset="-122"/>
              </a:rPr>
              <a:t>技术的探索</a:t>
            </a:r>
            <a:endParaRPr lang="zh-CN" altLang="en-US" sz="5400" b="1"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042363" y="4162777"/>
            <a:ext cx="6096000" cy="978729"/>
          </a:xfrm>
          <a:prstGeom prst="rect">
            <a:avLst/>
          </a:prstGeom>
        </p:spPr>
        <p:txBody>
          <a:bodyPr>
            <a:spAutoFit/>
          </a:bodyPr>
          <a:lstStyle/>
          <a:p>
            <a:pPr algn="ctr">
              <a:lnSpc>
                <a:spcPct val="120000"/>
              </a:lnSpc>
            </a:pPr>
            <a:r>
              <a:rPr lang="en-US" altLang="zh-CN" sz="2800" b="1" dirty="0" smtClean="0">
                <a:solidFill>
                  <a:srgbClr val="FCB813"/>
                </a:solidFill>
                <a:latin typeface="微软雅黑" pitchFamily="34" charset="-122"/>
                <a:ea typeface="微软雅黑" pitchFamily="34" charset="-122"/>
              </a:rPr>
              <a:t>Zhejiang</a:t>
            </a:r>
            <a:r>
              <a:rPr lang="zh-CN" altLang="en-US" sz="2800" b="1" dirty="0">
                <a:solidFill>
                  <a:srgbClr val="FCB813"/>
                </a:solidFill>
                <a:latin typeface="微软雅黑" pitchFamily="34" charset="-122"/>
                <a:ea typeface="微软雅黑" pitchFamily="34" charset="-122"/>
              </a:rPr>
              <a:t> </a:t>
            </a:r>
            <a:r>
              <a:rPr lang="en-US" altLang="zh-CN" sz="2800" b="1" dirty="0" smtClean="0">
                <a:solidFill>
                  <a:srgbClr val="FCB813"/>
                </a:solidFill>
                <a:latin typeface="微软雅黑" pitchFamily="34" charset="-122"/>
                <a:ea typeface="微软雅黑" pitchFamily="34" charset="-122"/>
              </a:rPr>
              <a:t>University  </a:t>
            </a:r>
          </a:p>
          <a:p>
            <a:pPr algn="ctr">
              <a:lnSpc>
                <a:spcPct val="120000"/>
              </a:lnSpc>
            </a:pPr>
            <a:r>
              <a:rPr lang="en-US" altLang="zh-CN" sz="2000" b="1" dirty="0" smtClean="0">
                <a:solidFill>
                  <a:srgbClr val="FCB813"/>
                </a:solidFill>
                <a:latin typeface="微软雅黑" pitchFamily="34" charset="-122"/>
                <a:ea typeface="微软雅黑" pitchFamily="34" charset="-122"/>
              </a:rPr>
              <a:t>Reading  Report   </a:t>
            </a:r>
            <a:endParaRPr lang="zh-CN" altLang="en-US" sz="2000" b="1" dirty="0">
              <a:solidFill>
                <a:srgbClr val="FCB813"/>
              </a:solidFill>
              <a:latin typeface="微软雅黑" pitchFamily="34" charset="-122"/>
              <a:ea typeface="微软雅黑" pitchFamily="34" charset="-122"/>
            </a:endParaRPr>
          </a:p>
        </p:txBody>
      </p:sp>
      <p:sp>
        <p:nvSpPr>
          <p:cNvPr id="28" name="任意多边形 27"/>
          <p:cNvSpPr/>
          <p:nvPr/>
        </p:nvSpPr>
        <p:spPr>
          <a:xfrm flipH="1">
            <a:off x="4323653" y="5256050"/>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rot="10800000">
            <a:off x="11472214" y="-594773"/>
            <a:ext cx="719786" cy="7462505"/>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 name="组合 41"/>
          <p:cNvGrpSpPr/>
          <p:nvPr/>
        </p:nvGrpSpPr>
        <p:grpSpPr>
          <a:xfrm>
            <a:off x="-11273" y="-594773"/>
            <a:ext cx="719786" cy="7462505"/>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5" name="Freeform 284"/>
          <p:cNvSpPr>
            <a:spLocks noEditPoints="1"/>
          </p:cNvSpPr>
          <p:nvPr/>
        </p:nvSpPr>
        <p:spPr bwMode="auto">
          <a:xfrm>
            <a:off x="5133160" y="481330"/>
            <a:ext cx="1914405" cy="1419137"/>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rgbClr val="5DCEA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7" name="TextBox 25"/>
          <p:cNvSpPr txBox="1"/>
          <p:nvPr/>
        </p:nvSpPr>
        <p:spPr>
          <a:xfrm>
            <a:off x="4276753" y="5286222"/>
            <a:ext cx="3638495"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600" dirty="0" smtClean="0"/>
              <a:t>导师</a:t>
            </a:r>
            <a:r>
              <a:rPr lang="zh-CN" altLang="en-US" sz="1600" dirty="0"/>
              <a:t>：</a:t>
            </a:r>
            <a:r>
              <a:rPr lang="zh-CN" altLang="en-US" sz="1600" dirty="0" smtClean="0"/>
              <a:t>李启雷      作者：陈伟哲</a:t>
            </a:r>
            <a:endParaRPr lang="zh-CN" altLang="en-US" sz="1600" dirty="0"/>
          </a:p>
        </p:txBody>
      </p:sp>
      <p:grpSp>
        <p:nvGrpSpPr>
          <p:cNvPr id="3" name="组 2"/>
          <p:cNvGrpSpPr/>
          <p:nvPr/>
        </p:nvGrpSpPr>
        <p:grpSpPr>
          <a:xfrm>
            <a:off x="3977304" y="2247757"/>
            <a:ext cx="3966156" cy="952500"/>
            <a:chOff x="3619500" y="2314017"/>
            <a:chExt cx="3966156" cy="95250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314017"/>
              <a:ext cx="3009900" cy="952500"/>
            </a:xfrm>
            <a:prstGeom prst="rect">
              <a:avLst/>
            </a:prstGeom>
          </p:spPr>
        </p:pic>
        <p:pic>
          <p:nvPicPr>
            <p:cNvPr id="33" name="图片 3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2326432"/>
              <a:ext cx="956256" cy="940085"/>
            </a:xfrm>
            <a:prstGeom prst="rect">
              <a:avLst/>
            </a:prstGeom>
            <a:noFill/>
            <a:ln>
              <a:noFill/>
            </a:ln>
          </p:spPr>
        </p:pic>
      </p:grpSp>
    </p:spTree>
    <p:extLst>
      <p:ext uri="{BB962C8B-B14F-4D97-AF65-F5344CB8AC3E}">
        <p14:creationId xmlns:p14="http://schemas.microsoft.com/office/powerpoint/2010/main" val="3102062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anim calcmode="lin" valueType="num">
                                      <p:cBhvr>
                                        <p:cTn id="17" dur="500" fill="hold"/>
                                        <p:tgtEl>
                                          <p:spTgt spid="55"/>
                                        </p:tgtEl>
                                        <p:attrNameLst>
                                          <p:attrName>ppt_x</p:attrName>
                                        </p:attrNameLst>
                                      </p:cBhvr>
                                      <p:tavLst>
                                        <p:tav tm="0">
                                          <p:val>
                                            <p:strVal val="#ppt_x"/>
                                          </p:val>
                                        </p:tav>
                                        <p:tav tm="100000">
                                          <p:val>
                                            <p:strVal val="#ppt_x"/>
                                          </p:val>
                                        </p:tav>
                                      </p:tavLst>
                                    </p:anim>
                                    <p:anim calcmode="lin" valueType="num">
                                      <p:cBhvr>
                                        <p:cTn id="18" dur="500" fill="hold"/>
                                        <p:tgtEl>
                                          <p:spTgt spid="55"/>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1000"/>
                                        <p:tgtEl>
                                          <p:spTgt spid="7"/>
                                        </p:tgtEl>
                                      </p:cBhvr>
                                    </p:animEffect>
                                  </p:childTnLst>
                                </p:cTn>
                              </p:par>
                              <p:par>
                                <p:cTn id="23" presetID="9" presetClass="entr" presetSubtype="0" fill="hold" grpId="0" nodeType="withEffect">
                                  <p:stCondLst>
                                    <p:cond delay="25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par>
                          <p:cTn id="26" fill="hold">
                            <p:stCondLst>
                              <p:cond delay="2000"/>
                            </p:stCondLst>
                            <p:childTnLst>
                              <p:par>
                                <p:cTn id="27" presetID="49" presetClass="entr" presetSubtype="0" decel="10000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 calcmode="lin" valueType="num">
                                      <p:cBhvr>
                                        <p:cTn id="31" dur="500" fill="hold"/>
                                        <p:tgtEl>
                                          <p:spTgt spid="28"/>
                                        </p:tgtEl>
                                        <p:attrNameLst>
                                          <p:attrName>style.rotation</p:attrName>
                                        </p:attrNameLst>
                                      </p:cBhvr>
                                      <p:tavLst>
                                        <p:tav tm="0">
                                          <p:val>
                                            <p:fltVal val="360"/>
                                          </p:val>
                                        </p:tav>
                                        <p:tav tm="100000">
                                          <p:val>
                                            <p:fltVal val="0"/>
                                          </p:val>
                                        </p:tav>
                                      </p:tavLst>
                                    </p:anim>
                                    <p:animEffect transition="in" filter="fade">
                                      <p:cBhvr>
                                        <p:cTn id="32" dur="500"/>
                                        <p:tgtEl>
                                          <p:spTgt spid="28"/>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 calcmode="lin" valueType="num">
                                      <p:cBhvr>
                                        <p:cTn id="37" dur="500" fill="hold"/>
                                        <p:tgtEl>
                                          <p:spTgt spid="57"/>
                                        </p:tgtEl>
                                        <p:attrNameLst>
                                          <p:attrName>style.rotation</p:attrName>
                                        </p:attrNameLst>
                                      </p:cBhvr>
                                      <p:tavLst>
                                        <p:tav tm="0">
                                          <p:val>
                                            <p:fltVal val="360"/>
                                          </p:val>
                                        </p:tav>
                                        <p:tav tm="100000">
                                          <p:val>
                                            <p:fltVal val="0"/>
                                          </p:val>
                                        </p:tav>
                                      </p:tavLst>
                                    </p:anim>
                                    <p:animEffect transition="in" filter="fade">
                                      <p:cBhvr>
                                        <p:cTn id="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8" grpId="0" animBg="1"/>
      <p:bldP spid="55" grpId="0" animBg="1"/>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5666746" y="515424"/>
            <a:ext cx="3574999"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虚实融合的场景建模</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1" name="组合 30"/>
          <p:cNvGrpSpPr/>
          <p:nvPr/>
        </p:nvGrpSpPr>
        <p:grpSpPr>
          <a:xfrm>
            <a:off x="5042950" y="570216"/>
            <a:ext cx="263341" cy="395013"/>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60" name="直接连接符 8"/>
          <p:cNvCxnSpPr/>
          <p:nvPr/>
        </p:nvCxnSpPr>
        <p:spPr>
          <a:xfrm>
            <a:off x="2201661" y="6007342"/>
            <a:ext cx="93599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a:spLocks noChangeArrowheads="1"/>
          </p:cNvSpPr>
          <p:nvPr/>
        </p:nvSpPr>
        <p:spPr bwMode="auto">
          <a:xfrm>
            <a:off x="2555955" y="1470689"/>
            <a:ext cx="8873957"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pPr>
            <a:r>
              <a:rPr lang="zh-CN" altLang="zh-CN" sz="1400" dirty="0">
                <a:latin typeface="Microsoft YaHei" charset="0"/>
                <a:ea typeface="Microsoft YaHei" charset="0"/>
                <a:cs typeface="Microsoft YaHei" charset="0"/>
              </a:rPr>
              <a:t>传统的虚拟环境强调虚拟场景建模和虚拟场景的表示，需要大量的建模与绘制工作，随着</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应用的领域的不断扩展，人们发现一些应用完全可以依托真实环境，只将少量的真实环境中没有或需要灵活变更的景物，通过</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建模构造成相应的虚拟景物，将其融入真实场景，可以有效提高虚拟环境的建模效率，扩展</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的应用领域。这就是目前增强实现所研究的内容，其中主要问题时虚实融合的场景建模。虚实融合的场景建模技术包括了面向虚实融合场景构建的真实环境信息获取与表示、虚实对象三维注册、遮挡处理、虚实光照融合处理等方面。</a:t>
            </a:r>
          </a:p>
          <a:p>
            <a:pPr algn="ctr">
              <a:lnSpc>
                <a:spcPct val="130000"/>
              </a:lnSpc>
              <a:spcBef>
                <a:spcPct val="0"/>
              </a:spcBef>
              <a:buNone/>
            </a:pP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966" y="3434682"/>
            <a:ext cx="2486654" cy="231013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869" y="3437050"/>
            <a:ext cx="2978945" cy="2307763"/>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2063" y="3409946"/>
            <a:ext cx="2927849" cy="2334867"/>
          </a:xfrm>
          <a:prstGeom prst="rect">
            <a:avLst/>
          </a:prstGeom>
        </p:spPr>
      </p:pic>
    </p:spTree>
    <p:extLst>
      <p:ext uri="{BB962C8B-B14F-4D97-AF65-F5344CB8AC3E}">
        <p14:creationId xmlns:p14="http://schemas.microsoft.com/office/powerpoint/2010/main" val="257772487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barn(outVertical)">
                                      <p:cBhvr>
                                        <p:cTn id="15" dur="750"/>
                                        <p:tgtEl>
                                          <p:spTgt spid="60"/>
                                        </p:tgtEl>
                                      </p:cBhvr>
                                    </p:animEffect>
                                  </p:childTnLst>
                                </p:cTn>
                              </p:par>
                            </p:childTnLst>
                          </p:cTn>
                        </p:par>
                        <p:par>
                          <p:cTn id="16" fill="hold">
                            <p:stCondLst>
                              <p:cond delay="1750"/>
                            </p:stCondLst>
                            <p:childTnLst>
                              <p:par>
                                <p:cTn id="17" presetID="53" presetClass="entr" presetSubtype="16"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4" y="3780840"/>
            <a:ext cx="2954655" cy="1754326"/>
          </a:xfrm>
          <a:prstGeom prst="rect">
            <a:avLst/>
          </a:prstGeom>
          <a:noFill/>
        </p:spPr>
        <p:txBody>
          <a:bodyPr wrap="none" rtlCol="0">
            <a:spAutoFit/>
          </a:bodyPr>
          <a:lstStyle/>
          <a:p>
            <a:pPr algn="ctr"/>
            <a:r>
              <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的</a:t>
            </a:r>
          </a:p>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表现技术</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17" name="等腰三角形 1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700458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 calcmode="lin" valueType="num">
                                      <p:cBhvr>
                                        <p:cTn id="21" dur="500" fill="hold"/>
                                        <p:tgtEl>
                                          <p:spTgt spid="53"/>
                                        </p:tgtEl>
                                        <p:attrNameLst>
                                          <p:attrName>style.rotation</p:attrName>
                                        </p:attrNameLst>
                                      </p:cBhvr>
                                      <p:tavLst>
                                        <p:tav tm="0">
                                          <p:val>
                                            <p:fltVal val="360"/>
                                          </p:val>
                                        </p:tav>
                                        <p:tav tm="100000">
                                          <p:val>
                                            <p:fltVal val="0"/>
                                          </p:val>
                                        </p:tav>
                                      </p:tavLst>
                                    </p:anim>
                                    <p:animEffect transition="in" filter="fade">
                                      <p:cBhvr>
                                        <p:cTn id="22" dur="500"/>
                                        <p:tgtEl>
                                          <p:spTgt spid="53"/>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 calcmode="lin" valueType="num">
                                      <p:cBhvr>
                                        <p:cTn id="27" dur="500" fill="hold"/>
                                        <p:tgtEl>
                                          <p:spTgt spid="24"/>
                                        </p:tgtEl>
                                        <p:attrNameLst>
                                          <p:attrName>style.rotation</p:attrName>
                                        </p:attrNameLst>
                                      </p:cBhvr>
                                      <p:tavLst>
                                        <p:tav tm="0">
                                          <p:val>
                                            <p:fltVal val="360"/>
                                          </p:val>
                                        </p:tav>
                                        <p:tav tm="100000">
                                          <p:val>
                                            <p:fltVal val="0"/>
                                          </p:val>
                                        </p:tav>
                                      </p:tavLst>
                                    </p:anim>
                                    <p:animEffect transition="in" filter="fade">
                                      <p:cBhvr>
                                        <p:cTn id="28" dur="500"/>
                                        <p:tgtEl>
                                          <p:spTgt spid="24"/>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childTnLst>
                          </p:cTn>
                        </p:par>
                        <p:par>
                          <p:cTn id="35" fill="hold">
                            <p:stCondLst>
                              <p:cond delay="1250"/>
                            </p:stCondLst>
                            <p:childTnLst>
                              <p:par>
                                <p:cTn id="36" presetID="49" presetClass="entr" presetSubtype="0" decel="10000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 calcmode="lin" valueType="num">
                                      <p:cBhvr>
                                        <p:cTn id="40" dur="500" fill="hold"/>
                                        <p:tgtEl>
                                          <p:spTgt spid="18"/>
                                        </p:tgtEl>
                                        <p:attrNameLst>
                                          <p:attrName>style.rotation</p:attrName>
                                        </p:attrNameLst>
                                      </p:cBhvr>
                                      <p:tavLst>
                                        <p:tav tm="0">
                                          <p:val>
                                            <p:fltVal val="360"/>
                                          </p:val>
                                        </p:tav>
                                        <p:tav tm="100000">
                                          <p:val>
                                            <p:fltVal val="0"/>
                                          </p:val>
                                        </p:tav>
                                      </p:tavLst>
                                    </p:anim>
                                    <p:animEffect transition="in" filter="fade">
                                      <p:cBhvr>
                                        <p:cTn id="41" dur="500"/>
                                        <p:tgtEl>
                                          <p:spTgt spid="18"/>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p:cTn id="44" dur="500" fill="hold"/>
                                        <p:tgtEl>
                                          <p:spTgt spid="29"/>
                                        </p:tgtEl>
                                        <p:attrNameLst>
                                          <p:attrName>ppt_w</p:attrName>
                                        </p:attrNameLst>
                                      </p:cBhvr>
                                      <p:tavLst>
                                        <p:tav tm="0">
                                          <p:val>
                                            <p:fltVal val="0"/>
                                          </p:val>
                                        </p:tav>
                                        <p:tav tm="100000">
                                          <p:val>
                                            <p:strVal val="#ppt_w"/>
                                          </p:val>
                                        </p:tav>
                                      </p:tavLst>
                                    </p:anim>
                                    <p:anim calcmode="lin" valueType="num">
                                      <p:cBhvr>
                                        <p:cTn id="45" dur="500" fill="hold"/>
                                        <p:tgtEl>
                                          <p:spTgt spid="29"/>
                                        </p:tgtEl>
                                        <p:attrNameLst>
                                          <p:attrName>ppt_h</p:attrName>
                                        </p:attrNameLst>
                                      </p:cBhvr>
                                      <p:tavLst>
                                        <p:tav tm="0">
                                          <p:val>
                                            <p:fltVal val="0"/>
                                          </p:val>
                                        </p:tav>
                                        <p:tav tm="100000">
                                          <p:val>
                                            <p:strVal val="#ppt_h"/>
                                          </p:val>
                                        </p:tav>
                                      </p:tavLst>
                                    </p:anim>
                                    <p:anim calcmode="lin" valueType="num">
                                      <p:cBhvr>
                                        <p:cTn id="46" dur="500" fill="hold"/>
                                        <p:tgtEl>
                                          <p:spTgt spid="29"/>
                                        </p:tgtEl>
                                        <p:attrNameLst>
                                          <p:attrName>style.rotation</p:attrName>
                                        </p:attrNameLst>
                                      </p:cBhvr>
                                      <p:tavLst>
                                        <p:tav tm="0">
                                          <p:val>
                                            <p:fltVal val="360"/>
                                          </p:val>
                                        </p:tav>
                                        <p:tav tm="100000">
                                          <p:val>
                                            <p:fltVal val="0"/>
                                          </p:val>
                                        </p:tav>
                                      </p:tavLst>
                                    </p:anim>
                                    <p:animEffect transition="in" filter="fade">
                                      <p:cBhvr>
                                        <p:cTn id="47" dur="500"/>
                                        <p:tgtEl>
                                          <p:spTgt spid="29"/>
                                        </p:tgtEl>
                                      </p:cBhvr>
                                    </p:animEffect>
                                  </p:childTnLst>
                                </p:cTn>
                              </p:par>
                              <p:par>
                                <p:cTn id="48" presetID="49" presetClass="entr" presetSubtype="0" decel="10000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500" fill="hold"/>
                                        <p:tgtEl>
                                          <p:spTgt spid="35"/>
                                        </p:tgtEl>
                                        <p:attrNameLst>
                                          <p:attrName>ppt_w</p:attrName>
                                        </p:attrNameLst>
                                      </p:cBhvr>
                                      <p:tavLst>
                                        <p:tav tm="0">
                                          <p:val>
                                            <p:fltVal val="0"/>
                                          </p:val>
                                        </p:tav>
                                        <p:tav tm="100000">
                                          <p:val>
                                            <p:strVal val="#ppt_w"/>
                                          </p:val>
                                        </p:tav>
                                      </p:tavLst>
                                    </p:anim>
                                    <p:anim calcmode="lin" valueType="num">
                                      <p:cBhvr>
                                        <p:cTn id="51" dur="500" fill="hold"/>
                                        <p:tgtEl>
                                          <p:spTgt spid="35"/>
                                        </p:tgtEl>
                                        <p:attrNameLst>
                                          <p:attrName>ppt_h</p:attrName>
                                        </p:attrNameLst>
                                      </p:cBhvr>
                                      <p:tavLst>
                                        <p:tav tm="0">
                                          <p:val>
                                            <p:fltVal val="0"/>
                                          </p:val>
                                        </p:tav>
                                        <p:tav tm="100000">
                                          <p:val>
                                            <p:strVal val="#ppt_h"/>
                                          </p:val>
                                        </p:tav>
                                      </p:tavLst>
                                    </p:anim>
                                    <p:anim calcmode="lin" valueType="num">
                                      <p:cBhvr>
                                        <p:cTn id="52" dur="500" fill="hold"/>
                                        <p:tgtEl>
                                          <p:spTgt spid="35"/>
                                        </p:tgtEl>
                                        <p:attrNameLst>
                                          <p:attrName>style.rotation</p:attrName>
                                        </p:attrNameLst>
                                      </p:cBhvr>
                                      <p:tavLst>
                                        <p:tav tm="0">
                                          <p:val>
                                            <p:fltVal val="360"/>
                                          </p:val>
                                        </p:tav>
                                        <p:tav tm="100000">
                                          <p:val>
                                            <p:fltVal val="0"/>
                                          </p:val>
                                        </p:tav>
                                      </p:tavLst>
                                    </p:anim>
                                    <p:animEffect transition="in" filter="fade">
                                      <p:cBhvr>
                                        <p:cTn id="53" dur="500"/>
                                        <p:tgtEl>
                                          <p:spTgt spid="35"/>
                                        </p:tgtEl>
                                      </p:cBhvr>
                                    </p:animEffect>
                                  </p:childTnLst>
                                </p:cTn>
                              </p:par>
                              <p:par>
                                <p:cTn id="54" presetID="49" presetClass="entr" presetSubtype="0" decel="100000" fill="hold" grpId="0" nodeType="withEffect">
                                  <p:stCondLst>
                                    <p:cond delay="25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fltVal val="0"/>
                                          </p:val>
                                        </p:tav>
                                        <p:tav tm="100000">
                                          <p:val>
                                            <p:strVal val="#ppt_h"/>
                                          </p:val>
                                        </p:tav>
                                      </p:tavLst>
                                    </p:anim>
                                    <p:anim calcmode="lin" valueType="num">
                                      <p:cBhvr>
                                        <p:cTn id="58" dur="500" fill="hold"/>
                                        <p:tgtEl>
                                          <p:spTgt spid="30"/>
                                        </p:tgtEl>
                                        <p:attrNameLst>
                                          <p:attrName>style.rotation</p:attrName>
                                        </p:attrNameLst>
                                      </p:cBhvr>
                                      <p:tavLst>
                                        <p:tav tm="0">
                                          <p:val>
                                            <p:fltVal val="360"/>
                                          </p:val>
                                        </p:tav>
                                        <p:tav tm="100000">
                                          <p:val>
                                            <p:fltVal val="0"/>
                                          </p:val>
                                        </p:tav>
                                      </p:tavLst>
                                    </p:anim>
                                    <p:animEffect transition="in" filter="fade">
                                      <p:cBhvr>
                                        <p:cTn id="59" dur="500"/>
                                        <p:tgtEl>
                                          <p:spTgt spid="30"/>
                                        </p:tgtEl>
                                      </p:cBhvr>
                                    </p:animEffect>
                                  </p:childTnLst>
                                </p:cTn>
                              </p:par>
                              <p:par>
                                <p:cTn id="60" presetID="49" presetClass="entr" presetSubtype="0" decel="10000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 calcmode="lin" valueType="num">
                                      <p:cBhvr>
                                        <p:cTn id="64" dur="500" fill="hold"/>
                                        <p:tgtEl>
                                          <p:spTgt spid="34"/>
                                        </p:tgtEl>
                                        <p:attrNameLst>
                                          <p:attrName>style.rotation</p:attrName>
                                        </p:attrNameLst>
                                      </p:cBhvr>
                                      <p:tavLst>
                                        <p:tav tm="0">
                                          <p:val>
                                            <p:fltVal val="360"/>
                                          </p:val>
                                        </p:tav>
                                        <p:tav tm="100000">
                                          <p:val>
                                            <p:fltVal val="0"/>
                                          </p:val>
                                        </p:tav>
                                      </p:tavLst>
                                    </p:anim>
                                    <p:animEffect transition="in" filter="fade">
                                      <p:cBhvr>
                                        <p:cTn id="65" dur="500"/>
                                        <p:tgtEl>
                                          <p:spTgt spid="34"/>
                                        </p:tgtEl>
                                      </p:cBhvr>
                                    </p:animEffect>
                                  </p:childTnLst>
                                </p:cTn>
                              </p:par>
                              <p:par>
                                <p:cTn id="66" presetID="49" presetClass="entr" presetSubtype="0"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 calcmode="lin" valueType="num">
                                      <p:cBhvr>
                                        <p:cTn id="70" dur="500" fill="hold"/>
                                        <p:tgtEl>
                                          <p:spTgt spid="23"/>
                                        </p:tgtEl>
                                        <p:attrNameLst>
                                          <p:attrName>style.rotation</p:attrName>
                                        </p:attrNameLst>
                                      </p:cBhvr>
                                      <p:tavLst>
                                        <p:tav tm="0">
                                          <p:val>
                                            <p:fltVal val="360"/>
                                          </p:val>
                                        </p:tav>
                                        <p:tav tm="100000">
                                          <p:val>
                                            <p:fltVal val="0"/>
                                          </p:val>
                                        </p:tav>
                                      </p:tavLst>
                                    </p:anim>
                                    <p:animEffect transition="in" filter="fade">
                                      <p:cBhvr>
                                        <p:cTn id="71" dur="500"/>
                                        <p:tgtEl>
                                          <p:spTgt spid="23"/>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anim calcmode="lin" valueType="num">
                                      <p:cBhvr>
                                        <p:cTn id="76" dur="500" fill="hold"/>
                                        <p:tgtEl>
                                          <p:spTgt spid="27"/>
                                        </p:tgtEl>
                                        <p:attrNameLst>
                                          <p:attrName>style.rotation</p:attrName>
                                        </p:attrNameLst>
                                      </p:cBhvr>
                                      <p:tavLst>
                                        <p:tav tm="0">
                                          <p:val>
                                            <p:fltVal val="360"/>
                                          </p:val>
                                        </p:tav>
                                        <p:tav tm="100000">
                                          <p:val>
                                            <p:fltVal val="0"/>
                                          </p:val>
                                        </p:tav>
                                      </p:tavLst>
                                    </p:anim>
                                    <p:animEffect transition="in" filter="fade">
                                      <p:cBhvr>
                                        <p:cTn id="77" dur="500"/>
                                        <p:tgtEl>
                                          <p:spTgt spid="27"/>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50"/>
                                        </p:tgtEl>
                                        <p:attrNameLst>
                                          <p:attrName>style.visibility</p:attrName>
                                        </p:attrNameLst>
                                      </p:cBhvr>
                                      <p:to>
                                        <p:strVal val="visible"/>
                                      </p:to>
                                    </p:set>
                                    <p:anim calcmode="lin" valueType="num">
                                      <p:cBhvr>
                                        <p:cTn id="80" dur="500" fill="hold"/>
                                        <p:tgtEl>
                                          <p:spTgt spid="50"/>
                                        </p:tgtEl>
                                        <p:attrNameLst>
                                          <p:attrName>ppt_w</p:attrName>
                                        </p:attrNameLst>
                                      </p:cBhvr>
                                      <p:tavLst>
                                        <p:tav tm="0">
                                          <p:val>
                                            <p:fltVal val="0"/>
                                          </p:val>
                                        </p:tav>
                                        <p:tav tm="100000">
                                          <p:val>
                                            <p:strVal val="#ppt_w"/>
                                          </p:val>
                                        </p:tav>
                                      </p:tavLst>
                                    </p:anim>
                                    <p:anim calcmode="lin" valueType="num">
                                      <p:cBhvr>
                                        <p:cTn id="81" dur="500" fill="hold"/>
                                        <p:tgtEl>
                                          <p:spTgt spid="50"/>
                                        </p:tgtEl>
                                        <p:attrNameLst>
                                          <p:attrName>ppt_h</p:attrName>
                                        </p:attrNameLst>
                                      </p:cBhvr>
                                      <p:tavLst>
                                        <p:tav tm="0">
                                          <p:val>
                                            <p:fltVal val="0"/>
                                          </p:val>
                                        </p:tav>
                                        <p:tav tm="100000">
                                          <p:val>
                                            <p:strVal val="#ppt_h"/>
                                          </p:val>
                                        </p:tav>
                                      </p:tavLst>
                                    </p:anim>
                                    <p:anim calcmode="lin" valueType="num">
                                      <p:cBhvr>
                                        <p:cTn id="82" dur="500" fill="hold"/>
                                        <p:tgtEl>
                                          <p:spTgt spid="50"/>
                                        </p:tgtEl>
                                        <p:attrNameLst>
                                          <p:attrName>style.rotation</p:attrName>
                                        </p:attrNameLst>
                                      </p:cBhvr>
                                      <p:tavLst>
                                        <p:tav tm="0">
                                          <p:val>
                                            <p:fltVal val="360"/>
                                          </p:val>
                                        </p:tav>
                                        <p:tav tm="100000">
                                          <p:val>
                                            <p:fltVal val="0"/>
                                          </p:val>
                                        </p:tav>
                                      </p:tavLst>
                                    </p:anim>
                                    <p:animEffect transition="in" filter="fade">
                                      <p:cBhvr>
                                        <p:cTn id="83" dur="500"/>
                                        <p:tgtEl>
                                          <p:spTgt spid="50"/>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 calcmode="lin" valueType="num">
                                      <p:cBhvr>
                                        <p:cTn id="88" dur="500" fill="hold"/>
                                        <p:tgtEl>
                                          <p:spTgt spid="17"/>
                                        </p:tgtEl>
                                        <p:attrNameLst>
                                          <p:attrName>style.rotation</p:attrName>
                                        </p:attrNameLst>
                                      </p:cBhvr>
                                      <p:tavLst>
                                        <p:tav tm="0">
                                          <p:val>
                                            <p:fltVal val="360"/>
                                          </p:val>
                                        </p:tav>
                                        <p:tav tm="100000">
                                          <p:val>
                                            <p:fltVal val="0"/>
                                          </p:val>
                                        </p:tav>
                                      </p:tavLst>
                                    </p:anim>
                                    <p:animEffect transition="in" filter="fade">
                                      <p:cBhvr>
                                        <p:cTn id="89" dur="500"/>
                                        <p:tgtEl>
                                          <p:spTgt spid="17"/>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48"/>
                                        </p:tgtEl>
                                        <p:attrNameLst>
                                          <p:attrName>style.visibility</p:attrName>
                                        </p:attrNameLst>
                                      </p:cBhvr>
                                      <p:to>
                                        <p:strVal val="visible"/>
                                      </p:to>
                                    </p:set>
                                    <p:anim calcmode="lin" valueType="num">
                                      <p:cBhvr>
                                        <p:cTn id="92" dur="500" fill="hold"/>
                                        <p:tgtEl>
                                          <p:spTgt spid="48"/>
                                        </p:tgtEl>
                                        <p:attrNameLst>
                                          <p:attrName>ppt_w</p:attrName>
                                        </p:attrNameLst>
                                      </p:cBhvr>
                                      <p:tavLst>
                                        <p:tav tm="0">
                                          <p:val>
                                            <p:fltVal val="0"/>
                                          </p:val>
                                        </p:tav>
                                        <p:tav tm="100000">
                                          <p:val>
                                            <p:strVal val="#ppt_w"/>
                                          </p:val>
                                        </p:tav>
                                      </p:tavLst>
                                    </p:anim>
                                    <p:anim calcmode="lin" valueType="num">
                                      <p:cBhvr>
                                        <p:cTn id="93" dur="500" fill="hold"/>
                                        <p:tgtEl>
                                          <p:spTgt spid="48"/>
                                        </p:tgtEl>
                                        <p:attrNameLst>
                                          <p:attrName>ppt_h</p:attrName>
                                        </p:attrNameLst>
                                      </p:cBhvr>
                                      <p:tavLst>
                                        <p:tav tm="0">
                                          <p:val>
                                            <p:fltVal val="0"/>
                                          </p:val>
                                        </p:tav>
                                        <p:tav tm="100000">
                                          <p:val>
                                            <p:strVal val="#ppt_h"/>
                                          </p:val>
                                        </p:tav>
                                      </p:tavLst>
                                    </p:anim>
                                    <p:anim calcmode="lin" valueType="num">
                                      <p:cBhvr>
                                        <p:cTn id="94" dur="500" fill="hold"/>
                                        <p:tgtEl>
                                          <p:spTgt spid="48"/>
                                        </p:tgtEl>
                                        <p:attrNameLst>
                                          <p:attrName>style.rotation</p:attrName>
                                        </p:attrNameLst>
                                      </p:cBhvr>
                                      <p:tavLst>
                                        <p:tav tm="0">
                                          <p:val>
                                            <p:fltVal val="360"/>
                                          </p:val>
                                        </p:tav>
                                        <p:tav tm="100000">
                                          <p:val>
                                            <p:fltVal val="0"/>
                                          </p:val>
                                        </p:tav>
                                      </p:tavLst>
                                    </p:anim>
                                    <p:animEffect transition="in" filter="fade">
                                      <p:cBhvr>
                                        <p:cTn id="95" dur="500"/>
                                        <p:tgtEl>
                                          <p:spTgt spid="48"/>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38"/>
                                        </p:tgtEl>
                                        <p:attrNameLst>
                                          <p:attrName>style.visibility</p:attrName>
                                        </p:attrNameLst>
                                      </p:cBhvr>
                                      <p:to>
                                        <p:strVal val="visible"/>
                                      </p:to>
                                    </p:set>
                                    <p:anim calcmode="lin" valueType="num">
                                      <p:cBhvr>
                                        <p:cTn id="98" dur="500" fill="hold"/>
                                        <p:tgtEl>
                                          <p:spTgt spid="38"/>
                                        </p:tgtEl>
                                        <p:attrNameLst>
                                          <p:attrName>ppt_w</p:attrName>
                                        </p:attrNameLst>
                                      </p:cBhvr>
                                      <p:tavLst>
                                        <p:tav tm="0">
                                          <p:val>
                                            <p:fltVal val="0"/>
                                          </p:val>
                                        </p:tav>
                                        <p:tav tm="100000">
                                          <p:val>
                                            <p:strVal val="#ppt_w"/>
                                          </p:val>
                                        </p:tav>
                                      </p:tavLst>
                                    </p:anim>
                                    <p:anim calcmode="lin" valueType="num">
                                      <p:cBhvr>
                                        <p:cTn id="99" dur="500" fill="hold"/>
                                        <p:tgtEl>
                                          <p:spTgt spid="38"/>
                                        </p:tgtEl>
                                        <p:attrNameLst>
                                          <p:attrName>ppt_h</p:attrName>
                                        </p:attrNameLst>
                                      </p:cBhvr>
                                      <p:tavLst>
                                        <p:tav tm="0">
                                          <p:val>
                                            <p:fltVal val="0"/>
                                          </p:val>
                                        </p:tav>
                                        <p:tav tm="100000">
                                          <p:val>
                                            <p:strVal val="#ppt_h"/>
                                          </p:val>
                                        </p:tav>
                                      </p:tavLst>
                                    </p:anim>
                                    <p:anim calcmode="lin" valueType="num">
                                      <p:cBhvr>
                                        <p:cTn id="100" dur="500" fill="hold"/>
                                        <p:tgtEl>
                                          <p:spTgt spid="38"/>
                                        </p:tgtEl>
                                        <p:attrNameLst>
                                          <p:attrName>style.rotation</p:attrName>
                                        </p:attrNameLst>
                                      </p:cBhvr>
                                      <p:tavLst>
                                        <p:tav tm="0">
                                          <p:val>
                                            <p:fltVal val="360"/>
                                          </p:val>
                                        </p:tav>
                                        <p:tav tm="100000">
                                          <p:val>
                                            <p:fltVal val="0"/>
                                          </p:val>
                                        </p:tav>
                                      </p:tavLst>
                                    </p:anim>
                                    <p:animEffect transition="in" filter="fade">
                                      <p:cBhvr>
                                        <p:cTn id="101" dur="500"/>
                                        <p:tgtEl>
                                          <p:spTgt spid="38"/>
                                        </p:tgtEl>
                                      </p:cBhvr>
                                    </p:animEffect>
                                  </p:childTnLst>
                                </p:cTn>
                              </p:par>
                            </p:childTnLst>
                          </p:cTn>
                        </p:par>
                        <p:par>
                          <p:cTn id="102" fill="hold">
                            <p:stCondLst>
                              <p:cond delay="2000"/>
                            </p:stCondLst>
                            <p:childTnLst>
                              <p:par>
                                <p:cTn id="103" presetID="49" presetClass="entr" presetSubtype="0" decel="100000" fill="hold" grpId="0" nodeType="after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p:cTn id="105" dur="500" fill="hold"/>
                                        <p:tgtEl>
                                          <p:spTgt spid="37"/>
                                        </p:tgtEl>
                                        <p:attrNameLst>
                                          <p:attrName>ppt_w</p:attrName>
                                        </p:attrNameLst>
                                      </p:cBhvr>
                                      <p:tavLst>
                                        <p:tav tm="0">
                                          <p:val>
                                            <p:fltVal val="0"/>
                                          </p:val>
                                        </p:tav>
                                        <p:tav tm="100000">
                                          <p:val>
                                            <p:strVal val="#ppt_w"/>
                                          </p:val>
                                        </p:tav>
                                      </p:tavLst>
                                    </p:anim>
                                    <p:anim calcmode="lin" valueType="num">
                                      <p:cBhvr>
                                        <p:cTn id="106" dur="500" fill="hold"/>
                                        <p:tgtEl>
                                          <p:spTgt spid="37"/>
                                        </p:tgtEl>
                                        <p:attrNameLst>
                                          <p:attrName>ppt_h</p:attrName>
                                        </p:attrNameLst>
                                      </p:cBhvr>
                                      <p:tavLst>
                                        <p:tav tm="0">
                                          <p:val>
                                            <p:fltVal val="0"/>
                                          </p:val>
                                        </p:tav>
                                        <p:tav tm="100000">
                                          <p:val>
                                            <p:strVal val="#ppt_h"/>
                                          </p:val>
                                        </p:tav>
                                      </p:tavLst>
                                    </p:anim>
                                    <p:anim calcmode="lin" valueType="num">
                                      <p:cBhvr>
                                        <p:cTn id="107" dur="500" fill="hold"/>
                                        <p:tgtEl>
                                          <p:spTgt spid="37"/>
                                        </p:tgtEl>
                                        <p:attrNameLst>
                                          <p:attrName>style.rotation</p:attrName>
                                        </p:attrNameLst>
                                      </p:cBhvr>
                                      <p:tavLst>
                                        <p:tav tm="0">
                                          <p:val>
                                            <p:fltVal val="360"/>
                                          </p:val>
                                        </p:tav>
                                        <p:tav tm="100000">
                                          <p:val>
                                            <p:fltVal val="0"/>
                                          </p:val>
                                        </p:tav>
                                      </p:tavLst>
                                    </p:anim>
                                    <p:animEffect transition="in" filter="fade">
                                      <p:cBhvr>
                                        <p:cTn id="108" dur="500"/>
                                        <p:tgtEl>
                                          <p:spTgt spid="37"/>
                                        </p:tgtEl>
                                      </p:cBhvr>
                                    </p:animEffect>
                                  </p:childTnLst>
                                </p:cTn>
                              </p:par>
                              <p:par>
                                <p:cTn id="109" presetID="49" presetClass="entr" presetSubtype="0" decel="10000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 calcmode="lin" valueType="num">
                                      <p:cBhvr>
                                        <p:cTn id="111" dur="500" fill="hold"/>
                                        <p:tgtEl>
                                          <p:spTgt spid="49"/>
                                        </p:tgtEl>
                                        <p:attrNameLst>
                                          <p:attrName>ppt_w</p:attrName>
                                        </p:attrNameLst>
                                      </p:cBhvr>
                                      <p:tavLst>
                                        <p:tav tm="0">
                                          <p:val>
                                            <p:fltVal val="0"/>
                                          </p:val>
                                        </p:tav>
                                        <p:tav tm="100000">
                                          <p:val>
                                            <p:strVal val="#ppt_w"/>
                                          </p:val>
                                        </p:tav>
                                      </p:tavLst>
                                    </p:anim>
                                    <p:anim calcmode="lin" valueType="num">
                                      <p:cBhvr>
                                        <p:cTn id="112" dur="500" fill="hold"/>
                                        <p:tgtEl>
                                          <p:spTgt spid="49"/>
                                        </p:tgtEl>
                                        <p:attrNameLst>
                                          <p:attrName>ppt_h</p:attrName>
                                        </p:attrNameLst>
                                      </p:cBhvr>
                                      <p:tavLst>
                                        <p:tav tm="0">
                                          <p:val>
                                            <p:fltVal val="0"/>
                                          </p:val>
                                        </p:tav>
                                        <p:tav tm="100000">
                                          <p:val>
                                            <p:strVal val="#ppt_h"/>
                                          </p:val>
                                        </p:tav>
                                      </p:tavLst>
                                    </p:anim>
                                    <p:anim calcmode="lin" valueType="num">
                                      <p:cBhvr>
                                        <p:cTn id="113" dur="500" fill="hold"/>
                                        <p:tgtEl>
                                          <p:spTgt spid="49"/>
                                        </p:tgtEl>
                                        <p:attrNameLst>
                                          <p:attrName>style.rotation</p:attrName>
                                        </p:attrNameLst>
                                      </p:cBhvr>
                                      <p:tavLst>
                                        <p:tav tm="0">
                                          <p:val>
                                            <p:fltVal val="360"/>
                                          </p:val>
                                        </p:tav>
                                        <p:tav tm="100000">
                                          <p:val>
                                            <p:fltVal val="0"/>
                                          </p:val>
                                        </p:tav>
                                      </p:tavLst>
                                    </p:anim>
                                    <p:animEffect transition="in" filter="fade">
                                      <p:cBhvr>
                                        <p:cTn id="114" dur="500"/>
                                        <p:tgtEl>
                                          <p:spTgt spid="49"/>
                                        </p:tgtEl>
                                      </p:cBhvr>
                                    </p:animEffect>
                                  </p:childTnLst>
                                </p:cTn>
                              </p:par>
                              <p:par>
                                <p:cTn id="115" presetID="49" presetClass="entr" presetSubtype="0" decel="10000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p:cTn id="117" dur="500" fill="hold"/>
                                        <p:tgtEl>
                                          <p:spTgt spid="52"/>
                                        </p:tgtEl>
                                        <p:attrNameLst>
                                          <p:attrName>ppt_w</p:attrName>
                                        </p:attrNameLst>
                                      </p:cBhvr>
                                      <p:tavLst>
                                        <p:tav tm="0">
                                          <p:val>
                                            <p:fltVal val="0"/>
                                          </p:val>
                                        </p:tav>
                                        <p:tav tm="100000">
                                          <p:val>
                                            <p:strVal val="#ppt_w"/>
                                          </p:val>
                                        </p:tav>
                                      </p:tavLst>
                                    </p:anim>
                                    <p:anim calcmode="lin" valueType="num">
                                      <p:cBhvr>
                                        <p:cTn id="118" dur="500" fill="hold"/>
                                        <p:tgtEl>
                                          <p:spTgt spid="52"/>
                                        </p:tgtEl>
                                        <p:attrNameLst>
                                          <p:attrName>ppt_h</p:attrName>
                                        </p:attrNameLst>
                                      </p:cBhvr>
                                      <p:tavLst>
                                        <p:tav tm="0">
                                          <p:val>
                                            <p:fltVal val="0"/>
                                          </p:val>
                                        </p:tav>
                                        <p:tav tm="100000">
                                          <p:val>
                                            <p:strVal val="#ppt_h"/>
                                          </p:val>
                                        </p:tav>
                                      </p:tavLst>
                                    </p:anim>
                                    <p:anim calcmode="lin" valueType="num">
                                      <p:cBhvr>
                                        <p:cTn id="119" dur="500" fill="hold"/>
                                        <p:tgtEl>
                                          <p:spTgt spid="52"/>
                                        </p:tgtEl>
                                        <p:attrNameLst>
                                          <p:attrName>style.rotation</p:attrName>
                                        </p:attrNameLst>
                                      </p:cBhvr>
                                      <p:tavLst>
                                        <p:tav tm="0">
                                          <p:val>
                                            <p:fltVal val="360"/>
                                          </p:val>
                                        </p:tav>
                                        <p:tav tm="100000">
                                          <p:val>
                                            <p:fltVal val="0"/>
                                          </p:val>
                                        </p:tav>
                                      </p:tavLst>
                                    </p:anim>
                                    <p:animEffect transition="in" filter="fade">
                                      <p:cBhvr>
                                        <p:cTn id="120" dur="500"/>
                                        <p:tgtEl>
                                          <p:spTgt spid="52"/>
                                        </p:tgtEl>
                                      </p:cBhvr>
                                    </p:animEffect>
                                  </p:childTnLst>
                                </p:cTn>
                              </p:par>
                              <p:par>
                                <p:cTn id="121" presetID="49" presetClass="entr" presetSubtype="0" decel="100000" fill="hold" grpId="0" nodeType="withEffect">
                                  <p:stCondLst>
                                    <p:cond delay="250"/>
                                  </p:stCondLst>
                                  <p:childTnLst>
                                    <p:set>
                                      <p:cBhvr>
                                        <p:cTn id="122" dur="1" fill="hold">
                                          <p:stCondLst>
                                            <p:cond delay="0"/>
                                          </p:stCondLst>
                                        </p:cTn>
                                        <p:tgtEl>
                                          <p:spTgt spid="26"/>
                                        </p:tgtEl>
                                        <p:attrNameLst>
                                          <p:attrName>style.visibility</p:attrName>
                                        </p:attrNameLst>
                                      </p:cBhvr>
                                      <p:to>
                                        <p:strVal val="visible"/>
                                      </p:to>
                                    </p:set>
                                    <p:anim calcmode="lin" valueType="num">
                                      <p:cBhvr>
                                        <p:cTn id="123" dur="500" fill="hold"/>
                                        <p:tgtEl>
                                          <p:spTgt spid="26"/>
                                        </p:tgtEl>
                                        <p:attrNameLst>
                                          <p:attrName>ppt_w</p:attrName>
                                        </p:attrNameLst>
                                      </p:cBhvr>
                                      <p:tavLst>
                                        <p:tav tm="0">
                                          <p:val>
                                            <p:fltVal val="0"/>
                                          </p:val>
                                        </p:tav>
                                        <p:tav tm="100000">
                                          <p:val>
                                            <p:strVal val="#ppt_w"/>
                                          </p:val>
                                        </p:tav>
                                      </p:tavLst>
                                    </p:anim>
                                    <p:anim calcmode="lin" valueType="num">
                                      <p:cBhvr>
                                        <p:cTn id="124" dur="500" fill="hold"/>
                                        <p:tgtEl>
                                          <p:spTgt spid="26"/>
                                        </p:tgtEl>
                                        <p:attrNameLst>
                                          <p:attrName>ppt_h</p:attrName>
                                        </p:attrNameLst>
                                      </p:cBhvr>
                                      <p:tavLst>
                                        <p:tav tm="0">
                                          <p:val>
                                            <p:fltVal val="0"/>
                                          </p:val>
                                        </p:tav>
                                        <p:tav tm="100000">
                                          <p:val>
                                            <p:strVal val="#ppt_h"/>
                                          </p:val>
                                        </p:tav>
                                      </p:tavLst>
                                    </p:anim>
                                    <p:anim calcmode="lin" valueType="num">
                                      <p:cBhvr>
                                        <p:cTn id="125" dur="500" fill="hold"/>
                                        <p:tgtEl>
                                          <p:spTgt spid="26"/>
                                        </p:tgtEl>
                                        <p:attrNameLst>
                                          <p:attrName>style.rotation</p:attrName>
                                        </p:attrNameLst>
                                      </p:cBhvr>
                                      <p:tavLst>
                                        <p:tav tm="0">
                                          <p:val>
                                            <p:fltVal val="360"/>
                                          </p:val>
                                        </p:tav>
                                        <p:tav tm="100000">
                                          <p:val>
                                            <p:fltVal val="0"/>
                                          </p:val>
                                        </p:tav>
                                      </p:tavLst>
                                    </p:anim>
                                    <p:animEffect transition="in" filter="fade">
                                      <p:cBhvr>
                                        <p:cTn id="126" dur="500"/>
                                        <p:tgtEl>
                                          <p:spTgt spid="26"/>
                                        </p:tgtEl>
                                      </p:cBhvr>
                                    </p:animEffect>
                                  </p:childTnLst>
                                </p:cTn>
                              </p:par>
                              <p:par>
                                <p:cTn id="127" presetID="49" presetClass="entr" presetSubtype="0" decel="100000" fill="hold" grpId="0" nodeType="withEffect">
                                  <p:stCondLst>
                                    <p:cond delay="250"/>
                                  </p:stCondLst>
                                  <p:childTnLst>
                                    <p:set>
                                      <p:cBhvr>
                                        <p:cTn id="128" dur="1" fill="hold">
                                          <p:stCondLst>
                                            <p:cond delay="0"/>
                                          </p:stCondLst>
                                        </p:cTn>
                                        <p:tgtEl>
                                          <p:spTgt spid="51"/>
                                        </p:tgtEl>
                                        <p:attrNameLst>
                                          <p:attrName>style.visibility</p:attrName>
                                        </p:attrNameLst>
                                      </p:cBhvr>
                                      <p:to>
                                        <p:strVal val="visible"/>
                                      </p:to>
                                    </p:set>
                                    <p:anim calcmode="lin" valueType="num">
                                      <p:cBhvr>
                                        <p:cTn id="129" dur="500" fill="hold"/>
                                        <p:tgtEl>
                                          <p:spTgt spid="51"/>
                                        </p:tgtEl>
                                        <p:attrNameLst>
                                          <p:attrName>ppt_w</p:attrName>
                                        </p:attrNameLst>
                                      </p:cBhvr>
                                      <p:tavLst>
                                        <p:tav tm="0">
                                          <p:val>
                                            <p:fltVal val="0"/>
                                          </p:val>
                                        </p:tav>
                                        <p:tav tm="100000">
                                          <p:val>
                                            <p:strVal val="#ppt_w"/>
                                          </p:val>
                                        </p:tav>
                                      </p:tavLst>
                                    </p:anim>
                                    <p:anim calcmode="lin" valueType="num">
                                      <p:cBhvr>
                                        <p:cTn id="130" dur="500" fill="hold"/>
                                        <p:tgtEl>
                                          <p:spTgt spid="51"/>
                                        </p:tgtEl>
                                        <p:attrNameLst>
                                          <p:attrName>ppt_h</p:attrName>
                                        </p:attrNameLst>
                                      </p:cBhvr>
                                      <p:tavLst>
                                        <p:tav tm="0">
                                          <p:val>
                                            <p:fltVal val="0"/>
                                          </p:val>
                                        </p:tav>
                                        <p:tav tm="100000">
                                          <p:val>
                                            <p:strVal val="#ppt_h"/>
                                          </p:val>
                                        </p:tav>
                                      </p:tavLst>
                                    </p:anim>
                                    <p:anim calcmode="lin" valueType="num">
                                      <p:cBhvr>
                                        <p:cTn id="131" dur="500" fill="hold"/>
                                        <p:tgtEl>
                                          <p:spTgt spid="51"/>
                                        </p:tgtEl>
                                        <p:attrNameLst>
                                          <p:attrName>style.rotation</p:attrName>
                                        </p:attrNameLst>
                                      </p:cBhvr>
                                      <p:tavLst>
                                        <p:tav tm="0">
                                          <p:val>
                                            <p:fltVal val="360"/>
                                          </p:val>
                                        </p:tav>
                                        <p:tav tm="100000">
                                          <p:val>
                                            <p:fltVal val="0"/>
                                          </p:val>
                                        </p:tav>
                                      </p:tavLst>
                                    </p:anim>
                                    <p:animEffect transition="in" filter="fade">
                                      <p:cBhvr>
                                        <p:cTn id="132" dur="500"/>
                                        <p:tgtEl>
                                          <p:spTgt spid="51"/>
                                        </p:tgtEl>
                                      </p:cBhvr>
                                    </p:animEffect>
                                  </p:childTnLst>
                                </p:cTn>
                              </p:par>
                              <p:par>
                                <p:cTn id="133" presetID="49" presetClass="entr" presetSubtype="0" decel="100000" fill="hold" grpId="0" nodeType="withEffect">
                                  <p:stCondLst>
                                    <p:cond delay="250"/>
                                  </p:stCondLst>
                                  <p:childTnLst>
                                    <p:set>
                                      <p:cBhvr>
                                        <p:cTn id="134" dur="1" fill="hold">
                                          <p:stCondLst>
                                            <p:cond delay="0"/>
                                          </p:stCondLst>
                                        </p:cTn>
                                        <p:tgtEl>
                                          <p:spTgt spid="32"/>
                                        </p:tgtEl>
                                        <p:attrNameLst>
                                          <p:attrName>style.visibility</p:attrName>
                                        </p:attrNameLst>
                                      </p:cBhvr>
                                      <p:to>
                                        <p:strVal val="visible"/>
                                      </p:to>
                                    </p:set>
                                    <p:anim calcmode="lin" valueType="num">
                                      <p:cBhvr>
                                        <p:cTn id="135" dur="500" fill="hold"/>
                                        <p:tgtEl>
                                          <p:spTgt spid="32"/>
                                        </p:tgtEl>
                                        <p:attrNameLst>
                                          <p:attrName>ppt_w</p:attrName>
                                        </p:attrNameLst>
                                      </p:cBhvr>
                                      <p:tavLst>
                                        <p:tav tm="0">
                                          <p:val>
                                            <p:fltVal val="0"/>
                                          </p:val>
                                        </p:tav>
                                        <p:tav tm="100000">
                                          <p:val>
                                            <p:strVal val="#ppt_w"/>
                                          </p:val>
                                        </p:tav>
                                      </p:tavLst>
                                    </p:anim>
                                    <p:anim calcmode="lin" valueType="num">
                                      <p:cBhvr>
                                        <p:cTn id="136" dur="500" fill="hold"/>
                                        <p:tgtEl>
                                          <p:spTgt spid="32"/>
                                        </p:tgtEl>
                                        <p:attrNameLst>
                                          <p:attrName>ppt_h</p:attrName>
                                        </p:attrNameLst>
                                      </p:cBhvr>
                                      <p:tavLst>
                                        <p:tav tm="0">
                                          <p:val>
                                            <p:fltVal val="0"/>
                                          </p:val>
                                        </p:tav>
                                        <p:tav tm="100000">
                                          <p:val>
                                            <p:strVal val="#ppt_h"/>
                                          </p:val>
                                        </p:tav>
                                      </p:tavLst>
                                    </p:anim>
                                    <p:anim calcmode="lin" valueType="num">
                                      <p:cBhvr>
                                        <p:cTn id="137" dur="500" fill="hold"/>
                                        <p:tgtEl>
                                          <p:spTgt spid="32"/>
                                        </p:tgtEl>
                                        <p:attrNameLst>
                                          <p:attrName>style.rotation</p:attrName>
                                        </p:attrNameLst>
                                      </p:cBhvr>
                                      <p:tavLst>
                                        <p:tav tm="0">
                                          <p:val>
                                            <p:fltVal val="360"/>
                                          </p:val>
                                        </p:tav>
                                        <p:tav tm="100000">
                                          <p:val>
                                            <p:fltVal val="0"/>
                                          </p:val>
                                        </p:tav>
                                      </p:tavLst>
                                    </p:anim>
                                    <p:animEffect transition="in" filter="fade">
                                      <p:cBhvr>
                                        <p:cTn id="1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animBg="1"/>
      <p:bldP spid="18" grpId="0" animBg="1"/>
      <p:bldP spid="23" grpId="0" animBg="1"/>
      <p:bldP spid="24" grpId="0" animBg="1"/>
      <p:bldP spid="25" grpId="0" animBg="1"/>
      <p:bldP spid="26" grpId="0" animBg="1"/>
      <p:bldP spid="27" grpId="0" animBg="1"/>
      <p:bldP spid="29" grpId="0" animBg="1"/>
      <p:bldP spid="30" grpId="0" animBg="1"/>
      <p:bldP spid="34" grpId="0" animBg="1"/>
      <p:bldP spid="35" grpId="0" animBg="1"/>
      <p:bldP spid="37" grpId="0" animBg="1"/>
      <p:bldP spid="38" grpId="0" animBg="1"/>
      <p:bldP spid="48" grpId="0" animBg="1"/>
      <p:bldP spid="49" grpId="0" animBg="1"/>
      <p:bldP spid="50" grpId="0" animBg="1"/>
      <p:bldP spid="51" grpId="0" animBg="1"/>
      <p:bldP spid="52" grpId="0" animBg="1"/>
      <p:bldP spid="53"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666746" y="515424"/>
            <a:ext cx="2590756"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933" b="1" dirty="0" smtClean="0">
                <a:solidFill>
                  <a:schemeClr val="tx1">
                    <a:lumMod val="75000"/>
                    <a:lumOff val="25000"/>
                  </a:schemeClr>
                </a:solidFill>
                <a:latin typeface="Arial" panose="020B0604020202020204" pitchFamily="34" charset="0"/>
                <a:cs typeface="Arial" panose="020B0604020202020204" pitchFamily="34" charset="0"/>
              </a:rPr>
              <a:t>VR</a:t>
            </a: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的表现技术</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5042950"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 name="Freeform 6"/>
          <p:cNvSpPr>
            <a:spLocks/>
          </p:cNvSpPr>
          <p:nvPr/>
        </p:nvSpPr>
        <p:spPr bwMode="auto">
          <a:xfrm>
            <a:off x="9488556" y="2593393"/>
            <a:ext cx="2044199" cy="1513561"/>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FFC000">
              <a:alpha val="80000"/>
            </a:srgbClr>
          </a:solidFill>
          <a:ln>
            <a:noFill/>
          </a:ln>
          <a:effectLst/>
        </p:spPr>
        <p:txBody>
          <a:bodyPr vert="horz" wrap="square" lIns="91440" tIns="756000" rIns="91440" bIns="45720" numCol="1" anchor="t" anchorCtr="0" compatLnSpc="1">
            <a:prstTxWarp prst="textNoShape">
              <a:avLst/>
            </a:prstTxWarp>
          </a:bodyPr>
          <a:lstStyle/>
          <a:p>
            <a:pPr algn="ctr">
              <a:lnSpc>
                <a:spcPts val="1500"/>
              </a:lnSpc>
            </a:pPr>
            <a:endParaRPr lang="en-US" altLang="zh-CN" sz="2400" dirty="0" smtClean="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7" name="Freeform 7"/>
          <p:cNvSpPr>
            <a:spLocks/>
          </p:cNvSpPr>
          <p:nvPr/>
        </p:nvSpPr>
        <p:spPr bwMode="auto">
          <a:xfrm>
            <a:off x="9488556" y="4224095"/>
            <a:ext cx="2044200" cy="931705"/>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21AB82">
              <a:alpha val="80000"/>
            </a:srgbClr>
          </a:solidFill>
          <a:ln>
            <a:noFill/>
          </a:ln>
          <a:effectLst/>
        </p:spPr>
        <p:txBody>
          <a:bodyPr vert="horz" wrap="square" lIns="91440" tIns="61200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10" name="TextBox 13"/>
          <p:cNvSpPr txBox="1"/>
          <p:nvPr/>
        </p:nvSpPr>
        <p:spPr>
          <a:xfrm flipH="1">
            <a:off x="2566261" y="2227440"/>
            <a:ext cx="2786907" cy="430887"/>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algn="l"/>
            <a:r>
              <a:rPr lang="zh-CN" altLang="en-US" dirty="0" smtClean="0"/>
              <a:t>视觉</a:t>
            </a:r>
            <a:endParaRPr lang="zh-CN" altLang="en-US" dirty="0"/>
          </a:p>
        </p:txBody>
      </p:sp>
      <p:sp>
        <p:nvSpPr>
          <p:cNvPr id="11" name="TextBox 14"/>
          <p:cNvSpPr txBox="1"/>
          <p:nvPr/>
        </p:nvSpPr>
        <p:spPr>
          <a:xfrm>
            <a:off x="2566261" y="2658327"/>
            <a:ext cx="6789773" cy="2677656"/>
          </a:xfrm>
          <a:prstGeom prst="rect">
            <a:avLst/>
          </a:prstGeom>
          <a:noFill/>
        </p:spPr>
        <p:txBody>
          <a:bodyPr wrap="square" rtlCol="0">
            <a:spAutoFit/>
          </a:bodyPr>
          <a:lstStyle/>
          <a:p>
            <a:pPr lvl="0">
              <a:lnSpc>
                <a:spcPct val="120000"/>
              </a:lnSpc>
              <a:spcAft>
                <a:spcPct val="40000"/>
              </a:spcAft>
              <a:buClr>
                <a:srgbClr val="292929"/>
              </a:buClr>
            </a:pPr>
            <a:r>
              <a:rPr lang="zh-CN" altLang="zh-CN" sz="1400" dirty="0">
                <a:latin typeface="Microsoft YaHei" charset="0"/>
                <a:ea typeface="Microsoft YaHei" charset="0"/>
                <a:cs typeface="Microsoft YaHei" charset="0"/>
              </a:rPr>
              <a:t>真实感图形图像实时绘制是实现</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视觉感知的最重要手段，是构造虚拟环境的一项核心技术。真实感和实时性是</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系统沉浸感及交互性的重要保障，也是一对突出的矛盾。真实感图形图像实时绘制技术大都是围绕提高真实感和实时性展开的。按照所处理对象的不同，图形图像绘制可分为图形绘制技术、图像生成技术和图像图形结合的绘制技术。在图形绘制技术中，目前主要研究方向有真实感光照计算、纹理映射和自然景物绘制等；对于使用多边形表示的场景，为了加速绘制，很有研究者开展了网络化简和并行绘制的研究。基于图像的真实感场景绘制技术以图像作为输入，不经过几何三维重建，直接生成新视点图像，包括全光函数，光场计算、流明图、同心拼图、全景拼图等方面的研究内容。图像与图形相结合的绘制技术则主要包括图像图形融合时的几何一致性和光照一致性方面的内容。 </a:t>
            </a:r>
            <a:endParaRPr lang="en-US" altLang="zh-CN" sz="1400" noProof="1">
              <a:solidFill>
                <a:srgbClr val="333333"/>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260881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par>
                                <p:cTn id="21" presetID="10" presetClass="entr" presetSubtype="0" fill="hold" grpId="0" nodeType="withEffect">
                                  <p:stCondLst>
                                    <p:cond delay="1000"/>
                                  </p:stCondLst>
                                  <p:iterate type="lt">
                                    <p:tmPct val="10000"/>
                                  </p:iterate>
                                  <p:childTnLst>
                                    <p:set>
                                      <p:cBhvr>
                                        <p:cTn id="22" dur="1" fill="hold">
                                          <p:stCondLst>
                                            <p:cond delay="0"/>
                                          </p:stCondLst>
                                        </p:cTn>
                                        <p:tgtEl>
                                          <p:spTgt spid="10"/>
                                        </p:tgtEl>
                                        <p:attrNameLst>
                                          <p:attrName>style.visibility</p:attrName>
                                        </p:attrNameLst>
                                      </p:cBhvr>
                                      <p:to>
                                        <p:strVal val="visible"/>
                                      </p:to>
                                    </p:set>
                                    <p:animEffect transition="in" filter="fade">
                                      <p:cBhvr>
                                        <p:cTn id="23" dur="100"/>
                                        <p:tgtEl>
                                          <p:spTgt spid="10"/>
                                        </p:tgtEl>
                                      </p:cBhvr>
                                    </p:animEffect>
                                  </p:childTnLst>
                                </p:cTn>
                              </p:par>
                              <p:par>
                                <p:cTn id="24" presetID="10" presetClass="entr" presetSubtype="0" fill="hold" grpId="0" nodeType="withEffect">
                                  <p:stCondLst>
                                    <p:cond delay="1000"/>
                                  </p:stCondLst>
                                  <p:iterate type="lt">
                                    <p:tmPct val="10000"/>
                                  </p:iterate>
                                  <p:childTnLst>
                                    <p:set>
                                      <p:cBhvr>
                                        <p:cTn id="25" dur="1" fill="hold">
                                          <p:stCondLst>
                                            <p:cond delay="0"/>
                                          </p:stCondLst>
                                        </p:cTn>
                                        <p:tgtEl>
                                          <p:spTgt spid="11"/>
                                        </p:tgtEl>
                                        <p:attrNameLst>
                                          <p:attrName>style.visibility</p:attrName>
                                        </p:attrNameLst>
                                      </p:cBhvr>
                                      <p:to>
                                        <p:strVal val="visible"/>
                                      </p:to>
                                    </p:set>
                                    <p:animEffect transition="in" filter="fade">
                                      <p:cBhvr>
                                        <p:cTn id="26"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515424"/>
            <a:ext cx="2590756"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933" b="1" dirty="0" smtClean="0">
                <a:solidFill>
                  <a:schemeClr val="tx1">
                    <a:lumMod val="75000"/>
                    <a:lumOff val="25000"/>
                  </a:schemeClr>
                </a:solidFill>
                <a:latin typeface="Arial" panose="020B0604020202020204" pitchFamily="34" charset="0"/>
                <a:cs typeface="Arial" panose="020B0604020202020204" pitchFamily="34" charset="0"/>
              </a:rPr>
              <a:t>VR</a:t>
            </a: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的表现技术</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9" name="组合 28"/>
          <p:cNvGrpSpPr/>
          <p:nvPr/>
        </p:nvGrpSpPr>
        <p:grpSpPr>
          <a:xfrm>
            <a:off x="5334856" y="570216"/>
            <a:ext cx="263341" cy="395013"/>
            <a:chOff x="5284519" y="1508166"/>
            <a:chExt cx="213756" cy="427512"/>
          </a:xfrm>
        </p:grpSpPr>
        <p:cxnSp>
          <p:nvCxnSpPr>
            <p:cNvPr id="31" name="直接连接符 3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5" name="Freeform 19"/>
          <p:cNvSpPr>
            <a:spLocks/>
          </p:cNvSpPr>
          <p:nvPr/>
        </p:nvSpPr>
        <p:spPr bwMode="auto">
          <a:xfrm>
            <a:off x="4253683" y="5185164"/>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p:cNvSpPr>
          <p:nvPr/>
        </p:nvSpPr>
        <p:spPr bwMode="auto">
          <a:xfrm>
            <a:off x="6663462" y="5247312"/>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21"/>
          <p:cNvSpPr>
            <a:spLocks/>
          </p:cNvSpPr>
          <p:nvPr/>
        </p:nvSpPr>
        <p:spPr bwMode="auto">
          <a:xfrm>
            <a:off x="6906044" y="2789418"/>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2"/>
          <p:cNvSpPr>
            <a:spLocks/>
          </p:cNvSpPr>
          <p:nvPr/>
        </p:nvSpPr>
        <p:spPr bwMode="auto">
          <a:xfrm>
            <a:off x="5683112" y="3641462"/>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3"/>
          <p:cNvSpPr>
            <a:spLocks/>
          </p:cNvSpPr>
          <p:nvPr/>
        </p:nvSpPr>
        <p:spPr bwMode="auto">
          <a:xfrm>
            <a:off x="6901748" y="4194789"/>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4"/>
          <p:cNvSpPr>
            <a:spLocks/>
          </p:cNvSpPr>
          <p:nvPr/>
        </p:nvSpPr>
        <p:spPr bwMode="auto">
          <a:xfrm>
            <a:off x="5025535" y="2226068"/>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25"/>
          <p:cNvSpPr>
            <a:spLocks/>
          </p:cNvSpPr>
          <p:nvPr/>
        </p:nvSpPr>
        <p:spPr bwMode="auto">
          <a:xfrm>
            <a:off x="4865150" y="4020370"/>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26"/>
          <p:cNvSpPr>
            <a:spLocks/>
          </p:cNvSpPr>
          <p:nvPr/>
        </p:nvSpPr>
        <p:spPr bwMode="auto">
          <a:xfrm>
            <a:off x="6270520" y="2955818"/>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7"/>
          <p:cNvSpPr>
            <a:spLocks/>
          </p:cNvSpPr>
          <p:nvPr/>
        </p:nvSpPr>
        <p:spPr bwMode="auto">
          <a:xfrm>
            <a:off x="6735635" y="1610591"/>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椭圆 46"/>
          <p:cNvSpPr/>
          <p:nvPr/>
        </p:nvSpPr>
        <p:spPr>
          <a:xfrm>
            <a:off x="4051469" y="5137050"/>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593" y="3701842"/>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948215" y="4107241"/>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8290025" y="2503106"/>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913544" y="1893708"/>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22"/>
          <p:cNvSpPr txBox="1"/>
          <p:nvPr/>
        </p:nvSpPr>
        <p:spPr>
          <a:xfrm>
            <a:off x="2292838" y="4467315"/>
            <a:ext cx="1664078" cy="2197525"/>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zh-CN" sz="1600" b="1" dirty="0"/>
              <a:t>视觉和听觉</a:t>
            </a:r>
            <a:r>
              <a:rPr lang="zh-CN" altLang="zh-CN" dirty="0"/>
              <a:t>提供给人的都是非接触性感知信息。提供虚拟对象的接触性感知信息能够更直接地增强用户的真实感、沉浸感，扩大</a:t>
            </a:r>
            <a:r>
              <a:rPr lang="en-US" altLang="zh-CN" dirty="0"/>
              <a:t>VR</a:t>
            </a:r>
            <a:r>
              <a:rPr lang="zh-CN" altLang="zh-CN" dirty="0"/>
              <a:t>的应用领域。 </a:t>
            </a:r>
            <a:endParaRPr lang="en-US" altLang="zh-CN" noProof="1"/>
          </a:p>
        </p:txBody>
      </p:sp>
      <p:sp>
        <p:nvSpPr>
          <p:cNvPr id="54" name="TextBox 22"/>
          <p:cNvSpPr txBox="1"/>
          <p:nvPr/>
        </p:nvSpPr>
        <p:spPr>
          <a:xfrm>
            <a:off x="8780540" y="1607410"/>
            <a:ext cx="2463859" cy="2456057"/>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zh-CN" sz="1600" b="1" dirty="0"/>
              <a:t>嗅觉</a:t>
            </a:r>
            <a:r>
              <a:rPr lang="zh-CN" altLang="zh-CN" dirty="0"/>
              <a:t>时人体的重要感知，让虚拟环境中的人感受到各种气味是</a:t>
            </a:r>
            <a:r>
              <a:rPr lang="en-US" altLang="zh-CN" dirty="0"/>
              <a:t>VR</a:t>
            </a:r>
            <a:r>
              <a:rPr lang="zh-CN" altLang="zh-CN" dirty="0"/>
              <a:t>领域研究的一个内容。嗅觉是由化学刺激产生的，这和视、听、触觉有很大不同。鉴于特定应用环境中所需要的气味并不是很多，因此目前的许多研究集中于气味的传播。 </a:t>
            </a:r>
            <a:endParaRPr lang="en-US" altLang="zh-CN" noProof="1"/>
          </a:p>
        </p:txBody>
      </p:sp>
      <p:sp>
        <p:nvSpPr>
          <p:cNvPr id="55" name="TextBox 22"/>
          <p:cNvSpPr txBox="1"/>
          <p:nvPr/>
        </p:nvSpPr>
        <p:spPr>
          <a:xfrm>
            <a:off x="8832666" y="4984379"/>
            <a:ext cx="2387571" cy="1163395"/>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zh-CN" sz="1600" b="1" dirty="0"/>
              <a:t>力／触觉</a:t>
            </a:r>
            <a:r>
              <a:rPr lang="zh-CN" altLang="zh-CN" dirty="0"/>
              <a:t>表现的目的就是要使用户在与虚拟对象进行接触性交互时能够获得逼真的力／触觉感受。 </a:t>
            </a:r>
            <a:endParaRPr lang="en-US" altLang="zh-CN" noProof="1"/>
          </a:p>
        </p:txBody>
      </p:sp>
      <p:sp>
        <p:nvSpPr>
          <p:cNvPr id="56" name="TextBox 22"/>
          <p:cNvSpPr txBox="1"/>
          <p:nvPr/>
        </p:nvSpPr>
        <p:spPr>
          <a:xfrm>
            <a:off x="2306966" y="1742109"/>
            <a:ext cx="2411817" cy="2800767"/>
          </a:xfrm>
          <a:prstGeom prst="rect">
            <a:avLst/>
          </a:prstGeom>
          <a:noFill/>
        </p:spPr>
        <p:txBody>
          <a:bodyPr wrap="square" rtlCol="0">
            <a:spAutoFit/>
          </a:bodyPr>
          <a:lstStyle/>
          <a:p>
            <a:pPr>
              <a:lnSpc>
                <a:spcPct val="120000"/>
              </a:lnSpc>
              <a:spcAft>
                <a:spcPct val="40000"/>
              </a:spcAft>
              <a:buClr>
                <a:srgbClr val="292929"/>
              </a:buClr>
            </a:pPr>
            <a:r>
              <a:rPr lang="zh-CN" altLang="zh-CN" sz="1600" b="1" dirty="0" smtClean="0">
                <a:latin typeface="Microsoft YaHei" charset="0"/>
                <a:ea typeface="Microsoft YaHei" charset="0"/>
                <a:cs typeface="Microsoft YaHei" charset="0"/>
              </a:rPr>
              <a:t>听觉</a:t>
            </a:r>
            <a:r>
              <a:rPr lang="zh-CN" altLang="zh-CN" sz="1400" dirty="0">
                <a:latin typeface="Microsoft YaHei" charset="0"/>
                <a:ea typeface="Microsoft YaHei" charset="0"/>
                <a:cs typeface="Microsoft YaHei" charset="0"/>
              </a:rPr>
              <a:t>是人类仅次于视觉的第二大感知来源，人类对客观世界的感知信息有百分之十五左右来自听觉。听觉表现不仅可以为视觉画面伴音，还可以补充视野之外的信息，增强虚拟世界的空间感和真实感。因此，听觉表现技术是</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研究的重要内容。</a:t>
            </a:r>
          </a:p>
          <a:p>
            <a:pPr lvl="0">
              <a:lnSpc>
                <a:spcPct val="120000"/>
              </a:lnSpc>
              <a:spcAft>
                <a:spcPct val="40000"/>
              </a:spcAft>
              <a:buClr>
                <a:srgbClr val="292929"/>
              </a:buClr>
            </a:pPr>
            <a:endParaRPr lang="en-US" altLang="zh-CN" sz="1400" noProof="1">
              <a:solidFill>
                <a:srgbClr val="333333"/>
              </a:solidFill>
              <a:latin typeface="Microsoft YaHei" charset="0"/>
              <a:ea typeface="Microsoft YaHei" charset="0"/>
              <a:cs typeface="Microsoft YaHei" charset="0"/>
            </a:endParaRPr>
          </a:p>
        </p:txBody>
      </p:sp>
      <p:sp>
        <p:nvSpPr>
          <p:cNvPr id="57" name="椭圆 56"/>
          <p:cNvSpPr/>
          <p:nvPr/>
        </p:nvSpPr>
        <p:spPr>
          <a:xfrm>
            <a:off x="7221095" y="1495226"/>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724230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2" fill="hold" grpId="0" nodeType="withEffect">
                                  <p:stCondLst>
                                    <p:cond delay="800"/>
                                  </p:stCondLst>
                                  <p:childTnLst>
                                    <p:set>
                                      <p:cBhvr>
                                        <p:cTn id="13" dur="1" fill="hold">
                                          <p:stCondLst>
                                            <p:cond delay="0"/>
                                          </p:stCondLst>
                                        </p:cTn>
                                        <p:tgtEl>
                                          <p:spTgt spid="35"/>
                                        </p:tgtEl>
                                        <p:attrNameLst>
                                          <p:attrName>style.visibility</p:attrName>
                                        </p:attrNameLst>
                                      </p:cBhvr>
                                      <p:to>
                                        <p:strVal val="visible"/>
                                      </p:to>
                                    </p:set>
                                    <p:animEffect transition="in" filter="wipe(right)">
                                      <p:cBhvr>
                                        <p:cTn id="14" dur="500"/>
                                        <p:tgtEl>
                                          <p:spTgt spid="35"/>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par>
                                <p:cTn id="18" presetID="22" presetClass="entr" presetSubtype="8" fill="hold" grpId="0" nodeType="withEffect">
                                  <p:stCondLst>
                                    <p:cond delay="13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2" fill="hold" grpId="0" nodeType="withEffect">
                                  <p:stCondLst>
                                    <p:cond delay="120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par>
                                <p:cTn id="27" presetID="22" presetClass="entr" presetSubtype="4" fill="hold" grpId="0" nodeType="withEffect">
                                  <p:stCondLst>
                                    <p:cond delay="1400"/>
                                  </p:stCondLst>
                                  <p:childTnLst>
                                    <p:set>
                                      <p:cBhvr>
                                        <p:cTn id="28" dur="1" fill="hold">
                                          <p:stCondLst>
                                            <p:cond delay="0"/>
                                          </p:stCondLst>
                                        </p:cTn>
                                        <p:tgtEl>
                                          <p:spTgt spid="45"/>
                                        </p:tgtEl>
                                        <p:attrNameLst>
                                          <p:attrName>style.visibility</p:attrName>
                                        </p:attrNameLst>
                                      </p:cBhvr>
                                      <p:to>
                                        <p:strVal val="visible"/>
                                      </p:to>
                                    </p:set>
                                    <p:animEffect transition="in" filter="wipe(down)">
                                      <p:cBhvr>
                                        <p:cTn id="29" dur="500"/>
                                        <p:tgtEl>
                                          <p:spTgt spid="45"/>
                                        </p:tgtEl>
                                      </p:cBhvr>
                                    </p:animEffect>
                                  </p:childTnLst>
                                </p:cTn>
                              </p:par>
                              <p:par>
                                <p:cTn id="30" presetID="22" presetClass="entr" presetSubtype="8" fill="hold" grpId="0" nodeType="withEffect">
                                  <p:stCondLst>
                                    <p:cond delay="170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4" fill="hold" grpId="0" nodeType="withEffect">
                                  <p:stCondLst>
                                    <p:cond delay="180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par>
                                <p:cTn id="36" presetID="22" presetClass="entr" presetSubtype="2" fill="hold" grpId="0" nodeType="withEffect">
                                  <p:stCondLst>
                                    <p:cond delay="2000"/>
                                  </p:stCondLst>
                                  <p:childTnLst>
                                    <p:set>
                                      <p:cBhvr>
                                        <p:cTn id="37" dur="1" fill="hold">
                                          <p:stCondLst>
                                            <p:cond delay="0"/>
                                          </p:stCondLst>
                                        </p:cTn>
                                        <p:tgtEl>
                                          <p:spTgt spid="43"/>
                                        </p:tgtEl>
                                        <p:attrNameLst>
                                          <p:attrName>style.visibility</p:attrName>
                                        </p:attrNameLst>
                                      </p:cBhvr>
                                      <p:to>
                                        <p:strVal val="visible"/>
                                      </p:to>
                                    </p:set>
                                    <p:animEffect transition="in" filter="wipe(right)">
                                      <p:cBhvr>
                                        <p:cTn id="38" dur="500"/>
                                        <p:tgtEl>
                                          <p:spTgt spid="43"/>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53" presetClass="entr" presetSubtype="16" fill="hold" grpId="0" nodeType="withEffect">
                                  <p:stCondLst>
                                    <p:cond delay="1500"/>
                                  </p:stCondLst>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ppt_w</p:attrName>
                                        </p:attrNameLst>
                                      </p:cBhvr>
                                      <p:tavLst>
                                        <p:tav tm="0">
                                          <p:val>
                                            <p:fltVal val="0"/>
                                          </p:val>
                                        </p:tav>
                                        <p:tav tm="100000">
                                          <p:val>
                                            <p:strVal val="#ppt_w"/>
                                          </p:val>
                                        </p:tav>
                                      </p:tavLst>
                                    </p:anim>
                                    <p:anim calcmode="lin" valueType="num">
                                      <p:cBhvr>
                                        <p:cTn id="47" dur="500" fill="hold"/>
                                        <p:tgtEl>
                                          <p:spTgt spid="49"/>
                                        </p:tgtEl>
                                        <p:attrNameLst>
                                          <p:attrName>ppt_h</p:attrName>
                                        </p:attrNameLst>
                                      </p:cBhvr>
                                      <p:tavLst>
                                        <p:tav tm="0">
                                          <p:val>
                                            <p:fltVal val="0"/>
                                          </p:val>
                                        </p:tav>
                                        <p:tav tm="100000">
                                          <p:val>
                                            <p:strVal val="#ppt_h"/>
                                          </p:val>
                                        </p:tav>
                                      </p:tavLst>
                                    </p:anim>
                                    <p:animEffect transition="in" filter="fade">
                                      <p:cBhvr>
                                        <p:cTn id="48" dur="500"/>
                                        <p:tgtEl>
                                          <p:spTgt spid="49"/>
                                        </p:tgtEl>
                                      </p:cBhvr>
                                    </p:animEffect>
                                  </p:childTnLst>
                                </p:cTn>
                              </p:par>
                              <p:par>
                                <p:cTn id="49" presetID="53" presetClass="entr" presetSubtype="16" fill="hold" grpId="0" nodeType="withEffect">
                                  <p:stCondLst>
                                    <p:cond delay="190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140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par>
                                <p:cTn id="59" presetID="53" presetClass="entr" presetSubtype="16" fill="hold" grpId="0" nodeType="withEffect">
                                  <p:stCondLst>
                                    <p:cond delay="220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ppt_w</p:attrName>
                                        </p:attrNameLst>
                                      </p:cBhvr>
                                      <p:tavLst>
                                        <p:tav tm="0">
                                          <p:val>
                                            <p:fltVal val="0"/>
                                          </p:val>
                                        </p:tav>
                                        <p:tav tm="100000">
                                          <p:val>
                                            <p:strVal val="#ppt_w"/>
                                          </p:val>
                                        </p:tav>
                                      </p:tavLst>
                                    </p:anim>
                                    <p:anim calcmode="lin" valueType="num">
                                      <p:cBhvr>
                                        <p:cTn id="62" dur="500" fill="hold"/>
                                        <p:tgtEl>
                                          <p:spTgt spid="51"/>
                                        </p:tgtEl>
                                        <p:attrNameLst>
                                          <p:attrName>ppt_h</p:attrName>
                                        </p:attrNameLst>
                                      </p:cBhvr>
                                      <p:tavLst>
                                        <p:tav tm="0">
                                          <p:val>
                                            <p:fltVal val="0"/>
                                          </p:val>
                                        </p:tav>
                                        <p:tav tm="100000">
                                          <p:val>
                                            <p:strVal val="#ppt_h"/>
                                          </p:val>
                                        </p:tav>
                                      </p:tavLst>
                                    </p:anim>
                                    <p:animEffect transition="in" filter="fade">
                                      <p:cBhvr>
                                        <p:cTn id="63" dur="500"/>
                                        <p:tgtEl>
                                          <p:spTgt spid="51"/>
                                        </p:tgtEl>
                                      </p:cBhvr>
                                    </p:animEffect>
                                  </p:childTnLst>
                                </p:cTn>
                              </p:par>
                              <p:par>
                                <p:cTn id="64" presetID="53" presetClass="entr" presetSubtype="16" fill="hold" grpId="0" nodeType="withEffect">
                                  <p:stCondLst>
                                    <p:cond delay="2200"/>
                                  </p:stCondLst>
                                  <p:childTnLst>
                                    <p:set>
                                      <p:cBhvr>
                                        <p:cTn id="65" dur="1" fill="hold">
                                          <p:stCondLst>
                                            <p:cond delay="0"/>
                                          </p:stCondLst>
                                        </p:cTn>
                                        <p:tgtEl>
                                          <p:spTgt spid="57"/>
                                        </p:tgtEl>
                                        <p:attrNameLst>
                                          <p:attrName>style.visibility</p:attrName>
                                        </p:attrNameLst>
                                      </p:cBhvr>
                                      <p:to>
                                        <p:strVal val="visible"/>
                                      </p:to>
                                    </p:set>
                                    <p:anim calcmode="lin" valueType="num">
                                      <p:cBhvr>
                                        <p:cTn id="66" dur="500" fill="hold"/>
                                        <p:tgtEl>
                                          <p:spTgt spid="57"/>
                                        </p:tgtEl>
                                        <p:attrNameLst>
                                          <p:attrName>ppt_w</p:attrName>
                                        </p:attrNameLst>
                                      </p:cBhvr>
                                      <p:tavLst>
                                        <p:tav tm="0">
                                          <p:val>
                                            <p:fltVal val="0"/>
                                          </p:val>
                                        </p:tav>
                                        <p:tav tm="100000">
                                          <p:val>
                                            <p:strVal val="#ppt_w"/>
                                          </p:val>
                                        </p:tav>
                                      </p:tavLst>
                                    </p:anim>
                                    <p:anim calcmode="lin" valueType="num">
                                      <p:cBhvr>
                                        <p:cTn id="67" dur="500" fill="hold"/>
                                        <p:tgtEl>
                                          <p:spTgt spid="57"/>
                                        </p:tgtEl>
                                        <p:attrNameLst>
                                          <p:attrName>ppt_h</p:attrName>
                                        </p:attrNameLst>
                                      </p:cBhvr>
                                      <p:tavLst>
                                        <p:tav tm="0">
                                          <p:val>
                                            <p:fltVal val="0"/>
                                          </p:val>
                                        </p:tav>
                                        <p:tav tm="100000">
                                          <p:val>
                                            <p:strVal val="#ppt_h"/>
                                          </p:val>
                                        </p:tav>
                                      </p:tavLst>
                                    </p:anim>
                                    <p:animEffect transition="in" filter="fade">
                                      <p:cBhvr>
                                        <p:cTn id="68" dur="500"/>
                                        <p:tgtEl>
                                          <p:spTgt spid="57"/>
                                        </p:tgtEl>
                                      </p:cBhvr>
                                    </p:animEffect>
                                  </p:childTnLst>
                                </p:cTn>
                              </p:par>
                            </p:childTnLst>
                          </p:cTn>
                        </p:par>
                        <p:par>
                          <p:cTn id="69" fill="hold">
                            <p:stCondLst>
                              <p:cond delay="3200"/>
                            </p:stCondLst>
                            <p:childTnLst>
                              <p:par>
                                <p:cTn id="70" presetID="2" presetClass="entr" presetSubtype="8" decel="100000"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fill="hold"/>
                                        <p:tgtEl>
                                          <p:spTgt spid="52"/>
                                        </p:tgtEl>
                                        <p:attrNameLst>
                                          <p:attrName>ppt_x</p:attrName>
                                        </p:attrNameLst>
                                      </p:cBhvr>
                                      <p:tavLst>
                                        <p:tav tm="0">
                                          <p:val>
                                            <p:strVal val="0-#ppt_w/2"/>
                                          </p:val>
                                        </p:tav>
                                        <p:tav tm="100000">
                                          <p:val>
                                            <p:strVal val="#ppt_x"/>
                                          </p:val>
                                        </p:tav>
                                      </p:tavLst>
                                    </p:anim>
                                    <p:anim calcmode="lin" valueType="num">
                                      <p:cBhvr additive="base">
                                        <p:cTn id="73" dur="500" fill="hold"/>
                                        <p:tgtEl>
                                          <p:spTgt spid="52"/>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200"/>
                                  </p:stCondLst>
                                  <p:childTnLst>
                                    <p:set>
                                      <p:cBhvr>
                                        <p:cTn id="75" dur="1" fill="hold">
                                          <p:stCondLst>
                                            <p:cond delay="0"/>
                                          </p:stCondLst>
                                        </p:cTn>
                                        <p:tgtEl>
                                          <p:spTgt spid="54"/>
                                        </p:tgtEl>
                                        <p:attrNameLst>
                                          <p:attrName>style.visibility</p:attrName>
                                        </p:attrNameLst>
                                      </p:cBhvr>
                                      <p:to>
                                        <p:strVal val="visible"/>
                                      </p:to>
                                    </p:set>
                                    <p:anim calcmode="lin" valueType="num">
                                      <p:cBhvr additive="base">
                                        <p:cTn id="76" dur="500" fill="hold"/>
                                        <p:tgtEl>
                                          <p:spTgt spid="54"/>
                                        </p:tgtEl>
                                        <p:attrNameLst>
                                          <p:attrName>ppt_x</p:attrName>
                                        </p:attrNameLst>
                                      </p:cBhvr>
                                      <p:tavLst>
                                        <p:tav tm="0">
                                          <p:val>
                                            <p:strVal val="1+#ppt_w/2"/>
                                          </p:val>
                                        </p:tav>
                                        <p:tav tm="100000">
                                          <p:val>
                                            <p:strVal val="#ppt_x"/>
                                          </p:val>
                                        </p:tav>
                                      </p:tavLst>
                                    </p:anim>
                                    <p:anim calcmode="lin" valueType="num">
                                      <p:cBhvr additive="base">
                                        <p:cTn id="77" dur="500" fill="hold"/>
                                        <p:tgtEl>
                                          <p:spTgt spid="54"/>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30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1+#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400"/>
                                  </p:stCondLst>
                                  <p:childTnLst>
                                    <p:set>
                                      <p:cBhvr>
                                        <p:cTn id="83" dur="1" fill="hold">
                                          <p:stCondLst>
                                            <p:cond delay="0"/>
                                          </p:stCondLst>
                                        </p:cTn>
                                        <p:tgtEl>
                                          <p:spTgt spid="56"/>
                                        </p:tgtEl>
                                        <p:attrNameLst>
                                          <p:attrName>style.visibility</p:attrName>
                                        </p:attrNameLst>
                                      </p:cBhvr>
                                      <p:to>
                                        <p:strVal val="visible"/>
                                      </p:to>
                                    </p:set>
                                    <p:anim calcmode="lin" valueType="num">
                                      <p:cBhvr additive="base">
                                        <p:cTn id="84" dur="500" fill="hold"/>
                                        <p:tgtEl>
                                          <p:spTgt spid="56"/>
                                        </p:tgtEl>
                                        <p:attrNameLst>
                                          <p:attrName>ppt_x</p:attrName>
                                        </p:attrNameLst>
                                      </p:cBhvr>
                                      <p:tavLst>
                                        <p:tav tm="0">
                                          <p:val>
                                            <p:strVal val="0-#ppt_w/2"/>
                                          </p:val>
                                        </p:tav>
                                        <p:tav tm="100000">
                                          <p:val>
                                            <p:strVal val="#ppt_x"/>
                                          </p:val>
                                        </p:tav>
                                      </p:tavLst>
                                    </p:anim>
                                    <p:anim calcmode="lin" valueType="num">
                                      <p:cBhvr additive="base">
                                        <p:cTn id="85"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animBg="1"/>
      <p:bldP spid="37" grpId="0" animBg="1"/>
      <p:bldP spid="38"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4" grpId="0"/>
      <p:bldP spid="55" grpId="0"/>
      <p:bldP spid="56" grpId="0"/>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6" y="3780835"/>
            <a:ext cx="2954655" cy="1754326"/>
          </a:xfrm>
          <a:prstGeom prst="rect">
            <a:avLst/>
          </a:prstGeom>
          <a:noFill/>
        </p:spPr>
        <p:txBody>
          <a:bodyPr wrap="none" rtlCol="0">
            <a:spAutoFit/>
          </a:bodyPr>
          <a:lstStyle/>
          <a:p>
            <a:pPr algn="ctr"/>
            <a:r>
              <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的</a:t>
            </a:r>
          </a:p>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交互方式</a:t>
            </a:r>
            <a:endPar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47" name="等腰三角形 4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flipV="1">
            <a:off x="2606221" y="3013768"/>
            <a:ext cx="1651895" cy="1424047"/>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1872213" y="3695477"/>
            <a:ext cx="2041347" cy="1759781"/>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324267" y="5366771"/>
            <a:ext cx="1213111" cy="10457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8000000" flipV="1">
            <a:off x="3902874" y="6235664"/>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80476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500" fill="hold"/>
                                        <p:tgtEl>
                                          <p:spTgt spid="65"/>
                                        </p:tgtEl>
                                        <p:attrNameLst>
                                          <p:attrName>ppt_w</p:attrName>
                                        </p:attrNameLst>
                                      </p:cBhvr>
                                      <p:tavLst>
                                        <p:tav tm="0">
                                          <p:val>
                                            <p:fltVal val="0"/>
                                          </p:val>
                                        </p:tav>
                                        <p:tav tm="100000">
                                          <p:val>
                                            <p:strVal val="#ppt_w"/>
                                          </p:val>
                                        </p:tav>
                                      </p:tavLst>
                                    </p:anim>
                                    <p:anim calcmode="lin" valueType="num">
                                      <p:cBhvr>
                                        <p:cTn id="20" dur="500" fill="hold"/>
                                        <p:tgtEl>
                                          <p:spTgt spid="65"/>
                                        </p:tgtEl>
                                        <p:attrNameLst>
                                          <p:attrName>ppt_h</p:attrName>
                                        </p:attrNameLst>
                                      </p:cBhvr>
                                      <p:tavLst>
                                        <p:tav tm="0">
                                          <p:val>
                                            <p:fltVal val="0"/>
                                          </p:val>
                                        </p:tav>
                                        <p:tav tm="100000">
                                          <p:val>
                                            <p:strVal val="#ppt_h"/>
                                          </p:val>
                                        </p:tav>
                                      </p:tavLst>
                                    </p:anim>
                                    <p:anim calcmode="lin" valueType="num">
                                      <p:cBhvr>
                                        <p:cTn id="21" dur="500" fill="hold"/>
                                        <p:tgtEl>
                                          <p:spTgt spid="65"/>
                                        </p:tgtEl>
                                        <p:attrNameLst>
                                          <p:attrName>style.rotation</p:attrName>
                                        </p:attrNameLst>
                                      </p:cBhvr>
                                      <p:tavLst>
                                        <p:tav tm="0">
                                          <p:val>
                                            <p:fltVal val="360"/>
                                          </p:val>
                                        </p:tav>
                                        <p:tav tm="100000">
                                          <p:val>
                                            <p:fltVal val="0"/>
                                          </p:val>
                                        </p:tav>
                                      </p:tavLst>
                                    </p:anim>
                                    <p:animEffect transition="in" filter="fade">
                                      <p:cBhvr>
                                        <p:cTn id="22" dur="500"/>
                                        <p:tgtEl>
                                          <p:spTgt spid="6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 calcmode="lin" valueType="num">
                                      <p:cBhvr>
                                        <p:cTn id="27" dur="500" fill="hold"/>
                                        <p:tgtEl>
                                          <p:spTgt spid="50"/>
                                        </p:tgtEl>
                                        <p:attrNameLst>
                                          <p:attrName>style.rotation</p:attrName>
                                        </p:attrNameLst>
                                      </p:cBhvr>
                                      <p:tavLst>
                                        <p:tav tm="0">
                                          <p:val>
                                            <p:fltVal val="360"/>
                                          </p:val>
                                        </p:tav>
                                        <p:tav tm="100000">
                                          <p:val>
                                            <p:fltVal val="0"/>
                                          </p:val>
                                        </p:tav>
                                      </p:tavLst>
                                    </p:anim>
                                    <p:animEffect transition="in" filter="fade">
                                      <p:cBhvr>
                                        <p:cTn id="28" dur="500"/>
                                        <p:tgtEl>
                                          <p:spTgt spid="50"/>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500" fill="hold"/>
                                        <p:tgtEl>
                                          <p:spTgt spid="51"/>
                                        </p:tgtEl>
                                        <p:attrNameLst>
                                          <p:attrName>ppt_w</p:attrName>
                                        </p:attrNameLst>
                                      </p:cBhvr>
                                      <p:tavLst>
                                        <p:tav tm="0">
                                          <p:val>
                                            <p:fltVal val="0"/>
                                          </p:val>
                                        </p:tav>
                                        <p:tav tm="100000">
                                          <p:val>
                                            <p:strVal val="#ppt_w"/>
                                          </p:val>
                                        </p:tav>
                                      </p:tavLst>
                                    </p:anim>
                                    <p:anim calcmode="lin" valueType="num">
                                      <p:cBhvr>
                                        <p:cTn id="32" dur="500" fill="hold"/>
                                        <p:tgtEl>
                                          <p:spTgt spid="51"/>
                                        </p:tgtEl>
                                        <p:attrNameLst>
                                          <p:attrName>ppt_h</p:attrName>
                                        </p:attrNameLst>
                                      </p:cBhvr>
                                      <p:tavLst>
                                        <p:tav tm="0">
                                          <p:val>
                                            <p:fltVal val="0"/>
                                          </p:val>
                                        </p:tav>
                                        <p:tav tm="100000">
                                          <p:val>
                                            <p:strVal val="#ppt_h"/>
                                          </p:val>
                                        </p:tav>
                                      </p:tavLst>
                                    </p:anim>
                                    <p:anim calcmode="lin" valueType="num">
                                      <p:cBhvr>
                                        <p:cTn id="33" dur="500" fill="hold"/>
                                        <p:tgtEl>
                                          <p:spTgt spid="51"/>
                                        </p:tgtEl>
                                        <p:attrNameLst>
                                          <p:attrName>style.rotation</p:attrName>
                                        </p:attrNameLst>
                                      </p:cBhvr>
                                      <p:tavLst>
                                        <p:tav tm="0">
                                          <p:val>
                                            <p:fltVal val="360"/>
                                          </p:val>
                                        </p:tav>
                                        <p:tav tm="100000">
                                          <p:val>
                                            <p:fltVal val="0"/>
                                          </p:val>
                                        </p:tav>
                                      </p:tavLst>
                                    </p:anim>
                                    <p:animEffect transition="in" filter="fade">
                                      <p:cBhvr>
                                        <p:cTn id="34" dur="500"/>
                                        <p:tgtEl>
                                          <p:spTgt spid="51"/>
                                        </p:tgtEl>
                                      </p:cBhvr>
                                    </p:animEffect>
                                  </p:childTnLst>
                                </p:cTn>
                              </p:par>
                            </p:childTnLst>
                          </p:cTn>
                        </p:par>
                        <p:par>
                          <p:cTn id="35" fill="hold">
                            <p:stCondLst>
                              <p:cond delay="1250"/>
                            </p:stCondLst>
                            <p:childTnLst>
                              <p:par>
                                <p:cTn id="36" presetID="49" presetClass="entr" presetSubtype="0" decel="10000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 calcmode="lin" valueType="num">
                                      <p:cBhvr>
                                        <p:cTn id="40" dur="500" fill="hold"/>
                                        <p:tgtEl>
                                          <p:spTgt spid="48"/>
                                        </p:tgtEl>
                                        <p:attrNameLst>
                                          <p:attrName>style.rotation</p:attrName>
                                        </p:attrNameLst>
                                      </p:cBhvr>
                                      <p:tavLst>
                                        <p:tav tm="0">
                                          <p:val>
                                            <p:fltVal val="360"/>
                                          </p:val>
                                        </p:tav>
                                        <p:tav tm="100000">
                                          <p:val>
                                            <p:fltVal val="0"/>
                                          </p:val>
                                        </p:tav>
                                      </p:tavLst>
                                    </p:anim>
                                    <p:animEffect transition="in" filter="fade">
                                      <p:cBhvr>
                                        <p:cTn id="41" dur="500"/>
                                        <p:tgtEl>
                                          <p:spTgt spid="48"/>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p:cTn id="44" dur="500" fill="hold"/>
                                        <p:tgtEl>
                                          <p:spTgt spid="54"/>
                                        </p:tgtEl>
                                        <p:attrNameLst>
                                          <p:attrName>ppt_w</p:attrName>
                                        </p:attrNameLst>
                                      </p:cBhvr>
                                      <p:tavLst>
                                        <p:tav tm="0">
                                          <p:val>
                                            <p:fltVal val="0"/>
                                          </p:val>
                                        </p:tav>
                                        <p:tav tm="100000">
                                          <p:val>
                                            <p:strVal val="#ppt_w"/>
                                          </p:val>
                                        </p:tav>
                                      </p:tavLst>
                                    </p:anim>
                                    <p:anim calcmode="lin" valueType="num">
                                      <p:cBhvr>
                                        <p:cTn id="45" dur="500" fill="hold"/>
                                        <p:tgtEl>
                                          <p:spTgt spid="54"/>
                                        </p:tgtEl>
                                        <p:attrNameLst>
                                          <p:attrName>ppt_h</p:attrName>
                                        </p:attrNameLst>
                                      </p:cBhvr>
                                      <p:tavLst>
                                        <p:tav tm="0">
                                          <p:val>
                                            <p:fltVal val="0"/>
                                          </p:val>
                                        </p:tav>
                                        <p:tav tm="100000">
                                          <p:val>
                                            <p:strVal val="#ppt_h"/>
                                          </p:val>
                                        </p:tav>
                                      </p:tavLst>
                                    </p:anim>
                                    <p:anim calcmode="lin" valueType="num">
                                      <p:cBhvr>
                                        <p:cTn id="46" dur="500" fill="hold"/>
                                        <p:tgtEl>
                                          <p:spTgt spid="54"/>
                                        </p:tgtEl>
                                        <p:attrNameLst>
                                          <p:attrName>style.rotation</p:attrName>
                                        </p:attrNameLst>
                                      </p:cBhvr>
                                      <p:tavLst>
                                        <p:tav tm="0">
                                          <p:val>
                                            <p:fltVal val="360"/>
                                          </p:val>
                                        </p:tav>
                                        <p:tav tm="100000">
                                          <p:val>
                                            <p:fltVal val="0"/>
                                          </p:val>
                                        </p:tav>
                                      </p:tavLst>
                                    </p:anim>
                                    <p:animEffect transition="in" filter="fade">
                                      <p:cBhvr>
                                        <p:cTn id="47" dur="500"/>
                                        <p:tgtEl>
                                          <p:spTgt spid="54"/>
                                        </p:tgtEl>
                                      </p:cBhvr>
                                    </p:animEffect>
                                  </p:childTnLst>
                                </p:cTn>
                              </p:par>
                              <p:par>
                                <p:cTn id="48" presetID="49" presetClass="entr" presetSubtype="0" decel="10000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 calcmode="lin" valueType="num">
                                      <p:cBhvr>
                                        <p:cTn id="50" dur="500" fill="hold"/>
                                        <p:tgtEl>
                                          <p:spTgt spid="57"/>
                                        </p:tgtEl>
                                        <p:attrNameLst>
                                          <p:attrName>ppt_w</p:attrName>
                                        </p:attrNameLst>
                                      </p:cBhvr>
                                      <p:tavLst>
                                        <p:tav tm="0">
                                          <p:val>
                                            <p:fltVal val="0"/>
                                          </p:val>
                                        </p:tav>
                                        <p:tav tm="100000">
                                          <p:val>
                                            <p:strVal val="#ppt_w"/>
                                          </p:val>
                                        </p:tav>
                                      </p:tavLst>
                                    </p:anim>
                                    <p:anim calcmode="lin" valueType="num">
                                      <p:cBhvr>
                                        <p:cTn id="51" dur="500" fill="hold"/>
                                        <p:tgtEl>
                                          <p:spTgt spid="57"/>
                                        </p:tgtEl>
                                        <p:attrNameLst>
                                          <p:attrName>ppt_h</p:attrName>
                                        </p:attrNameLst>
                                      </p:cBhvr>
                                      <p:tavLst>
                                        <p:tav tm="0">
                                          <p:val>
                                            <p:fltVal val="0"/>
                                          </p:val>
                                        </p:tav>
                                        <p:tav tm="100000">
                                          <p:val>
                                            <p:strVal val="#ppt_h"/>
                                          </p:val>
                                        </p:tav>
                                      </p:tavLst>
                                    </p:anim>
                                    <p:anim calcmode="lin" valueType="num">
                                      <p:cBhvr>
                                        <p:cTn id="52" dur="500" fill="hold"/>
                                        <p:tgtEl>
                                          <p:spTgt spid="57"/>
                                        </p:tgtEl>
                                        <p:attrNameLst>
                                          <p:attrName>style.rotation</p:attrName>
                                        </p:attrNameLst>
                                      </p:cBhvr>
                                      <p:tavLst>
                                        <p:tav tm="0">
                                          <p:val>
                                            <p:fltVal val="360"/>
                                          </p:val>
                                        </p:tav>
                                        <p:tav tm="100000">
                                          <p:val>
                                            <p:fltVal val="0"/>
                                          </p:val>
                                        </p:tav>
                                      </p:tavLst>
                                    </p:anim>
                                    <p:animEffect transition="in" filter="fade">
                                      <p:cBhvr>
                                        <p:cTn id="53" dur="500"/>
                                        <p:tgtEl>
                                          <p:spTgt spid="57"/>
                                        </p:tgtEl>
                                      </p:cBhvr>
                                    </p:animEffect>
                                  </p:childTnLst>
                                </p:cTn>
                              </p:par>
                              <p:par>
                                <p:cTn id="54" presetID="49" presetClass="entr" presetSubtype="0" decel="100000" fill="hold" grpId="0" nodeType="withEffect">
                                  <p:stCondLst>
                                    <p:cond delay="250"/>
                                  </p:stCondLst>
                                  <p:childTnLst>
                                    <p:set>
                                      <p:cBhvr>
                                        <p:cTn id="55" dur="1" fill="hold">
                                          <p:stCondLst>
                                            <p:cond delay="0"/>
                                          </p:stCondLst>
                                        </p:cTn>
                                        <p:tgtEl>
                                          <p:spTgt spid="55"/>
                                        </p:tgtEl>
                                        <p:attrNameLst>
                                          <p:attrName>style.visibility</p:attrName>
                                        </p:attrNameLst>
                                      </p:cBhvr>
                                      <p:to>
                                        <p:strVal val="visible"/>
                                      </p:to>
                                    </p:set>
                                    <p:anim calcmode="lin" valueType="num">
                                      <p:cBhvr>
                                        <p:cTn id="56" dur="500" fill="hold"/>
                                        <p:tgtEl>
                                          <p:spTgt spid="55"/>
                                        </p:tgtEl>
                                        <p:attrNameLst>
                                          <p:attrName>ppt_w</p:attrName>
                                        </p:attrNameLst>
                                      </p:cBhvr>
                                      <p:tavLst>
                                        <p:tav tm="0">
                                          <p:val>
                                            <p:fltVal val="0"/>
                                          </p:val>
                                        </p:tav>
                                        <p:tav tm="100000">
                                          <p:val>
                                            <p:strVal val="#ppt_w"/>
                                          </p:val>
                                        </p:tav>
                                      </p:tavLst>
                                    </p:anim>
                                    <p:anim calcmode="lin" valueType="num">
                                      <p:cBhvr>
                                        <p:cTn id="57" dur="500" fill="hold"/>
                                        <p:tgtEl>
                                          <p:spTgt spid="55"/>
                                        </p:tgtEl>
                                        <p:attrNameLst>
                                          <p:attrName>ppt_h</p:attrName>
                                        </p:attrNameLst>
                                      </p:cBhvr>
                                      <p:tavLst>
                                        <p:tav tm="0">
                                          <p:val>
                                            <p:fltVal val="0"/>
                                          </p:val>
                                        </p:tav>
                                        <p:tav tm="100000">
                                          <p:val>
                                            <p:strVal val="#ppt_h"/>
                                          </p:val>
                                        </p:tav>
                                      </p:tavLst>
                                    </p:anim>
                                    <p:anim calcmode="lin" valueType="num">
                                      <p:cBhvr>
                                        <p:cTn id="58" dur="500" fill="hold"/>
                                        <p:tgtEl>
                                          <p:spTgt spid="55"/>
                                        </p:tgtEl>
                                        <p:attrNameLst>
                                          <p:attrName>style.rotation</p:attrName>
                                        </p:attrNameLst>
                                      </p:cBhvr>
                                      <p:tavLst>
                                        <p:tav tm="0">
                                          <p:val>
                                            <p:fltVal val="360"/>
                                          </p:val>
                                        </p:tav>
                                        <p:tav tm="100000">
                                          <p:val>
                                            <p:fltVal val="0"/>
                                          </p:val>
                                        </p:tav>
                                      </p:tavLst>
                                    </p:anim>
                                    <p:animEffect transition="in" filter="fade">
                                      <p:cBhvr>
                                        <p:cTn id="59" dur="500"/>
                                        <p:tgtEl>
                                          <p:spTgt spid="55"/>
                                        </p:tgtEl>
                                      </p:cBhvr>
                                    </p:animEffect>
                                  </p:childTnLst>
                                </p:cTn>
                              </p:par>
                              <p:par>
                                <p:cTn id="60" presetID="49" presetClass="entr" presetSubtype="0" decel="100000" fill="hold" grpId="0" nodeType="withEffect">
                                  <p:stCondLst>
                                    <p:cond delay="25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 calcmode="lin" valueType="num">
                                      <p:cBhvr>
                                        <p:cTn id="64" dur="500" fill="hold"/>
                                        <p:tgtEl>
                                          <p:spTgt spid="56"/>
                                        </p:tgtEl>
                                        <p:attrNameLst>
                                          <p:attrName>style.rotation</p:attrName>
                                        </p:attrNameLst>
                                      </p:cBhvr>
                                      <p:tavLst>
                                        <p:tav tm="0">
                                          <p:val>
                                            <p:fltVal val="360"/>
                                          </p:val>
                                        </p:tav>
                                        <p:tav tm="100000">
                                          <p:val>
                                            <p:fltVal val="0"/>
                                          </p:val>
                                        </p:tav>
                                      </p:tavLst>
                                    </p:anim>
                                    <p:animEffect transition="in" filter="fade">
                                      <p:cBhvr>
                                        <p:cTn id="65" dur="500"/>
                                        <p:tgtEl>
                                          <p:spTgt spid="56"/>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 calcmode="lin" valueType="num">
                                      <p:cBhvr>
                                        <p:cTn id="70" dur="500" fill="hold"/>
                                        <p:tgtEl>
                                          <p:spTgt spid="49"/>
                                        </p:tgtEl>
                                        <p:attrNameLst>
                                          <p:attrName>style.rotation</p:attrName>
                                        </p:attrNameLst>
                                      </p:cBhvr>
                                      <p:tavLst>
                                        <p:tav tm="0">
                                          <p:val>
                                            <p:fltVal val="360"/>
                                          </p:val>
                                        </p:tav>
                                        <p:tav tm="100000">
                                          <p:val>
                                            <p:fltVal val="0"/>
                                          </p:val>
                                        </p:tav>
                                      </p:tavLst>
                                    </p:anim>
                                    <p:animEffect transition="in" filter="fade">
                                      <p:cBhvr>
                                        <p:cTn id="71" dur="500"/>
                                        <p:tgtEl>
                                          <p:spTgt spid="4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53"/>
                                        </p:tgtEl>
                                        <p:attrNameLst>
                                          <p:attrName>style.visibility</p:attrName>
                                        </p:attrNameLst>
                                      </p:cBhvr>
                                      <p:to>
                                        <p:strVal val="visible"/>
                                      </p:to>
                                    </p:set>
                                    <p:anim calcmode="lin" valueType="num">
                                      <p:cBhvr>
                                        <p:cTn id="74" dur="500" fill="hold"/>
                                        <p:tgtEl>
                                          <p:spTgt spid="53"/>
                                        </p:tgtEl>
                                        <p:attrNameLst>
                                          <p:attrName>ppt_w</p:attrName>
                                        </p:attrNameLst>
                                      </p:cBhvr>
                                      <p:tavLst>
                                        <p:tav tm="0">
                                          <p:val>
                                            <p:fltVal val="0"/>
                                          </p:val>
                                        </p:tav>
                                        <p:tav tm="100000">
                                          <p:val>
                                            <p:strVal val="#ppt_w"/>
                                          </p:val>
                                        </p:tav>
                                      </p:tavLst>
                                    </p:anim>
                                    <p:anim calcmode="lin" valueType="num">
                                      <p:cBhvr>
                                        <p:cTn id="75" dur="500" fill="hold"/>
                                        <p:tgtEl>
                                          <p:spTgt spid="53"/>
                                        </p:tgtEl>
                                        <p:attrNameLst>
                                          <p:attrName>ppt_h</p:attrName>
                                        </p:attrNameLst>
                                      </p:cBhvr>
                                      <p:tavLst>
                                        <p:tav tm="0">
                                          <p:val>
                                            <p:fltVal val="0"/>
                                          </p:val>
                                        </p:tav>
                                        <p:tav tm="100000">
                                          <p:val>
                                            <p:strVal val="#ppt_h"/>
                                          </p:val>
                                        </p:tav>
                                      </p:tavLst>
                                    </p:anim>
                                    <p:anim calcmode="lin" valueType="num">
                                      <p:cBhvr>
                                        <p:cTn id="76" dur="500" fill="hold"/>
                                        <p:tgtEl>
                                          <p:spTgt spid="53"/>
                                        </p:tgtEl>
                                        <p:attrNameLst>
                                          <p:attrName>style.rotation</p:attrName>
                                        </p:attrNameLst>
                                      </p:cBhvr>
                                      <p:tavLst>
                                        <p:tav tm="0">
                                          <p:val>
                                            <p:fltVal val="360"/>
                                          </p:val>
                                        </p:tav>
                                        <p:tav tm="100000">
                                          <p:val>
                                            <p:fltVal val="0"/>
                                          </p:val>
                                        </p:tav>
                                      </p:tavLst>
                                    </p:anim>
                                    <p:animEffect transition="in" filter="fade">
                                      <p:cBhvr>
                                        <p:cTn id="77" dur="500"/>
                                        <p:tgtEl>
                                          <p:spTgt spid="5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62"/>
                                        </p:tgtEl>
                                        <p:attrNameLst>
                                          <p:attrName>style.visibility</p:attrName>
                                        </p:attrNameLst>
                                      </p:cBhvr>
                                      <p:to>
                                        <p:strVal val="visible"/>
                                      </p:to>
                                    </p:set>
                                    <p:anim calcmode="lin" valueType="num">
                                      <p:cBhvr>
                                        <p:cTn id="80" dur="500" fill="hold"/>
                                        <p:tgtEl>
                                          <p:spTgt spid="62"/>
                                        </p:tgtEl>
                                        <p:attrNameLst>
                                          <p:attrName>ppt_w</p:attrName>
                                        </p:attrNameLst>
                                      </p:cBhvr>
                                      <p:tavLst>
                                        <p:tav tm="0">
                                          <p:val>
                                            <p:fltVal val="0"/>
                                          </p:val>
                                        </p:tav>
                                        <p:tav tm="100000">
                                          <p:val>
                                            <p:strVal val="#ppt_w"/>
                                          </p:val>
                                        </p:tav>
                                      </p:tavLst>
                                    </p:anim>
                                    <p:anim calcmode="lin" valueType="num">
                                      <p:cBhvr>
                                        <p:cTn id="81" dur="500" fill="hold"/>
                                        <p:tgtEl>
                                          <p:spTgt spid="62"/>
                                        </p:tgtEl>
                                        <p:attrNameLst>
                                          <p:attrName>ppt_h</p:attrName>
                                        </p:attrNameLst>
                                      </p:cBhvr>
                                      <p:tavLst>
                                        <p:tav tm="0">
                                          <p:val>
                                            <p:fltVal val="0"/>
                                          </p:val>
                                        </p:tav>
                                        <p:tav tm="100000">
                                          <p:val>
                                            <p:strVal val="#ppt_h"/>
                                          </p:val>
                                        </p:tav>
                                      </p:tavLst>
                                    </p:anim>
                                    <p:anim calcmode="lin" valueType="num">
                                      <p:cBhvr>
                                        <p:cTn id="82" dur="500" fill="hold"/>
                                        <p:tgtEl>
                                          <p:spTgt spid="62"/>
                                        </p:tgtEl>
                                        <p:attrNameLst>
                                          <p:attrName>style.rotation</p:attrName>
                                        </p:attrNameLst>
                                      </p:cBhvr>
                                      <p:tavLst>
                                        <p:tav tm="0">
                                          <p:val>
                                            <p:fltVal val="360"/>
                                          </p:val>
                                        </p:tav>
                                        <p:tav tm="100000">
                                          <p:val>
                                            <p:fltVal val="0"/>
                                          </p:val>
                                        </p:tav>
                                      </p:tavLst>
                                    </p:anim>
                                    <p:animEffect transition="in" filter="fade">
                                      <p:cBhvr>
                                        <p:cTn id="83" dur="500"/>
                                        <p:tgtEl>
                                          <p:spTgt spid="62"/>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47"/>
                                        </p:tgtEl>
                                        <p:attrNameLst>
                                          <p:attrName>style.visibility</p:attrName>
                                        </p:attrNameLst>
                                      </p:cBhvr>
                                      <p:to>
                                        <p:strVal val="visible"/>
                                      </p:to>
                                    </p:set>
                                    <p:anim calcmode="lin" valueType="num">
                                      <p:cBhvr>
                                        <p:cTn id="86" dur="500" fill="hold"/>
                                        <p:tgtEl>
                                          <p:spTgt spid="47"/>
                                        </p:tgtEl>
                                        <p:attrNameLst>
                                          <p:attrName>ppt_w</p:attrName>
                                        </p:attrNameLst>
                                      </p:cBhvr>
                                      <p:tavLst>
                                        <p:tav tm="0">
                                          <p:val>
                                            <p:fltVal val="0"/>
                                          </p:val>
                                        </p:tav>
                                        <p:tav tm="100000">
                                          <p:val>
                                            <p:strVal val="#ppt_w"/>
                                          </p:val>
                                        </p:tav>
                                      </p:tavLst>
                                    </p:anim>
                                    <p:anim calcmode="lin" valueType="num">
                                      <p:cBhvr>
                                        <p:cTn id="87" dur="500" fill="hold"/>
                                        <p:tgtEl>
                                          <p:spTgt spid="47"/>
                                        </p:tgtEl>
                                        <p:attrNameLst>
                                          <p:attrName>ppt_h</p:attrName>
                                        </p:attrNameLst>
                                      </p:cBhvr>
                                      <p:tavLst>
                                        <p:tav tm="0">
                                          <p:val>
                                            <p:fltVal val="0"/>
                                          </p:val>
                                        </p:tav>
                                        <p:tav tm="100000">
                                          <p:val>
                                            <p:strVal val="#ppt_h"/>
                                          </p:val>
                                        </p:tav>
                                      </p:tavLst>
                                    </p:anim>
                                    <p:anim calcmode="lin" valueType="num">
                                      <p:cBhvr>
                                        <p:cTn id="88" dur="500" fill="hold"/>
                                        <p:tgtEl>
                                          <p:spTgt spid="47"/>
                                        </p:tgtEl>
                                        <p:attrNameLst>
                                          <p:attrName>style.rotation</p:attrName>
                                        </p:attrNameLst>
                                      </p:cBhvr>
                                      <p:tavLst>
                                        <p:tav tm="0">
                                          <p:val>
                                            <p:fltVal val="360"/>
                                          </p:val>
                                        </p:tav>
                                        <p:tav tm="100000">
                                          <p:val>
                                            <p:fltVal val="0"/>
                                          </p:val>
                                        </p:tav>
                                      </p:tavLst>
                                    </p:anim>
                                    <p:animEffect transition="in" filter="fade">
                                      <p:cBhvr>
                                        <p:cTn id="89" dur="500"/>
                                        <p:tgtEl>
                                          <p:spTgt spid="47"/>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60"/>
                                        </p:tgtEl>
                                        <p:attrNameLst>
                                          <p:attrName>style.visibility</p:attrName>
                                        </p:attrNameLst>
                                      </p:cBhvr>
                                      <p:to>
                                        <p:strVal val="visible"/>
                                      </p:to>
                                    </p:set>
                                    <p:anim calcmode="lin" valueType="num">
                                      <p:cBhvr>
                                        <p:cTn id="92" dur="500" fill="hold"/>
                                        <p:tgtEl>
                                          <p:spTgt spid="60"/>
                                        </p:tgtEl>
                                        <p:attrNameLst>
                                          <p:attrName>ppt_w</p:attrName>
                                        </p:attrNameLst>
                                      </p:cBhvr>
                                      <p:tavLst>
                                        <p:tav tm="0">
                                          <p:val>
                                            <p:fltVal val="0"/>
                                          </p:val>
                                        </p:tav>
                                        <p:tav tm="100000">
                                          <p:val>
                                            <p:strVal val="#ppt_w"/>
                                          </p:val>
                                        </p:tav>
                                      </p:tavLst>
                                    </p:anim>
                                    <p:anim calcmode="lin" valueType="num">
                                      <p:cBhvr>
                                        <p:cTn id="93" dur="500" fill="hold"/>
                                        <p:tgtEl>
                                          <p:spTgt spid="60"/>
                                        </p:tgtEl>
                                        <p:attrNameLst>
                                          <p:attrName>ppt_h</p:attrName>
                                        </p:attrNameLst>
                                      </p:cBhvr>
                                      <p:tavLst>
                                        <p:tav tm="0">
                                          <p:val>
                                            <p:fltVal val="0"/>
                                          </p:val>
                                        </p:tav>
                                        <p:tav tm="100000">
                                          <p:val>
                                            <p:strVal val="#ppt_h"/>
                                          </p:val>
                                        </p:tav>
                                      </p:tavLst>
                                    </p:anim>
                                    <p:anim calcmode="lin" valueType="num">
                                      <p:cBhvr>
                                        <p:cTn id="94" dur="500" fill="hold"/>
                                        <p:tgtEl>
                                          <p:spTgt spid="60"/>
                                        </p:tgtEl>
                                        <p:attrNameLst>
                                          <p:attrName>style.rotation</p:attrName>
                                        </p:attrNameLst>
                                      </p:cBhvr>
                                      <p:tavLst>
                                        <p:tav tm="0">
                                          <p:val>
                                            <p:fltVal val="360"/>
                                          </p:val>
                                        </p:tav>
                                        <p:tav tm="100000">
                                          <p:val>
                                            <p:fltVal val="0"/>
                                          </p:val>
                                        </p:tav>
                                      </p:tavLst>
                                    </p:anim>
                                    <p:animEffect transition="in" filter="fade">
                                      <p:cBhvr>
                                        <p:cTn id="95" dur="500"/>
                                        <p:tgtEl>
                                          <p:spTgt spid="60"/>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59"/>
                                        </p:tgtEl>
                                        <p:attrNameLst>
                                          <p:attrName>style.visibility</p:attrName>
                                        </p:attrNameLst>
                                      </p:cBhvr>
                                      <p:to>
                                        <p:strVal val="visible"/>
                                      </p:to>
                                    </p:set>
                                    <p:anim calcmode="lin" valueType="num">
                                      <p:cBhvr>
                                        <p:cTn id="98" dur="500" fill="hold"/>
                                        <p:tgtEl>
                                          <p:spTgt spid="59"/>
                                        </p:tgtEl>
                                        <p:attrNameLst>
                                          <p:attrName>ppt_w</p:attrName>
                                        </p:attrNameLst>
                                      </p:cBhvr>
                                      <p:tavLst>
                                        <p:tav tm="0">
                                          <p:val>
                                            <p:fltVal val="0"/>
                                          </p:val>
                                        </p:tav>
                                        <p:tav tm="100000">
                                          <p:val>
                                            <p:strVal val="#ppt_w"/>
                                          </p:val>
                                        </p:tav>
                                      </p:tavLst>
                                    </p:anim>
                                    <p:anim calcmode="lin" valueType="num">
                                      <p:cBhvr>
                                        <p:cTn id="99" dur="500" fill="hold"/>
                                        <p:tgtEl>
                                          <p:spTgt spid="59"/>
                                        </p:tgtEl>
                                        <p:attrNameLst>
                                          <p:attrName>ppt_h</p:attrName>
                                        </p:attrNameLst>
                                      </p:cBhvr>
                                      <p:tavLst>
                                        <p:tav tm="0">
                                          <p:val>
                                            <p:fltVal val="0"/>
                                          </p:val>
                                        </p:tav>
                                        <p:tav tm="100000">
                                          <p:val>
                                            <p:strVal val="#ppt_h"/>
                                          </p:val>
                                        </p:tav>
                                      </p:tavLst>
                                    </p:anim>
                                    <p:anim calcmode="lin" valueType="num">
                                      <p:cBhvr>
                                        <p:cTn id="100" dur="500" fill="hold"/>
                                        <p:tgtEl>
                                          <p:spTgt spid="59"/>
                                        </p:tgtEl>
                                        <p:attrNameLst>
                                          <p:attrName>style.rotation</p:attrName>
                                        </p:attrNameLst>
                                      </p:cBhvr>
                                      <p:tavLst>
                                        <p:tav tm="0">
                                          <p:val>
                                            <p:fltVal val="360"/>
                                          </p:val>
                                        </p:tav>
                                        <p:tav tm="100000">
                                          <p:val>
                                            <p:fltVal val="0"/>
                                          </p:val>
                                        </p:tav>
                                      </p:tavLst>
                                    </p:anim>
                                    <p:animEffect transition="in" filter="fade">
                                      <p:cBhvr>
                                        <p:cTn id="101" dur="500"/>
                                        <p:tgtEl>
                                          <p:spTgt spid="59"/>
                                        </p:tgtEl>
                                      </p:cBhvr>
                                    </p:animEffect>
                                  </p:childTnLst>
                                </p:cTn>
                              </p:par>
                            </p:childTnLst>
                          </p:cTn>
                        </p:par>
                        <p:par>
                          <p:cTn id="102" fill="hold">
                            <p:stCondLst>
                              <p:cond delay="2000"/>
                            </p:stCondLst>
                            <p:childTnLst>
                              <p:par>
                                <p:cTn id="103" presetID="49" presetClass="entr" presetSubtype="0" decel="100000" fill="hold" grpId="0" nodeType="after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p:cTn id="105" dur="500" fill="hold"/>
                                        <p:tgtEl>
                                          <p:spTgt spid="58"/>
                                        </p:tgtEl>
                                        <p:attrNameLst>
                                          <p:attrName>ppt_w</p:attrName>
                                        </p:attrNameLst>
                                      </p:cBhvr>
                                      <p:tavLst>
                                        <p:tav tm="0">
                                          <p:val>
                                            <p:fltVal val="0"/>
                                          </p:val>
                                        </p:tav>
                                        <p:tav tm="100000">
                                          <p:val>
                                            <p:strVal val="#ppt_w"/>
                                          </p:val>
                                        </p:tav>
                                      </p:tavLst>
                                    </p:anim>
                                    <p:anim calcmode="lin" valueType="num">
                                      <p:cBhvr>
                                        <p:cTn id="106" dur="500" fill="hold"/>
                                        <p:tgtEl>
                                          <p:spTgt spid="58"/>
                                        </p:tgtEl>
                                        <p:attrNameLst>
                                          <p:attrName>ppt_h</p:attrName>
                                        </p:attrNameLst>
                                      </p:cBhvr>
                                      <p:tavLst>
                                        <p:tav tm="0">
                                          <p:val>
                                            <p:fltVal val="0"/>
                                          </p:val>
                                        </p:tav>
                                        <p:tav tm="100000">
                                          <p:val>
                                            <p:strVal val="#ppt_h"/>
                                          </p:val>
                                        </p:tav>
                                      </p:tavLst>
                                    </p:anim>
                                    <p:anim calcmode="lin" valueType="num">
                                      <p:cBhvr>
                                        <p:cTn id="107" dur="500" fill="hold"/>
                                        <p:tgtEl>
                                          <p:spTgt spid="58"/>
                                        </p:tgtEl>
                                        <p:attrNameLst>
                                          <p:attrName>style.rotation</p:attrName>
                                        </p:attrNameLst>
                                      </p:cBhvr>
                                      <p:tavLst>
                                        <p:tav tm="0">
                                          <p:val>
                                            <p:fltVal val="360"/>
                                          </p:val>
                                        </p:tav>
                                        <p:tav tm="100000">
                                          <p:val>
                                            <p:fltVal val="0"/>
                                          </p:val>
                                        </p:tav>
                                      </p:tavLst>
                                    </p:anim>
                                    <p:animEffect transition="in" filter="fade">
                                      <p:cBhvr>
                                        <p:cTn id="108" dur="500"/>
                                        <p:tgtEl>
                                          <p:spTgt spid="58"/>
                                        </p:tgtEl>
                                      </p:cBhvr>
                                    </p:animEffect>
                                  </p:childTnLst>
                                </p:cTn>
                              </p:par>
                              <p:par>
                                <p:cTn id="109" presetID="49" presetClass="entr" presetSubtype="0" decel="100000"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 calcmode="lin" valueType="num">
                                      <p:cBhvr>
                                        <p:cTn id="111" dur="500" fill="hold"/>
                                        <p:tgtEl>
                                          <p:spTgt spid="61"/>
                                        </p:tgtEl>
                                        <p:attrNameLst>
                                          <p:attrName>ppt_w</p:attrName>
                                        </p:attrNameLst>
                                      </p:cBhvr>
                                      <p:tavLst>
                                        <p:tav tm="0">
                                          <p:val>
                                            <p:fltVal val="0"/>
                                          </p:val>
                                        </p:tav>
                                        <p:tav tm="100000">
                                          <p:val>
                                            <p:strVal val="#ppt_w"/>
                                          </p:val>
                                        </p:tav>
                                      </p:tavLst>
                                    </p:anim>
                                    <p:anim calcmode="lin" valueType="num">
                                      <p:cBhvr>
                                        <p:cTn id="112" dur="500" fill="hold"/>
                                        <p:tgtEl>
                                          <p:spTgt spid="61"/>
                                        </p:tgtEl>
                                        <p:attrNameLst>
                                          <p:attrName>ppt_h</p:attrName>
                                        </p:attrNameLst>
                                      </p:cBhvr>
                                      <p:tavLst>
                                        <p:tav tm="0">
                                          <p:val>
                                            <p:fltVal val="0"/>
                                          </p:val>
                                        </p:tav>
                                        <p:tav tm="100000">
                                          <p:val>
                                            <p:strVal val="#ppt_h"/>
                                          </p:val>
                                        </p:tav>
                                      </p:tavLst>
                                    </p:anim>
                                    <p:anim calcmode="lin" valueType="num">
                                      <p:cBhvr>
                                        <p:cTn id="113" dur="500" fill="hold"/>
                                        <p:tgtEl>
                                          <p:spTgt spid="61"/>
                                        </p:tgtEl>
                                        <p:attrNameLst>
                                          <p:attrName>style.rotation</p:attrName>
                                        </p:attrNameLst>
                                      </p:cBhvr>
                                      <p:tavLst>
                                        <p:tav tm="0">
                                          <p:val>
                                            <p:fltVal val="360"/>
                                          </p:val>
                                        </p:tav>
                                        <p:tav tm="100000">
                                          <p:val>
                                            <p:fltVal val="0"/>
                                          </p:val>
                                        </p:tav>
                                      </p:tavLst>
                                    </p:anim>
                                    <p:animEffect transition="in" filter="fade">
                                      <p:cBhvr>
                                        <p:cTn id="114" dur="500"/>
                                        <p:tgtEl>
                                          <p:spTgt spid="61"/>
                                        </p:tgtEl>
                                      </p:cBhvr>
                                    </p:animEffect>
                                  </p:childTnLst>
                                </p:cTn>
                              </p:par>
                              <p:par>
                                <p:cTn id="115" presetID="49" presetClass="entr" presetSubtype="0" decel="10000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fltVal val="0"/>
                                          </p:val>
                                        </p:tav>
                                        <p:tav tm="100000">
                                          <p:val>
                                            <p:strVal val="#ppt_w"/>
                                          </p:val>
                                        </p:tav>
                                      </p:tavLst>
                                    </p:anim>
                                    <p:anim calcmode="lin" valueType="num">
                                      <p:cBhvr>
                                        <p:cTn id="118" dur="500" fill="hold"/>
                                        <p:tgtEl>
                                          <p:spTgt spid="64"/>
                                        </p:tgtEl>
                                        <p:attrNameLst>
                                          <p:attrName>ppt_h</p:attrName>
                                        </p:attrNameLst>
                                      </p:cBhvr>
                                      <p:tavLst>
                                        <p:tav tm="0">
                                          <p:val>
                                            <p:fltVal val="0"/>
                                          </p:val>
                                        </p:tav>
                                        <p:tav tm="100000">
                                          <p:val>
                                            <p:strVal val="#ppt_h"/>
                                          </p:val>
                                        </p:tav>
                                      </p:tavLst>
                                    </p:anim>
                                    <p:anim calcmode="lin" valueType="num">
                                      <p:cBhvr>
                                        <p:cTn id="119" dur="500" fill="hold"/>
                                        <p:tgtEl>
                                          <p:spTgt spid="64"/>
                                        </p:tgtEl>
                                        <p:attrNameLst>
                                          <p:attrName>style.rotation</p:attrName>
                                        </p:attrNameLst>
                                      </p:cBhvr>
                                      <p:tavLst>
                                        <p:tav tm="0">
                                          <p:val>
                                            <p:fltVal val="360"/>
                                          </p:val>
                                        </p:tav>
                                        <p:tav tm="100000">
                                          <p:val>
                                            <p:fltVal val="0"/>
                                          </p:val>
                                        </p:tav>
                                      </p:tavLst>
                                    </p:anim>
                                    <p:animEffect transition="in" filter="fade">
                                      <p:cBhvr>
                                        <p:cTn id="120" dur="500"/>
                                        <p:tgtEl>
                                          <p:spTgt spid="64"/>
                                        </p:tgtEl>
                                      </p:cBhvr>
                                    </p:animEffect>
                                  </p:childTnLst>
                                </p:cTn>
                              </p:par>
                              <p:par>
                                <p:cTn id="121" presetID="49" presetClass="entr" presetSubtype="0" decel="100000" fill="hold" grpId="0" nodeType="withEffect">
                                  <p:stCondLst>
                                    <p:cond delay="25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 calcmode="lin" valueType="num">
                                      <p:cBhvr>
                                        <p:cTn id="125" dur="500" fill="hold"/>
                                        <p:tgtEl>
                                          <p:spTgt spid="52"/>
                                        </p:tgtEl>
                                        <p:attrNameLst>
                                          <p:attrName>style.rotation</p:attrName>
                                        </p:attrNameLst>
                                      </p:cBhvr>
                                      <p:tavLst>
                                        <p:tav tm="0">
                                          <p:val>
                                            <p:fltVal val="360"/>
                                          </p:val>
                                        </p:tav>
                                        <p:tav tm="100000">
                                          <p:val>
                                            <p:fltVal val="0"/>
                                          </p:val>
                                        </p:tav>
                                      </p:tavLst>
                                    </p:anim>
                                    <p:animEffect transition="in" filter="fade">
                                      <p:cBhvr>
                                        <p:cTn id="126" dur="500"/>
                                        <p:tgtEl>
                                          <p:spTgt spid="52"/>
                                        </p:tgtEl>
                                      </p:cBhvr>
                                    </p:animEffect>
                                  </p:childTnLst>
                                </p:cTn>
                              </p:par>
                              <p:par>
                                <p:cTn id="127" presetID="49" presetClass="entr" presetSubtype="0" decel="100000" fill="hold" grpId="0" nodeType="withEffect">
                                  <p:stCondLst>
                                    <p:cond delay="250"/>
                                  </p:stCondLst>
                                  <p:childTnLst>
                                    <p:set>
                                      <p:cBhvr>
                                        <p:cTn id="128" dur="1" fill="hold">
                                          <p:stCondLst>
                                            <p:cond delay="0"/>
                                          </p:stCondLst>
                                        </p:cTn>
                                        <p:tgtEl>
                                          <p:spTgt spid="63"/>
                                        </p:tgtEl>
                                        <p:attrNameLst>
                                          <p:attrName>style.visibility</p:attrName>
                                        </p:attrNameLst>
                                      </p:cBhvr>
                                      <p:to>
                                        <p:strVal val="visible"/>
                                      </p:to>
                                    </p:set>
                                    <p:anim calcmode="lin" valueType="num">
                                      <p:cBhvr>
                                        <p:cTn id="129" dur="500" fill="hold"/>
                                        <p:tgtEl>
                                          <p:spTgt spid="63"/>
                                        </p:tgtEl>
                                        <p:attrNameLst>
                                          <p:attrName>ppt_w</p:attrName>
                                        </p:attrNameLst>
                                      </p:cBhvr>
                                      <p:tavLst>
                                        <p:tav tm="0">
                                          <p:val>
                                            <p:fltVal val="0"/>
                                          </p:val>
                                        </p:tav>
                                        <p:tav tm="100000">
                                          <p:val>
                                            <p:strVal val="#ppt_w"/>
                                          </p:val>
                                        </p:tav>
                                      </p:tavLst>
                                    </p:anim>
                                    <p:anim calcmode="lin" valueType="num">
                                      <p:cBhvr>
                                        <p:cTn id="130" dur="500" fill="hold"/>
                                        <p:tgtEl>
                                          <p:spTgt spid="63"/>
                                        </p:tgtEl>
                                        <p:attrNameLst>
                                          <p:attrName>ppt_h</p:attrName>
                                        </p:attrNameLst>
                                      </p:cBhvr>
                                      <p:tavLst>
                                        <p:tav tm="0">
                                          <p:val>
                                            <p:fltVal val="0"/>
                                          </p:val>
                                        </p:tav>
                                        <p:tav tm="100000">
                                          <p:val>
                                            <p:strVal val="#ppt_h"/>
                                          </p:val>
                                        </p:tav>
                                      </p:tavLst>
                                    </p:anim>
                                    <p:anim calcmode="lin" valueType="num">
                                      <p:cBhvr>
                                        <p:cTn id="131" dur="500" fill="hold"/>
                                        <p:tgtEl>
                                          <p:spTgt spid="63"/>
                                        </p:tgtEl>
                                        <p:attrNameLst>
                                          <p:attrName>style.rotation</p:attrName>
                                        </p:attrNameLst>
                                      </p:cBhvr>
                                      <p:tavLst>
                                        <p:tav tm="0">
                                          <p:val>
                                            <p:fltVal val="360"/>
                                          </p:val>
                                        </p:tav>
                                        <p:tav tm="100000">
                                          <p:val>
                                            <p:fltVal val="0"/>
                                          </p:val>
                                        </p:tav>
                                      </p:tavLst>
                                    </p:anim>
                                    <p:animEffect transition="in" filter="fade">
                                      <p:cBhvr>
                                        <p:cTn id="132" dur="500"/>
                                        <p:tgtEl>
                                          <p:spTgt spid="63"/>
                                        </p:tgtEl>
                                      </p:cBhvr>
                                    </p:animEffect>
                                  </p:childTnLst>
                                </p:cTn>
                              </p:par>
                              <p:par>
                                <p:cTn id="133" presetID="49" presetClass="entr" presetSubtype="0" decel="100000" fill="hold" grpId="0" nodeType="withEffect">
                                  <p:stCondLst>
                                    <p:cond delay="250"/>
                                  </p:stCondLst>
                                  <p:childTnLst>
                                    <p:set>
                                      <p:cBhvr>
                                        <p:cTn id="134" dur="1" fill="hold">
                                          <p:stCondLst>
                                            <p:cond delay="0"/>
                                          </p:stCondLst>
                                        </p:cTn>
                                        <p:tgtEl>
                                          <p:spTgt spid="69"/>
                                        </p:tgtEl>
                                        <p:attrNameLst>
                                          <p:attrName>style.visibility</p:attrName>
                                        </p:attrNameLst>
                                      </p:cBhvr>
                                      <p:to>
                                        <p:strVal val="visible"/>
                                      </p:to>
                                    </p:set>
                                    <p:anim calcmode="lin" valueType="num">
                                      <p:cBhvr>
                                        <p:cTn id="135" dur="500" fill="hold"/>
                                        <p:tgtEl>
                                          <p:spTgt spid="69"/>
                                        </p:tgtEl>
                                        <p:attrNameLst>
                                          <p:attrName>ppt_w</p:attrName>
                                        </p:attrNameLst>
                                      </p:cBhvr>
                                      <p:tavLst>
                                        <p:tav tm="0">
                                          <p:val>
                                            <p:fltVal val="0"/>
                                          </p:val>
                                        </p:tav>
                                        <p:tav tm="100000">
                                          <p:val>
                                            <p:strVal val="#ppt_w"/>
                                          </p:val>
                                        </p:tav>
                                      </p:tavLst>
                                    </p:anim>
                                    <p:anim calcmode="lin" valueType="num">
                                      <p:cBhvr>
                                        <p:cTn id="136" dur="500" fill="hold"/>
                                        <p:tgtEl>
                                          <p:spTgt spid="69"/>
                                        </p:tgtEl>
                                        <p:attrNameLst>
                                          <p:attrName>ppt_h</p:attrName>
                                        </p:attrNameLst>
                                      </p:cBhvr>
                                      <p:tavLst>
                                        <p:tav tm="0">
                                          <p:val>
                                            <p:fltVal val="0"/>
                                          </p:val>
                                        </p:tav>
                                        <p:tav tm="100000">
                                          <p:val>
                                            <p:strVal val="#ppt_h"/>
                                          </p:val>
                                        </p:tav>
                                      </p:tavLst>
                                    </p:anim>
                                    <p:anim calcmode="lin" valueType="num">
                                      <p:cBhvr>
                                        <p:cTn id="137" dur="500" fill="hold"/>
                                        <p:tgtEl>
                                          <p:spTgt spid="69"/>
                                        </p:tgtEl>
                                        <p:attrNameLst>
                                          <p:attrName>style.rotation</p:attrName>
                                        </p:attrNameLst>
                                      </p:cBhvr>
                                      <p:tavLst>
                                        <p:tav tm="0">
                                          <p:val>
                                            <p:fltVal val="360"/>
                                          </p:val>
                                        </p:tav>
                                        <p:tav tm="100000">
                                          <p:val>
                                            <p:fltVal val="0"/>
                                          </p:val>
                                        </p:tav>
                                      </p:tavLst>
                                    </p:anim>
                                    <p:animEffect transition="in" filter="fade">
                                      <p:cBhvr>
                                        <p:cTn id="13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场景显示方式</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2301749" y="3446074"/>
            <a:ext cx="8943849" cy="2029987"/>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2" name="Straight Connector 6"/>
          <p:cNvCxnSpPr/>
          <p:nvPr/>
        </p:nvCxnSpPr>
        <p:spPr>
          <a:xfrm>
            <a:off x="2418074" y="288821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301749" y="1778398"/>
            <a:ext cx="9060174"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en-US" altLang="zh-CN" sz="1400" dirty="0"/>
              <a:t>VR</a:t>
            </a:r>
            <a:r>
              <a:rPr lang="zh-CN" altLang="zh-CN" sz="1400" dirty="0"/>
              <a:t>人机交互是用户在虚拟环境中操作各种虚拟对象、获得逼真感知的必要条件，主要涉及人与虚拟环境之间互相作用和互相影响的信息交换方式与设备。 </a:t>
            </a:r>
            <a:endParaRPr lang="zh-CN" altLang="en-US" sz="1400" dirty="0">
              <a:solidFill>
                <a:schemeClr val="tx1">
                  <a:lumMod val="75000"/>
                  <a:lumOff val="25000"/>
                </a:schemeClr>
              </a:solidFill>
              <a:sym typeface="微软雅黑" pitchFamily="34" charset="-122"/>
            </a:endParaRPr>
          </a:p>
        </p:txBody>
      </p:sp>
      <p:sp>
        <p:nvSpPr>
          <p:cNvPr id="54" name="矩形 53"/>
          <p:cNvSpPr/>
          <p:nvPr/>
        </p:nvSpPr>
        <p:spPr>
          <a:xfrm>
            <a:off x="6258156" y="3572403"/>
            <a:ext cx="1031033" cy="430879"/>
          </a:xfrm>
          <a:prstGeom prst="rect">
            <a:avLst/>
          </a:prstGeom>
        </p:spPr>
        <p:txBody>
          <a:bodyPr wrap="none" lIns="91431" tIns="45716" rIns="91431" bIns="45716">
            <a:spAutoFit/>
          </a:bodyPr>
          <a:lstStyle/>
          <a:p>
            <a:pPr algn="ctr"/>
            <a:r>
              <a:rPr lang="zh-CN" altLang="en-US" sz="2200" b="1" dirty="0" smtClean="0">
                <a:solidFill>
                  <a:srgbClr val="FFC000"/>
                </a:solidFill>
                <a:latin typeface="微软雅黑" pitchFamily="34" charset="-122"/>
                <a:ea typeface="微软雅黑" pitchFamily="34" charset="-122"/>
              </a:rPr>
              <a:t>头盔式</a:t>
            </a:r>
            <a:endParaRPr lang="en-US" altLang="zh-CN" sz="2200" b="1" dirty="0">
              <a:solidFill>
                <a:srgbClr val="FFC000"/>
              </a:solidFill>
              <a:latin typeface="微软雅黑" pitchFamily="34" charset="-122"/>
              <a:ea typeface="微软雅黑" pitchFamily="34" charset="-122"/>
            </a:endParaRPr>
          </a:p>
        </p:txBody>
      </p:sp>
      <p:sp>
        <p:nvSpPr>
          <p:cNvPr id="55" name="矩形 47"/>
          <p:cNvSpPr>
            <a:spLocks noChangeArrowheads="1"/>
          </p:cNvSpPr>
          <p:nvPr/>
        </p:nvSpPr>
        <p:spPr bwMode="auto">
          <a:xfrm>
            <a:off x="2465322" y="4066771"/>
            <a:ext cx="8780276" cy="116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smtClean="0">
                <a:solidFill>
                  <a:schemeClr val="bg1">
                    <a:lumMod val="95000"/>
                  </a:schemeClr>
                </a:solidFill>
              </a:rPr>
              <a:t>      </a:t>
            </a:r>
            <a:r>
              <a:rPr lang="zh-CN" altLang="zh-CN" sz="1400" dirty="0" smtClean="0">
                <a:solidFill>
                  <a:schemeClr val="bg1">
                    <a:lumMod val="95000"/>
                  </a:schemeClr>
                </a:solidFill>
              </a:rPr>
              <a:t>透视式头盔显示器是增强现实系统经常使用的人机交互设备。其中，视频透视式头盔显示器利用安装在头盔前部的双目摄像机获取真实环境信息，</a:t>
            </a:r>
            <a:r>
              <a:rPr lang="zh-CN" altLang="zh-CN" sz="1400" dirty="0">
                <a:solidFill>
                  <a:schemeClr val="bg1">
                    <a:lumMod val="95000"/>
                  </a:schemeClr>
                </a:solidFill>
              </a:rPr>
              <a:t>计算机在摄像机视频中实时叠加数据、文字，图形等信息，使用户可以通过安装在眼镜前部的显示器，感知虚拟几何对象和真实环境视频融为一体的增强现实场景。另一方面，光学透视式头盔显示器利用安装在眼镜前部的双目光学合成器获取真实环境信息，用户既可以透过光学合成器观察到周围的真实环境，又可以观察到计算机产生的数据、文字、图形等信息。</a:t>
            </a:r>
          </a:p>
        </p:txBody>
      </p:sp>
    </p:spTree>
    <p:extLst>
      <p:ext uri="{BB962C8B-B14F-4D97-AF65-F5344CB8AC3E}">
        <p14:creationId xmlns:p14="http://schemas.microsoft.com/office/powerpoint/2010/main" val="4252272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750"/>
                                        <p:tgtEl>
                                          <p:spTgt spid="49"/>
                                        </p:tgtEl>
                                      </p:cBhvr>
                                    </p:animEffect>
                                    <p:anim calcmode="lin" valueType="num">
                                      <p:cBhvr>
                                        <p:cTn id="25" dur="750" fill="hold"/>
                                        <p:tgtEl>
                                          <p:spTgt spid="49"/>
                                        </p:tgtEl>
                                        <p:attrNameLst>
                                          <p:attrName>ppt_x</p:attrName>
                                        </p:attrNameLst>
                                      </p:cBhvr>
                                      <p:tavLst>
                                        <p:tav tm="0">
                                          <p:val>
                                            <p:strVal val="#ppt_x"/>
                                          </p:val>
                                        </p:tav>
                                        <p:tav tm="100000">
                                          <p:val>
                                            <p:strVal val="#ppt_x"/>
                                          </p:val>
                                        </p:tav>
                                      </p:tavLst>
                                    </p:anim>
                                    <p:anim calcmode="lin" valueType="num">
                                      <p:cBhvr>
                                        <p:cTn id="26" dur="750" fill="hold"/>
                                        <p:tgtEl>
                                          <p:spTgt spid="49"/>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14" presetClass="entr" presetSubtype="10" fill="hold" grpId="0" nodeType="afterEffect">
                                  <p:stCondLst>
                                    <p:cond delay="250"/>
                                  </p:stCondLst>
                                  <p:childTnLst>
                                    <p:set>
                                      <p:cBhvr>
                                        <p:cTn id="29" dur="1" fill="hold">
                                          <p:stCondLst>
                                            <p:cond delay="0"/>
                                          </p:stCondLst>
                                        </p:cTn>
                                        <p:tgtEl>
                                          <p:spTgt spid="54"/>
                                        </p:tgtEl>
                                        <p:attrNameLst>
                                          <p:attrName>style.visibility</p:attrName>
                                        </p:attrNameLst>
                                      </p:cBhvr>
                                      <p:to>
                                        <p:strVal val="visible"/>
                                      </p:to>
                                    </p:set>
                                    <p:animEffect transition="in" filter="randombar(horizontal)">
                                      <p:cBhvr>
                                        <p:cTn id="30" dur="400"/>
                                        <p:tgtEl>
                                          <p:spTgt spid="54"/>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55"/>
                                        </p:tgtEl>
                                        <p:attrNameLst>
                                          <p:attrName>style.visibility</p:attrName>
                                        </p:attrNameLst>
                                      </p:cBhvr>
                                      <p:to>
                                        <p:strVal val="visible"/>
                                      </p:to>
                                    </p:set>
                                    <p:animEffect transition="in" filter="randombar(horizontal)">
                                      <p:cBhvr>
                                        <p:cTn id="33"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53" grpId="0"/>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场景显示方式</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0" name="Rectangle 2"/>
          <p:cNvSpPr/>
          <p:nvPr/>
        </p:nvSpPr>
        <p:spPr>
          <a:xfrm>
            <a:off x="2418075" y="3449395"/>
            <a:ext cx="8827524" cy="2447822"/>
          </a:xfrm>
          <a:prstGeom prst="rect">
            <a:avLst/>
          </a:prstGeom>
          <a:solidFill>
            <a:srgbClr val="333333"/>
          </a:solidFill>
          <a:ln>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2" name="Straight Connector 6"/>
          <p:cNvCxnSpPr/>
          <p:nvPr/>
        </p:nvCxnSpPr>
        <p:spPr>
          <a:xfrm>
            <a:off x="2418074" y="288821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301749" y="1778398"/>
            <a:ext cx="9060174"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en-US" altLang="zh-CN" sz="1400" dirty="0"/>
              <a:t>VR</a:t>
            </a:r>
            <a:r>
              <a:rPr lang="zh-CN" altLang="zh-CN" sz="1400" dirty="0"/>
              <a:t>人机交互是用户在虚拟环境中操作各种虚拟对象、获得逼真感知的必要条件，主要涉及人与虚拟环境之间互相作用和互相影响的信息交换方式与设备。 </a:t>
            </a:r>
            <a:endParaRPr lang="zh-CN" altLang="en-US" sz="1400" dirty="0">
              <a:solidFill>
                <a:schemeClr val="tx1">
                  <a:lumMod val="75000"/>
                  <a:lumOff val="25000"/>
                </a:schemeClr>
              </a:solidFill>
              <a:sym typeface="微软雅黑" pitchFamily="34" charset="-122"/>
            </a:endParaRPr>
          </a:p>
        </p:txBody>
      </p:sp>
      <p:sp>
        <p:nvSpPr>
          <p:cNvPr id="56" name="矩形 55"/>
          <p:cNvSpPr/>
          <p:nvPr/>
        </p:nvSpPr>
        <p:spPr>
          <a:xfrm>
            <a:off x="6316318" y="3598169"/>
            <a:ext cx="1031033" cy="430879"/>
          </a:xfrm>
          <a:prstGeom prst="rect">
            <a:avLst/>
          </a:prstGeom>
        </p:spPr>
        <p:txBody>
          <a:bodyPr wrap="none" lIns="91431" tIns="45716" rIns="91431" bIns="45716">
            <a:spAutoFit/>
          </a:bodyPr>
          <a:lstStyle/>
          <a:p>
            <a:pPr algn="ctr"/>
            <a:r>
              <a:rPr lang="zh-CN" altLang="en-US" sz="2200" b="1" dirty="0" smtClean="0">
                <a:solidFill>
                  <a:srgbClr val="05BAC8"/>
                </a:solidFill>
                <a:latin typeface="微软雅黑" pitchFamily="34" charset="-122"/>
                <a:ea typeface="微软雅黑" pitchFamily="34" charset="-122"/>
              </a:rPr>
              <a:t>桌面式</a:t>
            </a:r>
            <a:endParaRPr lang="en-US" altLang="zh-CN" sz="2200" b="1" dirty="0">
              <a:solidFill>
                <a:srgbClr val="05BAC8"/>
              </a:solidFill>
              <a:latin typeface="微软雅黑" pitchFamily="34" charset="-122"/>
              <a:ea typeface="微软雅黑" pitchFamily="34" charset="-122"/>
            </a:endParaRPr>
          </a:p>
        </p:txBody>
      </p:sp>
      <p:sp>
        <p:nvSpPr>
          <p:cNvPr id="57" name="矩形 47"/>
          <p:cNvSpPr>
            <a:spLocks noChangeArrowheads="1"/>
          </p:cNvSpPr>
          <p:nvPr/>
        </p:nvSpPr>
        <p:spPr bwMode="auto">
          <a:xfrm>
            <a:off x="2517913" y="4027015"/>
            <a:ext cx="8600662" cy="177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400" dirty="0" smtClean="0">
                <a:solidFill>
                  <a:schemeClr val="bg1"/>
                </a:solidFill>
              </a:rPr>
              <a:t>      </a:t>
            </a:r>
            <a:r>
              <a:rPr lang="zh-CN" altLang="zh-CN" sz="1400" dirty="0" smtClean="0">
                <a:solidFill>
                  <a:schemeClr val="bg1"/>
                </a:solidFill>
              </a:rPr>
              <a:t>桌面式</a:t>
            </a:r>
            <a:r>
              <a:rPr lang="zh-CN" altLang="zh-CN" sz="1400" dirty="0">
                <a:solidFill>
                  <a:schemeClr val="bg1"/>
                </a:solidFill>
              </a:rPr>
              <a:t>显示系统将虚拟环境的场景图像投影到水平放置的显示设备上，使用户能够在工作台的水平面上完成交互操作。桌面显示系统主要由工作台、投影机和计算机组成。工作台包括反射镜和桌面显示屏，投影机将计算机生成的场景图像投射到反射镜，反射镜再将场景图像反射到显示屏。显示屏的场景图像既可以表现三维虚拟对象，也可以呈现可操作的系统工具和界面菜单。桌面显示系统比较适用于电子图表绘制和数字化设计、教师操作虚拟对象进行讲解和示范、网络环境下多用户协同工作等，但是桌面显示系统产生的三维虚拟场景沉浸感不强。 </a:t>
            </a:r>
            <a:endParaRPr lang="zh-CN" altLang="en-US" sz="1400" dirty="0">
              <a:solidFill>
                <a:schemeClr val="bg1"/>
              </a:solidFill>
              <a:sym typeface="微软雅黑" pitchFamily="34" charset="-122"/>
            </a:endParaRPr>
          </a:p>
        </p:txBody>
      </p:sp>
    </p:spTree>
    <p:extLst>
      <p:ext uri="{BB962C8B-B14F-4D97-AF65-F5344CB8AC3E}">
        <p14:creationId xmlns:p14="http://schemas.microsoft.com/office/powerpoint/2010/main" val="655856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par>
                                <p:cTn id="21" presetID="47"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750"/>
                                        <p:tgtEl>
                                          <p:spTgt spid="50"/>
                                        </p:tgtEl>
                                      </p:cBhvr>
                                    </p:animEffect>
                                    <p:anim calcmode="lin" valueType="num">
                                      <p:cBhvr>
                                        <p:cTn id="24" dur="750" fill="hold"/>
                                        <p:tgtEl>
                                          <p:spTgt spid="50"/>
                                        </p:tgtEl>
                                        <p:attrNameLst>
                                          <p:attrName>ppt_x</p:attrName>
                                        </p:attrNameLst>
                                      </p:cBhvr>
                                      <p:tavLst>
                                        <p:tav tm="0">
                                          <p:val>
                                            <p:strVal val="#ppt_x"/>
                                          </p:val>
                                        </p:tav>
                                        <p:tav tm="100000">
                                          <p:val>
                                            <p:strVal val="#ppt_x"/>
                                          </p:val>
                                        </p:tav>
                                      </p:tavLst>
                                    </p:anim>
                                    <p:anim calcmode="lin" valueType="num">
                                      <p:cBhvr>
                                        <p:cTn id="25" dur="750" fill="hold"/>
                                        <p:tgtEl>
                                          <p:spTgt spid="50"/>
                                        </p:tgtEl>
                                        <p:attrNameLst>
                                          <p:attrName>ppt_y</p:attrName>
                                        </p:attrNameLst>
                                      </p:cBhvr>
                                      <p:tavLst>
                                        <p:tav tm="0">
                                          <p:val>
                                            <p:strVal val="#ppt_y-.1"/>
                                          </p:val>
                                        </p:tav>
                                        <p:tav tm="100000">
                                          <p:val>
                                            <p:strVal val="#ppt_y"/>
                                          </p:val>
                                        </p:tav>
                                      </p:tavLst>
                                    </p:anim>
                                  </p:childTnLst>
                                </p:cTn>
                              </p:par>
                              <p:par>
                                <p:cTn id="26" presetID="14" presetClass="entr" presetSubtype="10" fill="hold" grpId="0" nodeType="withEffect">
                                  <p:stCondLst>
                                    <p:cond delay="250"/>
                                  </p:stCondLst>
                                  <p:childTnLst>
                                    <p:set>
                                      <p:cBhvr>
                                        <p:cTn id="27" dur="1" fill="hold">
                                          <p:stCondLst>
                                            <p:cond delay="0"/>
                                          </p:stCondLst>
                                        </p:cTn>
                                        <p:tgtEl>
                                          <p:spTgt spid="56"/>
                                        </p:tgtEl>
                                        <p:attrNameLst>
                                          <p:attrName>style.visibility</p:attrName>
                                        </p:attrNameLst>
                                      </p:cBhvr>
                                      <p:to>
                                        <p:strVal val="visible"/>
                                      </p:to>
                                    </p:set>
                                    <p:animEffect transition="in" filter="randombar(horizontal)">
                                      <p:cBhvr>
                                        <p:cTn id="28" dur="400"/>
                                        <p:tgtEl>
                                          <p:spTgt spid="56"/>
                                        </p:tgtEl>
                                      </p:cBhvr>
                                    </p:animEffect>
                                  </p:childTnLst>
                                </p:cTn>
                              </p:par>
                              <p:par>
                                <p:cTn id="29" presetID="14" presetClass="entr" presetSubtype="10" fill="hold" grpId="0" nodeType="withEffect">
                                  <p:stCondLst>
                                    <p:cond delay="250"/>
                                  </p:stCondLst>
                                  <p:childTnLst>
                                    <p:set>
                                      <p:cBhvr>
                                        <p:cTn id="30" dur="1" fill="hold">
                                          <p:stCondLst>
                                            <p:cond delay="0"/>
                                          </p:stCondLst>
                                        </p:cTn>
                                        <p:tgtEl>
                                          <p:spTgt spid="57"/>
                                        </p:tgtEl>
                                        <p:attrNameLst>
                                          <p:attrName>style.visibility</p:attrName>
                                        </p:attrNameLst>
                                      </p:cBhvr>
                                      <p:to>
                                        <p:strVal val="visible"/>
                                      </p:to>
                                    </p:set>
                                    <p:animEffect transition="in" filter="randombar(horizontal)">
                                      <p:cBhvr>
                                        <p:cTn id="31"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0" grpId="0" animBg="1"/>
      <p:bldP spid="53" grpId="0"/>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场景显示方式</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2301749" y="3446074"/>
            <a:ext cx="8943849" cy="2029987"/>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2" name="Straight Connector 6"/>
          <p:cNvCxnSpPr/>
          <p:nvPr/>
        </p:nvCxnSpPr>
        <p:spPr>
          <a:xfrm>
            <a:off x="2418074" y="288821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301749" y="1778398"/>
            <a:ext cx="9060174"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en-US" altLang="zh-CN" sz="1400" dirty="0"/>
              <a:t>VR</a:t>
            </a:r>
            <a:r>
              <a:rPr lang="zh-CN" altLang="zh-CN" sz="1400" dirty="0"/>
              <a:t>人机交互是用户在虚拟环境中操作各种虚拟对象、获得逼真感知的必要条件，主要涉及人与虚拟环境之间互相作用和互相影响的信息交换方式与设备。 </a:t>
            </a:r>
            <a:endParaRPr lang="zh-CN" altLang="en-US" sz="1400" dirty="0">
              <a:solidFill>
                <a:schemeClr val="tx1">
                  <a:lumMod val="75000"/>
                  <a:lumOff val="25000"/>
                </a:schemeClr>
              </a:solidFill>
              <a:sym typeface="微软雅黑" pitchFamily="34" charset="-122"/>
            </a:endParaRPr>
          </a:p>
        </p:txBody>
      </p:sp>
      <p:sp>
        <p:nvSpPr>
          <p:cNvPr id="54" name="矩形 53"/>
          <p:cNvSpPr/>
          <p:nvPr/>
        </p:nvSpPr>
        <p:spPr>
          <a:xfrm>
            <a:off x="6258156" y="3572403"/>
            <a:ext cx="1031033" cy="430879"/>
          </a:xfrm>
          <a:prstGeom prst="rect">
            <a:avLst/>
          </a:prstGeom>
        </p:spPr>
        <p:txBody>
          <a:bodyPr wrap="none" lIns="91431" tIns="45716" rIns="91431" bIns="45716">
            <a:spAutoFit/>
          </a:bodyPr>
          <a:lstStyle/>
          <a:p>
            <a:pPr algn="ctr"/>
            <a:r>
              <a:rPr lang="zh-CN" altLang="en-US" sz="2200" b="1" dirty="0" smtClean="0">
                <a:solidFill>
                  <a:srgbClr val="00B050"/>
                </a:solidFill>
                <a:latin typeface="微软雅黑" pitchFamily="34" charset="-122"/>
                <a:ea typeface="微软雅黑" pitchFamily="34" charset="-122"/>
              </a:rPr>
              <a:t>投影式</a:t>
            </a:r>
            <a:endParaRPr lang="en-US" altLang="zh-CN" sz="2200" b="1" dirty="0">
              <a:solidFill>
                <a:srgbClr val="00B050"/>
              </a:solidFill>
              <a:latin typeface="微软雅黑" pitchFamily="34" charset="-122"/>
              <a:ea typeface="微软雅黑" pitchFamily="34" charset="-122"/>
            </a:endParaRPr>
          </a:p>
        </p:txBody>
      </p:sp>
      <p:sp>
        <p:nvSpPr>
          <p:cNvPr id="55" name="矩形 47"/>
          <p:cNvSpPr>
            <a:spLocks noChangeArrowheads="1"/>
          </p:cNvSpPr>
          <p:nvPr/>
        </p:nvSpPr>
        <p:spPr bwMode="auto">
          <a:xfrm>
            <a:off x="2465322" y="4066771"/>
            <a:ext cx="8780276" cy="116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smtClean="0">
                <a:solidFill>
                  <a:schemeClr val="bg1"/>
                </a:solidFill>
              </a:rPr>
              <a:t>      </a:t>
            </a:r>
            <a:r>
              <a:rPr lang="zh-CN" altLang="zh-CN" sz="1400" dirty="0" smtClean="0">
                <a:solidFill>
                  <a:schemeClr val="bg1"/>
                </a:solidFill>
              </a:rPr>
              <a:t>投影式</a:t>
            </a:r>
            <a:r>
              <a:rPr lang="zh-CN" altLang="zh-CN" sz="1400" dirty="0">
                <a:solidFill>
                  <a:schemeClr val="bg1"/>
                </a:solidFill>
              </a:rPr>
              <a:t>显示系统是一种典型多面投影的虚拟场景显示系统，可以容纳多个用户同时感受逼真的立体虚拟场景。投影式显示系统可以为用户呈现前、左、右、上、下方向的立体虚拟场景，能够使用户获得逼真的视觉感知、</a:t>
            </a:r>
            <a:r>
              <a:rPr lang="en-US" altLang="zh-CN" sz="1400" dirty="0">
                <a:solidFill>
                  <a:schemeClr val="bg1"/>
                </a:solidFill>
              </a:rPr>
              <a:t>“</a:t>
            </a:r>
            <a:r>
              <a:rPr lang="zh-CN" altLang="zh-CN" sz="1400" dirty="0">
                <a:solidFill>
                  <a:schemeClr val="bg1"/>
                </a:solidFill>
              </a:rPr>
              <a:t>沉浸</a:t>
            </a:r>
            <a:r>
              <a:rPr lang="en-US" altLang="zh-CN" sz="1400" dirty="0">
                <a:solidFill>
                  <a:schemeClr val="bg1"/>
                </a:solidFill>
              </a:rPr>
              <a:t>”</a:t>
            </a:r>
            <a:r>
              <a:rPr lang="zh-CN" altLang="zh-CN" sz="1400" dirty="0">
                <a:solidFill>
                  <a:schemeClr val="bg1"/>
                </a:solidFill>
              </a:rPr>
              <a:t>于虚拟环境，但是系统的应用和普及经常受到高价格、大场地等因素的限制。相对而言，墙式投影拼接显示系统是一种比较经济、易于推广的虚拟场景显示方式。一般由计算机、大屏幕、融合器和多个投影仪组成，能够通过环形或柱形大屏幕、两个以上的投影仪呈现宽视场的立体虚拟场景。</a:t>
            </a:r>
          </a:p>
        </p:txBody>
      </p:sp>
    </p:spTree>
    <p:extLst>
      <p:ext uri="{BB962C8B-B14F-4D97-AF65-F5344CB8AC3E}">
        <p14:creationId xmlns:p14="http://schemas.microsoft.com/office/powerpoint/2010/main" val="17557571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750"/>
                                        <p:tgtEl>
                                          <p:spTgt spid="49"/>
                                        </p:tgtEl>
                                      </p:cBhvr>
                                    </p:animEffect>
                                    <p:anim calcmode="lin" valueType="num">
                                      <p:cBhvr>
                                        <p:cTn id="25" dur="750" fill="hold"/>
                                        <p:tgtEl>
                                          <p:spTgt spid="49"/>
                                        </p:tgtEl>
                                        <p:attrNameLst>
                                          <p:attrName>ppt_x</p:attrName>
                                        </p:attrNameLst>
                                      </p:cBhvr>
                                      <p:tavLst>
                                        <p:tav tm="0">
                                          <p:val>
                                            <p:strVal val="#ppt_x"/>
                                          </p:val>
                                        </p:tav>
                                        <p:tav tm="100000">
                                          <p:val>
                                            <p:strVal val="#ppt_x"/>
                                          </p:val>
                                        </p:tav>
                                      </p:tavLst>
                                    </p:anim>
                                    <p:anim calcmode="lin" valueType="num">
                                      <p:cBhvr>
                                        <p:cTn id="26" dur="750" fill="hold"/>
                                        <p:tgtEl>
                                          <p:spTgt spid="49"/>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14" presetClass="entr" presetSubtype="10" fill="hold" grpId="0" nodeType="afterEffect">
                                  <p:stCondLst>
                                    <p:cond delay="250"/>
                                  </p:stCondLst>
                                  <p:childTnLst>
                                    <p:set>
                                      <p:cBhvr>
                                        <p:cTn id="29" dur="1" fill="hold">
                                          <p:stCondLst>
                                            <p:cond delay="0"/>
                                          </p:stCondLst>
                                        </p:cTn>
                                        <p:tgtEl>
                                          <p:spTgt spid="54"/>
                                        </p:tgtEl>
                                        <p:attrNameLst>
                                          <p:attrName>style.visibility</p:attrName>
                                        </p:attrNameLst>
                                      </p:cBhvr>
                                      <p:to>
                                        <p:strVal val="visible"/>
                                      </p:to>
                                    </p:set>
                                    <p:animEffect transition="in" filter="randombar(horizontal)">
                                      <p:cBhvr>
                                        <p:cTn id="30" dur="400"/>
                                        <p:tgtEl>
                                          <p:spTgt spid="54"/>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55"/>
                                        </p:tgtEl>
                                        <p:attrNameLst>
                                          <p:attrName>style.visibility</p:attrName>
                                        </p:attrNameLst>
                                      </p:cBhvr>
                                      <p:to>
                                        <p:strVal val="visible"/>
                                      </p:to>
                                    </p:set>
                                    <p:animEffect transition="in" filter="randombar(horizontal)">
                                      <p:cBhvr>
                                        <p:cTn id="33"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53" grpId="0"/>
      <p:bldP spid="54"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场景显示方式</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2301749" y="3446074"/>
            <a:ext cx="8943849" cy="2029987"/>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2" name="Straight Connector 6"/>
          <p:cNvCxnSpPr/>
          <p:nvPr/>
        </p:nvCxnSpPr>
        <p:spPr>
          <a:xfrm>
            <a:off x="2418074" y="288821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301749" y="1778398"/>
            <a:ext cx="9060174"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en-US" altLang="zh-CN" sz="1400" dirty="0"/>
              <a:t>VR</a:t>
            </a:r>
            <a:r>
              <a:rPr lang="zh-CN" altLang="zh-CN" sz="1400" dirty="0"/>
              <a:t>人机交互是用户在虚拟环境中操作各种虚拟对象、获得逼真感知的必要条件，主要涉及人与虚拟环境之间互相作用和互相影响的信息交换方式与设备。 </a:t>
            </a:r>
            <a:endParaRPr lang="zh-CN" altLang="en-US" sz="1400" dirty="0">
              <a:solidFill>
                <a:schemeClr val="tx1">
                  <a:lumMod val="75000"/>
                  <a:lumOff val="25000"/>
                </a:schemeClr>
              </a:solidFill>
              <a:sym typeface="微软雅黑" pitchFamily="34" charset="-122"/>
            </a:endParaRPr>
          </a:p>
        </p:txBody>
      </p:sp>
      <p:sp>
        <p:nvSpPr>
          <p:cNvPr id="54" name="矩形 53"/>
          <p:cNvSpPr/>
          <p:nvPr/>
        </p:nvSpPr>
        <p:spPr>
          <a:xfrm>
            <a:off x="6258156" y="3572403"/>
            <a:ext cx="1031033" cy="430879"/>
          </a:xfrm>
          <a:prstGeom prst="rect">
            <a:avLst/>
          </a:prstGeom>
        </p:spPr>
        <p:txBody>
          <a:bodyPr wrap="none" lIns="91431" tIns="45716" rIns="91431" bIns="45716">
            <a:spAutoFit/>
          </a:bodyPr>
          <a:lstStyle/>
          <a:p>
            <a:pPr algn="ctr"/>
            <a:r>
              <a:rPr lang="zh-CN" altLang="en-US" sz="2200" b="1" dirty="0" smtClean="0">
                <a:solidFill>
                  <a:srgbClr val="FFFF00"/>
                </a:solidFill>
                <a:latin typeface="微软雅黑" pitchFamily="34" charset="-122"/>
                <a:ea typeface="微软雅黑" pitchFamily="34" charset="-122"/>
              </a:rPr>
              <a:t>手持式</a:t>
            </a:r>
            <a:endParaRPr lang="en-US" altLang="zh-CN" sz="2200" b="1" dirty="0">
              <a:solidFill>
                <a:srgbClr val="FFFF00"/>
              </a:solidFill>
              <a:latin typeface="微软雅黑" pitchFamily="34" charset="-122"/>
              <a:ea typeface="微软雅黑" pitchFamily="34" charset="-122"/>
            </a:endParaRPr>
          </a:p>
        </p:txBody>
      </p:sp>
      <p:sp>
        <p:nvSpPr>
          <p:cNvPr id="55" name="矩形 47"/>
          <p:cNvSpPr>
            <a:spLocks noChangeArrowheads="1"/>
          </p:cNvSpPr>
          <p:nvPr/>
        </p:nvSpPr>
        <p:spPr bwMode="auto">
          <a:xfrm>
            <a:off x="2465322" y="4066771"/>
            <a:ext cx="8780276" cy="95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smtClean="0">
                <a:solidFill>
                  <a:schemeClr val="bg1"/>
                </a:solidFill>
              </a:rPr>
              <a:t>       </a:t>
            </a:r>
            <a:r>
              <a:rPr lang="zh-CN" altLang="zh-CN" sz="1400" dirty="0" smtClean="0">
                <a:solidFill>
                  <a:schemeClr val="bg1"/>
                </a:solidFill>
              </a:rPr>
              <a:t>随着</a:t>
            </a:r>
            <a:r>
              <a:rPr lang="zh-CN" altLang="zh-CN" sz="1400" dirty="0">
                <a:solidFill>
                  <a:schemeClr val="bg1"/>
                </a:solidFill>
              </a:rPr>
              <a:t>移动计算设备和无线网络技术的快速发展，个人数字助理和智能手机已经具备了较高的信息计算、存储和传输能力，尤其是图形和视频处理能力。基于移动计算的手持式显示也是增强现实系统的重要人机交互方式。尤其在一些对沉浸感要求不高的应用系统中，手持式显示相对头盔显示，在交互性、便携性、移动性、安全性等方面具有较大的优势。 </a:t>
            </a:r>
          </a:p>
        </p:txBody>
      </p:sp>
    </p:spTree>
    <p:extLst>
      <p:ext uri="{BB962C8B-B14F-4D97-AF65-F5344CB8AC3E}">
        <p14:creationId xmlns:p14="http://schemas.microsoft.com/office/powerpoint/2010/main" val="20319683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750"/>
                                        <p:tgtEl>
                                          <p:spTgt spid="49"/>
                                        </p:tgtEl>
                                      </p:cBhvr>
                                    </p:animEffect>
                                    <p:anim calcmode="lin" valueType="num">
                                      <p:cBhvr>
                                        <p:cTn id="25" dur="750" fill="hold"/>
                                        <p:tgtEl>
                                          <p:spTgt spid="49"/>
                                        </p:tgtEl>
                                        <p:attrNameLst>
                                          <p:attrName>ppt_x</p:attrName>
                                        </p:attrNameLst>
                                      </p:cBhvr>
                                      <p:tavLst>
                                        <p:tav tm="0">
                                          <p:val>
                                            <p:strVal val="#ppt_x"/>
                                          </p:val>
                                        </p:tav>
                                        <p:tav tm="100000">
                                          <p:val>
                                            <p:strVal val="#ppt_x"/>
                                          </p:val>
                                        </p:tav>
                                      </p:tavLst>
                                    </p:anim>
                                    <p:anim calcmode="lin" valueType="num">
                                      <p:cBhvr>
                                        <p:cTn id="26" dur="750" fill="hold"/>
                                        <p:tgtEl>
                                          <p:spTgt spid="49"/>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14" presetClass="entr" presetSubtype="10" fill="hold" grpId="0" nodeType="afterEffect">
                                  <p:stCondLst>
                                    <p:cond delay="250"/>
                                  </p:stCondLst>
                                  <p:childTnLst>
                                    <p:set>
                                      <p:cBhvr>
                                        <p:cTn id="29" dur="1" fill="hold">
                                          <p:stCondLst>
                                            <p:cond delay="0"/>
                                          </p:stCondLst>
                                        </p:cTn>
                                        <p:tgtEl>
                                          <p:spTgt spid="54"/>
                                        </p:tgtEl>
                                        <p:attrNameLst>
                                          <p:attrName>style.visibility</p:attrName>
                                        </p:attrNameLst>
                                      </p:cBhvr>
                                      <p:to>
                                        <p:strVal val="visible"/>
                                      </p:to>
                                    </p:set>
                                    <p:animEffect transition="in" filter="randombar(horizontal)">
                                      <p:cBhvr>
                                        <p:cTn id="30" dur="400"/>
                                        <p:tgtEl>
                                          <p:spTgt spid="54"/>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55"/>
                                        </p:tgtEl>
                                        <p:attrNameLst>
                                          <p:attrName>style.visibility</p:attrName>
                                        </p:attrNameLst>
                                      </p:cBhvr>
                                      <p:to>
                                        <p:strVal val="visible"/>
                                      </p:to>
                                    </p:set>
                                    <p:animEffect transition="in" filter="randombar(horizontal)">
                                      <p:cBhvr>
                                        <p:cTn id="33"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53" grpId="0"/>
      <p:bldP spid="54"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场景显示方式</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5334856" y="570216"/>
            <a:ext cx="263341" cy="395013"/>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2301749" y="3446074"/>
            <a:ext cx="8943849" cy="2029987"/>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52" name="Straight Connector 6"/>
          <p:cNvCxnSpPr/>
          <p:nvPr/>
        </p:nvCxnSpPr>
        <p:spPr>
          <a:xfrm>
            <a:off x="2418074" y="2888216"/>
            <a:ext cx="8827524"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矩形 47"/>
          <p:cNvSpPr>
            <a:spLocks noChangeArrowheads="1"/>
          </p:cNvSpPr>
          <p:nvPr/>
        </p:nvSpPr>
        <p:spPr bwMode="auto">
          <a:xfrm>
            <a:off x="2301749" y="1778398"/>
            <a:ext cx="9060174"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en-US" altLang="zh-CN" sz="1400" dirty="0"/>
              <a:t>VR</a:t>
            </a:r>
            <a:r>
              <a:rPr lang="zh-CN" altLang="zh-CN" sz="1400" dirty="0"/>
              <a:t>人机交互是用户在虚拟环境中操作各种虚拟对象、获得逼真感知的必要条件，主要涉及人与虚拟环境之间互相作用和互相影响的信息交换方式与设备。 </a:t>
            </a:r>
            <a:endParaRPr lang="zh-CN" altLang="en-US" sz="1400" dirty="0">
              <a:solidFill>
                <a:schemeClr val="tx1">
                  <a:lumMod val="75000"/>
                  <a:lumOff val="25000"/>
                </a:schemeClr>
              </a:solidFill>
              <a:sym typeface="微软雅黑" pitchFamily="34" charset="-122"/>
            </a:endParaRPr>
          </a:p>
        </p:txBody>
      </p:sp>
      <p:sp>
        <p:nvSpPr>
          <p:cNvPr id="54" name="矩形 53"/>
          <p:cNvSpPr/>
          <p:nvPr/>
        </p:nvSpPr>
        <p:spPr>
          <a:xfrm>
            <a:off x="6117091" y="3572403"/>
            <a:ext cx="1313162" cy="430879"/>
          </a:xfrm>
          <a:prstGeom prst="rect">
            <a:avLst/>
          </a:prstGeom>
        </p:spPr>
        <p:txBody>
          <a:bodyPr wrap="none" lIns="91431" tIns="45716" rIns="91431" bIns="45716">
            <a:spAutoFit/>
          </a:bodyPr>
          <a:lstStyle/>
          <a:p>
            <a:pPr algn="ctr"/>
            <a:r>
              <a:rPr lang="zh-CN" altLang="en-US" sz="2200" b="1" dirty="0" smtClean="0">
                <a:solidFill>
                  <a:srgbClr val="FF0000"/>
                </a:solidFill>
                <a:latin typeface="微软雅黑" pitchFamily="34" charset="-122"/>
                <a:ea typeface="微软雅黑" pitchFamily="34" charset="-122"/>
              </a:rPr>
              <a:t>自由立体</a:t>
            </a:r>
            <a:endParaRPr lang="en-US" altLang="zh-CN" sz="2200" b="1" dirty="0">
              <a:solidFill>
                <a:srgbClr val="FF0000"/>
              </a:solidFill>
              <a:latin typeface="微软雅黑" pitchFamily="34" charset="-122"/>
              <a:ea typeface="微软雅黑" pitchFamily="34" charset="-122"/>
            </a:endParaRPr>
          </a:p>
        </p:txBody>
      </p:sp>
      <p:sp>
        <p:nvSpPr>
          <p:cNvPr id="55" name="矩形 47"/>
          <p:cNvSpPr>
            <a:spLocks noChangeArrowheads="1"/>
          </p:cNvSpPr>
          <p:nvPr/>
        </p:nvSpPr>
        <p:spPr bwMode="auto">
          <a:xfrm>
            <a:off x="2465322" y="4133031"/>
            <a:ext cx="8780276" cy="9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smtClean="0">
                <a:solidFill>
                  <a:schemeClr val="bg1"/>
                </a:solidFill>
              </a:rPr>
              <a:t>      </a:t>
            </a:r>
            <a:r>
              <a:rPr lang="zh-CN" altLang="zh-CN" sz="1400" dirty="0" smtClean="0">
                <a:solidFill>
                  <a:schemeClr val="bg1"/>
                </a:solidFill>
              </a:rPr>
              <a:t>无论</a:t>
            </a:r>
            <a:r>
              <a:rPr lang="zh-CN" altLang="zh-CN" sz="1400" dirty="0">
                <a:solidFill>
                  <a:schemeClr val="bg1"/>
                </a:solidFill>
              </a:rPr>
              <a:t>头盔显示，桌面显示还是投影显示方式，都需要借助必要的立体显示设备使用户获得虚拟场景的立体感知。由于用户佩戴这些立体显示设备时总是会有一些不适的感觉。因此人们开始研究多种</a:t>
            </a:r>
            <a:r>
              <a:rPr lang="en-US" altLang="zh-CN" sz="1400" dirty="0">
                <a:solidFill>
                  <a:schemeClr val="bg1"/>
                </a:solidFill>
              </a:rPr>
              <a:t>“</a:t>
            </a:r>
            <a:r>
              <a:rPr lang="zh-CN" altLang="zh-CN" sz="1400" dirty="0">
                <a:solidFill>
                  <a:schemeClr val="bg1"/>
                </a:solidFill>
              </a:rPr>
              <a:t>自由</a:t>
            </a:r>
            <a:r>
              <a:rPr lang="en-US" altLang="zh-CN" sz="1400" dirty="0">
                <a:solidFill>
                  <a:schemeClr val="bg1"/>
                </a:solidFill>
              </a:rPr>
              <a:t>”</a:t>
            </a:r>
            <a:r>
              <a:rPr lang="zh-CN" altLang="zh-CN" sz="1400" dirty="0">
                <a:solidFill>
                  <a:schemeClr val="bg1"/>
                </a:solidFill>
              </a:rPr>
              <a:t>立体显示方式及其设备，使用户不需要佩戴任何器具直接感受虚拟场景的立体效果。</a:t>
            </a:r>
          </a:p>
          <a:p>
            <a:pPr>
              <a:buNone/>
            </a:pPr>
            <a:endParaRPr lang="zh-CN" altLang="zh-CN" sz="1400" dirty="0">
              <a:solidFill>
                <a:schemeClr val="bg1"/>
              </a:solidFill>
            </a:endParaRPr>
          </a:p>
        </p:txBody>
      </p:sp>
    </p:spTree>
    <p:extLst>
      <p:ext uri="{BB962C8B-B14F-4D97-AF65-F5344CB8AC3E}">
        <p14:creationId xmlns:p14="http://schemas.microsoft.com/office/powerpoint/2010/main" val="19092081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arn(outVertical)">
                                      <p:cBhvr>
                                        <p:cTn id="15" dur="500"/>
                                        <p:tgtEl>
                                          <p:spTgt spid="53"/>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down)">
                                      <p:cBhvr>
                                        <p:cTn id="20" dur="500"/>
                                        <p:tgtEl>
                                          <p:spTgt spid="52"/>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750"/>
                                        <p:tgtEl>
                                          <p:spTgt spid="49"/>
                                        </p:tgtEl>
                                      </p:cBhvr>
                                    </p:animEffect>
                                    <p:anim calcmode="lin" valueType="num">
                                      <p:cBhvr>
                                        <p:cTn id="25" dur="750" fill="hold"/>
                                        <p:tgtEl>
                                          <p:spTgt spid="49"/>
                                        </p:tgtEl>
                                        <p:attrNameLst>
                                          <p:attrName>ppt_x</p:attrName>
                                        </p:attrNameLst>
                                      </p:cBhvr>
                                      <p:tavLst>
                                        <p:tav tm="0">
                                          <p:val>
                                            <p:strVal val="#ppt_x"/>
                                          </p:val>
                                        </p:tav>
                                        <p:tav tm="100000">
                                          <p:val>
                                            <p:strVal val="#ppt_x"/>
                                          </p:val>
                                        </p:tav>
                                      </p:tavLst>
                                    </p:anim>
                                    <p:anim calcmode="lin" valueType="num">
                                      <p:cBhvr>
                                        <p:cTn id="26" dur="750" fill="hold"/>
                                        <p:tgtEl>
                                          <p:spTgt spid="49"/>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14" presetClass="entr" presetSubtype="10" fill="hold" grpId="0" nodeType="afterEffect">
                                  <p:stCondLst>
                                    <p:cond delay="250"/>
                                  </p:stCondLst>
                                  <p:childTnLst>
                                    <p:set>
                                      <p:cBhvr>
                                        <p:cTn id="29" dur="1" fill="hold">
                                          <p:stCondLst>
                                            <p:cond delay="0"/>
                                          </p:stCondLst>
                                        </p:cTn>
                                        <p:tgtEl>
                                          <p:spTgt spid="54"/>
                                        </p:tgtEl>
                                        <p:attrNameLst>
                                          <p:attrName>style.visibility</p:attrName>
                                        </p:attrNameLst>
                                      </p:cBhvr>
                                      <p:to>
                                        <p:strVal val="visible"/>
                                      </p:to>
                                    </p:set>
                                    <p:animEffect transition="in" filter="randombar(horizontal)">
                                      <p:cBhvr>
                                        <p:cTn id="30" dur="400"/>
                                        <p:tgtEl>
                                          <p:spTgt spid="54"/>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55"/>
                                        </p:tgtEl>
                                        <p:attrNameLst>
                                          <p:attrName>style.visibility</p:attrName>
                                        </p:attrNameLst>
                                      </p:cBhvr>
                                      <p:to>
                                        <p:strVal val="visible"/>
                                      </p:to>
                                    </p:set>
                                    <p:animEffect transition="in" filter="randombar(horizontal)">
                                      <p:cBhvr>
                                        <p:cTn id="33" dur="4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53" grpId="0"/>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70454" y="1635548"/>
            <a:ext cx="952505" cy="369332"/>
          </a:xfrm>
          <a:prstGeom prst="rect">
            <a:avLst/>
          </a:prstGeom>
        </p:spPr>
        <p:txBody>
          <a:bodyPr wrap="none">
            <a:spAutoFit/>
          </a:bodyPr>
          <a:lstStyle/>
          <a:p>
            <a:pPr algn="ctr">
              <a:spcAft>
                <a:spcPts val="0"/>
              </a:spcAft>
              <a:defRPr/>
            </a:pPr>
            <a:r>
              <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简介</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3835559" y="1635548"/>
            <a:ext cx="1107996" cy="646331"/>
          </a:xfrm>
          <a:prstGeom prst="rect">
            <a:avLst/>
          </a:prstGeom>
        </p:spPr>
        <p:txBody>
          <a:bodyPr wrap="none">
            <a:spAutoFit/>
          </a:bodyPr>
          <a:lstStyle/>
          <a:p>
            <a:pPr algn="ctr">
              <a:spcAft>
                <a:spcPts val="0"/>
              </a:spcAft>
              <a:defRPr/>
            </a:pPr>
            <a:r>
              <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a:t>
            </a:r>
          </a:p>
          <a:p>
            <a:pPr algn="ctr">
              <a:spcAft>
                <a:spcPts val="0"/>
              </a:spcAft>
              <a:defRPr/>
            </a:pP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技术建模</a:t>
            </a:r>
            <a:endPar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554076" y="1635547"/>
            <a:ext cx="1107996" cy="646331"/>
          </a:xfrm>
          <a:prstGeom prst="rect">
            <a:avLst/>
          </a:prstGeom>
        </p:spPr>
        <p:txBody>
          <a:bodyPr wrap="none">
            <a:spAutoFit/>
          </a:bodyPr>
          <a:lstStyle/>
          <a:p>
            <a:pPr algn="ctr">
              <a:spcAft>
                <a:spcPts val="0"/>
              </a:spcAft>
              <a:defRPr/>
            </a:pPr>
            <a:r>
              <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a:t>
            </a:r>
          </a:p>
          <a:p>
            <a:pPr algn="ctr">
              <a:spcAft>
                <a:spcPts val="0"/>
              </a:spcAft>
              <a:defRPr/>
            </a:pP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表现技术</a:t>
            </a:r>
            <a:endPar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7134759" y="1635547"/>
            <a:ext cx="1107996" cy="646331"/>
          </a:xfrm>
          <a:prstGeom prst="rect">
            <a:avLst/>
          </a:prstGeom>
        </p:spPr>
        <p:txBody>
          <a:bodyPr wrap="none">
            <a:spAutoFit/>
          </a:bodyPr>
          <a:lstStyle/>
          <a:p>
            <a:pPr algn="ctr">
              <a:spcAft>
                <a:spcPts val="0"/>
              </a:spcAft>
              <a:defRPr/>
            </a:pPr>
            <a:r>
              <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a:t>
            </a:r>
          </a:p>
          <a:p>
            <a:pPr algn="ctr">
              <a:spcAft>
                <a:spcPts val="0"/>
              </a:spcAft>
              <a:defRPr/>
            </a:pP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交互方式</a:t>
            </a:r>
            <a:endPar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8850583" y="1635547"/>
            <a:ext cx="952504" cy="369332"/>
          </a:xfrm>
          <a:prstGeom prst="rect">
            <a:avLst/>
          </a:prstGeom>
        </p:spPr>
        <p:txBody>
          <a:bodyPr wrap="none">
            <a:spAutoFit/>
          </a:bodyPr>
          <a:lstStyle/>
          <a:p>
            <a:pPr algn="ctr">
              <a:spcAft>
                <a:spcPts val="0"/>
              </a:spcAft>
              <a:defRPr/>
            </a:pPr>
            <a:r>
              <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硬件</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p:cNvSpPr/>
          <p:nvPr/>
        </p:nvSpPr>
        <p:spPr>
          <a:xfrm>
            <a:off x="2474989" y="3481565"/>
            <a:ext cx="952505" cy="369332"/>
          </a:xfrm>
          <a:prstGeom prst="rect">
            <a:avLst/>
          </a:prstGeom>
        </p:spPr>
        <p:txBody>
          <a:bodyPr wrap="none">
            <a:spAutoFit/>
          </a:bodyPr>
          <a:lstStyle/>
          <a:p>
            <a:pPr algn="ctr">
              <a:spcAft>
                <a:spcPts val="0"/>
              </a:spcAft>
              <a:defRPr/>
            </a:pPr>
            <a:r>
              <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现状</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59"/>
          <p:cNvSpPr txBox="1">
            <a:spLocks noChangeArrowheads="1"/>
          </p:cNvSpPr>
          <p:nvPr/>
        </p:nvSpPr>
        <p:spPr bwMode="auto">
          <a:xfrm flipH="1">
            <a:off x="4439816" y="5338288"/>
            <a:ext cx="3312368" cy="646331"/>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600" b="1" kern="0" dirty="0">
                <a:solidFill>
                  <a:schemeClr val="bg1">
                    <a:lumMod val="85000"/>
                  </a:schemeClr>
                </a:solidFill>
                <a:latin typeface="微软雅黑" pitchFamily="34" charset="-122"/>
                <a:ea typeface="微软雅黑" pitchFamily="34" charset="-122"/>
              </a:rPr>
              <a:t>目录 </a:t>
            </a:r>
            <a:r>
              <a:rPr lang="en-US" altLang="zh-CN" sz="3600" b="1" kern="0" dirty="0">
                <a:solidFill>
                  <a:schemeClr val="bg1">
                    <a:lumMod val="85000"/>
                  </a:schemeClr>
                </a:solidFill>
                <a:latin typeface="微软雅黑" pitchFamily="34" charset="-122"/>
                <a:ea typeface="微软雅黑" pitchFamily="34" charset="-122"/>
              </a:rPr>
              <a:t>/ </a:t>
            </a:r>
            <a:r>
              <a:rPr lang="en-US" altLang="zh-CN" sz="2400" kern="0" dirty="0">
                <a:solidFill>
                  <a:schemeClr val="bg1">
                    <a:lumMod val="85000"/>
                  </a:schemeClr>
                </a:solidFill>
                <a:latin typeface="微软雅黑" pitchFamily="34" charset="-122"/>
                <a:ea typeface="微软雅黑" pitchFamily="34" charset="-122"/>
              </a:rPr>
              <a:t>CONTENTS</a:t>
            </a:r>
            <a:endParaRPr lang="en-US" altLang="ko-KR" sz="2400" kern="0" dirty="0">
              <a:solidFill>
                <a:schemeClr val="bg1">
                  <a:lumMod val="85000"/>
                </a:schemeClr>
              </a:solidFill>
              <a:latin typeface="微软雅黑" pitchFamily="34" charset="-122"/>
              <a:ea typeface="微软雅黑" pitchFamily="3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452666" y="593683"/>
            <a:ext cx="988080" cy="851793"/>
            <a:chOff x="1816562" y="1445477"/>
            <a:chExt cx="988080" cy="851793"/>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2104455"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3955473" y="593683"/>
            <a:ext cx="988080" cy="851793"/>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3679671"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5614033" y="593682"/>
            <a:ext cx="988080" cy="851793"/>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265821"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7194715" y="593680"/>
            <a:ext cx="988080" cy="851793"/>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846504"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7" name="组合 6"/>
          <p:cNvGrpSpPr/>
          <p:nvPr/>
        </p:nvGrpSpPr>
        <p:grpSpPr>
          <a:xfrm>
            <a:off x="8772838" y="599211"/>
            <a:ext cx="988080" cy="851793"/>
            <a:chOff x="8139294" y="1445477"/>
            <a:chExt cx="988080" cy="851793"/>
          </a:xfrm>
        </p:grpSpPr>
        <p:sp>
          <p:nvSpPr>
            <p:cNvPr id="44" name="等腰三角形 43"/>
            <p:cNvSpPr/>
            <p:nvPr/>
          </p:nvSpPr>
          <p:spPr>
            <a:xfrm>
              <a:off x="8139294" y="1445477"/>
              <a:ext cx="988080" cy="851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25"/>
            <p:cNvSpPr txBox="1"/>
            <p:nvPr/>
          </p:nvSpPr>
          <p:spPr>
            <a:xfrm>
              <a:off x="8427187"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5</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9" name="组合 8"/>
          <p:cNvGrpSpPr/>
          <p:nvPr/>
        </p:nvGrpSpPr>
        <p:grpSpPr>
          <a:xfrm>
            <a:off x="2457201" y="2501992"/>
            <a:ext cx="988080" cy="851793"/>
            <a:chOff x="9719979" y="1445476"/>
            <a:chExt cx="988080" cy="851793"/>
          </a:xfrm>
        </p:grpSpPr>
        <p:sp>
          <p:nvSpPr>
            <p:cNvPr id="45" name="等腰三角形 44"/>
            <p:cNvSpPr/>
            <p:nvPr/>
          </p:nvSpPr>
          <p:spPr>
            <a:xfrm>
              <a:off x="9719979" y="1445476"/>
              <a:ext cx="988080" cy="8517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10007872"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6</a:t>
              </a:r>
              <a:endParaRPr lang="zh-CN" altLang="en-US" sz="3200" dirty="0">
                <a:solidFill>
                  <a:schemeClr val="bg1"/>
                </a:solidFill>
                <a:latin typeface="Arial" panose="020B0604020202020204" pitchFamily="34" charset="0"/>
                <a:cs typeface="Arial" panose="020B0604020202020204" pitchFamily="34" charset="0"/>
              </a:endParaRPr>
            </a:p>
          </p:txBody>
        </p:sp>
      </p:grpSp>
      <p:sp>
        <p:nvSpPr>
          <p:cNvPr id="31" name="等腰三角形 45"/>
          <p:cNvSpPr/>
          <p:nvPr/>
        </p:nvSpPr>
        <p:spPr>
          <a:xfrm>
            <a:off x="3939707" y="2501991"/>
            <a:ext cx="1003845" cy="865383"/>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4240854" y="2772491"/>
            <a:ext cx="412292" cy="584775"/>
          </a:xfrm>
          <a:prstGeom prst="rect">
            <a:avLst/>
          </a:prstGeom>
          <a:noFill/>
        </p:spPr>
        <p:txBody>
          <a:bodyPr wrap="none" rtlCol="0">
            <a:spAutoFit/>
          </a:bodyPr>
          <a:lstStyle/>
          <a:p>
            <a:pPr algn="ctr"/>
            <a:r>
              <a:rPr lang="en-US" altLang="zh-CN" sz="3200" dirty="0">
                <a:solidFill>
                  <a:schemeClr val="bg1"/>
                </a:solidFill>
                <a:latin typeface="Arial" panose="020B0604020202020204" pitchFamily="34" charset="0"/>
                <a:cs typeface="Arial" panose="020B0604020202020204" pitchFamily="34" charset="0"/>
              </a:rPr>
              <a:t>7</a:t>
            </a:r>
            <a:endParaRPr lang="zh-CN" altLang="en-US" sz="3200" dirty="0">
              <a:solidFill>
                <a:schemeClr val="bg1"/>
              </a:solidFill>
              <a:latin typeface="Arial" panose="020B0604020202020204" pitchFamily="34" charset="0"/>
              <a:cs typeface="Arial" panose="020B0604020202020204" pitchFamily="34" charset="0"/>
            </a:endParaRPr>
          </a:p>
        </p:txBody>
      </p:sp>
      <p:sp>
        <p:nvSpPr>
          <p:cNvPr id="46" name="矩形 45"/>
          <p:cNvSpPr/>
          <p:nvPr/>
        </p:nvSpPr>
        <p:spPr>
          <a:xfrm>
            <a:off x="3953060" y="3471270"/>
            <a:ext cx="952505" cy="369332"/>
          </a:xfrm>
          <a:prstGeom prst="rect">
            <a:avLst/>
          </a:prstGeom>
        </p:spPr>
        <p:txBody>
          <a:bodyPr wrap="none">
            <a:spAutoFit/>
          </a:bodyPr>
          <a:lstStyle/>
          <a:p>
            <a:pPr algn="ctr">
              <a:spcAft>
                <a:spcPts val="0"/>
              </a:spcAft>
              <a:defRPr/>
            </a:pPr>
            <a:r>
              <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游戏</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等腰三角形 29"/>
          <p:cNvSpPr/>
          <p:nvPr/>
        </p:nvSpPr>
        <p:spPr>
          <a:xfrm>
            <a:off x="5614033" y="2501990"/>
            <a:ext cx="988080" cy="8517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889854" y="2781826"/>
            <a:ext cx="412292"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8</a:t>
            </a:r>
            <a:endParaRPr lang="zh-CN" altLang="en-US" sz="3200" dirty="0">
              <a:solidFill>
                <a:schemeClr val="bg1"/>
              </a:solidFill>
              <a:latin typeface="Arial" panose="020B0604020202020204" pitchFamily="34" charset="0"/>
              <a:cs typeface="Arial" panose="020B0604020202020204" pitchFamily="34" charset="0"/>
            </a:endParaRPr>
          </a:p>
        </p:txBody>
      </p:sp>
      <p:sp>
        <p:nvSpPr>
          <p:cNvPr id="51" name="矩形 50"/>
          <p:cNvSpPr/>
          <p:nvPr/>
        </p:nvSpPr>
        <p:spPr>
          <a:xfrm>
            <a:off x="5795799" y="3451394"/>
            <a:ext cx="646331" cy="369332"/>
          </a:xfrm>
          <a:prstGeom prst="rect">
            <a:avLst/>
          </a:prstGeom>
        </p:spPr>
        <p:txBody>
          <a:bodyPr wrap="none">
            <a:spAutoFit/>
          </a:bodyPr>
          <a:lstStyle/>
          <a:p>
            <a:pPr algn="ctr">
              <a:spcAft>
                <a:spcPts val="0"/>
              </a:spcAft>
              <a:defRPr/>
            </a:pPr>
            <a:r>
              <a:rPr lang="zh-CN" altLang="en-US" sz="1800" kern="10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74687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6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85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56" presetClass="path" presetSubtype="0" accel="50000" decel="50000" fill="hold" nodeType="withEffect">
                                  <p:stCondLst>
                                    <p:cond delay="0"/>
                                  </p:stCondLst>
                                  <p:childTnLst>
                                    <p:animMotion origin="layout" path="M -0.03737 0.0412 L 2.5E-6 2.59259E-6 " pathEditMode="relative" rAng="0" ptsTypes="AA">
                                      <p:cBhvr>
                                        <p:cTn id="26" dur="700" fill="hold"/>
                                        <p:tgtEl>
                                          <p:spTgt spid="15"/>
                                        </p:tgtEl>
                                        <p:attrNameLst>
                                          <p:attrName>ppt_x</p:attrName>
                                          <p:attrName>ppt_y</p:attrName>
                                        </p:attrNameLst>
                                      </p:cBhvr>
                                      <p:rCtr x="1862" y="-2060"/>
                                    </p:animMotion>
                                  </p:childTnLst>
                                </p:cTn>
                              </p:par>
                              <p:par>
                                <p:cTn id="27" presetID="10"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56" presetClass="path" presetSubtype="0" accel="50000" decel="50000" fill="hold" nodeType="withEffect">
                                  <p:stCondLst>
                                    <p:cond delay="250"/>
                                  </p:stCondLst>
                                  <p:childTnLst>
                                    <p:animMotion origin="layout" path="M -0.03737 0.0412 L 2.5E-6 2.59259E-6 " pathEditMode="relative" rAng="0" ptsTypes="AA">
                                      <p:cBhvr>
                                        <p:cTn id="31" dur="700" fill="hold"/>
                                        <p:tgtEl>
                                          <p:spTgt spid="3"/>
                                        </p:tgtEl>
                                        <p:attrNameLst>
                                          <p:attrName>ppt_x</p:attrName>
                                          <p:attrName>ppt_y</p:attrName>
                                        </p:attrNameLst>
                                      </p:cBhvr>
                                      <p:rCtr x="1862" y="-2060"/>
                                    </p:animMotion>
                                  </p:childTnLst>
                                </p:cTn>
                              </p:par>
                              <p:par>
                                <p:cTn id="32" presetID="10" presetClass="entr" presetSubtype="0" fill="hold"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56" presetClass="path" presetSubtype="0" accel="50000" decel="50000" fill="hold" nodeType="withEffect">
                                  <p:stCondLst>
                                    <p:cond delay="500"/>
                                  </p:stCondLst>
                                  <p:childTnLst>
                                    <p:animMotion origin="layout" path="M -0.03737 0.0412 L 2.5E-6 2.59259E-6 " pathEditMode="relative" rAng="0" ptsTypes="AA">
                                      <p:cBhvr>
                                        <p:cTn id="36" dur="700" fill="hold"/>
                                        <p:tgtEl>
                                          <p:spTgt spid="4"/>
                                        </p:tgtEl>
                                        <p:attrNameLst>
                                          <p:attrName>ppt_x</p:attrName>
                                          <p:attrName>ppt_y</p:attrName>
                                        </p:attrNameLst>
                                      </p:cBhvr>
                                      <p:rCtr x="1862" y="-2060"/>
                                    </p:animMotion>
                                  </p:childTnLst>
                                </p:cTn>
                              </p:par>
                              <p:par>
                                <p:cTn id="37" presetID="10" presetClass="entr" presetSubtype="0" fill="hold" nodeType="with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56" presetClass="path" presetSubtype="0" accel="50000" decel="50000" fill="hold" nodeType="withEffect">
                                  <p:stCondLst>
                                    <p:cond delay="500"/>
                                  </p:stCondLst>
                                  <p:childTnLst>
                                    <p:animMotion origin="layout" path="M -0.03737 0.0412 L 2.5E-6 2.59259E-6 " pathEditMode="relative" rAng="0" ptsTypes="AA">
                                      <p:cBhvr>
                                        <p:cTn id="41" dur="700" fill="hold"/>
                                        <p:tgtEl>
                                          <p:spTgt spid="5"/>
                                        </p:tgtEl>
                                        <p:attrNameLst>
                                          <p:attrName>ppt_x</p:attrName>
                                          <p:attrName>ppt_y</p:attrName>
                                        </p:attrNameLst>
                                      </p:cBhvr>
                                      <p:rCtr x="1862" y="-2060"/>
                                    </p:animMotion>
                                  </p:childTnLst>
                                </p:cTn>
                              </p:par>
                              <p:par>
                                <p:cTn id="42" presetID="10" presetClass="entr" presetSubtype="0" fill="hold" nodeType="withEffect">
                                  <p:stCondLst>
                                    <p:cond delay="75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childTnLst>
                                </p:cTn>
                              </p:par>
                              <p:par>
                                <p:cTn id="45" presetID="56" presetClass="path" presetSubtype="0" accel="50000" decel="50000" fill="hold" nodeType="withEffect">
                                  <p:stCondLst>
                                    <p:cond delay="750"/>
                                  </p:stCondLst>
                                  <p:childTnLst>
                                    <p:animMotion origin="layout" path="M -0.03737 0.0412 L 2.5E-6 2.59259E-6 " pathEditMode="relative" rAng="0" ptsTypes="AA">
                                      <p:cBhvr>
                                        <p:cTn id="46" dur="700" fill="hold"/>
                                        <p:tgtEl>
                                          <p:spTgt spid="7"/>
                                        </p:tgtEl>
                                        <p:attrNameLst>
                                          <p:attrName>ppt_x</p:attrName>
                                          <p:attrName>ppt_y</p:attrName>
                                        </p:attrNameLst>
                                      </p:cBhvr>
                                      <p:rCtr x="1862" y="-2060"/>
                                    </p:animMotion>
                                  </p:childTnLst>
                                </p:cTn>
                              </p:par>
                              <p:par>
                                <p:cTn id="47" presetID="10" presetClass="entr" presetSubtype="0" fill="hold"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par>
                                <p:cTn id="50" presetID="56" presetClass="path" presetSubtype="0" accel="50000" decel="50000" fill="hold" nodeType="withEffect">
                                  <p:stCondLst>
                                    <p:cond delay="1000"/>
                                  </p:stCondLst>
                                  <p:childTnLst>
                                    <p:animMotion origin="layout" path="M -0.03737 0.0412 L 2.5E-6 2.59259E-6 " pathEditMode="relative" rAng="0" ptsTypes="AA">
                                      <p:cBhvr>
                                        <p:cTn id="51" dur="700" fill="hold"/>
                                        <p:tgtEl>
                                          <p:spTgt spid="9"/>
                                        </p:tgtEl>
                                        <p:attrNameLst>
                                          <p:attrName>ppt_x</p:attrName>
                                          <p:attrName>ppt_y</p:attrName>
                                        </p:attrNameLst>
                                      </p:cBhvr>
                                      <p:rCtr x="1862" y="-2060"/>
                                    </p:animMotion>
                                  </p:childTnLst>
                                </p:cTn>
                              </p:par>
                            </p:childTnLst>
                          </p:cTn>
                        </p:par>
                        <p:par>
                          <p:cTn id="52" fill="hold">
                            <p:stCondLst>
                              <p:cond delay="2850"/>
                            </p:stCondLst>
                            <p:childTnLst>
                              <p:par>
                                <p:cTn id="53" presetID="22" presetClass="entr" presetSubtype="8"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200"/>
                                        <p:tgtEl>
                                          <p:spTgt spid="6"/>
                                        </p:tgtEl>
                                      </p:cBhvr>
                                    </p:animEffect>
                                  </p:childTnLst>
                                </p:cTn>
                              </p:par>
                            </p:childTnLst>
                          </p:cTn>
                        </p:par>
                        <p:par>
                          <p:cTn id="56" fill="hold">
                            <p:stCondLst>
                              <p:cond delay="3050"/>
                            </p:stCondLst>
                            <p:childTnLst>
                              <p:par>
                                <p:cTn id="57" presetID="22" presetClass="entr" presetSubtype="8"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200"/>
                                        <p:tgtEl>
                                          <p:spTgt spid="8"/>
                                        </p:tgtEl>
                                      </p:cBhvr>
                                    </p:animEffect>
                                  </p:childTnLst>
                                </p:cTn>
                              </p:par>
                            </p:childTnLst>
                          </p:cTn>
                        </p:par>
                        <p:par>
                          <p:cTn id="60" fill="hold">
                            <p:stCondLst>
                              <p:cond delay="325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200"/>
                                        <p:tgtEl>
                                          <p:spTgt spid="10"/>
                                        </p:tgtEl>
                                      </p:cBhvr>
                                    </p:animEffect>
                                  </p:childTnLst>
                                </p:cTn>
                              </p:par>
                            </p:childTnLst>
                          </p:cTn>
                        </p:par>
                        <p:par>
                          <p:cTn id="64" fill="hold">
                            <p:stCondLst>
                              <p:cond delay="3450"/>
                            </p:stCondLst>
                            <p:childTnLst>
                              <p:par>
                                <p:cTn id="65" presetID="22" presetClass="entr" presetSubtype="8"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200"/>
                                        <p:tgtEl>
                                          <p:spTgt spid="12"/>
                                        </p:tgtEl>
                                      </p:cBhvr>
                                    </p:animEffect>
                                  </p:childTnLst>
                                </p:cTn>
                              </p:par>
                            </p:childTnLst>
                          </p:cTn>
                        </p:par>
                        <p:par>
                          <p:cTn id="68" fill="hold">
                            <p:stCondLst>
                              <p:cond delay="3650"/>
                            </p:stCondLst>
                            <p:childTnLst>
                              <p:par>
                                <p:cTn id="69" presetID="22" presetClass="entr" presetSubtype="8"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200"/>
                                        <p:tgtEl>
                                          <p:spTgt spid="14"/>
                                        </p:tgtEl>
                                      </p:cBhvr>
                                    </p:animEffect>
                                  </p:childTnLst>
                                </p:cTn>
                              </p:par>
                            </p:childTnLst>
                          </p:cTn>
                        </p:par>
                        <p:par>
                          <p:cTn id="72" fill="hold">
                            <p:stCondLst>
                              <p:cond delay="3850"/>
                            </p:stCondLst>
                            <p:childTnLst>
                              <p:par>
                                <p:cTn id="73" presetID="22" presetClass="entr" presetSubtype="8"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200"/>
                                        <p:tgtEl>
                                          <p:spTgt spid="24"/>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p:cTn id="78" dur="500" fill="hold"/>
                                        <p:tgtEl>
                                          <p:spTgt spid="31"/>
                                        </p:tgtEl>
                                        <p:attrNameLst>
                                          <p:attrName>ppt_w</p:attrName>
                                        </p:attrNameLst>
                                      </p:cBhvr>
                                      <p:tavLst>
                                        <p:tav tm="0">
                                          <p:val>
                                            <p:fltVal val="0"/>
                                          </p:val>
                                        </p:tav>
                                        <p:tav tm="100000">
                                          <p:val>
                                            <p:strVal val="#ppt_w"/>
                                          </p:val>
                                        </p:tav>
                                      </p:tavLst>
                                    </p:anim>
                                    <p:anim calcmode="lin" valueType="num">
                                      <p:cBhvr>
                                        <p:cTn id="79" dur="500" fill="hold"/>
                                        <p:tgtEl>
                                          <p:spTgt spid="31"/>
                                        </p:tgtEl>
                                        <p:attrNameLst>
                                          <p:attrName>ppt_h</p:attrName>
                                        </p:attrNameLst>
                                      </p:cBhvr>
                                      <p:tavLst>
                                        <p:tav tm="0">
                                          <p:val>
                                            <p:fltVal val="0"/>
                                          </p:val>
                                        </p:tav>
                                        <p:tav tm="100000">
                                          <p:val>
                                            <p:strVal val="#ppt_h"/>
                                          </p:val>
                                        </p:tav>
                                      </p:tavLst>
                                    </p:anim>
                                    <p:anim calcmode="lin" valueType="num">
                                      <p:cBhvr>
                                        <p:cTn id="80" dur="500" fill="hold"/>
                                        <p:tgtEl>
                                          <p:spTgt spid="31"/>
                                        </p:tgtEl>
                                        <p:attrNameLst>
                                          <p:attrName>style.rotation</p:attrName>
                                        </p:attrNameLst>
                                      </p:cBhvr>
                                      <p:tavLst>
                                        <p:tav tm="0">
                                          <p:val>
                                            <p:fltVal val="360"/>
                                          </p:val>
                                        </p:tav>
                                        <p:tav tm="100000">
                                          <p:val>
                                            <p:fltVal val="0"/>
                                          </p:val>
                                        </p:tav>
                                      </p:tavLst>
                                    </p:anim>
                                    <p:animEffect transition="in" filter="fade">
                                      <p:cBhvr>
                                        <p:cTn id="81" dur="500"/>
                                        <p:tgtEl>
                                          <p:spTgt spid="31"/>
                                        </p:tgtEl>
                                      </p:cBhvr>
                                    </p:animEffect>
                                  </p:childTnLst>
                                </p:cTn>
                              </p:par>
                            </p:childTnLst>
                          </p:cTn>
                        </p:par>
                        <p:par>
                          <p:cTn id="82" fill="hold">
                            <p:stCondLst>
                              <p:cond delay="4350"/>
                            </p:stCondLst>
                            <p:childTnLst>
                              <p:par>
                                <p:cTn id="83" presetID="22" presetClass="entr" presetSubtype="8"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left)">
                                      <p:cBhvr>
                                        <p:cTn id="85" dur="200"/>
                                        <p:tgtEl>
                                          <p:spTgt spid="46"/>
                                        </p:tgtEl>
                                      </p:cBhvr>
                                    </p:animEffect>
                                  </p:childTnLst>
                                </p:cTn>
                              </p:par>
                              <p:par>
                                <p:cTn id="86" presetID="49" presetClass="entr" presetSubtype="0" decel="100000" fill="hold" grpId="0" nodeType="with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 calcmode="lin" valueType="num">
                                      <p:cBhvr>
                                        <p:cTn id="90" dur="500" fill="hold"/>
                                        <p:tgtEl>
                                          <p:spTgt spid="47"/>
                                        </p:tgtEl>
                                        <p:attrNameLst>
                                          <p:attrName>style.rotation</p:attrName>
                                        </p:attrNameLst>
                                      </p:cBhvr>
                                      <p:tavLst>
                                        <p:tav tm="0">
                                          <p:val>
                                            <p:fltVal val="360"/>
                                          </p:val>
                                        </p:tav>
                                        <p:tav tm="100000">
                                          <p:val>
                                            <p:fltVal val="0"/>
                                          </p:val>
                                        </p:tav>
                                      </p:tavLst>
                                    </p:anim>
                                    <p:animEffect transition="in" filter="fade">
                                      <p:cBhvr>
                                        <p:cTn id="91" dur="500"/>
                                        <p:tgtEl>
                                          <p:spTgt spid="47"/>
                                        </p:tgtEl>
                                      </p:cBhvr>
                                    </p:animEffect>
                                  </p:childTnLst>
                                </p:cTn>
                              </p:par>
                            </p:childTnLst>
                          </p:cTn>
                        </p:par>
                        <p:par>
                          <p:cTn id="92" fill="hold">
                            <p:stCondLst>
                              <p:cond delay="4850"/>
                            </p:stCondLst>
                            <p:childTnLst>
                              <p:par>
                                <p:cTn id="93" presetID="22" presetClass="entr" presetSubtype="8" fill="hold" grpId="0" nodeType="after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wipe(left)">
                                      <p:cBhvr>
                                        <p:cTn id="95" dur="2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24" grpId="0"/>
      <p:bldP spid="32" grpId="0"/>
      <p:bldP spid="31" grpId="0" animBg="1"/>
      <p:bldP spid="46" grpId="0"/>
      <p:bldP spid="47" grpId="0" animBg="1"/>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3064867" y="1596429"/>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力／触觉</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55" name="组合 54"/>
          <p:cNvGrpSpPr/>
          <p:nvPr/>
        </p:nvGrpSpPr>
        <p:grpSpPr>
          <a:xfrm>
            <a:off x="2967988" y="2087973"/>
            <a:ext cx="3422977" cy="1922307"/>
            <a:chOff x="804672" y="3483883"/>
            <a:chExt cx="2223504" cy="1922307"/>
          </a:xfrm>
        </p:grpSpPr>
        <p:sp>
          <p:nvSpPr>
            <p:cNvPr id="56" name="矩形 55"/>
            <p:cNvSpPr/>
            <p:nvPr/>
          </p:nvSpPr>
          <p:spPr>
            <a:xfrm>
              <a:off x="901552" y="3483883"/>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57" name="矩形 56"/>
            <p:cNvSpPr/>
            <p:nvPr/>
          </p:nvSpPr>
          <p:spPr>
            <a:xfrm>
              <a:off x="804672" y="3633397"/>
              <a:ext cx="2198213" cy="1772793"/>
            </a:xfrm>
            <a:prstGeom prst="rect">
              <a:avLst/>
            </a:prstGeom>
          </p:spPr>
          <p:txBody>
            <a:bodyPr wrap="square">
              <a:spAutoFit/>
            </a:bodyPr>
            <a:lstStyle/>
            <a:p>
              <a:pPr>
                <a:lnSpc>
                  <a:spcPct val="130000"/>
                </a:lnSpc>
                <a:spcBef>
                  <a:spcPct val="0"/>
                </a:spcBef>
                <a:buNone/>
              </a:pPr>
              <a:r>
                <a:rPr lang="zh-CN" altLang="zh-CN" sz="1400" dirty="0">
                  <a:latin typeface="Microsoft YaHei" charset="0"/>
                  <a:ea typeface="Microsoft YaHei" charset="0"/>
                  <a:cs typeface="Microsoft YaHei" charset="0"/>
                </a:rPr>
                <a:t>许多</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应用需要用户感知虚拟环境中对象产生的力觉和触觉效果，所以，</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系统需要力／触觉交互方式和设备，例如力反馈操作杆和触觉数据手套等。</a:t>
              </a:r>
              <a:endParaRPr lang="zh-CN" altLang="en-US" sz="1400" dirty="0">
                <a:solidFill>
                  <a:schemeClr val="tx1">
                    <a:lumMod val="75000"/>
                    <a:lumOff val="25000"/>
                  </a:schemeClr>
                </a:solidFill>
                <a:latin typeface="Microsoft YaHei" charset="0"/>
                <a:ea typeface="Microsoft YaHei" charset="0"/>
                <a:cs typeface="Microsoft YaHei" charset="0"/>
              </a:endParaRPr>
            </a:p>
          </p:txBody>
        </p:sp>
      </p:grpSp>
      <p:sp>
        <p:nvSpPr>
          <p:cNvPr id="62" name="TextBox 61"/>
          <p:cNvSpPr txBox="1"/>
          <p:nvPr/>
        </p:nvSpPr>
        <p:spPr>
          <a:xfrm>
            <a:off x="3112425" y="3891384"/>
            <a:ext cx="697627" cy="400110"/>
          </a:xfrm>
          <a:prstGeom prst="rect">
            <a:avLst/>
          </a:prstGeom>
          <a:noFill/>
        </p:spPr>
        <p:txBody>
          <a:bodyPr wrap="none" rtlCol="0">
            <a:spAutoFit/>
          </a:bodyPr>
          <a:lstStyle/>
          <a:p>
            <a:r>
              <a:rPr lang="zh-CN" altLang="en-US" sz="2000" b="1" smtClean="0">
                <a:solidFill>
                  <a:schemeClr val="tx1">
                    <a:lumMod val="75000"/>
                    <a:lumOff val="25000"/>
                  </a:schemeClr>
                </a:solidFill>
                <a:latin typeface="微软雅黑" pitchFamily="34" charset="-122"/>
                <a:ea typeface="微软雅黑" pitchFamily="34" charset="-122"/>
              </a:rPr>
              <a:t>行走</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63" name="组合 62"/>
          <p:cNvGrpSpPr/>
          <p:nvPr/>
        </p:nvGrpSpPr>
        <p:grpSpPr>
          <a:xfrm>
            <a:off x="2967987" y="4381433"/>
            <a:ext cx="3422977" cy="2482460"/>
            <a:chOff x="3443290" y="3483074"/>
            <a:chExt cx="2295900" cy="2482460"/>
          </a:xfrm>
        </p:grpSpPr>
        <p:sp>
          <p:nvSpPr>
            <p:cNvPr id="64" name="矩形 63"/>
            <p:cNvSpPr/>
            <p:nvPr/>
          </p:nvSpPr>
          <p:spPr>
            <a:xfrm>
              <a:off x="3540169" y="3483074"/>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65" name="矩形 64"/>
            <p:cNvSpPr/>
            <p:nvPr/>
          </p:nvSpPr>
          <p:spPr>
            <a:xfrm>
              <a:off x="3443290" y="3632588"/>
              <a:ext cx="2295900" cy="2332946"/>
            </a:xfrm>
            <a:prstGeom prst="rect">
              <a:avLst/>
            </a:prstGeom>
          </p:spPr>
          <p:txBody>
            <a:bodyPr wrap="square">
              <a:spAutoFit/>
            </a:bodyPr>
            <a:lstStyle/>
            <a:p>
              <a:pPr>
                <a:lnSpc>
                  <a:spcPct val="130000"/>
                </a:lnSpc>
                <a:spcBef>
                  <a:spcPct val="0"/>
                </a:spcBef>
                <a:buNone/>
              </a:pPr>
              <a:r>
                <a:rPr lang="zh-CN" altLang="zh-CN" sz="1400" dirty="0">
                  <a:latin typeface="Microsoft YaHei" charset="0"/>
                  <a:ea typeface="Microsoft YaHei" charset="0"/>
                  <a:cs typeface="Microsoft YaHei" charset="0"/>
                </a:rPr>
                <a:t>行走交互方式是用户在交互设备上实际行走，交互设备将用户行走活动的有关信息传输给虚拟环境。行走交互涉及用户在虚拟环境的行进、转向、上下坡、越障、改变姿态等交互行为。</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grpSp>
      <p:sp>
        <p:nvSpPr>
          <p:cNvPr id="70" name="TextBox 69"/>
          <p:cNvSpPr txBox="1"/>
          <p:nvPr/>
        </p:nvSpPr>
        <p:spPr>
          <a:xfrm>
            <a:off x="6929585" y="1580499"/>
            <a:ext cx="1210588"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跟踪定位</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71" name="组合 70"/>
          <p:cNvGrpSpPr/>
          <p:nvPr/>
        </p:nvGrpSpPr>
        <p:grpSpPr>
          <a:xfrm>
            <a:off x="6798365" y="2077632"/>
            <a:ext cx="3976237" cy="5283227"/>
            <a:chOff x="6201738" y="3485358"/>
            <a:chExt cx="2225194" cy="5283227"/>
          </a:xfrm>
        </p:grpSpPr>
        <p:sp>
          <p:nvSpPr>
            <p:cNvPr id="72" name="矩形 71"/>
            <p:cNvSpPr/>
            <p:nvPr/>
          </p:nvSpPr>
          <p:spPr>
            <a:xfrm>
              <a:off x="6275172" y="3485358"/>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73" name="矩形 72"/>
            <p:cNvSpPr/>
            <p:nvPr/>
          </p:nvSpPr>
          <p:spPr>
            <a:xfrm>
              <a:off x="6201738" y="3634872"/>
              <a:ext cx="2225194" cy="5133713"/>
            </a:xfrm>
            <a:prstGeom prst="rect">
              <a:avLst/>
            </a:prstGeom>
          </p:spPr>
          <p:txBody>
            <a:bodyPr wrap="square">
              <a:spAutoFit/>
            </a:bodyPr>
            <a:lstStyle/>
            <a:p>
              <a:pPr>
                <a:lnSpc>
                  <a:spcPct val="130000"/>
                </a:lnSpc>
                <a:spcBef>
                  <a:spcPct val="0"/>
                </a:spcBef>
              </a:pPr>
              <a:r>
                <a:rPr lang="zh-CN" altLang="zh-CN" sz="1400" dirty="0">
                  <a:latin typeface="Microsoft YaHei" charset="0"/>
                  <a:ea typeface="Microsoft YaHei" charset="0"/>
                  <a:cs typeface="Microsoft YaHei" charset="0"/>
                </a:rPr>
                <a:t>跟踪定位器是</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系统中跟踪确定三维空间方位的装置，为立体眼镜、头盔显示器、数据手套等交互设备提供跟踪目标的方位信息，使用户具有可以自由移动的交互空间，增加用户交互操作的灵活性。其中，有源跟踪定位方式具有发射器和接收器，能够通过发射和接收信号之间的物理联系确定被跟踪对象的位置和姿态。无源跟踪定位方式不具有主动信号源，仅通过接收器测量接收信号的变化，确定被跟踪对象的位置和姿态。</a:t>
              </a:r>
            </a:p>
            <a:p>
              <a:pPr>
                <a:lnSpc>
                  <a:spcPct val="130000"/>
                </a:lnSpc>
                <a:spcBef>
                  <a:spcPct val="0"/>
                </a:spcBef>
                <a:buNone/>
              </a:pP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grpSp>
      <p:sp>
        <p:nvSpPr>
          <p:cNvPr id="27" name="矩形 3"/>
          <p:cNvSpPr>
            <a:spLocks noChangeArrowheads="1"/>
          </p:cNvSpPr>
          <p:nvPr/>
        </p:nvSpPr>
        <p:spPr bwMode="auto">
          <a:xfrm>
            <a:off x="5958652" y="515424"/>
            <a:ext cx="2590756"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933" b="1" dirty="0" smtClean="0">
                <a:solidFill>
                  <a:schemeClr val="tx1">
                    <a:lumMod val="75000"/>
                    <a:lumOff val="25000"/>
                  </a:schemeClr>
                </a:solidFill>
                <a:latin typeface="Arial" panose="020B0604020202020204" pitchFamily="34" charset="0"/>
                <a:cs typeface="Arial" panose="020B0604020202020204" pitchFamily="34" charset="0"/>
              </a:rPr>
              <a:t>VR</a:t>
            </a: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的交互方式</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533485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8988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47" presetClass="entr" presetSubtype="0" fill="hold" nodeType="withEffect">
                                  <p:stCondLst>
                                    <p:cond delay="60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160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anim calcmode="lin" valueType="num">
                                      <p:cBhvr>
                                        <p:cTn id="20" dur="1000" fill="hold"/>
                                        <p:tgtEl>
                                          <p:spTgt spid="63"/>
                                        </p:tgtEl>
                                        <p:attrNameLst>
                                          <p:attrName>ppt_x</p:attrName>
                                        </p:attrNameLst>
                                      </p:cBhvr>
                                      <p:tavLst>
                                        <p:tav tm="0">
                                          <p:val>
                                            <p:strVal val="#ppt_x"/>
                                          </p:val>
                                        </p:tav>
                                        <p:tav tm="100000">
                                          <p:val>
                                            <p:strVal val="#ppt_x"/>
                                          </p:val>
                                        </p:tav>
                                      </p:tavLst>
                                    </p:anim>
                                    <p:anim calcmode="lin" valueType="num">
                                      <p:cBhvr>
                                        <p:cTn id="21" dur="1000" fill="hold"/>
                                        <p:tgtEl>
                                          <p:spTgt spid="63"/>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230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1000"/>
                                        <p:tgtEl>
                                          <p:spTgt spid="71"/>
                                        </p:tgtEl>
                                      </p:cBhvr>
                                    </p:animEffect>
                                    <p:anim calcmode="lin" valueType="num">
                                      <p:cBhvr>
                                        <p:cTn id="25" dur="1000" fill="hold"/>
                                        <p:tgtEl>
                                          <p:spTgt spid="71"/>
                                        </p:tgtEl>
                                        <p:attrNameLst>
                                          <p:attrName>ppt_x</p:attrName>
                                        </p:attrNameLst>
                                      </p:cBhvr>
                                      <p:tavLst>
                                        <p:tav tm="0">
                                          <p:val>
                                            <p:strVal val="#ppt_x"/>
                                          </p:val>
                                        </p:tav>
                                        <p:tav tm="100000">
                                          <p:val>
                                            <p:strVal val="#ppt_x"/>
                                          </p:val>
                                        </p:tav>
                                      </p:tavLst>
                                    </p:anim>
                                    <p:anim calcmode="lin" valueType="num">
                                      <p:cBhvr>
                                        <p:cTn id="2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869452" y="3978028"/>
            <a:ext cx="2549096" cy="923330"/>
          </a:xfrm>
          <a:prstGeom prst="rect">
            <a:avLst/>
          </a:prstGeom>
          <a:noFill/>
        </p:spPr>
        <p:txBody>
          <a:bodyPr wrap="none" rtlCol="0">
            <a:spAutoFit/>
          </a:bodyPr>
          <a:lstStyle/>
          <a:p>
            <a:pPr algn="ctr"/>
            <a:r>
              <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硬件</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5" name="等腰三角形 44"/>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2324267" y="5366771"/>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519359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 calcmode="lin" valueType="num">
                                      <p:cBhvr>
                                        <p:cTn id="21" dur="500" fill="hold"/>
                                        <p:tgtEl>
                                          <p:spTgt spid="72"/>
                                        </p:tgtEl>
                                        <p:attrNameLst>
                                          <p:attrName>style.rotation</p:attrName>
                                        </p:attrNameLst>
                                      </p:cBhvr>
                                      <p:tavLst>
                                        <p:tav tm="0">
                                          <p:val>
                                            <p:fltVal val="360"/>
                                          </p:val>
                                        </p:tav>
                                        <p:tav tm="100000">
                                          <p:val>
                                            <p:fltVal val="0"/>
                                          </p:val>
                                        </p:tav>
                                      </p:tavLst>
                                    </p:anim>
                                    <p:animEffect transition="in" filter="fade">
                                      <p:cBhvr>
                                        <p:cTn id="22" dur="500"/>
                                        <p:tgtEl>
                                          <p:spTgt spid="72"/>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 calcmode="lin" valueType="num">
                                      <p:cBhvr>
                                        <p:cTn id="27" dur="500" fill="hold"/>
                                        <p:tgtEl>
                                          <p:spTgt spid="57"/>
                                        </p:tgtEl>
                                        <p:attrNameLst>
                                          <p:attrName>style.rotation</p:attrName>
                                        </p:attrNameLst>
                                      </p:cBhvr>
                                      <p:tavLst>
                                        <p:tav tm="0">
                                          <p:val>
                                            <p:fltVal val="360"/>
                                          </p:val>
                                        </p:tav>
                                        <p:tav tm="100000">
                                          <p:val>
                                            <p:fltVal val="0"/>
                                          </p:val>
                                        </p:tav>
                                      </p:tavLst>
                                    </p:anim>
                                    <p:animEffect transition="in" filter="fade">
                                      <p:cBhvr>
                                        <p:cTn id="28" dur="500"/>
                                        <p:tgtEl>
                                          <p:spTgt spid="57"/>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 calcmode="lin" valueType="num">
                                      <p:cBhvr>
                                        <p:cTn id="33" dur="500" fill="hold"/>
                                        <p:tgtEl>
                                          <p:spTgt spid="58"/>
                                        </p:tgtEl>
                                        <p:attrNameLst>
                                          <p:attrName>style.rotation</p:attrName>
                                        </p:attrNameLst>
                                      </p:cBhvr>
                                      <p:tavLst>
                                        <p:tav tm="0">
                                          <p:val>
                                            <p:fltVal val="360"/>
                                          </p:val>
                                        </p:tav>
                                        <p:tav tm="100000">
                                          <p:val>
                                            <p:fltVal val="0"/>
                                          </p:val>
                                        </p:tav>
                                      </p:tavLst>
                                    </p:anim>
                                    <p:animEffect transition="in" filter="fade">
                                      <p:cBhvr>
                                        <p:cTn id="34" dur="500"/>
                                        <p:tgtEl>
                                          <p:spTgt spid="58"/>
                                        </p:tgtEl>
                                      </p:cBhvr>
                                    </p:animEffect>
                                  </p:childTnLst>
                                </p:cTn>
                              </p:par>
                            </p:childTnLst>
                          </p:cTn>
                        </p:par>
                        <p:par>
                          <p:cTn id="35" fill="hold">
                            <p:stCondLst>
                              <p:cond delay="1250"/>
                            </p:stCondLst>
                            <p:childTnLst>
                              <p:par>
                                <p:cTn id="36" presetID="49" presetClass="entr" presetSubtype="0" decel="100000" fill="hold" grpId="0" nodeType="after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p:cTn id="38" dur="500" fill="hold"/>
                                        <p:tgtEl>
                                          <p:spTgt spid="46"/>
                                        </p:tgtEl>
                                        <p:attrNameLst>
                                          <p:attrName>ppt_w</p:attrName>
                                        </p:attrNameLst>
                                      </p:cBhvr>
                                      <p:tavLst>
                                        <p:tav tm="0">
                                          <p:val>
                                            <p:fltVal val="0"/>
                                          </p:val>
                                        </p:tav>
                                        <p:tav tm="100000">
                                          <p:val>
                                            <p:strVal val="#ppt_w"/>
                                          </p:val>
                                        </p:tav>
                                      </p:tavLst>
                                    </p:anim>
                                    <p:anim calcmode="lin" valueType="num">
                                      <p:cBhvr>
                                        <p:cTn id="39" dur="500" fill="hold"/>
                                        <p:tgtEl>
                                          <p:spTgt spid="46"/>
                                        </p:tgtEl>
                                        <p:attrNameLst>
                                          <p:attrName>ppt_h</p:attrName>
                                        </p:attrNameLst>
                                      </p:cBhvr>
                                      <p:tavLst>
                                        <p:tav tm="0">
                                          <p:val>
                                            <p:fltVal val="0"/>
                                          </p:val>
                                        </p:tav>
                                        <p:tav tm="100000">
                                          <p:val>
                                            <p:strVal val="#ppt_h"/>
                                          </p:val>
                                        </p:tav>
                                      </p:tavLst>
                                    </p:anim>
                                    <p:anim calcmode="lin" valueType="num">
                                      <p:cBhvr>
                                        <p:cTn id="40" dur="500" fill="hold"/>
                                        <p:tgtEl>
                                          <p:spTgt spid="46"/>
                                        </p:tgtEl>
                                        <p:attrNameLst>
                                          <p:attrName>style.rotation</p:attrName>
                                        </p:attrNameLst>
                                      </p:cBhvr>
                                      <p:tavLst>
                                        <p:tav tm="0">
                                          <p:val>
                                            <p:fltVal val="360"/>
                                          </p:val>
                                        </p:tav>
                                        <p:tav tm="100000">
                                          <p:val>
                                            <p:fltVal val="0"/>
                                          </p:val>
                                        </p:tav>
                                      </p:tavLst>
                                    </p:anim>
                                    <p:animEffect transition="in" filter="fade">
                                      <p:cBhvr>
                                        <p:cTn id="41" dur="500"/>
                                        <p:tgtEl>
                                          <p:spTgt spid="46"/>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61"/>
                                        </p:tgtEl>
                                        <p:attrNameLst>
                                          <p:attrName>style.visibility</p:attrName>
                                        </p:attrNameLst>
                                      </p:cBhvr>
                                      <p:to>
                                        <p:strVal val="visible"/>
                                      </p:to>
                                    </p:set>
                                    <p:anim calcmode="lin" valueType="num">
                                      <p:cBhvr>
                                        <p:cTn id="44" dur="500" fill="hold"/>
                                        <p:tgtEl>
                                          <p:spTgt spid="61"/>
                                        </p:tgtEl>
                                        <p:attrNameLst>
                                          <p:attrName>ppt_w</p:attrName>
                                        </p:attrNameLst>
                                      </p:cBhvr>
                                      <p:tavLst>
                                        <p:tav tm="0">
                                          <p:val>
                                            <p:fltVal val="0"/>
                                          </p:val>
                                        </p:tav>
                                        <p:tav tm="100000">
                                          <p:val>
                                            <p:strVal val="#ppt_w"/>
                                          </p:val>
                                        </p:tav>
                                      </p:tavLst>
                                    </p:anim>
                                    <p:anim calcmode="lin" valueType="num">
                                      <p:cBhvr>
                                        <p:cTn id="45" dur="500" fill="hold"/>
                                        <p:tgtEl>
                                          <p:spTgt spid="61"/>
                                        </p:tgtEl>
                                        <p:attrNameLst>
                                          <p:attrName>ppt_h</p:attrName>
                                        </p:attrNameLst>
                                      </p:cBhvr>
                                      <p:tavLst>
                                        <p:tav tm="0">
                                          <p:val>
                                            <p:fltVal val="0"/>
                                          </p:val>
                                        </p:tav>
                                        <p:tav tm="100000">
                                          <p:val>
                                            <p:strVal val="#ppt_h"/>
                                          </p:val>
                                        </p:tav>
                                      </p:tavLst>
                                    </p:anim>
                                    <p:anim calcmode="lin" valueType="num">
                                      <p:cBhvr>
                                        <p:cTn id="46" dur="500" fill="hold"/>
                                        <p:tgtEl>
                                          <p:spTgt spid="61"/>
                                        </p:tgtEl>
                                        <p:attrNameLst>
                                          <p:attrName>style.rotation</p:attrName>
                                        </p:attrNameLst>
                                      </p:cBhvr>
                                      <p:tavLst>
                                        <p:tav tm="0">
                                          <p:val>
                                            <p:fltVal val="360"/>
                                          </p:val>
                                        </p:tav>
                                        <p:tav tm="100000">
                                          <p:val>
                                            <p:fltVal val="0"/>
                                          </p:val>
                                        </p:tav>
                                      </p:tavLst>
                                    </p:anim>
                                    <p:animEffect transition="in" filter="fade">
                                      <p:cBhvr>
                                        <p:cTn id="47" dur="500"/>
                                        <p:tgtEl>
                                          <p:spTgt spid="61"/>
                                        </p:tgtEl>
                                      </p:cBhvr>
                                    </p:animEffect>
                                  </p:childTnLst>
                                </p:cTn>
                              </p:par>
                              <p:par>
                                <p:cTn id="48" presetID="49" presetClass="entr" presetSubtype="0" decel="10000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p:cTn id="50" dur="500" fill="hold"/>
                                        <p:tgtEl>
                                          <p:spTgt spid="64"/>
                                        </p:tgtEl>
                                        <p:attrNameLst>
                                          <p:attrName>ppt_w</p:attrName>
                                        </p:attrNameLst>
                                      </p:cBhvr>
                                      <p:tavLst>
                                        <p:tav tm="0">
                                          <p:val>
                                            <p:fltVal val="0"/>
                                          </p:val>
                                        </p:tav>
                                        <p:tav tm="100000">
                                          <p:val>
                                            <p:strVal val="#ppt_w"/>
                                          </p:val>
                                        </p:tav>
                                      </p:tavLst>
                                    </p:anim>
                                    <p:anim calcmode="lin" valueType="num">
                                      <p:cBhvr>
                                        <p:cTn id="51" dur="500" fill="hold"/>
                                        <p:tgtEl>
                                          <p:spTgt spid="64"/>
                                        </p:tgtEl>
                                        <p:attrNameLst>
                                          <p:attrName>ppt_h</p:attrName>
                                        </p:attrNameLst>
                                      </p:cBhvr>
                                      <p:tavLst>
                                        <p:tav tm="0">
                                          <p:val>
                                            <p:fltVal val="0"/>
                                          </p:val>
                                        </p:tav>
                                        <p:tav tm="100000">
                                          <p:val>
                                            <p:strVal val="#ppt_h"/>
                                          </p:val>
                                        </p:tav>
                                      </p:tavLst>
                                    </p:anim>
                                    <p:anim calcmode="lin" valueType="num">
                                      <p:cBhvr>
                                        <p:cTn id="52" dur="500" fill="hold"/>
                                        <p:tgtEl>
                                          <p:spTgt spid="64"/>
                                        </p:tgtEl>
                                        <p:attrNameLst>
                                          <p:attrName>style.rotation</p:attrName>
                                        </p:attrNameLst>
                                      </p:cBhvr>
                                      <p:tavLst>
                                        <p:tav tm="0">
                                          <p:val>
                                            <p:fltVal val="360"/>
                                          </p:val>
                                        </p:tav>
                                        <p:tav tm="100000">
                                          <p:val>
                                            <p:fltVal val="0"/>
                                          </p:val>
                                        </p:tav>
                                      </p:tavLst>
                                    </p:anim>
                                    <p:animEffect transition="in" filter="fade">
                                      <p:cBhvr>
                                        <p:cTn id="53" dur="500"/>
                                        <p:tgtEl>
                                          <p:spTgt spid="64"/>
                                        </p:tgtEl>
                                      </p:cBhvr>
                                    </p:animEffect>
                                  </p:childTnLst>
                                </p:cTn>
                              </p:par>
                              <p:par>
                                <p:cTn id="54" presetID="49" presetClass="entr" presetSubtype="0" decel="100000" fill="hold" grpId="0" nodeType="withEffect">
                                  <p:stCondLst>
                                    <p:cond delay="250"/>
                                  </p:stCondLst>
                                  <p:childTnLst>
                                    <p:set>
                                      <p:cBhvr>
                                        <p:cTn id="55" dur="1" fill="hold">
                                          <p:stCondLst>
                                            <p:cond delay="0"/>
                                          </p:stCondLst>
                                        </p:cTn>
                                        <p:tgtEl>
                                          <p:spTgt spid="62"/>
                                        </p:tgtEl>
                                        <p:attrNameLst>
                                          <p:attrName>style.visibility</p:attrName>
                                        </p:attrNameLst>
                                      </p:cBhvr>
                                      <p:to>
                                        <p:strVal val="visible"/>
                                      </p:to>
                                    </p:set>
                                    <p:anim calcmode="lin" valueType="num">
                                      <p:cBhvr>
                                        <p:cTn id="56" dur="500" fill="hold"/>
                                        <p:tgtEl>
                                          <p:spTgt spid="62"/>
                                        </p:tgtEl>
                                        <p:attrNameLst>
                                          <p:attrName>ppt_w</p:attrName>
                                        </p:attrNameLst>
                                      </p:cBhvr>
                                      <p:tavLst>
                                        <p:tav tm="0">
                                          <p:val>
                                            <p:fltVal val="0"/>
                                          </p:val>
                                        </p:tav>
                                        <p:tav tm="100000">
                                          <p:val>
                                            <p:strVal val="#ppt_w"/>
                                          </p:val>
                                        </p:tav>
                                      </p:tavLst>
                                    </p:anim>
                                    <p:anim calcmode="lin" valueType="num">
                                      <p:cBhvr>
                                        <p:cTn id="57" dur="500" fill="hold"/>
                                        <p:tgtEl>
                                          <p:spTgt spid="62"/>
                                        </p:tgtEl>
                                        <p:attrNameLst>
                                          <p:attrName>ppt_h</p:attrName>
                                        </p:attrNameLst>
                                      </p:cBhvr>
                                      <p:tavLst>
                                        <p:tav tm="0">
                                          <p:val>
                                            <p:fltVal val="0"/>
                                          </p:val>
                                        </p:tav>
                                        <p:tav tm="100000">
                                          <p:val>
                                            <p:strVal val="#ppt_h"/>
                                          </p:val>
                                        </p:tav>
                                      </p:tavLst>
                                    </p:anim>
                                    <p:anim calcmode="lin" valueType="num">
                                      <p:cBhvr>
                                        <p:cTn id="58" dur="500" fill="hold"/>
                                        <p:tgtEl>
                                          <p:spTgt spid="62"/>
                                        </p:tgtEl>
                                        <p:attrNameLst>
                                          <p:attrName>style.rotation</p:attrName>
                                        </p:attrNameLst>
                                      </p:cBhvr>
                                      <p:tavLst>
                                        <p:tav tm="0">
                                          <p:val>
                                            <p:fltVal val="360"/>
                                          </p:val>
                                        </p:tav>
                                        <p:tav tm="100000">
                                          <p:val>
                                            <p:fltVal val="0"/>
                                          </p:val>
                                        </p:tav>
                                      </p:tavLst>
                                    </p:anim>
                                    <p:animEffect transition="in" filter="fade">
                                      <p:cBhvr>
                                        <p:cTn id="59" dur="500"/>
                                        <p:tgtEl>
                                          <p:spTgt spid="62"/>
                                        </p:tgtEl>
                                      </p:cBhvr>
                                    </p:animEffect>
                                  </p:childTnLst>
                                </p:cTn>
                              </p:par>
                              <p:par>
                                <p:cTn id="60" presetID="49" presetClass="entr" presetSubtype="0" decel="100000" fill="hold" grpId="0" nodeType="withEffect">
                                  <p:stCondLst>
                                    <p:cond delay="25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fill="hold"/>
                                        <p:tgtEl>
                                          <p:spTgt spid="63"/>
                                        </p:tgtEl>
                                        <p:attrNameLst>
                                          <p:attrName>ppt_w</p:attrName>
                                        </p:attrNameLst>
                                      </p:cBhvr>
                                      <p:tavLst>
                                        <p:tav tm="0">
                                          <p:val>
                                            <p:fltVal val="0"/>
                                          </p:val>
                                        </p:tav>
                                        <p:tav tm="100000">
                                          <p:val>
                                            <p:strVal val="#ppt_w"/>
                                          </p:val>
                                        </p:tav>
                                      </p:tavLst>
                                    </p:anim>
                                    <p:anim calcmode="lin" valueType="num">
                                      <p:cBhvr>
                                        <p:cTn id="63" dur="500" fill="hold"/>
                                        <p:tgtEl>
                                          <p:spTgt spid="63"/>
                                        </p:tgtEl>
                                        <p:attrNameLst>
                                          <p:attrName>ppt_h</p:attrName>
                                        </p:attrNameLst>
                                      </p:cBhvr>
                                      <p:tavLst>
                                        <p:tav tm="0">
                                          <p:val>
                                            <p:fltVal val="0"/>
                                          </p:val>
                                        </p:tav>
                                        <p:tav tm="100000">
                                          <p:val>
                                            <p:strVal val="#ppt_h"/>
                                          </p:val>
                                        </p:tav>
                                      </p:tavLst>
                                    </p:anim>
                                    <p:anim calcmode="lin" valueType="num">
                                      <p:cBhvr>
                                        <p:cTn id="64" dur="500" fill="hold"/>
                                        <p:tgtEl>
                                          <p:spTgt spid="63"/>
                                        </p:tgtEl>
                                        <p:attrNameLst>
                                          <p:attrName>style.rotation</p:attrName>
                                        </p:attrNameLst>
                                      </p:cBhvr>
                                      <p:tavLst>
                                        <p:tav tm="0">
                                          <p:val>
                                            <p:fltVal val="360"/>
                                          </p:val>
                                        </p:tav>
                                        <p:tav tm="100000">
                                          <p:val>
                                            <p:fltVal val="0"/>
                                          </p:val>
                                        </p:tav>
                                      </p:tavLst>
                                    </p:anim>
                                    <p:animEffect transition="in" filter="fade">
                                      <p:cBhvr>
                                        <p:cTn id="65" dur="500"/>
                                        <p:tgtEl>
                                          <p:spTgt spid="63"/>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p:cTn id="68" dur="500" fill="hold"/>
                                        <p:tgtEl>
                                          <p:spTgt spid="47"/>
                                        </p:tgtEl>
                                        <p:attrNameLst>
                                          <p:attrName>ppt_w</p:attrName>
                                        </p:attrNameLst>
                                      </p:cBhvr>
                                      <p:tavLst>
                                        <p:tav tm="0">
                                          <p:val>
                                            <p:fltVal val="0"/>
                                          </p:val>
                                        </p:tav>
                                        <p:tav tm="100000">
                                          <p:val>
                                            <p:strVal val="#ppt_w"/>
                                          </p:val>
                                        </p:tav>
                                      </p:tavLst>
                                    </p:anim>
                                    <p:anim calcmode="lin" valueType="num">
                                      <p:cBhvr>
                                        <p:cTn id="69" dur="500" fill="hold"/>
                                        <p:tgtEl>
                                          <p:spTgt spid="47"/>
                                        </p:tgtEl>
                                        <p:attrNameLst>
                                          <p:attrName>ppt_h</p:attrName>
                                        </p:attrNameLst>
                                      </p:cBhvr>
                                      <p:tavLst>
                                        <p:tav tm="0">
                                          <p:val>
                                            <p:fltVal val="0"/>
                                          </p:val>
                                        </p:tav>
                                        <p:tav tm="100000">
                                          <p:val>
                                            <p:strVal val="#ppt_h"/>
                                          </p:val>
                                        </p:tav>
                                      </p:tavLst>
                                    </p:anim>
                                    <p:anim calcmode="lin" valueType="num">
                                      <p:cBhvr>
                                        <p:cTn id="70" dur="500" fill="hold"/>
                                        <p:tgtEl>
                                          <p:spTgt spid="47"/>
                                        </p:tgtEl>
                                        <p:attrNameLst>
                                          <p:attrName>style.rotation</p:attrName>
                                        </p:attrNameLst>
                                      </p:cBhvr>
                                      <p:tavLst>
                                        <p:tav tm="0">
                                          <p:val>
                                            <p:fltVal val="360"/>
                                          </p:val>
                                        </p:tav>
                                        <p:tav tm="100000">
                                          <p:val>
                                            <p:fltVal val="0"/>
                                          </p:val>
                                        </p:tav>
                                      </p:tavLst>
                                    </p:anim>
                                    <p:animEffect transition="in" filter="fade">
                                      <p:cBhvr>
                                        <p:cTn id="71" dur="500"/>
                                        <p:tgtEl>
                                          <p:spTgt spid="47"/>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60"/>
                                        </p:tgtEl>
                                        <p:attrNameLst>
                                          <p:attrName>style.visibility</p:attrName>
                                        </p:attrNameLst>
                                      </p:cBhvr>
                                      <p:to>
                                        <p:strVal val="visible"/>
                                      </p:to>
                                    </p:set>
                                    <p:anim calcmode="lin" valueType="num">
                                      <p:cBhvr>
                                        <p:cTn id="74" dur="500" fill="hold"/>
                                        <p:tgtEl>
                                          <p:spTgt spid="60"/>
                                        </p:tgtEl>
                                        <p:attrNameLst>
                                          <p:attrName>ppt_w</p:attrName>
                                        </p:attrNameLst>
                                      </p:cBhvr>
                                      <p:tavLst>
                                        <p:tav tm="0">
                                          <p:val>
                                            <p:fltVal val="0"/>
                                          </p:val>
                                        </p:tav>
                                        <p:tav tm="100000">
                                          <p:val>
                                            <p:strVal val="#ppt_w"/>
                                          </p:val>
                                        </p:tav>
                                      </p:tavLst>
                                    </p:anim>
                                    <p:anim calcmode="lin" valueType="num">
                                      <p:cBhvr>
                                        <p:cTn id="75" dur="500" fill="hold"/>
                                        <p:tgtEl>
                                          <p:spTgt spid="60"/>
                                        </p:tgtEl>
                                        <p:attrNameLst>
                                          <p:attrName>ppt_h</p:attrName>
                                        </p:attrNameLst>
                                      </p:cBhvr>
                                      <p:tavLst>
                                        <p:tav tm="0">
                                          <p:val>
                                            <p:fltVal val="0"/>
                                          </p:val>
                                        </p:tav>
                                        <p:tav tm="100000">
                                          <p:val>
                                            <p:strVal val="#ppt_h"/>
                                          </p:val>
                                        </p:tav>
                                      </p:tavLst>
                                    </p:anim>
                                    <p:anim calcmode="lin" valueType="num">
                                      <p:cBhvr>
                                        <p:cTn id="76" dur="500" fill="hold"/>
                                        <p:tgtEl>
                                          <p:spTgt spid="60"/>
                                        </p:tgtEl>
                                        <p:attrNameLst>
                                          <p:attrName>style.rotation</p:attrName>
                                        </p:attrNameLst>
                                      </p:cBhvr>
                                      <p:tavLst>
                                        <p:tav tm="0">
                                          <p:val>
                                            <p:fltVal val="360"/>
                                          </p:val>
                                        </p:tav>
                                        <p:tav tm="100000">
                                          <p:val>
                                            <p:fltVal val="0"/>
                                          </p:val>
                                        </p:tav>
                                      </p:tavLst>
                                    </p:anim>
                                    <p:animEffect transition="in" filter="fade">
                                      <p:cBhvr>
                                        <p:cTn id="77" dur="500"/>
                                        <p:tgtEl>
                                          <p:spTgt spid="60"/>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69"/>
                                        </p:tgtEl>
                                        <p:attrNameLst>
                                          <p:attrName>style.visibility</p:attrName>
                                        </p:attrNameLst>
                                      </p:cBhvr>
                                      <p:to>
                                        <p:strVal val="visible"/>
                                      </p:to>
                                    </p:set>
                                    <p:anim calcmode="lin" valueType="num">
                                      <p:cBhvr>
                                        <p:cTn id="80" dur="500" fill="hold"/>
                                        <p:tgtEl>
                                          <p:spTgt spid="69"/>
                                        </p:tgtEl>
                                        <p:attrNameLst>
                                          <p:attrName>ppt_w</p:attrName>
                                        </p:attrNameLst>
                                      </p:cBhvr>
                                      <p:tavLst>
                                        <p:tav tm="0">
                                          <p:val>
                                            <p:fltVal val="0"/>
                                          </p:val>
                                        </p:tav>
                                        <p:tav tm="100000">
                                          <p:val>
                                            <p:strVal val="#ppt_w"/>
                                          </p:val>
                                        </p:tav>
                                      </p:tavLst>
                                    </p:anim>
                                    <p:anim calcmode="lin" valueType="num">
                                      <p:cBhvr>
                                        <p:cTn id="81" dur="500" fill="hold"/>
                                        <p:tgtEl>
                                          <p:spTgt spid="69"/>
                                        </p:tgtEl>
                                        <p:attrNameLst>
                                          <p:attrName>ppt_h</p:attrName>
                                        </p:attrNameLst>
                                      </p:cBhvr>
                                      <p:tavLst>
                                        <p:tav tm="0">
                                          <p:val>
                                            <p:fltVal val="0"/>
                                          </p:val>
                                        </p:tav>
                                        <p:tav tm="100000">
                                          <p:val>
                                            <p:strVal val="#ppt_h"/>
                                          </p:val>
                                        </p:tav>
                                      </p:tavLst>
                                    </p:anim>
                                    <p:anim calcmode="lin" valueType="num">
                                      <p:cBhvr>
                                        <p:cTn id="82" dur="500" fill="hold"/>
                                        <p:tgtEl>
                                          <p:spTgt spid="69"/>
                                        </p:tgtEl>
                                        <p:attrNameLst>
                                          <p:attrName>style.rotation</p:attrName>
                                        </p:attrNameLst>
                                      </p:cBhvr>
                                      <p:tavLst>
                                        <p:tav tm="0">
                                          <p:val>
                                            <p:fltVal val="360"/>
                                          </p:val>
                                        </p:tav>
                                        <p:tav tm="100000">
                                          <p:val>
                                            <p:fltVal val="0"/>
                                          </p:val>
                                        </p:tav>
                                      </p:tavLst>
                                    </p:anim>
                                    <p:animEffect transition="in" filter="fade">
                                      <p:cBhvr>
                                        <p:cTn id="83" dur="500"/>
                                        <p:tgtEl>
                                          <p:spTgt spid="69"/>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45"/>
                                        </p:tgtEl>
                                        <p:attrNameLst>
                                          <p:attrName>style.visibility</p:attrName>
                                        </p:attrNameLst>
                                      </p:cBhvr>
                                      <p:to>
                                        <p:strVal val="visible"/>
                                      </p:to>
                                    </p:set>
                                    <p:anim calcmode="lin" valueType="num">
                                      <p:cBhvr>
                                        <p:cTn id="86" dur="500" fill="hold"/>
                                        <p:tgtEl>
                                          <p:spTgt spid="45"/>
                                        </p:tgtEl>
                                        <p:attrNameLst>
                                          <p:attrName>ppt_w</p:attrName>
                                        </p:attrNameLst>
                                      </p:cBhvr>
                                      <p:tavLst>
                                        <p:tav tm="0">
                                          <p:val>
                                            <p:fltVal val="0"/>
                                          </p:val>
                                        </p:tav>
                                        <p:tav tm="100000">
                                          <p:val>
                                            <p:strVal val="#ppt_w"/>
                                          </p:val>
                                        </p:tav>
                                      </p:tavLst>
                                    </p:anim>
                                    <p:anim calcmode="lin" valueType="num">
                                      <p:cBhvr>
                                        <p:cTn id="87" dur="500" fill="hold"/>
                                        <p:tgtEl>
                                          <p:spTgt spid="45"/>
                                        </p:tgtEl>
                                        <p:attrNameLst>
                                          <p:attrName>ppt_h</p:attrName>
                                        </p:attrNameLst>
                                      </p:cBhvr>
                                      <p:tavLst>
                                        <p:tav tm="0">
                                          <p:val>
                                            <p:fltVal val="0"/>
                                          </p:val>
                                        </p:tav>
                                        <p:tav tm="100000">
                                          <p:val>
                                            <p:strVal val="#ppt_h"/>
                                          </p:val>
                                        </p:tav>
                                      </p:tavLst>
                                    </p:anim>
                                    <p:anim calcmode="lin" valueType="num">
                                      <p:cBhvr>
                                        <p:cTn id="88" dur="500" fill="hold"/>
                                        <p:tgtEl>
                                          <p:spTgt spid="45"/>
                                        </p:tgtEl>
                                        <p:attrNameLst>
                                          <p:attrName>style.rotation</p:attrName>
                                        </p:attrNameLst>
                                      </p:cBhvr>
                                      <p:tavLst>
                                        <p:tav tm="0">
                                          <p:val>
                                            <p:fltVal val="360"/>
                                          </p:val>
                                        </p:tav>
                                        <p:tav tm="100000">
                                          <p:val>
                                            <p:fltVal val="0"/>
                                          </p:val>
                                        </p:tav>
                                      </p:tavLst>
                                    </p:anim>
                                    <p:animEffect transition="in" filter="fade">
                                      <p:cBhvr>
                                        <p:cTn id="89" dur="500"/>
                                        <p:tgtEl>
                                          <p:spTgt spid="45"/>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67"/>
                                        </p:tgtEl>
                                        <p:attrNameLst>
                                          <p:attrName>style.visibility</p:attrName>
                                        </p:attrNameLst>
                                      </p:cBhvr>
                                      <p:to>
                                        <p:strVal val="visible"/>
                                      </p:to>
                                    </p:set>
                                    <p:anim calcmode="lin" valueType="num">
                                      <p:cBhvr>
                                        <p:cTn id="92" dur="500" fill="hold"/>
                                        <p:tgtEl>
                                          <p:spTgt spid="67"/>
                                        </p:tgtEl>
                                        <p:attrNameLst>
                                          <p:attrName>ppt_w</p:attrName>
                                        </p:attrNameLst>
                                      </p:cBhvr>
                                      <p:tavLst>
                                        <p:tav tm="0">
                                          <p:val>
                                            <p:fltVal val="0"/>
                                          </p:val>
                                        </p:tav>
                                        <p:tav tm="100000">
                                          <p:val>
                                            <p:strVal val="#ppt_w"/>
                                          </p:val>
                                        </p:tav>
                                      </p:tavLst>
                                    </p:anim>
                                    <p:anim calcmode="lin" valueType="num">
                                      <p:cBhvr>
                                        <p:cTn id="93" dur="500" fill="hold"/>
                                        <p:tgtEl>
                                          <p:spTgt spid="67"/>
                                        </p:tgtEl>
                                        <p:attrNameLst>
                                          <p:attrName>ppt_h</p:attrName>
                                        </p:attrNameLst>
                                      </p:cBhvr>
                                      <p:tavLst>
                                        <p:tav tm="0">
                                          <p:val>
                                            <p:fltVal val="0"/>
                                          </p:val>
                                        </p:tav>
                                        <p:tav tm="100000">
                                          <p:val>
                                            <p:strVal val="#ppt_h"/>
                                          </p:val>
                                        </p:tav>
                                      </p:tavLst>
                                    </p:anim>
                                    <p:anim calcmode="lin" valueType="num">
                                      <p:cBhvr>
                                        <p:cTn id="94" dur="500" fill="hold"/>
                                        <p:tgtEl>
                                          <p:spTgt spid="67"/>
                                        </p:tgtEl>
                                        <p:attrNameLst>
                                          <p:attrName>style.rotation</p:attrName>
                                        </p:attrNameLst>
                                      </p:cBhvr>
                                      <p:tavLst>
                                        <p:tav tm="0">
                                          <p:val>
                                            <p:fltVal val="360"/>
                                          </p:val>
                                        </p:tav>
                                        <p:tav tm="100000">
                                          <p:val>
                                            <p:fltVal val="0"/>
                                          </p:val>
                                        </p:tav>
                                      </p:tavLst>
                                    </p:anim>
                                    <p:animEffect transition="in" filter="fade">
                                      <p:cBhvr>
                                        <p:cTn id="95" dur="500"/>
                                        <p:tgtEl>
                                          <p:spTgt spid="67"/>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66"/>
                                        </p:tgtEl>
                                        <p:attrNameLst>
                                          <p:attrName>style.visibility</p:attrName>
                                        </p:attrNameLst>
                                      </p:cBhvr>
                                      <p:to>
                                        <p:strVal val="visible"/>
                                      </p:to>
                                    </p:set>
                                    <p:anim calcmode="lin" valueType="num">
                                      <p:cBhvr>
                                        <p:cTn id="98" dur="500" fill="hold"/>
                                        <p:tgtEl>
                                          <p:spTgt spid="66"/>
                                        </p:tgtEl>
                                        <p:attrNameLst>
                                          <p:attrName>ppt_w</p:attrName>
                                        </p:attrNameLst>
                                      </p:cBhvr>
                                      <p:tavLst>
                                        <p:tav tm="0">
                                          <p:val>
                                            <p:fltVal val="0"/>
                                          </p:val>
                                        </p:tav>
                                        <p:tav tm="100000">
                                          <p:val>
                                            <p:strVal val="#ppt_w"/>
                                          </p:val>
                                        </p:tav>
                                      </p:tavLst>
                                    </p:anim>
                                    <p:anim calcmode="lin" valueType="num">
                                      <p:cBhvr>
                                        <p:cTn id="99" dur="500" fill="hold"/>
                                        <p:tgtEl>
                                          <p:spTgt spid="66"/>
                                        </p:tgtEl>
                                        <p:attrNameLst>
                                          <p:attrName>ppt_h</p:attrName>
                                        </p:attrNameLst>
                                      </p:cBhvr>
                                      <p:tavLst>
                                        <p:tav tm="0">
                                          <p:val>
                                            <p:fltVal val="0"/>
                                          </p:val>
                                        </p:tav>
                                        <p:tav tm="100000">
                                          <p:val>
                                            <p:strVal val="#ppt_h"/>
                                          </p:val>
                                        </p:tav>
                                      </p:tavLst>
                                    </p:anim>
                                    <p:anim calcmode="lin" valueType="num">
                                      <p:cBhvr>
                                        <p:cTn id="100" dur="500" fill="hold"/>
                                        <p:tgtEl>
                                          <p:spTgt spid="66"/>
                                        </p:tgtEl>
                                        <p:attrNameLst>
                                          <p:attrName>style.rotation</p:attrName>
                                        </p:attrNameLst>
                                      </p:cBhvr>
                                      <p:tavLst>
                                        <p:tav tm="0">
                                          <p:val>
                                            <p:fltVal val="360"/>
                                          </p:val>
                                        </p:tav>
                                        <p:tav tm="100000">
                                          <p:val>
                                            <p:fltVal val="0"/>
                                          </p:val>
                                        </p:tav>
                                      </p:tavLst>
                                    </p:anim>
                                    <p:animEffect transition="in" filter="fade">
                                      <p:cBhvr>
                                        <p:cTn id="101" dur="500"/>
                                        <p:tgtEl>
                                          <p:spTgt spid="66"/>
                                        </p:tgtEl>
                                      </p:cBhvr>
                                    </p:animEffect>
                                  </p:childTnLst>
                                </p:cTn>
                              </p:par>
                            </p:childTnLst>
                          </p:cTn>
                        </p:par>
                        <p:par>
                          <p:cTn id="102" fill="hold">
                            <p:stCondLst>
                              <p:cond delay="2000"/>
                            </p:stCondLst>
                            <p:childTnLst>
                              <p:par>
                                <p:cTn id="103" presetID="49" presetClass="entr" presetSubtype="0" decel="100000" fill="hold" grpId="0" nodeType="afterEffect">
                                  <p:stCondLst>
                                    <p:cond delay="0"/>
                                  </p:stCondLst>
                                  <p:childTnLst>
                                    <p:set>
                                      <p:cBhvr>
                                        <p:cTn id="104" dur="1" fill="hold">
                                          <p:stCondLst>
                                            <p:cond delay="0"/>
                                          </p:stCondLst>
                                        </p:cTn>
                                        <p:tgtEl>
                                          <p:spTgt spid="65"/>
                                        </p:tgtEl>
                                        <p:attrNameLst>
                                          <p:attrName>style.visibility</p:attrName>
                                        </p:attrNameLst>
                                      </p:cBhvr>
                                      <p:to>
                                        <p:strVal val="visible"/>
                                      </p:to>
                                    </p:set>
                                    <p:anim calcmode="lin" valueType="num">
                                      <p:cBhvr>
                                        <p:cTn id="105" dur="500" fill="hold"/>
                                        <p:tgtEl>
                                          <p:spTgt spid="65"/>
                                        </p:tgtEl>
                                        <p:attrNameLst>
                                          <p:attrName>ppt_w</p:attrName>
                                        </p:attrNameLst>
                                      </p:cBhvr>
                                      <p:tavLst>
                                        <p:tav tm="0">
                                          <p:val>
                                            <p:fltVal val="0"/>
                                          </p:val>
                                        </p:tav>
                                        <p:tav tm="100000">
                                          <p:val>
                                            <p:strVal val="#ppt_w"/>
                                          </p:val>
                                        </p:tav>
                                      </p:tavLst>
                                    </p:anim>
                                    <p:anim calcmode="lin" valueType="num">
                                      <p:cBhvr>
                                        <p:cTn id="106" dur="500" fill="hold"/>
                                        <p:tgtEl>
                                          <p:spTgt spid="65"/>
                                        </p:tgtEl>
                                        <p:attrNameLst>
                                          <p:attrName>ppt_h</p:attrName>
                                        </p:attrNameLst>
                                      </p:cBhvr>
                                      <p:tavLst>
                                        <p:tav tm="0">
                                          <p:val>
                                            <p:fltVal val="0"/>
                                          </p:val>
                                        </p:tav>
                                        <p:tav tm="100000">
                                          <p:val>
                                            <p:strVal val="#ppt_h"/>
                                          </p:val>
                                        </p:tav>
                                      </p:tavLst>
                                    </p:anim>
                                    <p:anim calcmode="lin" valueType="num">
                                      <p:cBhvr>
                                        <p:cTn id="107" dur="500" fill="hold"/>
                                        <p:tgtEl>
                                          <p:spTgt spid="65"/>
                                        </p:tgtEl>
                                        <p:attrNameLst>
                                          <p:attrName>style.rotation</p:attrName>
                                        </p:attrNameLst>
                                      </p:cBhvr>
                                      <p:tavLst>
                                        <p:tav tm="0">
                                          <p:val>
                                            <p:fltVal val="360"/>
                                          </p:val>
                                        </p:tav>
                                        <p:tav tm="100000">
                                          <p:val>
                                            <p:fltVal val="0"/>
                                          </p:val>
                                        </p:tav>
                                      </p:tavLst>
                                    </p:anim>
                                    <p:animEffect transition="in" filter="fade">
                                      <p:cBhvr>
                                        <p:cTn id="108" dur="500"/>
                                        <p:tgtEl>
                                          <p:spTgt spid="65"/>
                                        </p:tgtEl>
                                      </p:cBhvr>
                                    </p:animEffect>
                                  </p:childTnLst>
                                </p:cTn>
                              </p:par>
                              <p:par>
                                <p:cTn id="109" presetID="49" presetClass="entr" presetSubtype="0" decel="100000" fill="hold" grpId="0" nodeType="withEffect">
                                  <p:stCondLst>
                                    <p:cond delay="0"/>
                                  </p:stCondLst>
                                  <p:childTnLst>
                                    <p:set>
                                      <p:cBhvr>
                                        <p:cTn id="110" dur="1" fill="hold">
                                          <p:stCondLst>
                                            <p:cond delay="0"/>
                                          </p:stCondLst>
                                        </p:cTn>
                                        <p:tgtEl>
                                          <p:spTgt spid="68"/>
                                        </p:tgtEl>
                                        <p:attrNameLst>
                                          <p:attrName>style.visibility</p:attrName>
                                        </p:attrNameLst>
                                      </p:cBhvr>
                                      <p:to>
                                        <p:strVal val="visible"/>
                                      </p:to>
                                    </p:set>
                                    <p:anim calcmode="lin" valueType="num">
                                      <p:cBhvr>
                                        <p:cTn id="111" dur="500" fill="hold"/>
                                        <p:tgtEl>
                                          <p:spTgt spid="68"/>
                                        </p:tgtEl>
                                        <p:attrNameLst>
                                          <p:attrName>ppt_w</p:attrName>
                                        </p:attrNameLst>
                                      </p:cBhvr>
                                      <p:tavLst>
                                        <p:tav tm="0">
                                          <p:val>
                                            <p:fltVal val="0"/>
                                          </p:val>
                                        </p:tav>
                                        <p:tav tm="100000">
                                          <p:val>
                                            <p:strVal val="#ppt_w"/>
                                          </p:val>
                                        </p:tav>
                                      </p:tavLst>
                                    </p:anim>
                                    <p:anim calcmode="lin" valueType="num">
                                      <p:cBhvr>
                                        <p:cTn id="112" dur="500" fill="hold"/>
                                        <p:tgtEl>
                                          <p:spTgt spid="68"/>
                                        </p:tgtEl>
                                        <p:attrNameLst>
                                          <p:attrName>ppt_h</p:attrName>
                                        </p:attrNameLst>
                                      </p:cBhvr>
                                      <p:tavLst>
                                        <p:tav tm="0">
                                          <p:val>
                                            <p:fltVal val="0"/>
                                          </p:val>
                                        </p:tav>
                                        <p:tav tm="100000">
                                          <p:val>
                                            <p:strVal val="#ppt_h"/>
                                          </p:val>
                                        </p:tav>
                                      </p:tavLst>
                                    </p:anim>
                                    <p:anim calcmode="lin" valueType="num">
                                      <p:cBhvr>
                                        <p:cTn id="113" dur="500" fill="hold"/>
                                        <p:tgtEl>
                                          <p:spTgt spid="68"/>
                                        </p:tgtEl>
                                        <p:attrNameLst>
                                          <p:attrName>style.rotation</p:attrName>
                                        </p:attrNameLst>
                                      </p:cBhvr>
                                      <p:tavLst>
                                        <p:tav tm="0">
                                          <p:val>
                                            <p:fltVal val="360"/>
                                          </p:val>
                                        </p:tav>
                                        <p:tav tm="100000">
                                          <p:val>
                                            <p:fltVal val="0"/>
                                          </p:val>
                                        </p:tav>
                                      </p:tavLst>
                                    </p:anim>
                                    <p:animEffect transition="in" filter="fade">
                                      <p:cBhvr>
                                        <p:cTn id="114" dur="500"/>
                                        <p:tgtEl>
                                          <p:spTgt spid="68"/>
                                        </p:tgtEl>
                                      </p:cBhvr>
                                    </p:animEffect>
                                  </p:childTnLst>
                                </p:cTn>
                              </p:par>
                              <p:par>
                                <p:cTn id="115" presetID="49" presetClass="entr" presetSubtype="0" decel="100000"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 calcmode="lin" valueType="num">
                                      <p:cBhvr>
                                        <p:cTn id="117" dur="500" fill="hold"/>
                                        <p:tgtEl>
                                          <p:spTgt spid="71"/>
                                        </p:tgtEl>
                                        <p:attrNameLst>
                                          <p:attrName>ppt_w</p:attrName>
                                        </p:attrNameLst>
                                      </p:cBhvr>
                                      <p:tavLst>
                                        <p:tav tm="0">
                                          <p:val>
                                            <p:fltVal val="0"/>
                                          </p:val>
                                        </p:tav>
                                        <p:tav tm="100000">
                                          <p:val>
                                            <p:strVal val="#ppt_w"/>
                                          </p:val>
                                        </p:tav>
                                      </p:tavLst>
                                    </p:anim>
                                    <p:anim calcmode="lin" valueType="num">
                                      <p:cBhvr>
                                        <p:cTn id="118" dur="500" fill="hold"/>
                                        <p:tgtEl>
                                          <p:spTgt spid="71"/>
                                        </p:tgtEl>
                                        <p:attrNameLst>
                                          <p:attrName>ppt_h</p:attrName>
                                        </p:attrNameLst>
                                      </p:cBhvr>
                                      <p:tavLst>
                                        <p:tav tm="0">
                                          <p:val>
                                            <p:fltVal val="0"/>
                                          </p:val>
                                        </p:tav>
                                        <p:tav tm="100000">
                                          <p:val>
                                            <p:strVal val="#ppt_h"/>
                                          </p:val>
                                        </p:tav>
                                      </p:tavLst>
                                    </p:anim>
                                    <p:anim calcmode="lin" valueType="num">
                                      <p:cBhvr>
                                        <p:cTn id="119" dur="500" fill="hold"/>
                                        <p:tgtEl>
                                          <p:spTgt spid="71"/>
                                        </p:tgtEl>
                                        <p:attrNameLst>
                                          <p:attrName>style.rotation</p:attrName>
                                        </p:attrNameLst>
                                      </p:cBhvr>
                                      <p:tavLst>
                                        <p:tav tm="0">
                                          <p:val>
                                            <p:fltVal val="360"/>
                                          </p:val>
                                        </p:tav>
                                        <p:tav tm="100000">
                                          <p:val>
                                            <p:fltVal val="0"/>
                                          </p:val>
                                        </p:tav>
                                      </p:tavLst>
                                    </p:anim>
                                    <p:animEffect transition="in" filter="fade">
                                      <p:cBhvr>
                                        <p:cTn id="120" dur="500"/>
                                        <p:tgtEl>
                                          <p:spTgt spid="71"/>
                                        </p:tgtEl>
                                      </p:cBhvr>
                                    </p:animEffect>
                                  </p:childTnLst>
                                </p:cTn>
                              </p:par>
                              <p:par>
                                <p:cTn id="121" presetID="49" presetClass="entr" presetSubtype="0" decel="100000" fill="hold" grpId="0" nodeType="withEffect">
                                  <p:stCondLst>
                                    <p:cond delay="250"/>
                                  </p:stCondLst>
                                  <p:childTnLst>
                                    <p:set>
                                      <p:cBhvr>
                                        <p:cTn id="122" dur="1" fill="hold">
                                          <p:stCondLst>
                                            <p:cond delay="0"/>
                                          </p:stCondLst>
                                        </p:cTn>
                                        <p:tgtEl>
                                          <p:spTgt spid="59"/>
                                        </p:tgtEl>
                                        <p:attrNameLst>
                                          <p:attrName>style.visibility</p:attrName>
                                        </p:attrNameLst>
                                      </p:cBhvr>
                                      <p:to>
                                        <p:strVal val="visible"/>
                                      </p:to>
                                    </p:set>
                                    <p:anim calcmode="lin" valueType="num">
                                      <p:cBhvr>
                                        <p:cTn id="123" dur="500" fill="hold"/>
                                        <p:tgtEl>
                                          <p:spTgt spid="59"/>
                                        </p:tgtEl>
                                        <p:attrNameLst>
                                          <p:attrName>ppt_w</p:attrName>
                                        </p:attrNameLst>
                                      </p:cBhvr>
                                      <p:tavLst>
                                        <p:tav tm="0">
                                          <p:val>
                                            <p:fltVal val="0"/>
                                          </p:val>
                                        </p:tav>
                                        <p:tav tm="100000">
                                          <p:val>
                                            <p:strVal val="#ppt_w"/>
                                          </p:val>
                                        </p:tav>
                                      </p:tavLst>
                                    </p:anim>
                                    <p:anim calcmode="lin" valueType="num">
                                      <p:cBhvr>
                                        <p:cTn id="124" dur="500" fill="hold"/>
                                        <p:tgtEl>
                                          <p:spTgt spid="59"/>
                                        </p:tgtEl>
                                        <p:attrNameLst>
                                          <p:attrName>ppt_h</p:attrName>
                                        </p:attrNameLst>
                                      </p:cBhvr>
                                      <p:tavLst>
                                        <p:tav tm="0">
                                          <p:val>
                                            <p:fltVal val="0"/>
                                          </p:val>
                                        </p:tav>
                                        <p:tav tm="100000">
                                          <p:val>
                                            <p:strVal val="#ppt_h"/>
                                          </p:val>
                                        </p:tav>
                                      </p:tavLst>
                                    </p:anim>
                                    <p:anim calcmode="lin" valueType="num">
                                      <p:cBhvr>
                                        <p:cTn id="125" dur="500" fill="hold"/>
                                        <p:tgtEl>
                                          <p:spTgt spid="59"/>
                                        </p:tgtEl>
                                        <p:attrNameLst>
                                          <p:attrName>style.rotation</p:attrName>
                                        </p:attrNameLst>
                                      </p:cBhvr>
                                      <p:tavLst>
                                        <p:tav tm="0">
                                          <p:val>
                                            <p:fltVal val="360"/>
                                          </p:val>
                                        </p:tav>
                                        <p:tav tm="100000">
                                          <p:val>
                                            <p:fltVal val="0"/>
                                          </p:val>
                                        </p:tav>
                                      </p:tavLst>
                                    </p:anim>
                                    <p:animEffect transition="in" filter="fade">
                                      <p:cBhvr>
                                        <p:cTn id="126" dur="500"/>
                                        <p:tgtEl>
                                          <p:spTgt spid="59"/>
                                        </p:tgtEl>
                                      </p:cBhvr>
                                    </p:animEffect>
                                  </p:childTnLst>
                                </p:cTn>
                              </p:par>
                              <p:par>
                                <p:cTn id="127" presetID="49" presetClass="entr" presetSubtype="0" decel="100000" fill="hold" grpId="0" nodeType="withEffect">
                                  <p:stCondLst>
                                    <p:cond delay="250"/>
                                  </p:stCondLst>
                                  <p:childTnLst>
                                    <p:set>
                                      <p:cBhvr>
                                        <p:cTn id="128" dur="1" fill="hold">
                                          <p:stCondLst>
                                            <p:cond delay="0"/>
                                          </p:stCondLst>
                                        </p:cTn>
                                        <p:tgtEl>
                                          <p:spTgt spid="70"/>
                                        </p:tgtEl>
                                        <p:attrNameLst>
                                          <p:attrName>style.visibility</p:attrName>
                                        </p:attrNameLst>
                                      </p:cBhvr>
                                      <p:to>
                                        <p:strVal val="visible"/>
                                      </p:to>
                                    </p:set>
                                    <p:anim calcmode="lin" valueType="num">
                                      <p:cBhvr>
                                        <p:cTn id="129" dur="500" fill="hold"/>
                                        <p:tgtEl>
                                          <p:spTgt spid="70"/>
                                        </p:tgtEl>
                                        <p:attrNameLst>
                                          <p:attrName>ppt_w</p:attrName>
                                        </p:attrNameLst>
                                      </p:cBhvr>
                                      <p:tavLst>
                                        <p:tav tm="0">
                                          <p:val>
                                            <p:fltVal val="0"/>
                                          </p:val>
                                        </p:tav>
                                        <p:tav tm="100000">
                                          <p:val>
                                            <p:strVal val="#ppt_w"/>
                                          </p:val>
                                        </p:tav>
                                      </p:tavLst>
                                    </p:anim>
                                    <p:anim calcmode="lin" valueType="num">
                                      <p:cBhvr>
                                        <p:cTn id="130" dur="500" fill="hold"/>
                                        <p:tgtEl>
                                          <p:spTgt spid="70"/>
                                        </p:tgtEl>
                                        <p:attrNameLst>
                                          <p:attrName>ppt_h</p:attrName>
                                        </p:attrNameLst>
                                      </p:cBhvr>
                                      <p:tavLst>
                                        <p:tav tm="0">
                                          <p:val>
                                            <p:fltVal val="0"/>
                                          </p:val>
                                        </p:tav>
                                        <p:tav tm="100000">
                                          <p:val>
                                            <p:strVal val="#ppt_h"/>
                                          </p:val>
                                        </p:tav>
                                      </p:tavLst>
                                    </p:anim>
                                    <p:anim calcmode="lin" valueType="num">
                                      <p:cBhvr>
                                        <p:cTn id="131" dur="500" fill="hold"/>
                                        <p:tgtEl>
                                          <p:spTgt spid="70"/>
                                        </p:tgtEl>
                                        <p:attrNameLst>
                                          <p:attrName>style.rotation</p:attrName>
                                        </p:attrNameLst>
                                      </p:cBhvr>
                                      <p:tavLst>
                                        <p:tav tm="0">
                                          <p:val>
                                            <p:fltVal val="360"/>
                                          </p:val>
                                        </p:tav>
                                        <p:tav tm="100000">
                                          <p:val>
                                            <p:fltVal val="0"/>
                                          </p:val>
                                        </p:tav>
                                      </p:tavLst>
                                    </p:anim>
                                    <p:animEffect transition="in" filter="fade">
                                      <p:cBhvr>
                                        <p:cTn id="132" dur="500"/>
                                        <p:tgtEl>
                                          <p:spTgt spid="70"/>
                                        </p:tgtEl>
                                      </p:cBhvr>
                                    </p:animEffect>
                                  </p:childTnLst>
                                </p:cTn>
                              </p:par>
                              <p:par>
                                <p:cTn id="133" presetID="49" presetClass="entr" presetSubtype="0" decel="100000" fill="hold" grpId="0" nodeType="withEffect">
                                  <p:stCondLst>
                                    <p:cond delay="250"/>
                                  </p:stCondLst>
                                  <p:childTnLst>
                                    <p:set>
                                      <p:cBhvr>
                                        <p:cTn id="134" dur="1" fill="hold">
                                          <p:stCondLst>
                                            <p:cond delay="0"/>
                                          </p:stCondLst>
                                        </p:cTn>
                                        <p:tgtEl>
                                          <p:spTgt spid="76"/>
                                        </p:tgtEl>
                                        <p:attrNameLst>
                                          <p:attrName>style.visibility</p:attrName>
                                        </p:attrNameLst>
                                      </p:cBhvr>
                                      <p:to>
                                        <p:strVal val="visible"/>
                                      </p:to>
                                    </p:set>
                                    <p:anim calcmode="lin" valueType="num">
                                      <p:cBhvr>
                                        <p:cTn id="135" dur="500" fill="hold"/>
                                        <p:tgtEl>
                                          <p:spTgt spid="76"/>
                                        </p:tgtEl>
                                        <p:attrNameLst>
                                          <p:attrName>ppt_w</p:attrName>
                                        </p:attrNameLst>
                                      </p:cBhvr>
                                      <p:tavLst>
                                        <p:tav tm="0">
                                          <p:val>
                                            <p:fltVal val="0"/>
                                          </p:val>
                                        </p:tav>
                                        <p:tav tm="100000">
                                          <p:val>
                                            <p:strVal val="#ppt_w"/>
                                          </p:val>
                                        </p:tav>
                                      </p:tavLst>
                                    </p:anim>
                                    <p:anim calcmode="lin" valueType="num">
                                      <p:cBhvr>
                                        <p:cTn id="136" dur="500" fill="hold"/>
                                        <p:tgtEl>
                                          <p:spTgt spid="76"/>
                                        </p:tgtEl>
                                        <p:attrNameLst>
                                          <p:attrName>ppt_h</p:attrName>
                                        </p:attrNameLst>
                                      </p:cBhvr>
                                      <p:tavLst>
                                        <p:tav tm="0">
                                          <p:val>
                                            <p:fltVal val="0"/>
                                          </p:val>
                                        </p:tav>
                                        <p:tav tm="100000">
                                          <p:val>
                                            <p:strVal val="#ppt_h"/>
                                          </p:val>
                                        </p:tav>
                                      </p:tavLst>
                                    </p:anim>
                                    <p:anim calcmode="lin" valueType="num">
                                      <p:cBhvr>
                                        <p:cTn id="137" dur="500" fill="hold"/>
                                        <p:tgtEl>
                                          <p:spTgt spid="76"/>
                                        </p:tgtEl>
                                        <p:attrNameLst>
                                          <p:attrName>style.rotation</p:attrName>
                                        </p:attrNameLst>
                                      </p:cBhvr>
                                      <p:tavLst>
                                        <p:tav tm="0">
                                          <p:val>
                                            <p:fltVal val="360"/>
                                          </p:val>
                                        </p:tav>
                                        <p:tav tm="100000">
                                          <p:val>
                                            <p:fltVal val="0"/>
                                          </p:val>
                                        </p:tav>
                                      </p:tavLst>
                                    </p:anim>
                                    <p:animEffect transition="in" filter="fade">
                                      <p:cBhvr>
                                        <p:cTn id="138" dur="500"/>
                                        <p:tgtEl>
                                          <p:spTgt spid="76"/>
                                        </p:tgtEl>
                                      </p:cBhvr>
                                    </p:animEffect>
                                  </p:childTnLst>
                                </p:cTn>
                              </p:par>
                              <p:par>
                                <p:cTn id="139" presetID="49" presetClass="entr" presetSubtype="0" decel="100000" fill="hold" grpId="0" nodeType="withEffect">
                                  <p:stCondLst>
                                    <p:cond delay="250"/>
                                  </p:stCondLst>
                                  <p:childTnLst>
                                    <p:set>
                                      <p:cBhvr>
                                        <p:cTn id="140" dur="1" fill="hold">
                                          <p:stCondLst>
                                            <p:cond delay="0"/>
                                          </p:stCondLst>
                                        </p:cTn>
                                        <p:tgtEl>
                                          <p:spTgt spid="77"/>
                                        </p:tgtEl>
                                        <p:attrNameLst>
                                          <p:attrName>style.visibility</p:attrName>
                                        </p:attrNameLst>
                                      </p:cBhvr>
                                      <p:to>
                                        <p:strVal val="visible"/>
                                      </p:to>
                                    </p:set>
                                    <p:anim calcmode="lin" valueType="num">
                                      <p:cBhvr>
                                        <p:cTn id="141" dur="500" fill="hold"/>
                                        <p:tgtEl>
                                          <p:spTgt spid="77"/>
                                        </p:tgtEl>
                                        <p:attrNameLst>
                                          <p:attrName>ppt_w</p:attrName>
                                        </p:attrNameLst>
                                      </p:cBhvr>
                                      <p:tavLst>
                                        <p:tav tm="0">
                                          <p:val>
                                            <p:fltVal val="0"/>
                                          </p:val>
                                        </p:tav>
                                        <p:tav tm="100000">
                                          <p:val>
                                            <p:strVal val="#ppt_w"/>
                                          </p:val>
                                        </p:tav>
                                      </p:tavLst>
                                    </p:anim>
                                    <p:anim calcmode="lin" valueType="num">
                                      <p:cBhvr>
                                        <p:cTn id="142" dur="500" fill="hold"/>
                                        <p:tgtEl>
                                          <p:spTgt spid="77"/>
                                        </p:tgtEl>
                                        <p:attrNameLst>
                                          <p:attrName>ppt_h</p:attrName>
                                        </p:attrNameLst>
                                      </p:cBhvr>
                                      <p:tavLst>
                                        <p:tav tm="0">
                                          <p:val>
                                            <p:fltVal val="0"/>
                                          </p:val>
                                        </p:tav>
                                        <p:tav tm="100000">
                                          <p:val>
                                            <p:strVal val="#ppt_h"/>
                                          </p:val>
                                        </p:tav>
                                      </p:tavLst>
                                    </p:anim>
                                    <p:anim calcmode="lin" valueType="num">
                                      <p:cBhvr>
                                        <p:cTn id="143" dur="500" fill="hold"/>
                                        <p:tgtEl>
                                          <p:spTgt spid="77"/>
                                        </p:tgtEl>
                                        <p:attrNameLst>
                                          <p:attrName>style.rotation</p:attrName>
                                        </p:attrNameLst>
                                      </p:cBhvr>
                                      <p:tavLst>
                                        <p:tav tm="0">
                                          <p:val>
                                            <p:fltVal val="360"/>
                                          </p:val>
                                        </p:tav>
                                        <p:tav tm="100000">
                                          <p:val>
                                            <p:fltVal val="0"/>
                                          </p:val>
                                        </p:tav>
                                      </p:tavLst>
                                    </p:anim>
                                    <p:animEffect transition="in" filter="fade">
                                      <p:cBhvr>
                                        <p:cTn id="14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5" grpId="0" animBg="1"/>
      <p:bldP spid="46" grpId="0" animBg="1"/>
      <p:bldP spid="47" grpId="0" animBg="1"/>
      <p:bldP spid="57"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6" grpId="0" animBg="1"/>
      <p:bldP spid="77" grpId="0" animBg="1"/>
      <p:bldP spid="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259001" y="1945093"/>
            <a:ext cx="1134464" cy="11344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035959" y="3158315"/>
            <a:ext cx="1134464" cy="1134464"/>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82042" y="3158315"/>
            <a:ext cx="1134464" cy="1134464"/>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259001" y="4371536"/>
            <a:ext cx="1134464" cy="1134464"/>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035959" y="1945093"/>
            <a:ext cx="1134464" cy="1134464"/>
          </a:xfrm>
          <a:prstGeom prst="rect">
            <a:avLst/>
          </a:prstGeom>
          <a:blipFill>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259001" y="3158315"/>
            <a:ext cx="1134464" cy="1134464"/>
          </a:xfrm>
          <a:prstGeom prst="rect">
            <a:avLst/>
          </a:prstGeom>
          <a:blipFill>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2042" y="1945093"/>
            <a:ext cx="1134464" cy="1134464"/>
          </a:xfrm>
          <a:prstGeom prst="rect">
            <a:avLst/>
          </a:prstGeom>
          <a:blipFill>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482042" y="4371536"/>
            <a:ext cx="1134464" cy="1134464"/>
          </a:xfrm>
          <a:prstGeom prst="rect">
            <a:avLst/>
          </a:prstGeom>
          <a:blipFill>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5959" y="4371536"/>
            <a:ext cx="1134464" cy="1134464"/>
          </a:xfrm>
          <a:prstGeom prst="rect">
            <a:avLst/>
          </a:prstGeom>
          <a:blipFill>
            <a:blip r:embed="rId7"/>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线形标注 2(带强调线) 2"/>
          <p:cNvSpPr>
            <a:spLocks/>
          </p:cNvSpPr>
          <p:nvPr/>
        </p:nvSpPr>
        <p:spPr bwMode="auto">
          <a:xfrm>
            <a:off x="5981538" y="1979095"/>
            <a:ext cx="6210462" cy="570947"/>
          </a:xfrm>
          <a:prstGeom prst="accentCallout2">
            <a:avLst>
              <a:gd name="adj1" fmla="val 21366"/>
              <a:gd name="adj2" fmla="val -1991"/>
              <a:gd name="adj3" fmla="val 16424"/>
              <a:gd name="adj4" fmla="val -53837"/>
              <a:gd name="adj5" fmla="val 103506"/>
              <a:gd name="adj6" fmla="val -56111"/>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en-US" altLang="zh-CN" sz="1400" dirty="0">
                <a:latin typeface="Microsoft YaHei" charset="0"/>
                <a:ea typeface="Microsoft YaHei" charset="0"/>
                <a:cs typeface="Microsoft YaHei" charset="0"/>
              </a:rPr>
              <a:t>Oculus</a:t>
            </a:r>
            <a:r>
              <a:rPr lang="zh-CN" altLang="zh-CN" sz="1400" dirty="0">
                <a:latin typeface="Microsoft YaHei" charset="0"/>
                <a:ea typeface="Microsoft YaHei" charset="0"/>
                <a:cs typeface="Microsoft YaHei" charset="0"/>
              </a:rPr>
              <a:t>是</a:t>
            </a:r>
            <a:r>
              <a:rPr lang="en-US" altLang="zh-CN" sz="1400" dirty="0">
                <a:latin typeface="Microsoft YaHei" charset="0"/>
                <a:ea typeface="Microsoft YaHei" charset="0"/>
                <a:cs typeface="Microsoft YaHei" charset="0"/>
              </a:rPr>
              <a:t>Facebook</a:t>
            </a:r>
            <a:r>
              <a:rPr lang="zh-CN" altLang="zh-CN" sz="1400" dirty="0">
                <a:latin typeface="Microsoft YaHei" charset="0"/>
                <a:ea typeface="Microsoft YaHei" charset="0"/>
                <a:cs typeface="Microsoft YaHei" charset="0"/>
              </a:rPr>
              <a:t>在</a:t>
            </a:r>
            <a:r>
              <a:rPr lang="en-US" altLang="zh-CN" sz="1400" dirty="0">
                <a:latin typeface="Microsoft YaHei" charset="0"/>
                <a:ea typeface="Microsoft YaHei" charset="0"/>
                <a:cs typeface="Microsoft YaHei" charset="0"/>
              </a:rPr>
              <a:t>2014</a:t>
            </a:r>
            <a:r>
              <a:rPr lang="zh-CN" altLang="zh-CN" sz="1400" dirty="0">
                <a:latin typeface="Microsoft YaHei" charset="0"/>
                <a:ea typeface="Microsoft YaHei" charset="0"/>
                <a:cs typeface="Microsoft YaHei" charset="0"/>
              </a:rPr>
              <a:t>年</a:t>
            </a:r>
            <a:r>
              <a:rPr lang="en-US" altLang="zh-CN" sz="1400" dirty="0">
                <a:latin typeface="Microsoft YaHei" charset="0"/>
                <a:ea typeface="Microsoft YaHei" charset="0"/>
                <a:cs typeface="Microsoft YaHei" charset="0"/>
              </a:rPr>
              <a:t>7</a:t>
            </a:r>
            <a:r>
              <a:rPr lang="zh-CN" altLang="zh-CN" sz="1400" dirty="0">
                <a:latin typeface="Microsoft YaHei" charset="0"/>
                <a:ea typeface="Microsoft YaHei" charset="0"/>
                <a:cs typeface="Microsoft YaHei" charset="0"/>
              </a:rPr>
              <a:t>月宣布以</a:t>
            </a:r>
            <a:r>
              <a:rPr lang="en-US" altLang="zh-CN" sz="1400" dirty="0">
                <a:latin typeface="Microsoft YaHei" charset="0"/>
                <a:ea typeface="Microsoft YaHei" charset="0"/>
                <a:cs typeface="Microsoft YaHei" charset="0"/>
              </a:rPr>
              <a:t>20</a:t>
            </a:r>
            <a:r>
              <a:rPr lang="zh-CN" altLang="zh-CN" sz="1400" dirty="0">
                <a:latin typeface="Microsoft YaHei" charset="0"/>
                <a:ea typeface="Microsoft YaHei" charset="0"/>
                <a:cs typeface="Microsoft YaHei" charset="0"/>
              </a:rPr>
              <a:t>亿美元的价格收购的</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设备制作商，在</a:t>
            </a:r>
            <a:r>
              <a:rPr lang="en-US" altLang="zh-CN" sz="1400" dirty="0">
                <a:latin typeface="Microsoft YaHei" charset="0"/>
                <a:ea typeface="Microsoft YaHei" charset="0"/>
                <a:cs typeface="Microsoft YaHei" charset="0"/>
              </a:rPr>
              <a:t>Facebook</a:t>
            </a:r>
            <a:r>
              <a:rPr lang="zh-CN" altLang="zh-CN" sz="1400" dirty="0">
                <a:latin typeface="Microsoft YaHei" charset="0"/>
                <a:ea typeface="Microsoft YaHei" charset="0"/>
                <a:cs typeface="Microsoft YaHei" charset="0"/>
              </a:rPr>
              <a:t>看来，</a:t>
            </a:r>
            <a:r>
              <a:rPr lang="en-US" altLang="zh-CN" sz="1400" dirty="0">
                <a:latin typeface="Microsoft YaHei" charset="0"/>
                <a:ea typeface="Microsoft YaHei" charset="0"/>
                <a:cs typeface="Microsoft YaHei" charset="0"/>
              </a:rPr>
              <a:t>Oculus</a:t>
            </a:r>
            <a:r>
              <a:rPr lang="zh-CN" altLang="zh-CN" sz="1400" dirty="0">
                <a:latin typeface="Microsoft YaHei" charset="0"/>
                <a:ea typeface="Microsoft YaHei" charset="0"/>
                <a:cs typeface="Microsoft YaHei" charset="0"/>
              </a:rPr>
              <a:t>的技术开辟了全新的体验和可能性，不仅在游戏领域，还在生活、教育、医疗等诸多领域拥有广阔的想象空间</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17" name="线形标注 2(带强调线) 3"/>
          <p:cNvSpPr>
            <a:spLocks/>
          </p:cNvSpPr>
          <p:nvPr/>
        </p:nvSpPr>
        <p:spPr bwMode="auto">
          <a:xfrm>
            <a:off x="5981539" y="2848490"/>
            <a:ext cx="6038183" cy="572813"/>
          </a:xfrm>
          <a:prstGeom prst="accentCallout2">
            <a:avLst>
              <a:gd name="adj1" fmla="val 21366"/>
              <a:gd name="adj2" fmla="val -1991"/>
              <a:gd name="adj3" fmla="val 20681"/>
              <a:gd name="adj4" fmla="val -12656"/>
              <a:gd name="adj5" fmla="val -68735"/>
              <a:gd name="adj6" fmla="val -16738"/>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r>
              <a:rPr lang="en-US" altLang="zh-CN" sz="1400" dirty="0">
                <a:latin typeface="Microsoft YaHei" charset="0"/>
                <a:ea typeface="Microsoft YaHei" charset="0"/>
                <a:cs typeface="Microsoft YaHei" charset="0"/>
              </a:rPr>
              <a:t>HTC Vive</a:t>
            </a:r>
            <a:r>
              <a:rPr lang="zh-CN" altLang="zh-CN" sz="1400" dirty="0">
                <a:latin typeface="Microsoft YaHei" charset="0"/>
                <a:ea typeface="Microsoft YaHei" charset="0"/>
                <a:cs typeface="Microsoft YaHei" charset="0"/>
              </a:rPr>
              <a:t>是由</a:t>
            </a:r>
            <a:r>
              <a:rPr lang="en-US" altLang="zh-CN" sz="1400" dirty="0">
                <a:latin typeface="Microsoft YaHei" charset="0"/>
                <a:ea typeface="Microsoft YaHei" charset="0"/>
                <a:cs typeface="Microsoft YaHei" charset="0"/>
              </a:rPr>
              <a:t>HTC</a:t>
            </a:r>
            <a:r>
              <a:rPr lang="zh-CN" altLang="zh-CN" sz="1400" dirty="0">
                <a:latin typeface="Microsoft YaHei" charset="0"/>
                <a:ea typeface="Microsoft YaHei" charset="0"/>
                <a:cs typeface="Microsoft YaHei" charset="0"/>
              </a:rPr>
              <a:t>和</a:t>
            </a:r>
            <a:r>
              <a:rPr lang="en-US" altLang="zh-CN" sz="1400" dirty="0">
                <a:latin typeface="Microsoft YaHei" charset="0"/>
                <a:ea typeface="Microsoft YaHei" charset="0"/>
                <a:cs typeface="Microsoft YaHei" charset="0"/>
              </a:rPr>
              <a:t>Valve</a:t>
            </a:r>
            <a:r>
              <a:rPr lang="zh-CN" altLang="zh-CN" sz="1400" dirty="0">
                <a:latin typeface="Microsoft YaHei" charset="0"/>
                <a:ea typeface="Microsoft YaHei" charset="0"/>
                <a:cs typeface="Microsoft YaHei" charset="0"/>
              </a:rPr>
              <a:t>联合开发的一款</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头显产品，于</a:t>
            </a:r>
            <a:r>
              <a:rPr lang="en-US" altLang="zh-CN" sz="1400" dirty="0">
                <a:latin typeface="Microsoft YaHei" charset="0"/>
                <a:ea typeface="Microsoft YaHei" charset="0"/>
                <a:cs typeface="Microsoft YaHei" charset="0"/>
              </a:rPr>
              <a:t>2015</a:t>
            </a:r>
            <a:r>
              <a:rPr lang="zh-CN" altLang="zh-CN" sz="1400" dirty="0">
                <a:latin typeface="Microsoft YaHei" charset="0"/>
                <a:ea typeface="Microsoft YaHei" charset="0"/>
                <a:cs typeface="Microsoft YaHei" charset="0"/>
              </a:rPr>
              <a:t>年</a:t>
            </a:r>
            <a:r>
              <a:rPr lang="en-US" altLang="zh-CN" sz="1400" dirty="0">
                <a:latin typeface="Microsoft YaHei" charset="0"/>
                <a:ea typeface="Microsoft YaHei" charset="0"/>
                <a:cs typeface="Microsoft YaHei" charset="0"/>
              </a:rPr>
              <a:t>3</a:t>
            </a:r>
            <a:r>
              <a:rPr lang="zh-CN" altLang="zh-CN" sz="1400" dirty="0">
                <a:latin typeface="Microsoft YaHei" charset="0"/>
                <a:ea typeface="Microsoft YaHei" charset="0"/>
                <a:cs typeface="Microsoft YaHei" charset="0"/>
              </a:rPr>
              <a:t>月在</a:t>
            </a:r>
            <a:r>
              <a:rPr lang="en-US" altLang="zh-CN" sz="1400" dirty="0">
                <a:latin typeface="Microsoft YaHei" charset="0"/>
                <a:ea typeface="Microsoft YaHei" charset="0"/>
                <a:cs typeface="Microsoft YaHei" charset="0"/>
              </a:rPr>
              <a:t>MWC2015</a:t>
            </a:r>
            <a:r>
              <a:rPr lang="zh-CN" altLang="zh-CN" sz="1400" dirty="0">
                <a:latin typeface="Microsoft YaHei" charset="0"/>
                <a:ea typeface="Microsoft YaHei" charset="0"/>
                <a:cs typeface="Microsoft YaHei" charset="0"/>
              </a:rPr>
              <a:t>上发布。由于有</a:t>
            </a:r>
            <a:r>
              <a:rPr lang="en-US" altLang="zh-CN" sz="1400" dirty="0">
                <a:latin typeface="Microsoft YaHei" charset="0"/>
                <a:ea typeface="Microsoft YaHei" charset="0"/>
                <a:cs typeface="Microsoft YaHei" charset="0"/>
              </a:rPr>
              <a:t>Valve</a:t>
            </a:r>
            <a:r>
              <a:rPr lang="zh-CN" altLang="zh-CN" sz="1400" dirty="0">
                <a:latin typeface="Microsoft YaHei" charset="0"/>
                <a:ea typeface="Microsoft YaHei" charset="0"/>
                <a:cs typeface="Microsoft YaHei" charset="0"/>
              </a:rPr>
              <a:t>的</a:t>
            </a:r>
            <a:r>
              <a:rPr lang="en-US" altLang="zh-CN" sz="1400" dirty="0" err="1">
                <a:latin typeface="Microsoft YaHei" charset="0"/>
                <a:ea typeface="Microsoft YaHei" charset="0"/>
                <a:cs typeface="Microsoft YaHei" charset="0"/>
              </a:rPr>
              <a:t>SteamVR</a:t>
            </a:r>
            <a:r>
              <a:rPr lang="zh-CN" altLang="zh-CN" sz="1400" dirty="0">
                <a:latin typeface="Microsoft YaHei" charset="0"/>
                <a:ea typeface="Microsoft YaHei" charset="0"/>
                <a:cs typeface="Microsoft YaHei" charset="0"/>
              </a:rPr>
              <a:t>提供的技术支持，因此在</a:t>
            </a:r>
            <a:r>
              <a:rPr lang="en-US" altLang="zh-CN" sz="1400" dirty="0">
                <a:latin typeface="Microsoft YaHei" charset="0"/>
                <a:ea typeface="Microsoft YaHei" charset="0"/>
                <a:cs typeface="Microsoft YaHei" charset="0"/>
              </a:rPr>
              <a:t>Steam</a:t>
            </a:r>
            <a:r>
              <a:rPr lang="zh-CN" altLang="zh-CN" sz="1400" dirty="0">
                <a:latin typeface="Microsoft YaHei" charset="0"/>
                <a:ea typeface="Microsoft YaHei" charset="0"/>
                <a:cs typeface="Microsoft YaHei" charset="0"/>
              </a:rPr>
              <a:t>平台上已经可以体验利用</a:t>
            </a:r>
            <a:r>
              <a:rPr lang="en-US" altLang="zh-CN" sz="1400" dirty="0">
                <a:latin typeface="Microsoft YaHei" charset="0"/>
                <a:ea typeface="Microsoft YaHei" charset="0"/>
                <a:cs typeface="Microsoft YaHei" charset="0"/>
              </a:rPr>
              <a:t>Vive</a:t>
            </a:r>
            <a:r>
              <a:rPr lang="zh-CN" altLang="zh-CN" sz="1400" dirty="0">
                <a:latin typeface="Microsoft YaHei" charset="0"/>
                <a:ea typeface="Microsoft YaHei" charset="0"/>
                <a:cs typeface="Microsoft YaHei" charset="0"/>
              </a:rPr>
              <a:t>功能的虚拟现实游戏。</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18" name="线形标注 2(带强调线) 4"/>
          <p:cNvSpPr>
            <a:spLocks/>
          </p:cNvSpPr>
          <p:nvPr/>
        </p:nvSpPr>
        <p:spPr bwMode="auto">
          <a:xfrm>
            <a:off x="5958652" y="3607217"/>
            <a:ext cx="6061070" cy="572813"/>
          </a:xfrm>
          <a:prstGeom prst="accentCallout2">
            <a:avLst>
              <a:gd name="adj1" fmla="val 21366"/>
              <a:gd name="adj2" fmla="val -1991"/>
              <a:gd name="adj3" fmla="val 22171"/>
              <a:gd name="adj4" fmla="val -28165"/>
              <a:gd name="adj5" fmla="val 22152"/>
              <a:gd name="adj6" fmla="val -34228"/>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r>
              <a:rPr lang="en-US" altLang="zh-CN" sz="1400" dirty="0">
                <a:latin typeface="Microsoft YaHei" charset="0"/>
                <a:ea typeface="Microsoft YaHei" charset="0"/>
                <a:cs typeface="Microsoft YaHei" charset="0"/>
              </a:rPr>
              <a:t>PS VR</a:t>
            </a:r>
            <a:r>
              <a:rPr lang="zh-CN" altLang="zh-CN" sz="1400" dirty="0">
                <a:latin typeface="Microsoft YaHei" charset="0"/>
                <a:ea typeface="Microsoft YaHei" charset="0"/>
                <a:cs typeface="Microsoft YaHei" charset="0"/>
              </a:rPr>
              <a:t>是索尼推出的</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头显，基于</a:t>
            </a:r>
            <a:r>
              <a:rPr lang="en-US" altLang="zh-CN" sz="1400" dirty="0">
                <a:latin typeface="Microsoft YaHei" charset="0"/>
                <a:ea typeface="Microsoft YaHei" charset="0"/>
                <a:cs typeface="Microsoft YaHei" charset="0"/>
              </a:rPr>
              <a:t>PS4</a:t>
            </a:r>
            <a:r>
              <a:rPr lang="zh-CN" altLang="zh-CN" sz="1400" dirty="0">
                <a:latin typeface="Microsoft YaHei" charset="0"/>
                <a:ea typeface="Microsoft YaHei" charset="0"/>
                <a:cs typeface="Microsoft YaHei" charset="0"/>
              </a:rPr>
              <a:t>主机的平台，玩家可以玩到丰富的</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内容。在</a:t>
            </a:r>
            <a:r>
              <a:rPr lang="en-US" altLang="zh-CN" sz="1400" dirty="0">
                <a:latin typeface="Microsoft YaHei" charset="0"/>
                <a:ea typeface="Microsoft YaHei" charset="0"/>
                <a:cs typeface="Microsoft YaHei" charset="0"/>
              </a:rPr>
              <a:t>2016</a:t>
            </a:r>
            <a:r>
              <a:rPr lang="zh-CN" altLang="zh-CN" sz="1400" dirty="0">
                <a:latin typeface="Microsoft YaHei" charset="0"/>
                <a:ea typeface="Microsoft YaHei" charset="0"/>
                <a:cs typeface="Microsoft YaHei" charset="0"/>
              </a:rPr>
              <a:t>年的</a:t>
            </a:r>
            <a:r>
              <a:rPr lang="en-US" altLang="zh-CN" sz="1400" dirty="0">
                <a:latin typeface="Microsoft YaHei" charset="0"/>
                <a:ea typeface="Microsoft YaHei" charset="0"/>
                <a:cs typeface="Microsoft YaHei" charset="0"/>
              </a:rPr>
              <a:t>E3</a:t>
            </a:r>
            <a:r>
              <a:rPr lang="zh-CN" altLang="zh-CN" sz="1400" dirty="0">
                <a:latin typeface="Microsoft YaHei" charset="0"/>
                <a:ea typeface="Microsoft YaHei" charset="0"/>
                <a:cs typeface="Microsoft YaHei" charset="0"/>
              </a:rPr>
              <a:t>发布会上，索尼也公布了包括《最终幻想</a:t>
            </a:r>
            <a:r>
              <a:rPr lang="en-US" altLang="zh-CN" sz="1400" dirty="0">
                <a:latin typeface="Microsoft YaHei" charset="0"/>
                <a:ea typeface="Microsoft YaHei" charset="0"/>
                <a:cs typeface="Microsoft YaHei" charset="0"/>
              </a:rPr>
              <a:t>15</a:t>
            </a:r>
            <a:r>
              <a:rPr lang="zh-CN" altLang="zh-CN" sz="1400" dirty="0">
                <a:latin typeface="Microsoft YaHei" charset="0"/>
                <a:ea typeface="Microsoft YaHei" charset="0"/>
                <a:cs typeface="Microsoft YaHei" charset="0"/>
              </a:rPr>
              <a:t>》在内的一系列</a:t>
            </a:r>
            <a:r>
              <a:rPr lang="en-US" altLang="zh-CN" sz="1400" dirty="0">
                <a:latin typeface="Microsoft YaHei" charset="0"/>
                <a:ea typeface="Microsoft YaHei" charset="0"/>
                <a:cs typeface="Microsoft YaHei" charset="0"/>
              </a:rPr>
              <a:t>PS VR</a:t>
            </a:r>
            <a:r>
              <a:rPr lang="zh-CN" altLang="zh-CN" sz="1400" dirty="0">
                <a:latin typeface="Microsoft YaHei" charset="0"/>
                <a:ea typeface="Microsoft YaHei" charset="0"/>
                <a:cs typeface="Microsoft YaHei" charset="0"/>
              </a:rPr>
              <a:t>作品，满足了玩家的期待。</a:t>
            </a:r>
          </a:p>
        </p:txBody>
      </p:sp>
      <p:sp>
        <p:nvSpPr>
          <p:cNvPr id="19" name="线形标注 2(带强调线) 5"/>
          <p:cNvSpPr>
            <a:spLocks/>
          </p:cNvSpPr>
          <p:nvPr/>
        </p:nvSpPr>
        <p:spPr bwMode="auto">
          <a:xfrm>
            <a:off x="5981538" y="4501168"/>
            <a:ext cx="6038184" cy="570947"/>
          </a:xfrm>
          <a:prstGeom prst="accentCallout2">
            <a:avLst>
              <a:gd name="adj1" fmla="val 48468"/>
              <a:gd name="adj2" fmla="val -1968"/>
              <a:gd name="adj3" fmla="val 52424"/>
              <a:gd name="adj4" fmla="val -56888"/>
              <a:gd name="adj5" fmla="val 91483"/>
              <a:gd name="adj6" fmla="val -61604"/>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buNone/>
            </a:pPr>
            <a:r>
              <a:rPr lang="en-US" altLang="zh-CN" sz="1400" dirty="0">
                <a:latin typeface="Microsoft YaHei" charset="0"/>
                <a:ea typeface="Microsoft YaHei" charset="0"/>
                <a:cs typeface="Microsoft YaHei" charset="0"/>
              </a:rPr>
              <a:t>Google Cardboard</a:t>
            </a:r>
            <a:r>
              <a:rPr lang="zh-CN" altLang="zh-CN" sz="1400" dirty="0">
                <a:latin typeface="Microsoft YaHei" charset="0"/>
                <a:ea typeface="Microsoft YaHei" charset="0"/>
                <a:cs typeface="Microsoft YaHei" charset="0"/>
              </a:rPr>
              <a:t>最初是谷歌法国巴黎部门的两位工程师大卫</a:t>
            </a:r>
            <a:r>
              <a:rPr lang="en-US" altLang="zh-CN"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科兹和达米安</a:t>
            </a:r>
            <a:r>
              <a:rPr lang="en-US" altLang="zh-CN"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亨利的创意。他们利用谷歌</a:t>
            </a:r>
            <a:r>
              <a:rPr lang="en-US" altLang="zh-CN" sz="1400" dirty="0">
                <a:latin typeface="Microsoft YaHei" charset="0"/>
                <a:ea typeface="Microsoft YaHei" charset="0"/>
                <a:cs typeface="Microsoft YaHei" charset="0"/>
              </a:rPr>
              <a:t> “ 20%</a:t>
            </a:r>
            <a:r>
              <a:rPr lang="zh-CN" altLang="zh-CN" sz="1400" dirty="0">
                <a:latin typeface="Microsoft YaHei" charset="0"/>
                <a:ea typeface="Microsoft YaHei" charset="0"/>
                <a:cs typeface="Microsoft YaHei" charset="0"/>
              </a:rPr>
              <a:t>时间</a:t>
            </a:r>
            <a:r>
              <a:rPr lang="en-US" altLang="zh-CN" sz="1400" dirty="0">
                <a:latin typeface="Microsoft YaHei" charset="0"/>
                <a:ea typeface="Microsoft YaHei" charset="0"/>
                <a:cs typeface="Microsoft YaHei" charset="0"/>
              </a:rPr>
              <a:t>” </a:t>
            </a:r>
            <a:r>
              <a:rPr lang="zh-CN" altLang="zh-CN" sz="1400" dirty="0">
                <a:latin typeface="Microsoft YaHei" charset="0"/>
                <a:ea typeface="Microsoft YaHei" charset="0"/>
                <a:cs typeface="Microsoft YaHei" charset="0"/>
              </a:rPr>
              <a:t>规定，花了</a:t>
            </a:r>
            <a:r>
              <a:rPr lang="en-US" altLang="zh-CN" sz="1400" dirty="0">
                <a:latin typeface="Microsoft YaHei" charset="0"/>
                <a:ea typeface="Microsoft YaHei" charset="0"/>
                <a:cs typeface="Microsoft YaHei" charset="0"/>
              </a:rPr>
              <a:t>6</a:t>
            </a:r>
            <a:r>
              <a:rPr lang="zh-CN" altLang="zh-CN" sz="1400" dirty="0">
                <a:latin typeface="Microsoft YaHei" charset="0"/>
                <a:ea typeface="Microsoft YaHei" charset="0"/>
                <a:cs typeface="Microsoft YaHei" charset="0"/>
              </a:rPr>
              <a:t>个月的时间打造出这个实验项目，意在将智能手机变成一个虚拟现实的原型设备。</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20" name="线形标注 2(带强调线) 6"/>
          <p:cNvSpPr>
            <a:spLocks/>
          </p:cNvSpPr>
          <p:nvPr/>
        </p:nvSpPr>
        <p:spPr bwMode="auto">
          <a:xfrm>
            <a:off x="5981538" y="5683022"/>
            <a:ext cx="6038184" cy="572813"/>
          </a:xfrm>
          <a:prstGeom prst="accentCallout2">
            <a:avLst>
              <a:gd name="adj1" fmla="val 21366"/>
              <a:gd name="adj2" fmla="val -1991"/>
              <a:gd name="adj3" fmla="val 20302"/>
              <a:gd name="adj4" fmla="val -15280"/>
              <a:gd name="adj5" fmla="val -109156"/>
              <a:gd name="adj6" fmla="val -19704"/>
            </a:avLst>
          </a:prstGeom>
          <a:noFill/>
          <a:ln w="15875" cmpd="sng">
            <a:solidFill>
              <a:schemeClr val="bg1">
                <a:lumMod val="50000"/>
              </a:schemeClr>
            </a:solidFill>
            <a:miter lim="800000"/>
            <a:headEnd type="oval" w="med" len="med"/>
            <a:tailEn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a:lnSpc>
                <a:spcPct val="120000"/>
              </a:lnSpc>
              <a:spcBef>
                <a:spcPct val="0"/>
              </a:spcBef>
            </a:pPr>
            <a:r>
              <a:rPr lang="en-US" altLang="zh-CN" sz="1400" dirty="0">
                <a:latin typeface="Microsoft YaHei" charset="0"/>
                <a:ea typeface="Microsoft YaHei" charset="0"/>
                <a:cs typeface="Microsoft YaHei" charset="0"/>
              </a:rPr>
              <a:t>Gear VR</a:t>
            </a:r>
            <a:r>
              <a:rPr lang="zh-CN" altLang="zh-CN" sz="1400" dirty="0">
                <a:latin typeface="Microsoft YaHei" charset="0"/>
                <a:ea typeface="Microsoft YaHei" charset="0"/>
                <a:cs typeface="Microsoft YaHei" charset="0"/>
              </a:rPr>
              <a:t>又名三星</a:t>
            </a:r>
            <a:r>
              <a:rPr lang="en-US" altLang="zh-CN" sz="1400" dirty="0">
                <a:latin typeface="Microsoft YaHei" charset="0"/>
                <a:ea typeface="Microsoft YaHei" charset="0"/>
                <a:cs typeface="Microsoft YaHei" charset="0"/>
              </a:rPr>
              <a:t>Gear VR</a:t>
            </a:r>
            <a:r>
              <a:rPr lang="zh-CN" altLang="zh-CN" sz="1400" dirty="0">
                <a:latin typeface="Microsoft YaHei" charset="0"/>
                <a:ea typeface="Microsoft YaHei" charset="0"/>
                <a:cs typeface="Microsoft YaHei" charset="0"/>
              </a:rPr>
              <a:t>，是三星推出的一款</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头显，用户必须有一台配套的三星</a:t>
            </a:r>
            <a:r>
              <a:rPr lang="en-US" altLang="zh-CN" sz="1400" dirty="0">
                <a:latin typeface="Microsoft YaHei" charset="0"/>
                <a:ea typeface="Microsoft YaHei" charset="0"/>
                <a:cs typeface="Microsoft YaHei" charset="0"/>
              </a:rPr>
              <a:t>Galaxy Note 4</a:t>
            </a:r>
            <a:r>
              <a:rPr lang="zh-CN" altLang="zh-CN" sz="1400" dirty="0">
                <a:latin typeface="Microsoft YaHei" charset="0"/>
                <a:ea typeface="Microsoft YaHei" charset="0"/>
                <a:cs typeface="Microsoft YaHei" charset="0"/>
              </a:rPr>
              <a:t>手机，并确保它的系统升级到最新版本，最后用户必须把</a:t>
            </a:r>
            <a:r>
              <a:rPr lang="en-US" altLang="zh-CN" sz="1400" dirty="0">
                <a:latin typeface="Microsoft YaHei" charset="0"/>
                <a:ea typeface="Microsoft YaHei" charset="0"/>
                <a:cs typeface="Microsoft YaHei" charset="0"/>
              </a:rPr>
              <a:t>Gear VR</a:t>
            </a:r>
            <a:r>
              <a:rPr lang="zh-CN" altLang="zh-CN" sz="1400" dirty="0">
                <a:latin typeface="Microsoft YaHei" charset="0"/>
                <a:ea typeface="Microsoft YaHei" charset="0"/>
                <a:cs typeface="Microsoft YaHei" charset="0"/>
              </a:rPr>
              <a:t>附带的</a:t>
            </a:r>
            <a:r>
              <a:rPr lang="en-US" altLang="zh-CN" sz="1400" dirty="0">
                <a:latin typeface="Microsoft YaHei" charset="0"/>
                <a:ea typeface="Microsoft YaHei" charset="0"/>
                <a:cs typeface="Microsoft YaHei" charset="0"/>
              </a:rPr>
              <a:t>16G </a:t>
            </a:r>
            <a:r>
              <a:rPr lang="en-US" altLang="zh-CN" sz="1400" dirty="0" err="1">
                <a:latin typeface="Microsoft YaHei" charset="0"/>
                <a:ea typeface="Microsoft YaHei" charset="0"/>
                <a:cs typeface="Microsoft YaHei" charset="0"/>
              </a:rPr>
              <a:t>microSD</a:t>
            </a:r>
            <a:r>
              <a:rPr lang="zh-CN" altLang="zh-CN" sz="1400" dirty="0">
                <a:latin typeface="Microsoft YaHei" charset="0"/>
                <a:ea typeface="Microsoft YaHei" charset="0"/>
                <a:cs typeface="Microsoft YaHei" charset="0"/>
              </a:rPr>
              <a:t>卡插入手机中，因为这款产品需要</a:t>
            </a:r>
            <a:r>
              <a:rPr lang="en-US" altLang="zh-CN" sz="1400" dirty="0">
                <a:latin typeface="Microsoft YaHei" charset="0"/>
                <a:ea typeface="Microsoft YaHei" charset="0"/>
                <a:cs typeface="Microsoft YaHei" charset="0"/>
              </a:rPr>
              <a:t>Note 4</a:t>
            </a:r>
            <a:r>
              <a:rPr lang="zh-CN" altLang="zh-CN" sz="1400" dirty="0">
                <a:latin typeface="Microsoft YaHei" charset="0"/>
                <a:ea typeface="Microsoft YaHei" charset="0"/>
                <a:cs typeface="Microsoft YaHei" charset="0"/>
              </a:rPr>
              <a:t>作为显示屏才能提供相关的体验。</a:t>
            </a:r>
          </a:p>
          <a:p>
            <a:pPr>
              <a:lnSpc>
                <a:spcPct val="120000"/>
              </a:lnSpc>
              <a:spcBef>
                <a:spcPct val="0"/>
              </a:spcBef>
              <a:buNone/>
            </a:pP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21" name="矩形 3"/>
          <p:cNvSpPr>
            <a:spLocks noChangeArrowheads="1"/>
          </p:cNvSpPr>
          <p:nvPr/>
        </p:nvSpPr>
        <p:spPr bwMode="auto">
          <a:xfrm>
            <a:off x="5958652" y="515424"/>
            <a:ext cx="1460638"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933" b="1" dirty="0" smtClean="0">
                <a:solidFill>
                  <a:schemeClr val="tx1">
                    <a:lumMod val="75000"/>
                    <a:lumOff val="25000"/>
                  </a:schemeClr>
                </a:solidFill>
                <a:latin typeface="Arial" panose="020B0604020202020204" pitchFamily="34" charset="0"/>
                <a:cs typeface="Arial" panose="020B0604020202020204" pitchFamily="34" charset="0"/>
              </a:rPr>
              <a:t>VR</a:t>
            </a: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硬件</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2" name="组合 21"/>
          <p:cNvGrpSpPr/>
          <p:nvPr/>
        </p:nvGrpSpPr>
        <p:grpSpPr>
          <a:xfrm>
            <a:off x="5334856" y="570216"/>
            <a:ext cx="263341" cy="395013"/>
            <a:chOff x="5284519" y="1508166"/>
            <a:chExt cx="213756" cy="427512"/>
          </a:xfrm>
        </p:grpSpPr>
        <p:cxnSp>
          <p:nvCxnSpPr>
            <p:cNvPr id="23" name="直接连接符 2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182938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23" presetClass="entr" presetSubtype="528" fill="hold" grpId="0" nodeType="withEffect">
                                  <p:stCondLst>
                                    <p:cond delay="200"/>
                                  </p:stCondLst>
                                  <p:childTnLst>
                                    <p:set>
                                      <p:cBhvr>
                                        <p:cTn id="13" dur="1" fill="hold">
                                          <p:stCondLst>
                                            <p:cond delay="0"/>
                                          </p:stCondLst>
                                        </p:cTn>
                                        <p:tgtEl>
                                          <p:spTgt spid="27"/>
                                        </p:tgtEl>
                                        <p:attrNameLst>
                                          <p:attrName>style.visibility</p:attrName>
                                        </p:attrNameLst>
                                      </p:cBhvr>
                                      <p:to>
                                        <p:strVal val="visible"/>
                                      </p:to>
                                    </p:set>
                                    <p:anim calcmode="lin" valueType="num">
                                      <p:cBhvr>
                                        <p:cTn id="14" dur="300" fill="hold"/>
                                        <p:tgtEl>
                                          <p:spTgt spid="27"/>
                                        </p:tgtEl>
                                        <p:attrNameLst>
                                          <p:attrName>ppt_w</p:attrName>
                                        </p:attrNameLst>
                                      </p:cBhvr>
                                      <p:tavLst>
                                        <p:tav tm="0">
                                          <p:val>
                                            <p:fltVal val="0"/>
                                          </p:val>
                                        </p:tav>
                                        <p:tav tm="100000">
                                          <p:val>
                                            <p:strVal val="#ppt_w"/>
                                          </p:val>
                                        </p:tav>
                                      </p:tavLst>
                                    </p:anim>
                                    <p:anim calcmode="lin" valueType="num">
                                      <p:cBhvr>
                                        <p:cTn id="15" dur="300" fill="hold"/>
                                        <p:tgtEl>
                                          <p:spTgt spid="27"/>
                                        </p:tgtEl>
                                        <p:attrNameLst>
                                          <p:attrName>ppt_h</p:attrName>
                                        </p:attrNameLst>
                                      </p:cBhvr>
                                      <p:tavLst>
                                        <p:tav tm="0">
                                          <p:val>
                                            <p:fltVal val="0"/>
                                          </p:val>
                                        </p:tav>
                                        <p:tav tm="100000">
                                          <p:val>
                                            <p:strVal val="#ppt_h"/>
                                          </p:val>
                                        </p:tav>
                                      </p:tavLst>
                                    </p:anim>
                                    <p:anim calcmode="lin" valueType="num">
                                      <p:cBhvr>
                                        <p:cTn id="16" dur="300" fill="hold"/>
                                        <p:tgtEl>
                                          <p:spTgt spid="27"/>
                                        </p:tgtEl>
                                        <p:attrNameLst>
                                          <p:attrName>ppt_x</p:attrName>
                                        </p:attrNameLst>
                                      </p:cBhvr>
                                      <p:tavLst>
                                        <p:tav tm="0">
                                          <p:val>
                                            <p:fltVal val="0.5"/>
                                          </p:val>
                                        </p:tav>
                                        <p:tav tm="100000">
                                          <p:val>
                                            <p:strVal val="#ppt_x"/>
                                          </p:val>
                                        </p:tav>
                                      </p:tavLst>
                                    </p:anim>
                                    <p:anim calcmode="lin" valueType="num">
                                      <p:cBhvr>
                                        <p:cTn id="17" dur="300" fill="hold"/>
                                        <p:tgtEl>
                                          <p:spTgt spid="27"/>
                                        </p:tgtEl>
                                        <p:attrNameLst>
                                          <p:attrName>ppt_y</p:attrName>
                                        </p:attrNameLst>
                                      </p:cBhvr>
                                      <p:tavLst>
                                        <p:tav tm="0">
                                          <p:val>
                                            <p:fltVal val="0.5"/>
                                          </p:val>
                                        </p:tav>
                                        <p:tav tm="100000">
                                          <p:val>
                                            <p:strVal val="#ppt_y"/>
                                          </p:val>
                                        </p:tav>
                                      </p:tavLst>
                                    </p:anim>
                                  </p:childTnLst>
                                </p:cTn>
                              </p:par>
                              <p:par>
                                <p:cTn id="18" presetID="26" presetClass="emph" presetSubtype="0" fill="hold" grpId="1" nodeType="withEffect">
                                  <p:stCondLst>
                                    <p:cond delay="500"/>
                                  </p:stCondLst>
                                  <p:childTnLst>
                                    <p:animEffect transition="out" filter="fade">
                                      <p:cBhvr>
                                        <p:cTn id="19" dur="300" tmFilter="0, 0; .2, .5; .8, .5; 1, 0"/>
                                        <p:tgtEl>
                                          <p:spTgt spid="27"/>
                                        </p:tgtEl>
                                      </p:cBhvr>
                                    </p:animEffect>
                                    <p:animScale>
                                      <p:cBhvr>
                                        <p:cTn id="20" dur="150" autoRev="1" fill="hold"/>
                                        <p:tgtEl>
                                          <p:spTgt spid="27"/>
                                        </p:tgtEl>
                                      </p:cBhvr>
                                      <p:by x="105000" y="105000"/>
                                    </p:animScale>
                                  </p:childTnLst>
                                </p:cTn>
                              </p:par>
                              <p:par>
                                <p:cTn id="21" presetID="23" presetClass="entr" presetSubtype="528" fill="hold" grpId="0" nodeType="withEffect">
                                  <p:stCondLst>
                                    <p:cond delay="400"/>
                                  </p:stCondLst>
                                  <p:childTnLst>
                                    <p:set>
                                      <p:cBhvr>
                                        <p:cTn id="22" dur="1" fill="hold">
                                          <p:stCondLst>
                                            <p:cond delay="0"/>
                                          </p:stCondLst>
                                        </p:cTn>
                                        <p:tgtEl>
                                          <p:spTgt spid="29"/>
                                        </p:tgtEl>
                                        <p:attrNameLst>
                                          <p:attrName>style.visibility</p:attrName>
                                        </p:attrNameLst>
                                      </p:cBhvr>
                                      <p:to>
                                        <p:strVal val="visible"/>
                                      </p:to>
                                    </p:set>
                                    <p:anim calcmode="lin" valueType="num">
                                      <p:cBhvr>
                                        <p:cTn id="23" dur="300" fill="hold"/>
                                        <p:tgtEl>
                                          <p:spTgt spid="29"/>
                                        </p:tgtEl>
                                        <p:attrNameLst>
                                          <p:attrName>ppt_w</p:attrName>
                                        </p:attrNameLst>
                                      </p:cBhvr>
                                      <p:tavLst>
                                        <p:tav tm="0">
                                          <p:val>
                                            <p:fltVal val="0"/>
                                          </p:val>
                                        </p:tav>
                                        <p:tav tm="100000">
                                          <p:val>
                                            <p:strVal val="#ppt_w"/>
                                          </p:val>
                                        </p:tav>
                                      </p:tavLst>
                                    </p:anim>
                                    <p:anim calcmode="lin" valueType="num">
                                      <p:cBhvr>
                                        <p:cTn id="24" dur="300" fill="hold"/>
                                        <p:tgtEl>
                                          <p:spTgt spid="29"/>
                                        </p:tgtEl>
                                        <p:attrNameLst>
                                          <p:attrName>ppt_h</p:attrName>
                                        </p:attrNameLst>
                                      </p:cBhvr>
                                      <p:tavLst>
                                        <p:tav tm="0">
                                          <p:val>
                                            <p:fltVal val="0"/>
                                          </p:val>
                                        </p:tav>
                                        <p:tav tm="100000">
                                          <p:val>
                                            <p:strVal val="#ppt_h"/>
                                          </p:val>
                                        </p:tav>
                                      </p:tavLst>
                                    </p:anim>
                                    <p:anim calcmode="lin" valueType="num">
                                      <p:cBhvr>
                                        <p:cTn id="25" dur="300" fill="hold"/>
                                        <p:tgtEl>
                                          <p:spTgt spid="29"/>
                                        </p:tgtEl>
                                        <p:attrNameLst>
                                          <p:attrName>ppt_x</p:attrName>
                                        </p:attrNameLst>
                                      </p:cBhvr>
                                      <p:tavLst>
                                        <p:tav tm="0">
                                          <p:val>
                                            <p:fltVal val="0.5"/>
                                          </p:val>
                                        </p:tav>
                                        <p:tav tm="100000">
                                          <p:val>
                                            <p:strVal val="#ppt_x"/>
                                          </p:val>
                                        </p:tav>
                                      </p:tavLst>
                                    </p:anim>
                                    <p:anim calcmode="lin" valueType="num">
                                      <p:cBhvr>
                                        <p:cTn id="26" dur="300" fill="hold"/>
                                        <p:tgtEl>
                                          <p:spTgt spid="29"/>
                                        </p:tgtEl>
                                        <p:attrNameLst>
                                          <p:attrName>ppt_y</p:attrName>
                                        </p:attrNameLst>
                                      </p:cBhvr>
                                      <p:tavLst>
                                        <p:tav tm="0">
                                          <p:val>
                                            <p:fltVal val="0.5"/>
                                          </p:val>
                                        </p:tav>
                                        <p:tav tm="100000">
                                          <p:val>
                                            <p:strVal val="#ppt_y"/>
                                          </p:val>
                                        </p:tav>
                                      </p:tavLst>
                                    </p:anim>
                                  </p:childTnLst>
                                </p:cTn>
                              </p:par>
                              <p:par>
                                <p:cTn id="27" presetID="26" presetClass="emph" presetSubtype="0" fill="hold" grpId="1" nodeType="withEffect">
                                  <p:stCondLst>
                                    <p:cond delay="700"/>
                                  </p:stCondLst>
                                  <p:childTnLst>
                                    <p:animEffect transition="out" filter="fade">
                                      <p:cBhvr>
                                        <p:cTn id="28" dur="300" tmFilter="0, 0; .2, .5; .8, .5; 1, 0"/>
                                        <p:tgtEl>
                                          <p:spTgt spid="29"/>
                                        </p:tgtEl>
                                      </p:cBhvr>
                                    </p:animEffect>
                                    <p:animScale>
                                      <p:cBhvr>
                                        <p:cTn id="29" dur="150" autoRev="1" fill="hold"/>
                                        <p:tgtEl>
                                          <p:spTgt spid="29"/>
                                        </p:tgtEl>
                                      </p:cBhvr>
                                      <p:by x="105000" y="105000"/>
                                    </p:animScale>
                                  </p:childTnLst>
                                </p:cTn>
                              </p:par>
                              <p:par>
                                <p:cTn id="30" presetID="23" presetClass="entr" presetSubtype="528" fill="hold" grpId="0" nodeType="withEffect">
                                  <p:stCondLst>
                                    <p:cond delay="600"/>
                                  </p:stCondLst>
                                  <p:childTnLst>
                                    <p:set>
                                      <p:cBhvr>
                                        <p:cTn id="31" dur="1" fill="hold">
                                          <p:stCondLst>
                                            <p:cond delay="0"/>
                                          </p:stCondLst>
                                        </p:cTn>
                                        <p:tgtEl>
                                          <p:spTgt spid="31"/>
                                        </p:tgtEl>
                                        <p:attrNameLst>
                                          <p:attrName>style.visibility</p:attrName>
                                        </p:attrNameLst>
                                      </p:cBhvr>
                                      <p:to>
                                        <p:strVal val="visible"/>
                                      </p:to>
                                    </p:set>
                                    <p:anim calcmode="lin" valueType="num">
                                      <p:cBhvr>
                                        <p:cTn id="32" dur="300" fill="hold"/>
                                        <p:tgtEl>
                                          <p:spTgt spid="31"/>
                                        </p:tgtEl>
                                        <p:attrNameLst>
                                          <p:attrName>ppt_w</p:attrName>
                                        </p:attrNameLst>
                                      </p:cBhvr>
                                      <p:tavLst>
                                        <p:tav tm="0">
                                          <p:val>
                                            <p:fltVal val="0"/>
                                          </p:val>
                                        </p:tav>
                                        <p:tav tm="100000">
                                          <p:val>
                                            <p:strVal val="#ppt_w"/>
                                          </p:val>
                                        </p:tav>
                                      </p:tavLst>
                                    </p:anim>
                                    <p:anim calcmode="lin" valueType="num">
                                      <p:cBhvr>
                                        <p:cTn id="33" dur="300" fill="hold"/>
                                        <p:tgtEl>
                                          <p:spTgt spid="31"/>
                                        </p:tgtEl>
                                        <p:attrNameLst>
                                          <p:attrName>ppt_h</p:attrName>
                                        </p:attrNameLst>
                                      </p:cBhvr>
                                      <p:tavLst>
                                        <p:tav tm="0">
                                          <p:val>
                                            <p:fltVal val="0"/>
                                          </p:val>
                                        </p:tav>
                                        <p:tav tm="100000">
                                          <p:val>
                                            <p:strVal val="#ppt_h"/>
                                          </p:val>
                                        </p:tav>
                                      </p:tavLst>
                                    </p:anim>
                                    <p:anim calcmode="lin" valueType="num">
                                      <p:cBhvr>
                                        <p:cTn id="34" dur="300" fill="hold"/>
                                        <p:tgtEl>
                                          <p:spTgt spid="31"/>
                                        </p:tgtEl>
                                        <p:attrNameLst>
                                          <p:attrName>ppt_x</p:attrName>
                                        </p:attrNameLst>
                                      </p:cBhvr>
                                      <p:tavLst>
                                        <p:tav tm="0">
                                          <p:val>
                                            <p:fltVal val="0.5"/>
                                          </p:val>
                                        </p:tav>
                                        <p:tav tm="100000">
                                          <p:val>
                                            <p:strVal val="#ppt_x"/>
                                          </p:val>
                                        </p:tav>
                                      </p:tavLst>
                                    </p:anim>
                                    <p:anim calcmode="lin" valueType="num">
                                      <p:cBhvr>
                                        <p:cTn id="35" dur="300" fill="hold"/>
                                        <p:tgtEl>
                                          <p:spTgt spid="31"/>
                                        </p:tgtEl>
                                        <p:attrNameLst>
                                          <p:attrName>ppt_y</p:attrName>
                                        </p:attrNameLst>
                                      </p:cBhvr>
                                      <p:tavLst>
                                        <p:tav tm="0">
                                          <p:val>
                                            <p:fltVal val="0.5"/>
                                          </p:val>
                                        </p:tav>
                                        <p:tav tm="100000">
                                          <p:val>
                                            <p:strVal val="#ppt_y"/>
                                          </p:val>
                                        </p:tav>
                                      </p:tavLst>
                                    </p:anim>
                                  </p:childTnLst>
                                </p:cTn>
                              </p:par>
                              <p:par>
                                <p:cTn id="36" presetID="26" presetClass="emph" presetSubtype="0" fill="hold" grpId="1" nodeType="withEffect">
                                  <p:stCondLst>
                                    <p:cond delay="900"/>
                                  </p:stCondLst>
                                  <p:childTnLst>
                                    <p:animEffect transition="out" filter="fade">
                                      <p:cBhvr>
                                        <p:cTn id="37" dur="300" tmFilter="0, 0; .2, .5; .8, .5; 1, 0"/>
                                        <p:tgtEl>
                                          <p:spTgt spid="31"/>
                                        </p:tgtEl>
                                      </p:cBhvr>
                                    </p:animEffect>
                                    <p:animScale>
                                      <p:cBhvr>
                                        <p:cTn id="38" dur="150" autoRev="1" fill="hold"/>
                                        <p:tgtEl>
                                          <p:spTgt spid="31"/>
                                        </p:tgtEl>
                                      </p:cBhvr>
                                      <p:by x="105000" y="105000"/>
                                    </p:animScale>
                                  </p:childTnLst>
                                </p:cTn>
                              </p:par>
                              <p:par>
                                <p:cTn id="39" presetID="23" presetClass="entr" presetSubtype="528" fill="hold" grpId="0" nodeType="withEffect">
                                  <p:stCondLst>
                                    <p:cond delay="800"/>
                                  </p:stCondLst>
                                  <p:childTnLst>
                                    <p:set>
                                      <p:cBhvr>
                                        <p:cTn id="40" dur="1" fill="hold">
                                          <p:stCondLst>
                                            <p:cond delay="0"/>
                                          </p:stCondLst>
                                        </p:cTn>
                                        <p:tgtEl>
                                          <p:spTgt spid="33"/>
                                        </p:tgtEl>
                                        <p:attrNameLst>
                                          <p:attrName>style.visibility</p:attrName>
                                        </p:attrNameLst>
                                      </p:cBhvr>
                                      <p:to>
                                        <p:strVal val="visible"/>
                                      </p:to>
                                    </p:set>
                                    <p:anim calcmode="lin" valueType="num">
                                      <p:cBhvr>
                                        <p:cTn id="41" dur="300" fill="hold"/>
                                        <p:tgtEl>
                                          <p:spTgt spid="33"/>
                                        </p:tgtEl>
                                        <p:attrNameLst>
                                          <p:attrName>ppt_w</p:attrName>
                                        </p:attrNameLst>
                                      </p:cBhvr>
                                      <p:tavLst>
                                        <p:tav tm="0">
                                          <p:val>
                                            <p:fltVal val="0"/>
                                          </p:val>
                                        </p:tav>
                                        <p:tav tm="100000">
                                          <p:val>
                                            <p:strVal val="#ppt_w"/>
                                          </p:val>
                                        </p:tav>
                                      </p:tavLst>
                                    </p:anim>
                                    <p:anim calcmode="lin" valueType="num">
                                      <p:cBhvr>
                                        <p:cTn id="42" dur="300" fill="hold"/>
                                        <p:tgtEl>
                                          <p:spTgt spid="33"/>
                                        </p:tgtEl>
                                        <p:attrNameLst>
                                          <p:attrName>ppt_h</p:attrName>
                                        </p:attrNameLst>
                                      </p:cBhvr>
                                      <p:tavLst>
                                        <p:tav tm="0">
                                          <p:val>
                                            <p:fltVal val="0"/>
                                          </p:val>
                                        </p:tav>
                                        <p:tav tm="100000">
                                          <p:val>
                                            <p:strVal val="#ppt_h"/>
                                          </p:val>
                                        </p:tav>
                                      </p:tavLst>
                                    </p:anim>
                                    <p:anim calcmode="lin" valueType="num">
                                      <p:cBhvr>
                                        <p:cTn id="43" dur="300" fill="hold"/>
                                        <p:tgtEl>
                                          <p:spTgt spid="33"/>
                                        </p:tgtEl>
                                        <p:attrNameLst>
                                          <p:attrName>ppt_x</p:attrName>
                                        </p:attrNameLst>
                                      </p:cBhvr>
                                      <p:tavLst>
                                        <p:tav tm="0">
                                          <p:val>
                                            <p:fltVal val="0.5"/>
                                          </p:val>
                                        </p:tav>
                                        <p:tav tm="100000">
                                          <p:val>
                                            <p:strVal val="#ppt_x"/>
                                          </p:val>
                                        </p:tav>
                                      </p:tavLst>
                                    </p:anim>
                                    <p:anim calcmode="lin" valueType="num">
                                      <p:cBhvr>
                                        <p:cTn id="44" dur="300" fill="hold"/>
                                        <p:tgtEl>
                                          <p:spTgt spid="33"/>
                                        </p:tgtEl>
                                        <p:attrNameLst>
                                          <p:attrName>ppt_y</p:attrName>
                                        </p:attrNameLst>
                                      </p:cBhvr>
                                      <p:tavLst>
                                        <p:tav tm="0">
                                          <p:val>
                                            <p:fltVal val="0.5"/>
                                          </p:val>
                                        </p:tav>
                                        <p:tav tm="100000">
                                          <p:val>
                                            <p:strVal val="#ppt_y"/>
                                          </p:val>
                                        </p:tav>
                                      </p:tavLst>
                                    </p:anim>
                                  </p:childTnLst>
                                </p:cTn>
                              </p:par>
                              <p:par>
                                <p:cTn id="45" presetID="26" presetClass="emph" presetSubtype="0" fill="hold" grpId="1" nodeType="withEffect">
                                  <p:stCondLst>
                                    <p:cond delay="1100"/>
                                  </p:stCondLst>
                                  <p:childTnLst>
                                    <p:animEffect transition="out" filter="fade">
                                      <p:cBhvr>
                                        <p:cTn id="46" dur="300" tmFilter="0, 0; .2, .5; .8, .5; 1, 0"/>
                                        <p:tgtEl>
                                          <p:spTgt spid="33"/>
                                        </p:tgtEl>
                                      </p:cBhvr>
                                    </p:animEffect>
                                    <p:animScale>
                                      <p:cBhvr>
                                        <p:cTn id="47" dur="150" autoRev="1" fill="hold"/>
                                        <p:tgtEl>
                                          <p:spTgt spid="33"/>
                                        </p:tgtEl>
                                      </p:cBhvr>
                                      <p:by x="105000" y="105000"/>
                                    </p:animScale>
                                  </p:childTnLst>
                                </p:cTn>
                              </p:par>
                            </p:childTnLst>
                          </p:cTn>
                        </p:par>
                        <p:par>
                          <p:cTn id="48" fill="hold">
                            <p:stCondLst>
                              <p:cond delay="1900"/>
                            </p:stCondLst>
                            <p:childTnLst>
                              <p:par>
                                <p:cTn id="49" presetID="14" presetClass="entr" presetSubtype="10"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randombar(horizontal)">
                                      <p:cBhvr>
                                        <p:cTn id="51" dur="500"/>
                                        <p:tgtEl>
                                          <p:spTgt spid="35"/>
                                        </p:tgtEl>
                                      </p:cBhvr>
                                    </p:animEffect>
                                  </p:childTnLst>
                                </p:cTn>
                              </p:par>
                              <p:par>
                                <p:cTn id="52" presetID="14" presetClass="entr" presetSubtype="10" fill="hold" grpId="0" nodeType="withEffect">
                                  <p:stCondLst>
                                    <p:cond delay="200"/>
                                  </p:stCondLst>
                                  <p:childTnLst>
                                    <p:set>
                                      <p:cBhvr>
                                        <p:cTn id="53" dur="1" fill="hold">
                                          <p:stCondLst>
                                            <p:cond delay="0"/>
                                          </p:stCondLst>
                                        </p:cTn>
                                        <p:tgtEl>
                                          <p:spTgt spid="38"/>
                                        </p:tgtEl>
                                        <p:attrNameLst>
                                          <p:attrName>style.visibility</p:attrName>
                                        </p:attrNameLst>
                                      </p:cBhvr>
                                      <p:to>
                                        <p:strVal val="visible"/>
                                      </p:to>
                                    </p:set>
                                    <p:animEffect transition="in" filter="randombar(horizontal)">
                                      <p:cBhvr>
                                        <p:cTn id="54" dur="500"/>
                                        <p:tgtEl>
                                          <p:spTgt spid="38"/>
                                        </p:tgtEl>
                                      </p:cBhvr>
                                    </p:animEffect>
                                  </p:childTnLst>
                                </p:cTn>
                              </p:par>
                              <p:par>
                                <p:cTn id="55" presetID="14" presetClass="entr" presetSubtype="10" fill="hold" grpId="0" nodeType="withEffect">
                                  <p:stCondLst>
                                    <p:cond delay="400"/>
                                  </p:stCondLst>
                                  <p:childTnLst>
                                    <p:set>
                                      <p:cBhvr>
                                        <p:cTn id="56" dur="1" fill="hold">
                                          <p:stCondLst>
                                            <p:cond delay="0"/>
                                          </p:stCondLst>
                                        </p:cTn>
                                        <p:tgtEl>
                                          <p:spTgt spid="36"/>
                                        </p:tgtEl>
                                        <p:attrNameLst>
                                          <p:attrName>style.visibility</p:attrName>
                                        </p:attrNameLst>
                                      </p:cBhvr>
                                      <p:to>
                                        <p:strVal val="visible"/>
                                      </p:to>
                                    </p:set>
                                    <p:animEffect transition="in" filter="randombar(horizontal)">
                                      <p:cBhvr>
                                        <p:cTn id="57" dur="500"/>
                                        <p:tgtEl>
                                          <p:spTgt spid="36"/>
                                        </p:tgtEl>
                                      </p:cBhvr>
                                    </p:animEffect>
                                  </p:childTnLst>
                                </p:cTn>
                              </p:par>
                              <p:par>
                                <p:cTn id="58" presetID="14" presetClass="entr" presetSubtype="10" fill="hold" grpId="0" nodeType="withEffect">
                                  <p:stCondLst>
                                    <p:cond delay="300"/>
                                  </p:stCondLst>
                                  <p:childTnLst>
                                    <p:set>
                                      <p:cBhvr>
                                        <p:cTn id="59" dur="1" fill="hold">
                                          <p:stCondLst>
                                            <p:cond delay="0"/>
                                          </p:stCondLst>
                                        </p:cTn>
                                        <p:tgtEl>
                                          <p:spTgt spid="37"/>
                                        </p:tgtEl>
                                        <p:attrNameLst>
                                          <p:attrName>style.visibility</p:attrName>
                                        </p:attrNameLst>
                                      </p:cBhvr>
                                      <p:to>
                                        <p:strVal val="visible"/>
                                      </p:to>
                                    </p:set>
                                    <p:animEffect transition="in" filter="randombar(horizontal)">
                                      <p:cBhvr>
                                        <p:cTn id="60" dur="500"/>
                                        <p:tgtEl>
                                          <p:spTgt spid="37"/>
                                        </p:tgtEl>
                                      </p:cBhvr>
                                    </p:animEffect>
                                  </p:childTnLst>
                                </p:cTn>
                              </p:par>
                              <p:par>
                                <p:cTn id="61" presetID="14" presetClass="entr" presetSubtype="10" fill="hold" grpId="0" nodeType="withEffect">
                                  <p:stCondLst>
                                    <p:cond delay="500"/>
                                  </p:stCondLst>
                                  <p:childTnLst>
                                    <p:set>
                                      <p:cBhvr>
                                        <p:cTn id="62" dur="1" fill="hold">
                                          <p:stCondLst>
                                            <p:cond delay="0"/>
                                          </p:stCondLst>
                                        </p:cTn>
                                        <p:tgtEl>
                                          <p:spTgt spid="39"/>
                                        </p:tgtEl>
                                        <p:attrNameLst>
                                          <p:attrName>style.visibility</p:attrName>
                                        </p:attrNameLst>
                                      </p:cBhvr>
                                      <p:to>
                                        <p:strVal val="visible"/>
                                      </p:to>
                                    </p:set>
                                    <p:animEffect transition="in" filter="randombar(horizontal)">
                                      <p:cBhvr>
                                        <p:cTn id="63" dur="500"/>
                                        <p:tgtEl>
                                          <p:spTgt spid="39"/>
                                        </p:tgtEl>
                                      </p:cBhvr>
                                    </p:animEffect>
                                  </p:childTnLst>
                                </p:cTn>
                              </p:par>
                            </p:childTnLst>
                          </p:cTn>
                        </p:par>
                        <p:par>
                          <p:cTn id="64" fill="hold">
                            <p:stCondLst>
                              <p:cond delay="2900"/>
                            </p:stCondLst>
                            <p:childTnLst>
                              <p:par>
                                <p:cTn id="65" presetID="2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1000"/>
                                        <p:tgtEl>
                                          <p:spTgt spid="16"/>
                                        </p:tgtEl>
                                      </p:cBhvr>
                                    </p:animEffect>
                                  </p:childTnLst>
                                </p:cTn>
                              </p:par>
                            </p:childTnLst>
                          </p:cTn>
                        </p:par>
                        <p:par>
                          <p:cTn id="68" fill="hold">
                            <p:stCondLst>
                              <p:cond delay="3900"/>
                            </p:stCondLst>
                            <p:childTnLst>
                              <p:par>
                                <p:cTn id="69" presetID="22" presetClass="entr" presetSubtype="8"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1000"/>
                                        <p:tgtEl>
                                          <p:spTgt spid="17"/>
                                        </p:tgtEl>
                                      </p:cBhvr>
                                    </p:animEffect>
                                  </p:childTnLst>
                                </p:cTn>
                              </p:par>
                            </p:childTnLst>
                          </p:cTn>
                        </p:par>
                        <p:par>
                          <p:cTn id="72" fill="hold">
                            <p:stCondLst>
                              <p:cond delay="4900"/>
                            </p:stCondLst>
                            <p:childTnLst>
                              <p:par>
                                <p:cTn id="73" presetID="22" presetClass="entr" presetSubtype="8"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1000"/>
                                        <p:tgtEl>
                                          <p:spTgt spid="18"/>
                                        </p:tgtEl>
                                      </p:cBhvr>
                                    </p:animEffect>
                                  </p:childTnLst>
                                </p:cTn>
                              </p:par>
                            </p:childTnLst>
                          </p:cTn>
                        </p:par>
                        <p:par>
                          <p:cTn id="76" fill="hold">
                            <p:stCondLst>
                              <p:cond delay="5900"/>
                            </p:stCondLst>
                            <p:childTnLst>
                              <p:par>
                                <p:cTn id="77" presetID="22" presetClass="entr" presetSubtype="8"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1000"/>
                                        <p:tgtEl>
                                          <p:spTgt spid="19"/>
                                        </p:tgtEl>
                                      </p:cBhvr>
                                    </p:animEffect>
                                  </p:childTnLst>
                                </p:cTn>
                              </p:par>
                            </p:childTnLst>
                          </p:cTn>
                        </p:par>
                        <p:par>
                          <p:cTn id="80" fill="hold">
                            <p:stCondLst>
                              <p:cond delay="6900"/>
                            </p:stCondLst>
                            <p:childTnLst>
                              <p:par>
                                <p:cTn id="81" presetID="22" presetClass="entr" presetSubtype="8" fill="hold" grpId="0" nodeType="after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animBg="1"/>
      <p:bldP spid="29" grpId="1" animBg="1"/>
      <p:bldP spid="31" grpId="0" animBg="1"/>
      <p:bldP spid="31" grpId="1" animBg="1"/>
      <p:bldP spid="33" grpId="0" animBg="1"/>
      <p:bldP spid="33" grpId="1" animBg="1"/>
      <p:bldP spid="35" grpId="0" animBg="1"/>
      <p:bldP spid="36" grpId="0" animBg="1"/>
      <p:bldP spid="37" grpId="0" animBg="1"/>
      <p:bldP spid="38" grpId="0" animBg="1"/>
      <p:bldP spid="39" grpId="0" animBg="1"/>
      <p:bldP spid="16" grpId="0" animBg="1"/>
      <p:bldP spid="17" grpId="0" animBg="1"/>
      <p:bldP spid="18" grpId="0" animBg="1"/>
      <p:bldP spid="19" grpId="0" animBg="1"/>
      <p:bldP spid="20" grpId="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7869455" y="3926610"/>
            <a:ext cx="2549095" cy="923330"/>
          </a:xfrm>
          <a:prstGeom prst="rect">
            <a:avLst/>
          </a:prstGeom>
          <a:noFill/>
        </p:spPr>
        <p:txBody>
          <a:bodyPr wrap="none" rtlCol="0">
            <a:spAutoFit/>
          </a:bodyPr>
          <a:lstStyle/>
          <a:p>
            <a:pPr algn="ctr"/>
            <a:r>
              <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现状</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5" name="组合 44"/>
          <p:cNvGrpSpPr/>
          <p:nvPr/>
        </p:nvGrpSpPr>
        <p:grpSpPr>
          <a:xfrm>
            <a:off x="8125599" y="1434035"/>
            <a:ext cx="2036802" cy="2036802"/>
            <a:chOff x="8125599" y="1434035"/>
            <a:chExt cx="2036802" cy="2036802"/>
          </a:xfrm>
        </p:grpSpPr>
        <p:sp>
          <p:nvSpPr>
            <p:cNvPr id="46" name="椭圆 45"/>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等腰三角形 56"/>
          <p:cNvSpPr/>
          <p:nvPr/>
        </p:nvSpPr>
        <p:spPr>
          <a:xfrm>
            <a:off x="1397685" y="2561878"/>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4174602" y="136111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3145433"/>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2185643" y="2831057"/>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2450966" y="4361712"/>
            <a:ext cx="1607028" cy="1385368"/>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018279" y="587588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4136223" y="338847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610252" y="1115410"/>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023476" y="182322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2121926" y="57460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4269102" y="1947027"/>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3600000">
            <a:off x="1137024" y="3958638"/>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0800000">
            <a:off x="4883526" y="4121448"/>
            <a:ext cx="753288" cy="649319"/>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a:off x="3504532" y="2709292"/>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flipV="1">
            <a:off x="3522390" y="3428846"/>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109094" y="2388863"/>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rot="3600000">
            <a:off x="2245792" y="5224738"/>
            <a:ext cx="681747" cy="5877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4338622" y="4234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flipV="1">
            <a:off x="2457430" y="1578048"/>
            <a:ext cx="1828691" cy="1576457"/>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18000000" flipV="1">
            <a:off x="3398115" y="54935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a:off x="1079823" y="3355182"/>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1797649" y="4364673"/>
            <a:ext cx="968832" cy="89056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046055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600" decel="100000"/>
                                        <p:tgtEl>
                                          <p:spTgt spid="45"/>
                                        </p:tgtEl>
                                      </p:cBhvr>
                                    </p:animEffect>
                                    <p:anim calcmode="lin" valueType="num">
                                      <p:cBhvr>
                                        <p:cTn id="8" dur="600" decel="100000" fill="hold"/>
                                        <p:tgtEl>
                                          <p:spTgt spid="45"/>
                                        </p:tgtEl>
                                        <p:attrNameLst>
                                          <p:attrName>style.rotation</p:attrName>
                                        </p:attrNameLst>
                                      </p:cBhvr>
                                      <p:tavLst>
                                        <p:tav tm="0">
                                          <p:val>
                                            <p:fltVal val="-90"/>
                                          </p:val>
                                        </p:tav>
                                        <p:tav tm="100000">
                                          <p:val>
                                            <p:fltVal val="0"/>
                                          </p:val>
                                        </p:tav>
                                      </p:tavLst>
                                    </p:anim>
                                    <p:anim calcmode="lin" valueType="num">
                                      <p:cBhvr>
                                        <p:cTn id="9" dur="600" decel="100000" fill="hold"/>
                                        <p:tgtEl>
                                          <p:spTgt spid="45"/>
                                        </p:tgtEl>
                                        <p:attrNameLst>
                                          <p:attrName>ppt_x</p:attrName>
                                        </p:attrNameLst>
                                      </p:cBhvr>
                                      <p:tavLst>
                                        <p:tav tm="0">
                                          <p:val>
                                            <p:strVal val="#ppt_x+0.4"/>
                                          </p:val>
                                        </p:tav>
                                        <p:tav tm="100000">
                                          <p:val>
                                            <p:strVal val="#ppt_x-0.05"/>
                                          </p:val>
                                        </p:tav>
                                      </p:tavLst>
                                    </p:anim>
                                    <p:anim calcmode="lin" valueType="num">
                                      <p:cBhvr>
                                        <p:cTn id="10" dur="600" decel="100000" fill="hold"/>
                                        <p:tgtEl>
                                          <p:spTgt spid="4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5"/>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p:cTn id="19" dur="500" fill="hold"/>
                                        <p:tgtEl>
                                          <p:spTgt spid="75"/>
                                        </p:tgtEl>
                                        <p:attrNameLst>
                                          <p:attrName>ppt_w</p:attrName>
                                        </p:attrNameLst>
                                      </p:cBhvr>
                                      <p:tavLst>
                                        <p:tav tm="0">
                                          <p:val>
                                            <p:fltVal val="0"/>
                                          </p:val>
                                        </p:tav>
                                        <p:tav tm="100000">
                                          <p:val>
                                            <p:strVal val="#ppt_w"/>
                                          </p:val>
                                        </p:tav>
                                      </p:tavLst>
                                    </p:anim>
                                    <p:anim calcmode="lin" valueType="num">
                                      <p:cBhvr>
                                        <p:cTn id="20" dur="500" fill="hold"/>
                                        <p:tgtEl>
                                          <p:spTgt spid="75"/>
                                        </p:tgtEl>
                                        <p:attrNameLst>
                                          <p:attrName>ppt_h</p:attrName>
                                        </p:attrNameLst>
                                      </p:cBhvr>
                                      <p:tavLst>
                                        <p:tav tm="0">
                                          <p:val>
                                            <p:fltVal val="0"/>
                                          </p:val>
                                        </p:tav>
                                        <p:tav tm="100000">
                                          <p:val>
                                            <p:strVal val="#ppt_h"/>
                                          </p:val>
                                        </p:tav>
                                      </p:tavLst>
                                    </p:anim>
                                    <p:anim calcmode="lin" valueType="num">
                                      <p:cBhvr>
                                        <p:cTn id="21" dur="500" fill="hold"/>
                                        <p:tgtEl>
                                          <p:spTgt spid="75"/>
                                        </p:tgtEl>
                                        <p:attrNameLst>
                                          <p:attrName>style.rotation</p:attrName>
                                        </p:attrNameLst>
                                      </p:cBhvr>
                                      <p:tavLst>
                                        <p:tav tm="0">
                                          <p:val>
                                            <p:fltVal val="360"/>
                                          </p:val>
                                        </p:tav>
                                        <p:tav tm="100000">
                                          <p:val>
                                            <p:fltVal val="0"/>
                                          </p:val>
                                        </p:tav>
                                      </p:tavLst>
                                    </p:anim>
                                    <p:animEffect transition="in" filter="fade">
                                      <p:cBhvr>
                                        <p:cTn id="22" dur="500"/>
                                        <p:tgtEl>
                                          <p:spTgt spid="7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p:cTn id="25" dur="500" fill="hold"/>
                                        <p:tgtEl>
                                          <p:spTgt spid="60"/>
                                        </p:tgtEl>
                                        <p:attrNameLst>
                                          <p:attrName>ppt_w</p:attrName>
                                        </p:attrNameLst>
                                      </p:cBhvr>
                                      <p:tavLst>
                                        <p:tav tm="0">
                                          <p:val>
                                            <p:fltVal val="0"/>
                                          </p:val>
                                        </p:tav>
                                        <p:tav tm="100000">
                                          <p:val>
                                            <p:strVal val="#ppt_w"/>
                                          </p:val>
                                        </p:tav>
                                      </p:tavLst>
                                    </p:anim>
                                    <p:anim calcmode="lin" valueType="num">
                                      <p:cBhvr>
                                        <p:cTn id="26" dur="500" fill="hold"/>
                                        <p:tgtEl>
                                          <p:spTgt spid="60"/>
                                        </p:tgtEl>
                                        <p:attrNameLst>
                                          <p:attrName>ppt_h</p:attrName>
                                        </p:attrNameLst>
                                      </p:cBhvr>
                                      <p:tavLst>
                                        <p:tav tm="0">
                                          <p:val>
                                            <p:fltVal val="0"/>
                                          </p:val>
                                        </p:tav>
                                        <p:tav tm="100000">
                                          <p:val>
                                            <p:strVal val="#ppt_h"/>
                                          </p:val>
                                        </p:tav>
                                      </p:tavLst>
                                    </p:anim>
                                    <p:anim calcmode="lin" valueType="num">
                                      <p:cBhvr>
                                        <p:cTn id="27" dur="500" fill="hold"/>
                                        <p:tgtEl>
                                          <p:spTgt spid="60"/>
                                        </p:tgtEl>
                                        <p:attrNameLst>
                                          <p:attrName>style.rotation</p:attrName>
                                        </p:attrNameLst>
                                      </p:cBhvr>
                                      <p:tavLst>
                                        <p:tav tm="0">
                                          <p:val>
                                            <p:fltVal val="360"/>
                                          </p:val>
                                        </p:tav>
                                        <p:tav tm="100000">
                                          <p:val>
                                            <p:fltVal val="0"/>
                                          </p:val>
                                        </p:tav>
                                      </p:tavLst>
                                    </p:anim>
                                    <p:animEffect transition="in" filter="fade">
                                      <p:cBhvr>
                                        <p:cTn id="28" dur="500"/>
                                        <p:tgtEl>
                                          <p:spTgt spid="60"/>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p:cTn id="31" dur="500" fill="hold"/>
                                        <p:tgtEl>
                                          <p:spTgt spid="61"/>
                                        </p:tgtEl>
                                        <p:attrNameLst>
                                          <p:attrName>ppt_w</p:attrName>
                                        </p:attrNameLst>
                                      </p:cBhvr>
                                      <p:tavLst>
                                        <p:tav tm="0">
                                          <p:val>
                                            <p:fltVal val="0"/>
                                          </p:val>
                                        </p:tav>
                                        <p:tav tm="100000">
                                          <p:val>
                                            <p:strVal val="#ppt_w"/>
                                          </p:val>
                                        </p:tav>
                                      </p:tavLst>
                                    </p:anim>
                                    <p:anim calcmode="lin" valueType="num">
                                      <p:cBhvr>
                                        <p:cTn id="32" dur="500" fill="hold"/>
                                        <p:tgtEl>
                                          <p:spTgt spid="61"/>
                                        </p:tgtEl>
                                        <p:attrNameLst>
                                          <p:attrName>ppt_h</p:attrName>
                                        </p:attrNameLst>
                                      </p:cBhvr>
                                      <p:tavLst>
                                        <p:tav tm="0">
                                          <p:val>
                                            <p:fltVal val="0"/>
                                          </p:val>
                                        </p:tav>
                                        <p:tav tm="100000">
                                          <p:val>
                                            <p:strVal val="#ppt_h"/>
                                          </p:val>
                                        </p:tav>
                                      </p:tavLst>
                                    </p:anim>
                                    <p:anim calcmode="lin" valueType="num">
                                      <p:cBhvr>
                                        <p:cTn id="33" dur="500" fill="hold"/>
                                        <p:tgtEl>
                                          <p:spTgt spid="61"/>
                                        </p:tgtEl>
                                        <p:attrNameLst>
                                          <p:attrName>style.rotation</p:attrName>
                                        </p:attrNameLst>
                                      </p:cBhvr>
                                      <p:tavLst>
                                        <p:tav tm="0">
                                          <p:val>
                                            <p:fltVal val="360"/>
                                          </p:val>
                                        </p:tav>
                                        <p:tav tm="100000">
                                          <p:val>
                                            <p:fltVal val="0"/>
                                          </p:val>
                                        </p:tav>
                                      </p:tavLst>
                                    </p:anim>
                                    <p:animEffect transition="in" filter="fade">
                                      <p:cBhvr>
                                        <p:cTn id="34" dur="500"/>
                                        <p:tgtEl>
                                          <p:spTgt spid="61"/>
                                        </p:tgtEl>
                                      </p:cBhvr>
                                    </p:animEffect>
                                  </p:childTnLst>
                                </p:cTn>
                              </p:par>
                            </p:childTnLst>
                          </p:cTn>
                        </p:par>
                        <p:par>
                          <p:cTn id="35" fill="hold">
                            <p:stCondLst>
                              <p:cond delay="1250"/>
                            </p:stCondLst>
                            <p:childTnLst>
                              <p:par>
                                <p:cTn id="36" presetID="49" presetClass="entr" presetSubtype="0" decel="100000"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p:cTn id="38" dur="500" fill="hold"/>
                                        <p:tgtEl>
                                          <p:spTgt spid="58"/>
                                        </p:tgtEl>
                                        <p:attrNameLst>
                                          <p:attrName>ppt_w</p:attrName>
                                        </p:attrNameLst>
                                      </p:cBhvr>
                                      <p:tavLst>
                                        <p:tav tm="0">
                                          <p:val>
                                            <p:fltVal val="0"/>
                                          </p:val>
                                        </p:tav>
                                        <p:tav tm="100000">
                                          <p:val>
                                            <p:strVal val="#ppt_w"/>
                                          </p:val>
                                        </p:tav>
                                      </p:tavLst>
                                    </p:anim>
                                    <p:anim calcmode="lin" valueType="num">
                                      <p:cBhvr>
                                        <p:cTn id="39" dur="500" fill="hold"/>
                                        <p:tgtEl>
                                          <p:spTgt spid="58"/>
                                        </p:tgtEl>
                                        <p:attrNameLst>
                                          <p:attrName>ppt_h</p:attrName>
                                        </p:attrNameLst>
                                      </p:cBhvr>
                                      <p:tavLst>
                                        <p:tav tm="0">
                                          <p:val>
                                            <p:fltVal val="0"/>
                                          </p:val>
                                        </p:tav>
                                        <p:tav tm="100000">
                                          <p:val>
                                            <p:strVal val="#ppt_h"/>
                                          </p:val>
                                        </p:tav>
                                      </p:tavLst>
                                    </p:anim>
                                    <p:anim calcmode="lin" valueType="num">
                                      <p:cBhvr>
                                        <p:cTn id="40" dur="500" fill="hold"/>
                                        <p:tgtEl>
                                          <p:spTgt spid="58"/>
                                        </p:tgtEl>
                                        <p:attrNameLst>
                                          <p:attrName>style.rotation</p:attrName>
                                        </p:attrNameLst>
                                      </p:cBhvr>
                                      <p:tavLst>
                                        <p:tav tm="0">
                                          <p:val>
                                            <p:fltVal val="360"/>
                                          </p:val>
                                        </p:tav>
                                        <p:tav tm="100000">
                                          <p:val>
                                            <p:fltVal val="0"/>
                                          </p:val>
                                        </p:tav>
                                      </p:tavLst>
                                    </p:anim>
                                    <p:animEffect transition="in" filter="fade">
                                      <p:cBhvr>
                                        <p:cTn id="41" dur="500"/>
                                        <p:tgtEl>
                                          <p:spTgt spid="58"/>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p:cTn id="44" dur="500" fill="hold"/>
                                        <p:tgtEl>
                                          <p:spTgt spid="64"/>
                                        </p:tgtEl>
                                        <p:attrNameLst>
                                          <p:attrName>ppt_w</p:attrName>
                                        </p:attrNameLst>
                                      </p:cBhvr>
                                      <p:tavLst>
                                        <p:tav tm="0">
                                          <p:val>
                                            <p:fltVal val="0"/>
                                          </p:val>
                                        </p:tav>
                                        <p:tav tm="100000">
                                          <p:val>
                                            <p:strVal val="#ppt_w"/>
                                          </p:val>
                                        </p:tav>
                                      </p:tavLst>
                                    </p:anim>
                                    <p:anim calcmode="lin" valueType="num">
                                      <p:cBhvr>
                                        <p:cTn id="45" dur="500" fill="hold"/>
                                        <p:tgtEl>
                                          <p:spTgt spid="64"/>
                                        </p:tgtEl>
                                        <p:attrNameLst>
                                          <p:attrName>ppt_h</p:attrName>
                                        </p:attrNameLst>
                                      </p:cBhvr>
                                      <p:tavLst>
                                        <p:tav tm="0">
                                          <p:val>
                                            <p:fltVal val="0"/>
                                          </p:val>
                                        </p:tav>
                                        <p:tav tm="100000">
                                          <p:val>
                                            <p:strVal val="#ppt_h"/>
                                          </p:val>
                                        </p:tav>
                                      </p:tavLst>
                                    </p:anim>
                                    <p:anim calcmode="lin" valueType="num">
                                      <p:cBhvr>
                                        <p:cTn id="46" dur="500" fill="hold"/>
                                        <p:tgtEl>
                                          <p:spTgt spid="64"/>
                                        </p:tgtEl>
                                        <p:attrNameLst>
                                          <p:attrName>style.rotation</p:attrName>
                                        </p:attrNameLst>
                                      </p:cBhvr>
                                      <p:tavLst>
                                        <p:tav tm="0">
                                          <p:val>
                                            <p:fltVal val="360"/>
                                          </p:val>
                                        </p:tav>
                                        <p:tav tm="100000">
                                          <p:val>
                                            <p:fltVal val="0"/>
                                          </p:val>
                                        </p:tav>
                                      </p:tavLst>
                                    </p:anim>
                                    <p:animEffect transition="in" filter="fade">
                                      <p:cBhvr>
                                        <p:cTn id="47" dur="500"/>
                                        <p:tgtEl>
                                          <p:spTgt spid="64"/>
                                        </p:tgtEl>
                                      </p:cBhvr>
                                    </p:animEffect>
                                  </p:childTnLst>
                                </p:cTn>
                              </p:par>
                              <p:par>
                                <p:cTn id="48" presetID="49" presetClass="entr" presetSubtype="0" decel="100000"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 calcmode="lin" valueType="num">
                                      <p:cBhvr>
                                        <p:cTn id="50" dur="500" fill="hold"/>
                                        <p:tgtEl>
                                          <p:spTgt spid="67"/>
                                        </p:tgtEl>
                                        <p:attrNameLst>
                                          <p:attrName>ppt_w</p:attrName>
                                        </p:attrNameLst>
                                      </p:cBhvr>
                                      <p:tavLst>
                                        <p:tav tm="0">
                                          <p:val>
                                            <p:fltVal val="0"/>
                                          </p:val>
                                        </p:tav>
                                        <p:tav tm="100000">
                                          <p:val>
                                            <p:strVal val="#ppt_w"/>
                                          </p:val>
                                        </p:tav>
                                      </p:tavLst>
                                    </p:anim>
                                    <p:anim calcmode="lin" valueType="num">
                                      <p:cBhvr>
                                        <p:cTn id="51" dur="500" fill="hold"/>
                                        <p:tgtEl>
                                          <p:spTgt spid="67"/>
                                        </p:tgtEl>
                                        <p:attrNameLst>
                                          <p:attrName>ppt_h</p:attrName>
                                        </p:attrNameLst>
                                      </p:cBhvr>
                                      <p:tavLst>
                                        <p:tav tm="0">
                                          <p:val>
                                            <p:fltVal val="0"/>
                                          </p:val>
                                        </p:tav>
                                        <p:tav tm="100000">
                                          <p:val>
                                            <p:strVal val="#ppt_h"/>
                                          </p:val>
                                        </p:tav>
                                      </p:tavLst>
                                    </p:anim>
                                    <p:anim calcmode="lin" valueType="num">
                                      <p:cBhvr>
                                        <p:cTn id="52" dur="500" fill="hold"/>
                                        <p:tgtEl>
                                          <p:spTgt spid="67"/>
                                        </p:tgtEl>
                                        <p:attrNameLst>
                                          <p:attrName>style.rotation</p:attrName>
                                        </p:attrNameLst>
                                      </p:cBhvr>
                                      <p:tavLst>
                                        <p:tav tm="0">
                                          <p:val>
                                            <p:fltVal val="360"/>
                                          </p:val>
                                        </p:tav>
                                        <p:tav tm="100000">
                                          <p:val>
                                            <p:fltVal val="0"/>
                                          </p:val>
                                        </p:tav>
                                      </p:tavLst>
                                    </p:anim>
                                    <p:animEffect transition="in" filter="fade">
                                      <p:cBhvr>
                                        <p:cTn id="53" dur="500"/>
                                        <p:tgtEl>
                                          <p:spTgt spid="67"/>
                                        </p:tgtEl>
                                      </p:cBhvr>
                                    </p:animEffect>
                                  </p:childTnLst>
                                </p:cTn>
                              </p:par>
                              <p:par>
                                <p:cTn id="54" presetID="49" presetClass="entr" presetSubtype="0" decel="100000" fill="hold" grpId="0" nodeType="withEffect">
                                  <p:stCondLst>
                                    <p:cond delay="250"/>
                                  </p:stCondLst>
                                  <p:childTnLst>
                                    <p:set>
                                      <p:cBhvr>
                                        <p:cTn id="55" dur="1" fill="hold">
                                          <p:stCondLst>
                                            <p:cond delay="0"/>
                                          </p:stCondLst>
                                        </p:cTn>
                                        <p:tgtEl>
                                          <p:spTgt spid="65"/>
                                        </p:tgtEl>
                                        <p:attrNameLst>
                                          <p:attrName>style.visibility</p:attrName>
                                        </p:attrNameLst>
                                      </p:cBhvr>
                                      <p:to>
                                        <p:strVal val="visible"/>
                                      </p:to>
                                    </p:set>
                                    <p:anim calcmode="lin" valueType="num">
                                      <p:cBhvr>
                                        <p:cTn id="56" dur="500" fill="hold"/>
                                        <p:tgtEl>
                                          <p:spTgt spid="65"/>
                                        </p:tgtEl>
                                        <p:attrNameLst>
                                          <p:attrName>ppt_w</p:attrName>
                                        </p:attrNameLst>
                                      </p:cBhvr>
                                      <p:tavLst>
                                        <p:tav tm="0">
                                          <p:val>
                                            <p:fltVal val="0"/>
                                          </p:val>
                                        </p:tav>
                                        <p:tav tm="100000">
                                          <p:val>
                                            <p:strVal val="#ppt_w"/>
                                          </p:val>
                                        </p:tav>
                                      </p:tavLst>
                                    </p:anim>
                                    <p:anim calcmode="lin" valueType="num">
                                      <p:cBhvr>
                                        <p:cTn id="57" dur="500" fill="hold"/>
                                        <p:tgtEl>
                                          <p:spTgt spid="65"/>
                                        </p:tgtEl>
                                        <p:attrNameLst>
                                          <p:attrName>ppt_h</p:attrName>
                                        </p:attrNameLst>
                                      </p:cBhvr>
                                      <p:tavLst>
                                        <p:tav tm="0">
                                          <p:val>
                                            <p:fltVal val="0"/>
                                          </p:val>
                                        </p:tav>
                                        <p:tav tm="100000">
                                          <p:val>
                                            <p:strVal val="#ppt_h"/>
                                          </p:val>
                                        </p:tav>
                                      </p:tavLst>
                                    </p:anim>
                                    <p:anim calcmode="lin" valueType="num">
                                      <p:cBhvr>
                                        <p:cTn id="58" dur="500" fill="hold"/>
                                        <p:tgtEl>
                                          <p:spTgt spid="65"/>
                                        </p:tgtEl>
                                        <p:attrNameLst>
                                          <p:attrName>style.rotation</p:attrName>
                                        </p:attrNameLst>
                                      </p:cBhvr>
                                      <p:tavLst>
                                        <p:tav tm="0">
                                          <p:val>
                                            <p:fltVal val="360"/>
                                          </p:val>
                                        </p:tav>
                                        <p:tav tm="100000">
                                          <p:val>
                                            <p:fltVal val="0"/>
                                          </p:val>
                                        </p:tav>
                                      </p:tavLst>
                                    </p:anim>
                                    <p:animEffect transition="in" filter="fade">
                                      <p:cBhvr>
                                        <p:cTn id="59" dur="500"/>
                                        <p:tgtEl>
                                          <p:spTgt spid="65"/>
                                        </p:tgtEl>
                                      </p:cBhvr>
                                    </p:animEffect>
                                  </p:childTnLst>
                                </p:cTn>
                              </p:par>
                              <p:par>
                                <p:cTn id="60" presetID="49" presetClass="entr" presetSubtype="0" decel="100000" fill="hold" grpId="0" nodeType="withEffect">
                                  <p:stCondLst>
                                    <p:cond delay="250"/>
                                  </p:stCondLst>
                                  <p:childTnLst>
                                    <p:set>
                                      <p:cBhvr>
                                        <p:cTn id="61" dur="1" fill="hold">
                                          <p:stCondLst>
                                            <p:cond delay="0"/>
                                          </p:stCondLst>
                                        </p:cTn>
                                        <p:tgtEl>
                                          <p:spTgt spid="66"/>
                                        </p:tgtEl>
                                        <p:attrNameLst>
                                          <p:attrName>style.visibility</p:attrName>
                                        </p:attrNameLst>
                                      </p:cBhvr>
                                      <p:to>
                                        <p:strVal val="visible"/>
                                      </p:to>
                                    </p:set>
                                    <p:anim calcmode="lin" valueType="num">
                                      <p:cBhvr>
                                        <p:cTn id="62" dur="500" fill="hold"/>
                                        <p:tgtEl>
                                          <p:spTgt spid="66"/>
                                        </p:tgtEl>
                                        <p:attrNameLst>
                                          <p:attrName>ppt_w</p:attrName>
                                        </p:attrNameLst>
                                      </p:cBhvr>
                                      <p:tavLst>
                                        <p:tav tm="0">
                                          <p:val>
                                            <p:fltVal val="0"/>
                                          </p:val>
                                        </p:tav>
                                        <p:tav tm="100000">
                                          <p:val>
                                            <p:strVal val="#ppt_w"/>
                                          </p:val>
                                        </p:tav>
                                      </p:tavLst>
                                    </p:anim>
                                    <p:anim calcmode="lin" valueType="num">
                                      <p:cBhvr>
                                        <p:cTn id="63" dur="500" fill="hold"/>
                                        <p:tgtEl>
                                          <p:spTgt spid="66"/>
                                        </p:tgtEl>
                                        <p:attrNameLst>
                                          <p:attrName>ppt_h</p:attrName>
                                        </p:attrNameLst>
                                      </p:cBhvr>
                                      <p:tavLst>
                                        <p:tav tm="0">
                                          <p:val>
                                            <p:fltVal val="0"/>
                                          </p:val>
                                        </p:tav>
                                        <p:tav tm="100000">
                                          <p:val>
                                            <p:strVal val="#ppt_h"/>
                                          </p:val>
                                        </p:tav>
                                      </p:tavLst>
                                    </p:anim>
                                    <p:anim calcmode="lin" valueType="num">
                                      <p:cBhvr>
                                        <p:cTn id="64" dur="500" fill="hold"/>
                                        <p:tgtEl>
                                          <p:spTgt spid="66"/>
                                        </p:tgtEl>
                                        <p:attrNameLst>
                                          <p:attrName>style.rotation</p:attrName>
                                        </p:attrNameLst>
                                      </p:cBhvr>
                                      <p:tavLst>
                                        <p:tav tm="0">
                                          <p:val>
                                            <p:fltVal val="360"/>
                                          </p:val>
                                        </p:tav>
                                        <p:tav tm="100000">
                                          <p:val>
                                            <p:fltVal val="0"/>
                                          </p:val>
                                        </p:tav>
                                      </p:tavLst>
                                    </p:anim>
                                    <p:animEffect transition="in" filter="fade">
                                      <p:cBhvr>
                                        <p:cTn id="65" dur="500"/>
                                        <p:tgtEl>
                                          <p:spTgt spid="66"/>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 calcmode="lin" valueType="num">
                                      <p:cBhvr>
                                        <p:cTn id="68" dur="500" fill="hold"/>
                                        <p:tgtEl>
                                          <p:spTgt spid="59"/>
                                        </p:tgtEl>
                                        <p:attrNameLst>
                                          <p:attrName>ppt_w</p:attrName>
                                        </p:attrNameLst>
                                      </p:cBhvr>
                                      <p:tavLst>
                                        <p:tav tm="0">
                                          <p:val>
                                            <p:fltVal val="0"/>
                                          </p:val>
                                        </p:tav>
                                        <p:tav tm="100000">
                                          <p:val>
                                            <p:strVal val="#ppt_w"/>
                                          </p:val>
                                        </p:tav>
                                      </p:tavLst>
                                    </p:anim>
                                    <p:anim calcmode="lin" valueType="num">
                                      <p:cBhvr>
                                        <p:cTn id="69" dur="500" fill="hold"/>
                                        <p:tgtEl>
                                          <p:spTgt spid="59"/>
                                        </p:tgtEl>
                                        <p:attrNameLst>
                                          <p:attrName>ppt_h</p:attrName>
                                        </p:attrNameLst>
                                      </p:cBhvr>
                                      <p:tavLst>
                                        <p:tav tm="0">
                                          <p:val>
                                            <p:fltVal val="0"/>
                                          </p:val>
                                        </p:tav>
                                        <p:tav tm="100000">
                                          <p:val>
                                            <p:strVal val="#ppt_h"/>
                                          </p:val>
                                        </p:tav>
                                      </p:tavLst>
                                    </p:anim>
                                    <p:anim calcmode="lin" valueType="num">
                                      <p:cBhvr>
                                        <p:cTn id="70" dur="500" fill="hold"/>
                                        <p:tgtEl>
                                          <p:spTgt spid="59"/>
                                        </p:tgtEl>
                                        <p:attrNameLst>
                                          <p:attrName>style.rotation</p:attrName>
                                        </p:attrNameLst>
                                      </p:cBhvr>
                                      <p:tavLst>
                                        <p:tav tm="0">
                                          <p:val>
                                            <p:fltVal val="360"/>
                                          </p:val>
                                        </p:tav>
                                        <p:tav tm="100000">
                                          <p:val>
                                            <p:fltVal val="0"/>
                                          </p:val>
                                        </p:tav>
                                      </p:tavLst>
                                    </p:anim>
                                    <p:animEffect transition="in" filter="fade">
                                      <p:cBhvr>
                                        <p:cTn id="71" dur="500"/>
                                        <p:tgtEl>
                                          <p:spTgt spid="5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63"/>
                                        </p:tgtEl>
                                        <p:attrNameLst>
                                          <p:attrName>style.visibility</p:attrName>
                                        </p:attrNameLst>
                                      </p:cBhvr>
                                      <p:to>
                                        <p:strVal val="visible"/>
                                      </p:to>
                                    </p:set>
                                    <p:anim calcmode="lin" valueType="num">
                                      <p:cBhvr>
                                        <p:cTn id="74" dur="500" fill="hold"/>
                                        <p:tgtEl>
                                          <p:spTgt spid="63"/>
                                        </p:tgtEl>
                                        <p:attrNameLst>
                                          <p:attrName>ppt_w</p:attrName>
                                        </p:attrNameLst>
                                      </p:cBhvr>
                                      <p:tavLst>
                                        <p:tav tm="0">
                                          <p:val>
                                            <p:fltVal val="0"/>
                                          </p:val>
                                        </p:tav>
                                        <p:tav tm="100000">
                                          <p:val>
                                            <p:strVal val="#ppt_w"/>
                                          </p:val>
                                        </p:tav>
                                      </p:tavLst>
                                    </p:anim>
                                    <p:anim calcmode="lin" valueType="num">
                                      <p:cBhvr>
                                        <p:cTn id="75" dur="500" fill="hold"/>
                                        <p:tgtEl>
                                          <p:spTgt spid="63"/>
                                        </p:tgtEl>
                                        <p:attrNameLst>
                                          <p:attrName>ppt_h</p:attrName>
                                        </p:attrNameLst>
                                      </p:cBhvr>
                                      <p:tavLst>
                                        <p:tav tm="0">
                                          <p:val>
                                            <p:fltVal val="0"/>
                                          </p:val>
                                        </p:tav>
                                        <p:tav tm="100000">
                                          <p:val>
                                            <p:strVal val="#ppt_h"/>
                                          </p:val>
                                        </p:tav>
                                      </p:tavLst>
                                    </p:anim>
                                    <p:anim calcmode="lin" valueType="num">
                                      <p:cBhvr>
                                        <p:cTn id="76" dur="500" fill="hold"/>
                                        <p:tgtEl>
                                          <p:spTgt spid="63"/>
                                        </p:tgtEl>
                                        <p:attrNameLst>
                                          <p:attrName>style.rotation</p:attrName>
                                        </p:attrNameLst>
                                      </p:cBhvr>
                                      <p:tavLst>
                                        <p:tav tm="0">
                                          <p:val>
                                            <p:fltVal val="360"/>
                                          </p:val>
                                        </p:tav>
                                        <p:tav tm="100000">
                                          <p:val>
                                            <p:fltVal val="0"/>
                                          </p:val>
                                        </p:tav>
                                      </p:tavLst>
                                    </p:anim>
                                    <p:animEffect transition="in" filter="fade">
                                      <p:cBhvr>
                                        <p:cTn id="77" dur="500"/>
                                        <p:tgtEl>
                                          <p:spTgt spid="6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72"/>
                                        </p:tgtEl>
                                        <p:attrNameLst>
                                          <p:attrName>style.visibility</p:attrName>
                                        </p:attrNameLst>
                                      </p:cBhvr>
                                      <p:to>
                                        <p:strVal val="visible"/>
                                      </p:to>
                                    </p:set>
                                    <p:anim calcmode="lin" valueType="num">
                                      <p:cBhvr>
                                        <p:cTn id="80" dur="500" fill="hold"/>
                                        <p:tgtEl>
                                          <p:spTgt spid="72"/>
                                        </p:tgtEl>
                                        <p:attrNameLst>
                                          <p:attrName>ppt_w</p:attrName>
                                        </p:attrNameLst>
                                      </p:cBhvr>
                                      <p:tavLst>
                                        <p:tav tm="0">
                                          <p:val>
                                            <p:fltVal val="0"/>
                                          </p:val>
                                        </p:tav>
                                        <p:tav tm="100000">
                                          <p:val>
                                            <p:strVal val="#ppt_w"/>
                                          </p:val>
                                        </p:tav>
                                      </p:tavLst>
                                    </p:anim>
                                    <p:anim calcmode="lin" valueType="num">
                                      <p:cBhvr>
                                        <p:cTn id="81" dur="500" fill="hold"/>
                                        <p:tgtEl>
                                          <p:spTgt spid="72"/>
                                        </p:tgtEl>
                                        <p:attrNameLst>
                                          <p:attrName>ppt_h</p:attrName>
                                        </p:attrNameLst>
                                      </p:cBhvr>
                                      <p:tavLst>
                                        <p:tav tm="0">
                                          <p:val>
                                            <p:fltVal val="0"/>
                                          </p:val>
                                        </p:tav>
                                        <p:tav tm="100000">
                                          <p:val>
                                            <p:strVal val="#ppt_h"/>
                                          </p:val>
                                        </p:tav>
                                      </p:tavLst>
                                    </p:anim>
                                    <p:anim calcmode="lin" valueType="num">
                                      <p:cBhvr>
                                        <p:cTn id="82" dur="500" fill="hold"/>
                                        <p:tgtEl>
                                          <p:spTgt spid="72"/>
                                        </p:tgtEl>
                                        <p:attrNameLst>
                                          <p:attrName>style.rotation</p:attrName>
                                        </p:attrNameLst>
                                      </p:cBhvr>
                                      <p:tavLst>
                                        <p:tav tm="0">
                                          <p:val>
                                            <p:fltVal val="360"/>
                                          </p:val>
                                        </p:tav>
                                        <p:tav tm="100000">
                                          <p:val>
                                            <p:fltVal val="0"/>
                                          </p:val>
                                        </p:tav>
                                      </p:tavLst>
                                    </p:anim>
                                    <p:animEffect transition="in" filter="fade">
                                      <p:cBhvr>
                                        <p:cTn id="83" dur="500"/>
                                        <p:tgtEl>
                                          <p:spTgt spid="72"/>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57"/>
                                        </p:tgtEl>
                                        <p:attrNameLst>
                                          <p:attrName>style.visibility</p:attrName>
                                        </p:attrNameLst>
                                      </p:cBhvr>
                                      <p:to>
                                        <p:strVal val="visible"/>
                                      </p:to>
                                    </p:set>
                                    <p:anim calcmode="lin" valueType="num">
                                      <p:cBhvr>
                                        <p:cTn id="86" dur="500" fill="hold"/>
                                        <p:tgtEl>
                                          <p:spTgt spid="57"/>
                                        </p:tgtEl>
                                        <p:attrNameLst>
                                          <p:attrName>ppt_w</p:attrName>
                                        </p:attrNameLst>
                                      </p:cBhvr>
                                      <p:tavLst>
                                        <p:tav tm="0">
                                          <p:val>
                                            <p:fltVal val="0"/>
                                          </p:val>
                                        </p:tav>
                                        <p:tav tm="100000">
                                          <p:val>
                                            <p:strVal val="#ppt_w"/>
                                          </p:val>
                                        </p:tav>
                                      </p:tavLst>
                                    </p:anim>
                                    <p:anim calcmode="lin" valueType="num">
                                      <p:cBhvr>
                                        <p:cTn id="87" dur="500" fill="hold"/>
                                        <p:tgtEl>
                                          <p:spTgt spid="57"/>
                                        </p:tgtEl>
                                        <p:attrNameLst>
                                          <p:attrName>ppt_h</p:attrName>
                                        </p:attrNameLst>
                                      </p:cBhvr>
                                      <p:tavLst>
                                        <p:tav tm="0">
                                          <p:val>
                                            <p:fltVal val="0"/>
                                          </p:val>
                                        </p:tav>
                                        <p:tav tm="100000">
                                          <p:val>
                                            <p:strVal val="#ppt_h"/>
                                          </p:val>
                                        </p:tav>
                                      </p:tavLst>
                                    </p:anim>
                                    <p:anim calcmode="lin" valueType="num">
                                      <p:cBhvr>
                                        <p:cTn id="88" dur="500" fill="hold"/>
                                        <p:tgtEl>
                                          <p:spTgt spid="57"/>
                                        </p:tgtEl>
                                        <p:attrNameLst>
                                          <p:attrName>style.rotation</p:attrName>
                                        </p:attrNameLst>
                                      </p:cBhvr>
                                      <p:tavLst>
                                        <p:tav tm="0">
                                          <p:val>
                                            <p:fltVal val="360"/>
                                          </p:val>
                                        </p:tav>
                                        <p:tav tm="100000">
                                          <p:val>
                                            <p:fltVal val="0"/>
                                          </p:val>
                                        </p:tav>
                                      </p:tavLst>
                                    </p:anim>
                                    <p:animEffect transition="in" filter="fade">
                                      <p:cBhvr>
                                        <p:cTn id="89" dur="500"/>
                                        <p:tgtEl>
                                          <p:spTgt spid="57"/>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70"/>
                                        </p:tgtEl>
                                        <p:attrNameLst>
                                          <p:attrName>style.visibility</p:attrName>
                                        </p:attrNameLst>
                                      </p:cBhvr>
                                      <p:to>
                                        <p:strVal val="visible"/>
                                      </p:to>
                                    </p:set>
                                    <p:anim calcmode="lin" valueType="num">
                                      <p:cBhvr>
                                        <p:cTn id="92" dur="500" fill="hold"/>
                                        <p:tgtEl>
                                          <p:spTgt spid="70"/>
                                        </p:tgtEl>
                                        <p:attrNameLst>
                                          <p:attrName>ppt_w</p:attrName>
                                        </p:attrNameLst>
                                      </p:cBhvr>
                                      <p:tavLst>
                                        <p:tav tm="0">
                                          <p:val>
                                            <p:fltVal val="0"/>
                                          </p:val>
                                        </p:tav>
                                        <p:tav tm="100000">
                                          <p:val>
                                            <p:strVal val="#ppt_w"/>
                                          </p:val>
                                        </p:tav>
                                      </p:tavLst>
                                    </p:anim>
                                    <p:anim calcmode="lin" valueType="num">
                                      <p:cBhvr>
                                        <p:cTn id="93" dur="500" fill="hold"/>
                                        <p:tgtEl>
                                          <p:spTgt spid="70"/>
                                        </p:tgtEl>
                                        <p:attrNameLst>
                                          <p:attrName>ppt_h</p:attrName>
                                        </p:attrNameLst>
                                      </p:cBhvr>
                                      <p:tavLst>
                                        <p:tav tm="0">
                                          <p:val>
                                            <p:fltVal val="0"/>
                                          </p:val>
                                        </p:tav>
                                        <p:tav tm="100000">
                                          <p:val>
                                            <p:strVal val="#ppt_h"/>
                                          </p:val>
                                        </p:tav>
                                      </p:tavLst>
                                    </p:anim>
                                    <p:anim calcmode="lin" valueType="num">
                                      <p:cBhvr>
                                        <p:cTn id="94" dur="500" fill="hold"/>
                                        <p:tgtEl>
                                          <p:spTgt spid="70"/>
                                        </p:tgtEl>
                                        <p:attrNameLst>
                                          <p:attrName>style.rotation</p:attrName>
                                        </p:attrNameLst>
                                      </p:cBhvr>
                                      <p:tavLst>
                                        <p:tav tm="0">
                                          <p:val>
                                            <p:fltVal val="360"/>
                                          </p:val>
                                        </p:tav>
                                        <p:tav tm="100000">
                                          <p:val>
                                            <p:fltVal val="0"/>
                                          </p:val>
                                        </p:tav>
                                      </p:tavLst>
                                    </p:anim>
                                    <p:animEffect transition="in" filter="fade">
                                      <p:cBhvr>
                                        <p:cTn id="95" dur="500"/>
                                        <p:tgtEl>
                                          <p:spTgt spid="70"/>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69"/>
                                        </p:tgtEl>
                                        <p:attrNameLst>
                                          <p:attrName>style.visibility</p:attrName>
                                        </p:attrNameLst>
                                      </p:cBhvr>
                                      <p:to>
                                        <p:strVal val="visible"/>
                                      </p:to>
                                    </p:set>
                                    <p:anim calcmode="lin" valueType="num">
                                      <p:cBhvr>
                                        <p:cTn id="98" dur="500" fill="hold"/>
                                        <p:tgtEl>
                                          <p:spTgt spid="69"/>
                                        </p:tgtEl>
                                        <p:attrNameLst>
                                          <p:attrName>ppt_w</p:attrName>
                                        </p:attrNameLst>
                                      </p:cBhvr>
                                      <p:tavLst>
                                        <p:tav tm="0">
                                          <p:val>
                                            <p:fltVal val="0"/>
                                          </p:val>
                                        </p:tav>
                                        <p:tav tm="100000">
                                          <p:val>
                                            <p:strVal val="#ppt_w"/>
                                          </p:val>
                                        </p:tav>
                                      </p:tavLst>
                                    </p:anim>
                                    <p:anim calcmode="lin" valueType="num">
                                      <p:cBhvr>
                                        <p:cTn id="99" dur="500" fill="hold"/>
                                        <p:tgtEl>
                                          <p:spTgt spid="69"/>
                                        </p:tgtEl>
                                        <p:attrNameLst>
                                          <p:attrName>ppt_h</p:attrName>
                                        </p:attrNameLst>
                                      </p:cBhvr>
                                      <p:tavLst>
                                        <p:tav tm="0">
                                          <p:val>
                                            <p:fltVal val="0"/>
                                          </p:val>
                                        </p:tav>
                                        <p:tav tm="100000">
                                          <p:val>
                                            <p:strVal val="#ppt_h"/>
                                          </p:val>
                                        </p:tav>
                                      </p:tavLst>
                                    </p:anim>
                                    <p:anim calcmode="lin" valueType="num">
                                      <p:cBhvr>
                                        <p:cTn id="100" dur="500" fill="hold"/>
                                        <p:tgtEl>
                                          <p:spTgt spid="69"/>
                                        </p:tgtEl>
                                        <p:attrNameLst>
                                          <p:attrName>style.rotation</p:attrName>
                                        </p:attrNameLst>
                                      </p:cBhvr>
                                      <p:tavLst>
                                        <p:tav tm="0">
                                          <p:val>
                                            <p:fltVal val="360"/>
                                          </p:val>
                                        </p:tav>
                                        <p:tav tm="100000">
                                          <p:val>
                                            <p:fltVal val="0"/>
                                          </p:val>
                                        </p:tav>
                                      </p:tavLst>
                                    </p:anim>
                                    <p:animEffect transition="in" filter="fade">
                                      <p:cBhvr>
                                        <p:cTn id="101" dur="500"/>
                                        <p:tgtEl>
                                          <p:spTgt spid="69"/>
                                        </p:tgtEl>
                                      </p:cBhvr>
                                    </p:animEffect>
                                  </p:childTnLst>
                                </p:cTn>
                              </p:par>
                              <p:par>
                                <p:cTn id="102" presetID="49" presetClass="entr" presetSubtype="0" decel="100000" fill="hold" grpId="0" nodeType="withEffect">
                                  <p:stCondLst>
                                    <p:cond delay="500"/>
                                  </p:stCondLst>
                                  <p:childTnLst>
                                    <p:set>
                                      <p:cBhvr>
                                        <p:cTn id="103" dur="1" fill="hold">
                                          <p:stCondLst>
                                            <p:cond delay="0"/>
                                          </p:stCondLst>
                                        </p:cTn>
                                        <p:tgtEl>
                                          <p:spTgt spid="68"/>
                                        </p:tgtEl>
                                        <p:attrNameLst>
                                          <p:attrName>style.visibility</p:attrName>
                                        </p:attrNameLst>
                                      </p:cBhvr>
                                      <p:to>
                                        <p:strVal val="visible"/>
                                      </p:to>
                                    </p:set>
                                    <p:anim calcmode="lin" valueType="num">
                                      <p:cBhvr>
                                        <p:cTn id="104" dur="500" fill="hold"/>
                                        <p:tgtEl>
                                          <p:spTgt spid="68"/>
                                        </p:tgtEl>
                                        <p:attrNameLst>
                                          <p:attrName>ppt_w</p:attrName>
                                        </p:attrNameLst>
                                      </p:cBhvr>
                                      <p:tavLst>
                                        <p:tav tm="0">
                                          <p:val>
                                            <p:fltVal val="0"/>
                                          </p:val>
                                        </p:tav>
                                        <p:tav tm="100000">
                                          <p:val>
                                            <p:strVal val="#ppt_w"/>
                                          </p:val>
                                        </p:tav>
                                      </p:tavLst>
                                    </p:anim>
                                    <p:anim calcmode="lin" valueType="num">
                                      <p:cBhvr>
                                        <p:cTn id="105" dur="500" fill="hold"/>
                                        <p:tgtEl>
                                          <p:spTgt spid="68"/>
                                        </p:tgtEl>
                                        <p:attrNameLst>
                                          <p:attrName>ppt_h</p:attrName>
                                        </p:attrNameLst>
                                      </p:cBhvr>
                                      <p:tavLst>
                                        <p:tav tm="0">
                                          <p:val>
                                            <p:fltVal val="0"/>
                                          </p:val>
                                        </p:tav>
                                        <p:tav tm="100000">
                                          <p:val>
                                            <p:strVal val="#ppt_h"/>
                                          </p:val>
                                        </p:tav>
                                      </p:tavLst>
                                    </p:anim>
                                    <p:anim calcmode="lin" valueType="num">
                                      <p:cBhvr>
                                        <p:cTn id="106" dur="500" fill="hold"/>
                                        <p:tgtEl>
                                          <p:spTgt spid="68"/>
                                        </p:tgtEl>
                                        <p:attrNameLst>
                                          <p:attrName>style.rotation</p:attrName>
                                        </p:attrNameLst>
                                      </p:cBhvr>
                                      <p:tavLst>
                                        <p:tav tm="0">
                                          <p:val>
                                            <p:fltVal val="360"/>
                                          </p:val>
                                        </p:tav>
                                        <p:tav tm="100000">
                                          <p:val>
                                            <p:fltVal val="0"/>
                                          </p:val>
                                        </p:tav>
                                      </p:tavLst>
                                    </p:anim>
                                    <p:animEffect transition="in" filter="fade">
                                      <p:cBhvr>
                                        <p:cTn id="107" dur="500"/>
                                        <p:tgtEl>
                                          <p:spTgt spid="68"/>
                                        </p:tgtEl>
                                      </p:cBhvr>
                                    </p:animEffect>
                                  </p:childTnLst>
                                </p:cTn>
                              </p:par>
                              <p:par>
                                <p:cTn id="108" presetID="49" presetClass="entr" presetSubtype="0" decel="100000" fill="hold" grpId="0" nodeType="withEffect">
                                  <p:stCondLst>
                                    <p:cond delay="500"/>
                                  </p:stCondLst>
                                  <p:childTnLst>
                                    <p:set>
                                      <p:cBhvr>
                                        <p:cTn id="109" dur="1" fill="hold">
                                          <p:stCondLst>
                                            <p:cond delay="0"/>
                                          </p:stCondLst>
                                        </p:cTn>
                                        <p:tgtEl>
                                          <p:spTgt spid="71"/>
                                        </p:tgtEl>
                                        <p:attrNameLst>
                                          <p:attrName>style.visibility</p:attrName>
                                        </p:attrNameLst>
                                      </p:cBhvr>
                                      <p:to>
                                        <p:strVal val="visible"/>
                                      </p:to>
                                    </p:set>
                                    <p:anim calcmode="lin" valueType="num">
                                      <p:cBhvr>
                                        <p:cTn id="110" dur="500" fill="hold"/>
                                        <p:tgtEl>
                                          <p:spTgt spid="71"/>
                                        </p:tgtEl>
                                        <p:attrNameLst>
                                          <p:attrName>ppt_w</p:attrName>
                                        </p:attrNameLst>
                                      </p:cBhvr>
                                      <p:tavLst>
                                        <p:tav tm="0">
                                          <p:val>
                                            <p:fltVal val="0"/>
                                          </p:val>
                                        </p:tav>
                                        <p:tav tm="100000">
                                          <p:val>
                                            <p:strVal val="#ppt_w"/>
                                          </p:val>
                                        </p:tav>
                                      </p:tavLst>
                                    </p:anim>
                                    <p:anim calcmode="lin" valueType="num">
                                      <p:cBhvr>
                                        <p:cTn id="111" dur="500" fill="hold"/>
                                        <p:tgtEl>
                                          <p:spTgt spid="71"/>
                                        </p:tgtEl>
                                        <p:attrNameLst>
                                          <p:attrName>ppt_h</p:attrName>
                                        </p:attrNameLst>
                                      </p:cBhvr>
                                      <p:tavLst>
                                        <p:tav tm="0">
                                          <p:val>
                                            <p:fltVal val="0"/>
                                          </p:val>
                                        </p:tav>
                                        <p:tav tm="100000">
                                          <p:val>
                                            <p:strVal val="#ppt_h"/>
                                          </p:val>
                                        </p:tav>
                                      </p:tavLst>
                                    </p:anim>
                                    <p:anim calcmode="lin" valueType="num">
                                      <p:cBhvr>
                                        <p:cTn id="112" dur="500" fill="hold"/>
                                        <p:tgtEl>
                                          <p:spTgt spid="71"/>
                                        </p:tgtEl>
                                        <p:attrNameLst>
                                          <p:attrName>style.rotation</p:attrName>
                                        </p:attrNameLst>
                                      </p:cBhvr>
                                      <p:tavLst>
                                        <p:tav tm="0">
                                          <p:val>
                                            <p:fltVal val="360"/>
                                          </p:val>
                                        </p:tav>
                                        <p:tav tm="100000">
                                          <p:val>
                                            <p:fltVal val="0"/>
                                          </p:val>
                                        </p:tav>
                                      </p:tavLst>
                                    </p:anim>
                                    <p:animEffect transition="in" filter="fade">
                                      <p:cBhvr>
                                        <p:cTn id="113" dur="500"/>
                                        <p:tgtEl>
                                          <p:spTgt spid="71"/>
                                        </p:tgtEl>
                                      </p:cBhvr>
                                    </p:animEffect>
                                  </p:childTnLst>
                                </p:cTn>
                              </p:par>
                              <p:par>
                                <p:cTn id="114" presetID="49" presetClass="entr" presetSubtype="0" decel="100000" fill="hold" grpId="0" nodeType="withEffect">
                                  <p:stCondLst>
                                    <p:cond delay="500"/>
                                  </p:stCondLst>
                                  <p:childTnLst>
                                    <p:set>
                                      <p:cBhvr>
                                        <p:cTn id="115" dur="1" fill="hold">
                                          <p:stCondLst>
                                            <p:cond delay="0"/>
                                          </p:stCondLst>
                                        </p:cTn>
                                        <p:tgtEl>
                                          <p:spTgt spid="74"/>
                                        </p:tgtEl>
                                        <p:attrNameLst>
                                          <p:attrName>style.visibility</p:attrName>
                                        </p:attrNameLst>
                                      </p:cBhvr>
                                      <p:to>
                                        <p:strVal val="visible"/>
                                      </p:to>
                                    </p:set>
                                    <p:anim calcmode="lin" valueType="num">
                                      <p:cBhvr>
                                        <p:cTn id="116" dur="500" fill="hold"/>
                                        <p:tgtEl>
                                          <p:spTgt spid="74"/>
                                        </p:tgtEl>
                                        <p:attrNameLst>
                                          <p:attrName>ppt_w</p:attrName>
                                        </p:attrNameLst>
                                      </p:cBhvr>
                                      <p:tavLst>
                                        <p:tav tm="0">
                                          <p:val>
                                            <p:fltVal val="0"/>
                                          </p:val>
                                        </p:tav>
                                        <p:tav tm="100000">
                                          <p:val>
                                            <p:strVal val="#ppt_w"/>
                                          </p:val>
                                        </p:tav>
                                      </p:tavLst>
                                    </p:anim>
                                    <p:anim calcmode="lin" valueType="num">
                                      <p:cBhvr>
                                        <p:cTn id="117" dur="500" fill="hold"/>
                                        <p:tgtEl>
                                          <p:spTgt spid="74"/>
                                        </p:tgtEl>
                                        <p:attrNameLst>
                                          <p:attrName>ppt_h</p:attrName>
                                        </p:attrNameLst>
                                      </p:cBhvr>
                                      <p:tavLst>
                                        <p:tav tm="0">
                                          <p:val>
                                            <p:fltVal val="0"/>
                                          </p:val>
                                        </p:tav>
                                        <p:tav tm="100000">
                                          <p:val>
                                            <p:strVal val="#ppt_h"/>
                                          </p:val>
                                        </p:tav>
                                      </p:tavLst>
                                    </p:anim>
                                    <p:anim calcmode="lin" valueType="num">
                                      <p:cBhvr>
                                        <p:cTn id="118" dur="500" fill="hold"/>
                                        <p:tgtEl>
                                          <p:spTgt spid="74"/>
                                        </p:tgtEl>
                                        <p:attrNameLst>
                                          <p:attrName>style.rotation</p:attrName>
                                        </p:attrNameLst>
                                      </p:cBhvr>
                                      <p:tavLst>
                                        <p:tav tm="0">
                                          <p:val>
                                            <p:fltVal val="360"/>
                                          </p:val>
                                        </p:tav>
                                        <p:tav tm="100000">
                                          <p:val>
                                            <p:fltVal val="0"/>
                                          </p:val>
                                        </p:tav>
                                      </p:tavLst>
                                    </p:anim>
                                    <p:animEffect transition="in" filter="fade">
                                      <p:cBhvr>
                                        <p:cTn id="119" dur="500"/>
                                        <p:tgtEl>
                                          <p:spTgt spid="74"/>
                                        </p:tgtEl>
                                      </p:cBhvr>
                                    </p:animEffect>
                                  </p:childTnLst>
                                </p:cTn>
                              </p:par>
                              <p:par>
                                <p:cTn id="120" presetID="49" presetClass="entr" presetSubtype="0" decel="100000" fill="hold" grpId="0" nodeType="withEffect">
                                  <p:stCondLst>
                                    <p:cond delay="750"/>
                                  </p:stCondLst>
                                  <p:childTnLst>
                                    <p:set>
                                      <p:cBhvr>
                                        <p:cTn id="121" dur="1" fill="hold">
                                          <p:stCondLst>
                                            <p:cond delay="0"/>
                                          </p:stCondLst>
                                        </p:cTn>
                                        <p:tgtEl>
                                          <p:spTgt spid="62"/>
                                        </p:tgtEl>
                                        <p:attrNameLst>
                                          <p:attrName>style.visibility</p:attrName>
                                        </p:attrNameLst>
                                      </p:cBhvr>
                                      <p:to>
                                        <p:strVal val="visible"/>
                                      </p:to>
                                    </p:set>
                                    <p:anim calcmode="lin" valueType="num">
                                      <p:cBhvr>
                                        <p:cTn id="122" dur="500" fill="hold"/>
                                        <p:tgtEl>
                                          <p:spTgt spid="62"/>
                                        </p:tgtEl>
                                        <p:attrNameLst>
                                          <p:attrName>ppt_w</p:attrName>
                                        </p:attrNameLst>
                                      </p:cBhvr>
                                      <p:tavLst>
                                        <p:tav tm="0">
                                          <p:val>
                                            <p:fltVal val="0"/>
                                          </p:val>
                                        </p:tav>
                                        <p:tav tm="100000">
                                          <p:val>
                                            <p:strVal val="#ppt_w"/>
                                          </p:val>
                                        </p:tav>
                                      </p:tavLst>
                                    </p:anim>
                                    <p:anim calcmode="lin" valueType="num">
                                      <p:cBhvr>
                                        <p:cTn id="123" dur="500" fill="hold"/>
                                        <p:tgtEl>
                                          <p:spTgt spid="62"/>
                                        </p:tgtEl>
                                        <p:attrNameLst>
                                          <p:attrName>ppt_h</p:attrName>
                                        </p:attrNameLst>
                                      </p:cBhvr>
                                      <p:tavLst>
                                        <p:tav tm="0">
                                          <p:val>
                                            <p:fltVal val="0"/>
                                          </p:val>
                                        </p:tav>
                                        <p:tav tm="100000">
                                          <p:val>
                                            <p:strVal val="#ppt_h"/>
                                          </p:val>
                                        </p:tav>
                                      </p:tavLst>
                                    </p:anim>
                                    <p:anim calcmode="lin" valueType="num">
                                      <p:cBhvr>
                                        <p:cTn id="124" dur="500" fill="hold"/>
                                        <p:tgtEl>
                                          <p:spTgt spid="62"/>
                                        </p:tgtEl>
                                        <p:attrNameLst>
                                          <p:attrName>style.rotation</p:attrName>
                                        </p:attrNameLst>
                                      </p:cBhvr>
                                      <p:tavLst>
                                        <p:tav tm="0">
                                          <p:val>
                                            <p:fltVal val="360"/>
                                          </p:val>
                                        </p:tav>
                                        <p:tav tm="100000">
                                          <p:val>
                                            <p:fltVal val="0"/>
                                          </p:val>
                                        </p:tav>
                                      </p:tavLst>
                                    </p:anim>
                                    <p:animEffect transition="in" filter="fade">
                                      <p:cBhvr>
                                        <p:cTn id="125" dur="500"/>
                                        <p:tgtEl>
                                          <p:spTgt spid="62"/>
                                        </p:tgtEl>
                                      </p:cBhvr>
                                    </p:animEffect>
                                  </p:childTnLst>
                                </p:cTn>
                              </p:par>
                              <p:par>
                                <p:cTn id="126" presetID="49" presetClass="entr" presetSubtype="0" decel="100000" fill="hold" grpId="0" nodeType="withEffect">
                                  <p:stCondLst>
                                    <p:cond delay="750"/>
                                  </p:stCondLst>
                                  <p:childTnLst>
                                    <p:set>
                                      <p:cBhvr>
                                        <p:cTn id="127" dur="1" fill="hold">
                                          <p:stCondLst>
                                            <p:cond delay="0"/>
                                          </p:stCondLst>
                                        </p:cTn>
                                        <p:tgtEl>
                                          <p:spTgt spid="73"/>
                                        </p:tgtEl>
                                        <p:attrNameLst>
                                          <p:attrName>style.visibility</p:attrName>
                                        </p:attrNameLst>
                                      </p:cBhvr>
                                      <p:to>
                                        <p:strVal val="visible"/>
                                      </p:to>
                                    </p:set>
                                    <p:anim calcmode="lin" valueType="num">
                                      <p:cBhvr>
                                        <p:cTn id="128" dur="500" fill="hold"/>
                                        <p:tgtEl>
                                          <p:spTgt spid="73"/>
                                        </p:tgtEl>
                                        <p:attrNameLst>
                                          <p:attrName>ppt_w</p:attrName>
                                        </p:attrNameLst>
                                      </p:cBhvr>
                                      <p:tavLst>
                                        <p:tav tm="0">
                                          <p:val>
                                            <p:fltVal val="0"/>
                                          </p:val>
                                        </p:tav>
                                        <p:tav tm="100000">
                                          <p:val>
                                            <p:strVal val="#ppt_w"/>
                                          </p:val>
                                        </p:tav>
                                      </p:tavLst>
                                    </p:anim>
                                    <p:anim calcmode="lin" valueType="num">
                                      <p:cBhvr>
                                        <p:cTn id="129" dur="500" fill="hold"/>
                                        <p:tgtEl>
                                          <p:spTgt spid="73"/>
                                        </p:tgtEl>
                                        <p:attrNameLst>
                                          <p:attrName>ppt_h</p:attrName>
                                        </p:attrNameLst>
                                      </p:cBhvr>
                                      <p:tavLst>
                                        <p:tav tm="0">
                                          <p:val>
                                            <p:fltVal val="0"/>
                                          </p:val>
                                        </p:tav>
                                        <p:tav tm="100000">
                                          <p:val>
                                            <p:strVal val="#ppt_h"/>
                                          </p:val>
                                        </p:tav>
                                      </p:tavLst>
                                    </p:anim>
                                    <p:anim calcmode="lin" valueType="num">
                                      <p:cBhvr>
                                        <p:cTn id="130" dur="500" fill="hold"/>
                                        <p:tgtEl>
                                          <p:spTgt spid="73"/>
                                        </p:tgtEl>
                                        <p:attrNameLst>
                                          <p:attrName>style.rotation</p:attrName>
                                        </p:attrNameLst>
                                      </p:cBhvr>
                                      <p:tavLst>
                                        <p:tav tm="0">
                                          <p:val>
                                            <p:fltVal val="360"/>
                                          </p:val>
                                        </p:tav>
                                        <p:tav tm="100000">
                                          <p:val>
                                            <p:fltVal val="0"/>
                                          </p:val>
                                        </p:tav>
                                      </p:tavLst>
                                    </p:anim>
                                    <p:animEffect transition="in" filter="fade">
                                      <p:cBhvr>
                                        <p:cTn id="131" dur="500"/>
                                        <p:tgtEl>
                                          <p:spTgt spid="73"/>
                                        </p:tgtEl>
                                      </p:cBhvr>
                                    </p:animEffect>
                                  </p:childTnLst>
                                </p:cTn>
                              </p:par>
                              <p:par>
                                <p:cTn id="132" presetID="49" presetClass="entr" presetSubtype="0" decel="100000" fill="hold" grpId="0" nodeType="withEffect">
                                  <p:stCondLst>
                                    <p:cond delay="750"/>
                                  </p:stCondLst>
                                  <p:childTnLst>
                                    <p:set>
                                      <p:cBhvr>
                                        <p:cTn id="133" dur="1" fill="hold">
                                          <p:stCondLst>
                                            <p:cond delay="0"/>
                                          </p:stCondLst>
                                        </p:cTn>
                                        <p:tgtEl>
                                          <p:spTgt spid="79"/>
                                        </p:tgtEl>
                                        <p:attrNameLst>
                                          <p:attrName>style.visibility</p:attrName>
                                        </p:attrNameLst>
                                      </p:cBhvr>
                                      <p:to>
                                        <p:strVal val="visible"/>
                                      </p:to>
                                    </p:set>
                                    <p:anim calcmode="lin" valueType="num">
                                      <p:cBhvr>
                                        <p:cTn id="134" dur="500" fill="hold"/>
                                        <p:tgtEl>
                                          <p:spTgt spid="79"/>
                                        </p:tgtEl>
                                        <p:attrNameLst>
                                          <p:attrName>ppt_w</p:attrName>
                                        </p:attrNameLst>
                                      </p:cBhvr>
                                      <p:tavLst>
                                        <p:tav tm="0">
                                          <p:val>
                                            <p:fltVal val="0"/>
                                          </p:val>
                                        </p:tav>
                                        <p:tav tm="100000">
                                          <p:val>
                                            <p:strVal val="#ppt_w"/>
                                          </p:val>
                                        </p:tav>
                                      </p:tavLst>
                                    </p:anim>
                                    <p:anim calcmode="lin" valueType="num">
                                      <p:cBhvr>
                                        <p:cTn id="135" dur="500" fill="hold"/>
                                        <p:tgtEl>
                                          <p:spTgt spid="79"/>
                                        </p:tgtEl>
                                        <p:attrNameLst>
                                          <p:attrName>ppt_h</p:attrName>
                                        </p:attrNameLst>
                                      </p:cBhvr>
                                      <p:tavLst>
                                        <p:tav tm="0">
                                          <p:val>
                                            <p:fltVal val="0"/>
                                          </p:val>
                                        </p:tav>
                                        <p:tav tm="100000">
                                          <p:val>
                                            <p:strVal val="#ppt_h"/>
                                          </p:val>
                                        </p:tav>
                                      </p:tavLst>
                                    </p:anim>
                                    <p:anim calcmode="lin" valueType="num">
                                      <p:cBhvr>
                                        <p:cTn id="136" dur="500" fill="hold"/>
                                        <p:tgtEl>
                                          <p:spTgt spid="79"/>
                                        </p:tgtEl>
                                        <p:attrNameLst>
                                          <p:attrName>style.rotation</p:attrName>
                                        </p:attrNameLst>
                                      </p:cBhvr>
                                      <p:tavLst>
                                        <p:tav tm="0">
                                          <p:val>
                                            <p:fltVal val="360"/>
                                          </p:val>
                                        </p:tav>
                                        <p:tav tm="100000">
                                          <p:val>
                                            <p:fltVal val="0"/>
                                          </p:val>
                                        </p:tav>
                                      </p:tavLst>
                                    </p:anim>
                                    <p:animEffect transition="in" filter="fade">
                                      <p:cBhvr>
                                        <p:cTn id="137" dur="500"/>
                                        <p:tgtEl>
                                          <p:spTgt spid="79"/>
                                        </p:tgtEl>
                                      </p:cBhvr>
                                    </p:animEffect>
                                  </p:childTnLst>
                                </p:cTn>
                              </p:par>
                              <p:par>
                                <p:cTn id="138" presetID="49" presetClass="entr" presetSubtype="0" decel="100000" fill="hold" grpId="0" nodeType="withEffect">
                                  <p:stCondLst>
                                    <p:cond delay="750"/>
                                  </p:stCondLst>
                                  <p:childTnLst>
                                    <p:set>
                                      <p:cBhvr>
                                        <p:cTn id="139" dur="1" fill="hold">
                                          <p:stCondLst>
                                            <p:cond delay="0"/>
                                          </p:stCondLst>
                                        </p:cTn>
                                        <p:tgtEl>
                                          <p:spTgt spid="80"/>
                                        </p:tgtEl>
                                        <p:attrNameLst>
                                          <p:attrName>style.visibility</p:attrName>
                                        </p:attrNameLst>
                                      </p:cBhvr>
                                      <p:to>
                                        <p:strVal val="visible"/>
                                      </p:to>
                                    </p:set>
                                    <p:anim calcmode="lin" valueType="num">
                                      <p:cBhvr>
                                        <p:cTn id="140" dur="500" fill="hold"/>
                                        <p:tgtEl>
                                          <p:spTgt spid="80"/>
                                        </p:tgtEl>
                                        <p:attrNameLst>
                                          <p:attrName>ppt_w</p:attrName>
                                        </p:attrNameLst>
                                      </p:cBhvr>
                                      <p:tavLst>
                                        <p:tav tm="0">
                                          <p:val>
                                            <p:fltVal val="0"/>
                                          </p:val>
                                        </p:tav>
                                        <p:tav tm="100000">
                                          <p:val>
                                            <p:strVal val="#ppt_w"/>
                                          </p:val>
                                        </p:tav>
                                      </p:tavLst>
                                    </p:anim>
                                    <p:anim calcmode="lin" valueType="num">
                                      <p:cBhvr>
                                        <p:cTn id="141" dur="500" fill="hold"/>
                                        <p:tgtEl>
                                          <p:spTgt spid="80"/>
                                        </p:tgtEl>
                                        <p:attrNameLst>
                                          <p:attrName>ppt_h</p:attrName>
                                        </p:attrNameLst>
                                      </p:cBhvr>
                                      <p:tavLst>
                                        <p:tav tm="0">
                                          <p:val>
                                            <p:fltVal val="0"/>
                                          </p:val>
                                        </p:tav>
                                        <p:tav tm="100000">
                                          <p:val>
                                            <p:strVal val="#ppt_h"/>
                                          </p:val>
                                        </p:tav>
                                      </p:tavLst>
                                    </p:anim>
                                    <p:anim calcmode="lin" valueType="num">
                                      <p:cBhvr>
                                        <p:cTn id="142" dur="500" fill="hold"/>
                                        <p:tgtEl>
                                          <p:spTgt spid="80"/>
                                        </p:tgtEl>
                                        <p:attrNameLst>
                                          <p:attrName>style.rotation</p:attrName>
                                        </p:attrNameLst>
                                      </p:cBhvr>
                                      <p:tavLst>
                                        <p:tav tm="0">
                                          <p:val>
                                            <p:fltVal val="360"/>
                                          </p:val>
                                        </p:tav>
                                        <p:tav tm="100000">
                                          <p:val>
                                            <p:fltVal val="0"/>
                                          </p:val>
                                        </p:tav>
                                      </p:tavLst>
                                    </p:anim>
                                    <p:animEffect transition="in" filter="fade">
                                      <p:cBhvr>
                                        <p:cTn id="143" dur="500"/>
                                        <p:tgtEl>
                                          <p:spTgt spid="80"/>
                                        </p:tgtEl>
                                      </p:cBhvr>
                                    </p:animEffect>
                                  </p:childTnLst>
                                </p:cTn>
                              </p:par>
                              <p:par>
                                <p:cTn id="144" presetID="49" presetClass="entr" presetSubtype="0" decel="100000" fill="hold" grpId="0" nodeType="withEffect">
                                  <p:stCondLst>
                                    <p:cond delay="750"/>
                                  </p:stCondLst>
                                  <p:childTnLst>
                                    <p:set>
                                      <p:cBhvr>
                                        <p:cTn id="145" dur="1" fill="hold">
                                          <p:stCondLst>
                                            <p:cond delay="0"/>
                                          </p:stCondLst>
                                        </p:cTn>
                                        <p:tgtEl>
                                          <p:spTgt spid="81"/>
                                        </p:tgtEl>
                                        <p:attrNameLst>
                                          <p:attrName>style.visibility</p:attrName>
                                        </p:attrNameLst>
                                      </p:cBhvr>
                                      <p:to>
                                        <p:strVal val="visible"/>
                                      </p:to>
                                    </p:set>
                                    <p:anim calcmode="lin" valueType="num">
                                      <p:cBhvr>
                                        <p:cTn id="146" dur="500" fill="hold"/>
                                        <p:tgtEl>
                                          <p:spTgt spid="81"/>
                                        </p:tgtEl>
                                        <p:attrNameLst>
                                          <p:attrName>ppt_w</p:attrName>
                                        </p:attrNameLst>
                                      </p:cBhvr>
                                      <p:tavLst>
                                        <p:tav tm="0">
                                          <p:val>
                                            <p:fltVal val="0"/>
                                          </p:val>
                                        </p:tav>
                                        <p:tav tm="100000">
                                          <p:val>
                                            <p:strVal val="#ppt_w"/>
                                          </p:val>
                                        </p:tav>
                                      </p:tavLst>
                                    </p:anim>
                                    <p:anim calcmode="lin" valueType="num">
                                      <p:cBhvr>
                                        <p:cTn id="147" dur="500" fill="hold"/>
                                        <p:tgtEl>
                                          <p:spTgt spid="81"/>
                                        </p:tgtEl>
                                        <p:attrNameLst>
                                          <p:attrName>ppt_h</p:attrName>
                                        </p:attrNameLst>
                                      </p:cBhvr>
                                      <p:tavLst>
                                        <p:tav tm="0">
                                          <p:val>
                                            <p:fltVal val="0"/>
                                          </p:val>
                                        </p:tav>
                                        <p:tav tm="100000">
                                          <p:val>
                                            <p:strVal val="#ppt_h"/>
                                          </p:val>
                                        </p:tav>
                                      </p:tavLst>
                                    </p:anim>
                                    <p:anim calcmode="lin" valueType="num">
                                      <p:cBhvr>
                                        <p:cTn id="148" dur="500" fill="hold"/>
                                        <p:tgtEl>
                                          <p:spTgt spid="81"/>
                                        </p:tgtEl>
                                        <p:attrNameLst>
                                          <p:attrName>style.rotation</p:attrName>
                                        </p:attrNameLst>
                                      </p:cBhvr>
                                      <p:tavLst>
                                        <p:tav tm="0">
                                          <p:val>
                                            <p:fltVal val="360"/>
                                          </p:val>
                                        </p:tav>
                                        <p:tav tm="100000">
                                          <p:val>
                                            <p:fltVal val="0"/>
                                          </p:val>
                                        </p:tav>
                                      </p:tavLst>
                                    </p:anim>
                                    <p:animEffect transition="in" filter="fade">
                                      <p:cBhvr>
                                        <p:cTn id="14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9" grpId="0" animBg="1"/>
      <p:bldP spid="80" grpId="0" animBg="1"/>
      <p:bldP spid="8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666746" y="515424"/>
            <a:ext cx="1460638"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933" b="1" dirty="0" smtClean="0">
                <a:solidFill>
                  <a:schemeClr val="tx1">
                    <a:lumMod val="75000"/>
                    <a:lumOff val="25000"/>
                  </a:schemeClr>
                </a:solidFill>
                <a:latin typeface="Arial" panose="020B0604020202020204" pitchFamily="34" charset="0"/>
                <a:cs typeface="Arial" panose="020B0604020202020204" pitchFamily="34" charset="0"/>
              </a:rPr>
              <a:t>VR</a:t>
            </a: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现状</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5042950"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6" name="Rectangle 3"/>
          <p:cNvSpPr/>
          <p:nvPr/>
        </p:nvSpPr>
        <p:spPr>
          <a:xfrm>
            <a:off x="2822713" y="1388534"/>
            <a:ext cx="8335617" cy="1703870"/>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7" name="Rectangle 4"/>
          <p:cNvSpPr/>
          <p:nvPr/>
        </p:nvSpPr>
        <p:spPr>
          <a:xfrm>
            <a:off x="2822713" y="3092404"/>
            <a:ext cx="8335617" cy="1591639"/>
          </a:xfrm>
          <a:prstGeom prst="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8" name="Rectangle 5"/>
          <p:cNvSpPr/>
          <p:nvPr/>
        </p:nvSpPr>
        <p:spPr>
          <a:xfrm>
            <a:off x="2822713" y="4684042"/>
            <a:ext cx="8335617" cy="1587410"/>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7" name="矩形 106"/>
          <p:cNvSpPr/>
          <p:nvPr/>
        </p:nvSpPr>
        <p:spPr>
          <a:xfrm>
            <a:off x="3060489" y="1420407"/>
            <a:ext cx="1551767" cy="430879"/>
          </a:xfrm>
          <a:prstGeom prst="rect">
            <a:avLst/>
          </a:prstGeom>
        </p:spPr>
        <p:txBody>
          <a:bodyPr wrap="square" lIns="91431" tIns="45716" rIns="91431" bIns="45716">
            <a:spAutoFit/>
          </a:bodyPr>
          <a:lstStyle/>
          <a:p>
            <a:r>
              <a:rPr lang="zh-CN" altLang="en-US" sz="2200" b="1" dirty="0" smtClean="0">
                <a:solidFill>
                  <a:schemeClr val="bg1"/>
                </a:solidFill>
                <a:latin typeface="微软雅黑" pitchFamily="34" charset="-122"/>
                <a:ea typeface="微软雅黑" pitchFamily="34" charset="-122"/>
              </a:rPr>
              <a:t>美国</a:t>
            </a:r>
            <a:endParaRPr lang="en-US" altLang="zh-CN" sz="2200" b="1" dirty="0">
              <a:solidFill>
                <a:schemeClr val="bg1"/>
              </a:solidFill>
              <a:latin typeface="微软雅黑" pitchFamily="34" charset="-122"/>
              <a:ea typeface="微软雅黑" pitchFamily="34" charset="-122"/>
            </a:endParaRPr>
          </a:p>
        </p:txBody>
      </p:sp>
      <p:sp>
        <p:nvSpPr>
          <p:cNvPr id="108" name="矩形 47"/>
          <p:cNvSpPr>
            <a:spLocks noChangeArrowheads="1"/>
          </p:cNvSpPr>
          <p:nvPr/>
        </p:nvSpPr>
        <p:spPr bwMode="auto">
          <a:xfrm>
            <a:off x="3060489" y="1819417"/>
            <a:ext cx="8097841" cy="119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技术源头就是美国产生，因此美国拥有主要的</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技术研究机构，在众多</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技术研究机构中</a:t>
            </a:r>
            <a:r>
              <a:rPr lang="en-US" altLang="zh-CN" sz="1300" dirty="0" err="1">
                <a:solidFill>
                  <a:schemeClr val="bg1"/>
                </a:solidFill>
                <a:sym typeface="微软雅黑" pitchFamily="34" charset="-122"/>
              </a:rPr>
              <a:t>NASAAmes</a:t>
            </a:r>
            <a:r>
              <a:rPr lang="zh-CN" altLang="en-US" sz="1300" dirty="0">
                <a:solidFill>
                  <a:schemeClr val="bg1"/>
                </a:solidFill>
                <a:sym typeface="微软雅黑" pitchFamily="34" charset="-122"/>
              </a:rPr>
              <a:t>实验室作为</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技术源头，一直带领着世界各国</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技术的发展。在</a:t>
            </a:r>
            <a:r>
              <a:rPr lang="en-US" altLang="zh-CN" sz="1300" dirty="0">
                <a:solidFill>
                  <a:schemeClr val="bg1"/>
                </a:solidFill>
                <a:sym typeface="微软雅黑" pitchFamily="34" charset="-122"/>
              </a:rPr>
              <a:t>20</a:t>
            </a:r>
            <a:r>
              <a:rPr lang="zh-CN" altLang="en-US" sz="1300" dirty="0">
                <a:solidFill>
                  <a:schemeClr val="bg1"/>
                </a:solidFill>
                <a:sym typeface="微软雅黑" pitchFamily="34" charset="-122"/>
              </a:rPr>
              <a:t>世纪</a:t>
            </a:r>
            <a:r>
              <a:rPr lang="en-US" altLang="zh-CN" sz="1300" dirty="0">
                <a:solidFill>
                  <a:schemeClr val="bg1"/>
                </a:solidFill>
                <a:sym typeface="微软雅黑" pitchFamily="34" charset="-122"/>
              </a:rPr>
              <a:t>80</a:t>
            </a:r>
            <a:r>
              <a:rPr lang="zh-CN" altLang="en-US" sz="1300" dirty="0">
                <a:solidFill>
                  <a:schemeClr val="bg1"/>
                </a:solidFill>
                <a:sym typeface="微软雅黑" pitchFamily="34" charset="-122"/>
              </a:rPr>
              <a:t>年代中，美国实验室就已经开始基础研究空间信息领域，在</a:t>
            </a:r>
            <a:r>
              <a:rPr lang="en-US" altLang="zh-CN" sz="1300" dirty="0">
                <a:solidFill>
                  <a:schemeClr val="bg1"/>
                </a:solidFill>
                <a:sym typeface="微软雅黑" pitchFamily="34" charset="-122"/>
              </a:rPr>
              <a:t>80</a:t>
            </a:r>
            <a:r>
              <a:rPr lang="zh-CN" altLang="en-US" sz="1300" dirty="0">
                <a:solidFill>
                  <a:schemeClr val="bg1"/>
                </a:solidFill>
                <a:sym typeface="微软雅黑" pitchFamily="34" charset="-122"/>
              </a:rPr>
              <a:t>年代的中期创建了虚拟视觉环境研究工程，后来有创建了虚拟界面环境工作机构。现阶段，美国</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技术研究机构主要研究对象落实在虚拟行星探索方面，这个研究工作主要就是通过虚拟技术放在对于遥远行星的研究工作中。</a:t>
            </a:r>
          </a:p>
        </p:txBody>
      </p:sp>
      <p:sp>
        <p:nvSpPr>
          <p:cNvPr id="109" name="矩形 108"/>
          <p:cNvSpPr/>
          <p:nvPr/>
        </p:nvSpPr>
        <p:spPr>
          <a:xfrm>
            <a:off x="3060487" y="4679813"/>
            <a:ext cx="1551767" cy="430879"/>
          </a:xfrm>
          <a:prstGeom prst="rect">
            <a:avLst/>
          </a:prstGeom>
        </p:spPr>
        <p:txBody>
          <a:bodyPr wrap="square" lIns="91431" tIns="45716" rIns="91431" bIns="45716">
            <a:spAutoFit/>
          </a:bodyPr>
          <a:lstStyle/>
          <a:p>
            <a:r>
              <a:rPr lang="zh-CN" altLang="en-US" sz="2200" b="1" dirty="0" smtClean="0">
                <a:solidFill>
                  <a:schemeClr val="bg1"/>
                </a:solidFill>
                <a:latin typeface="微软雅黑" pitchFamily="34" charset="-122"/>
                <a:ea typeface="微软雅黑" pitchFamily="34" charset="-122"/>
              </a:rPr>
              <a:t>我国</a:t>
            </a:r>
            <a:endParaRPr lang="en-US" altLang="zh-CN" sz="2200" b="1" dirty="0">
              <a:solidFill>
                <a:schemeClr val="bg1"/>
              </a:solidFill>
              <a:latin typeface="微软雅黑" pitchFamily="34" charset="-122"/>
              <a:ea typeface="微软雅黑" pitchFamily="34" charset="-122"/>
            </a:endParaRPr>
          </a:p>
        </p:txBody>
      </p:sp>
      <p:sp>
        <p:nvSpPr>
          <p:cNvPr id="110" name="矩形 47"/>
          <p:cNvSpPr>
            <a:spLocks noChangeArrowheads="1"/>
          </p:cNvSpPr>
          <p:nvPr/>
        </p:nvSpPr>
        <p:spPr bwMode="auto">
          <a:xfrm>
            <a:off x="3078107" y="5078823"/>
            <a:ext cx="7947702" cy="141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300" dirty="0">
                <a:solidFill>
                  <a:schemeClr val="bg1"/>
                </a:solidFill>
                <a:sym typeface="微软雅黑" pitchFamily="34" charset="-122"/>
              </a:rPr>
              <a:t>我国在对于</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技术研究时间及成果上与世界发达国家之间存在着一定差距，在对于</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技术研究工作中需要大量的资金及先进技术作为基础。但是伴随着我国计算机技术等先进技术的快速发展，</a:t>
            </a:r>
            <a:r>
              <a:rPr lang="en-US" altLang="zh-CN" sz="1300" dirty="0">
                <a:solidFill>
                  <a:schemeClr val="bg1"/>
                </a:solidFill>
                <a:sym typeface="微软雅黑" pitchFamily="34" charset="-122"/>
              </a:rPr>
              <a:t>VR </a:t>
            </a:r>
            <a:r>
              <a:rPr lang="zh-CN" altLang="en-US" sz="1300" dirty="0">
                <a:solidFill>
                  <a:schemeClr val="bg1"/>
                </a:solidFill>
                <a:sym typeface="微软雅黑" pitchFamily="34" charset="-122"/>
              </a:rPr>
              <a:t>技术已经在我国得到了各领域重视，拓宽我国对</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技术研究的深度及广度。我国科委国防科工委部已经将</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技术作为国家科研工程中的核心工程，各大科研机构及高校也逐渐参与到</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技术研究工作中，并且已经获得了较为显著的成果。</a:t>
            </a:r>
          </a:p>
          <a:p>
            <a:pPr>
              <a:lnSpc>
                <a:spcPct val="110000"/>
              </a:lnSpc>
              <a:spcBef>
                <a:spcPct val="0"/>
              </a:spcBef>
              <a:buNone/>
            </a:pPr>
            <a:endParaRPr lang="zh-CN" altLang="en-US" sz="1300" dirty="0">
              <a:solidFill>
                <a:schemeClr val="bg1"/>
              </a:solidFill>
              <a:sym typeface="微软雅黑" pitchFamily="34" charset="-122"/>
            </a:endParaRPr>
          </a:p>
        </p:txBody>
      </p:sp>
      <p:sp>
        <p:nvSpPr>
          <p:cNvPr id="111" name="矩形 110"/>
          <p:cNvSpPr/>
          <p:nvPr/>
        </p:nvSpPr>
        <p:spPr>
          <a:xfrm>
            <a:off x="3060488" y="3060535"/>
            <a:ext cx="1551767" cy="430879"/>
          </a:xfrm>
          <a:prstGeom prst="rect">
            <a:avLst/>
          </a:prstGeom>
        </p:spPr>
        <p:txBody>
          <a:bodyPr wrap="square" lIns="91431" tIns="45716" rIns="91431" bIns="45716">
            <a:spAutoFit/>
          </a:bodyPr>
          <a:lstStyle/>
          <a:p>
            <a:r>
              <a:rPr lang="zh-CN" altLang="en-US" sz="2200" b="1" dirty="0" smtClean="0">
                <a:solidFill>
                  <a:schemeClr val="bg1"/>
                </a:solidFill>
                <a:latin typeface="微软雅黑" pitchFamily="34" charset="-122"/>
                <a:ea typeface="微软雅黑" pitchFamily="34" charset="-122"/>
              </a:rPr>
              <a:t>欧洲</a:t>
            </a:r>
            <a:endParaRPr lang="en-US" altLang="zh-CN" sz="2200" b="1" dirty="0">
              <a:solidFill>
                <a:schemeClr val="bg1"/>
              </a:solidFill>
              <a:latin typeface="微软雅黑" pitchFamily="34" charset="-122"/>
              <a:ea typeface="微软雅黑" pitchFamily="34" charset="-122"/>
            </a:endParaRPr>
          </a:p>
        </p:txBody>
      </p:sp>
      <p:sp>
        <p:nvSpPr>
          <p:cNvPr id="112" name="矩形 47"/>
          <p:cNvSpPr>
            <a:spLocks noChangeArrowheads="1"/>
          </p:cNvSpPr>
          <p:nvPr/>
        </p:nvSpPr>
        <p:spPr bwMode="auto">
          <a:xfrm>
            <a:off x="3060488" y="3426785"/>
            <a:ext cx="7965321" cy="119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300" dirty="0">
                <a:solidFill>
                  <a:schemeClr val="bg1"/>
                </a:solidFill>
                <a:sym typeface="微软雅黑" pitchFamily="34" charset="-122"/>
              </a:rPr>
              <a:t>目前，欧洲的英国研究公司所研究设计中</a:t>
            </a:r>
            <a:r>
              <a:rPr lang="en-US" altLang="zh-CN" sz="1300" dirty="0">
                <a:solidFill>
                  <a:schemeClr val="bg1"/>
                </a:solidFill>
                <a:sym typeface="微软雅黑" pitchFamily="34" charset="-122"/>
              </a:rPr>
              <a:t>DVS</a:t>
            </a:r>
            <a:r>
              <a:rPr lang="zh-CN" altLang="en-US" sz="1300" dirty="0">
                <a:solidFill>
                  <a:schemeClr val="bg1"/>
                </a:solidFill>
                <a:sym typeface="微软雅黑" pitchFamily="34" charset="-122"/>
              </a:rPr>
              <a:t>系统中引领着部分</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技术在各领域实际应用中的标准化，并且该公司还为</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技术在实际编辑中设计了先进的环境编辑语言。在编辑语言中将</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技术编辑方式分别</a:t>
            </a:r>
            <a:r>
              <a:rPr lang="en-US" altLang="zh-CN" sz="1300" dirty="0">
                <a:solidFill>
                  <a:schemeClr val="bg1"/>
                </a:solidFill>
                <a:sym typeface="微软雅黑" pitchFamily="34" charset="-122"/>
              </a:rPr>
              <a:t>3</a:t>
            </a:r>
            <a:r>
              <a:rPr lang="zh-CN" altLang="en-US" sz="1300" dirty="0">
                <a:solidFill>
                  <a:schemeClr val="bg1"/>
                </a:solidFill>
                <a:sym typeface="微软雅黑" pitchFamily="34" charset="-122"/>
              </a:rPr>
              <a:t>个方面，分别对于实际环境检测、虚拟环境控制、虚拟环境显示。不同编辑语言在实际应用中都拥有相对应的操作模式，因此</a:t>
            </a:r>
            <a:r>
              <a:rPr lang="en-US" altLang="zh-CN" sz="1300" dirty="0">
                <a:solidFill>
                  <a:schemeClr val="bg1"/>
                </a:solidFill>
                <a:sym typeface="微软雅黑" pitchFamily="34" charset="-122"/>
              </a:rPr>
              <a:t>DVS</a:t>
            </a:r>
            <a:r>
              <a:rPr lang="zh-CN" altLang="en-US" sz="1300" dirty="0">
                <a:solidFill>
                  <a:schemeClr val="bg1"/>
                </a:solidFill>
                <a:sym typeface="微软雅黑" pitchFamily="34" charset="-122"/>
              </a:rPr>
              <a:t>系统不同操作流程能够让</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技术产生不同功能。英国在对于</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技术部分方面研究工作都是较为领先的，特别是在对于</a:t>
            </a:r>
            <a:r>
              <a:rPr lang="en-US" altLang="zh-CN" sz="1300" dirty="0">
                <a:solidFill>
                  <a:schemeClr val="bg1"/>
                </a:solidFill>
                <a:sym typeface="微软雅黑" pitchFamily="34" charset="-122"/>
              </a:rPr>
              <a:t>VR</a:t>
            </a:r>
            <a:r>
              <a:rPr lang="zh-CN" altLang="en-US" sz="1300" dirty="0">
                <a:solidFill>
                  <a:schemeClr val="bg1"/>
                </a:solidFill>
                <a:sym typeface="微软雅黑" pitchFamily="34" charset="-122"/>
              </a:rPr>
              <a:t>技术的处理、辅助设备设计研究方面。</a:t>
            </a:r>
          </a:p>
        </p:txBody>
      </p:sp>
    </p:spTree>
    <p:extLst>
      <p:ext uri="{BB962C8B-B14F-4D97-AF65-F5344CB8AC3E}">
        <p14:creationId xmlns:p14="http://schemas.microsoft.com/office/powerpoint/2010/main" val="17103681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0-#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1+#ppt_w/2"/>
                                          </p:val>
                                        </p:tav>
                                        <p:tav tm="100000">
                                          <p:val>
                                            <p:strVal val="#ppt_x"/>
                                          </p:val>
                                        </p:tav>
                                      </p:tavLst>
                                    </p:anim>
                                    <p:anim calcmode="lin" valueType="num">
                                      <p:cBhvr additive="base">
                                        <p:cTn id="20" dur="500" fill="hold"/>
                                        <p:tgtEl>
                                          <p:spTgt spid="5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0-#ppt_w/2"/>
                                          </p:val>
                                        </p:tav>
                                        <p:tav tm="100000">
                                          <p:val>
                                            <p:strVal val="#ppt_x"/>
                                          </p:val>
                                        </p:tav>
                                      </p:tavLst>
                                    </p:anim>
                                    <p:anim calcmode="lin" valueType="num">
                                      <p:cBhvr additive="base">
                                        <p:cTn id="24" dur="500" fill="hold"/>
                                        <p:tgtEl>
                                          <p:spTgt spid="58"/>
                                        </p:tgtEl>
                                        <p:attrNameLst>
                                          <p:attrName>ppt_y</p:attrName>
                                        </p:attrNameLst>
                                      </p:cBhvr>
                                      <p:tavLst>
                                        <p:tav tm="0">
                                          <p:val>
                                            <p:strVal val="#ppt_y"/>
                                          </p:val>
                                        </p:tav>
                                        <p:tav tm="100000">
                                          <p:val>
                                            <p:strVal val="#ppt_y"/>
                                          </p:val>
                                        </p:tav>
                                      </p:tavLst>
                                    </p:anim>
                                  </p:childTnLst>
                                </p:cTn>
                              </p:par>
                              <p:par>
                                <p:cTn id="25" presetID="14" presetClass="entr" presetSubtype="10" fill="hold" grpId="0" nodeType="withEffect">
                                  <p:stCondLst>
                                    <p:cond delay="250"/>
                                  </p:stCondLst>
                                  <p:childTnLst>
                                    <p:set>
                                      <p:cBhvr>
                                        <p:cTn id="26" dur="1" fill="hold">
                                          <p:stCondLst>
                                            <p:cond delay="0"/>
                                          </p:stCondLst>
                                        </p:cTn>
                                        <p:tgtEl>
                                          <p:spTgt spid="107"/>
                                        </p:tgtEl>
                                        <p:attrNameLst>
                                          <p:attrName>style.visibility</p:attrName>
                                        </p:attrNameLst>
                                      </p:cBhvr>
                                      <p:to>
                                        <p:strVal val="visible"/>
                                      </p:to>
                                    </p:set>
                                    <p:animEffect transition="in" filter="randombar(horizontal)">
                                      <p:cBhvr>
                                        <p:cTn id="27" dur="400"/>
                                        <p:tgtEl>
                                          <p:spTgt spid="107"/>
                                        </p:tgtEl>
                                      </p:cBhvr>
                                    </p:animEffect>
                                  </p:childTnLst>
                                </p:cTn>
                              </p:par>
                              <p:par>
                                <p:cTn id="28" presetID="14" presetClass="entr" presetSubtype="10" fill="hold" grpId="0" nodeType="withEffect">
                                  <p:stCondLst>
                                    <p:cond delay="250"/>
                                  </p:stCondLst>
                                  <p:childTnLst>
                                    <p:set>
                                      <p:cBhvr>
                                        <p:cTn id="29" dur="1" fill="hold">
                                          <p:stCondLst>
                                            <p:cond delay="0"/>
                                          </p:stCondLst>
                                        </p:cTn>
                                        <p:tgtEl>
                                          <p:spTgt spid="108"/>
                                        </p:tgtEl>
                                        <p:attrNameLst>
                                          <p:attrName>style.visibility</p:attrName>
                                        </p:attrNameLst>
                                      </p:cBhvr>
                                      <p:to>
                                        <p:strVal val="visible"/>
                                      </p:to>
                                    </p:set>
                                    <p:animEffect transition="in" filter="randombar(horizontal)">
                                      <p:cBhvr>
                                        <p:cTn id="30" dur="400"/>
                                        <p:tgtEl>
                                          <p:spTgt spid="108"/>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111"/>
                                        </p:tgtEl>
                                        <p:attrNameLst>
                                          <p:attrName>style.visibility</p:attrName>
                                        </p:attrNameLst>
                                      </p:cBhvr>
                                      <p:to>
                                        <p:strVal val="visible"/>
                                      </p:to>
                                    </p:set>
                                    <p:animEffect transition="in" filter="randombar(horizontal)">
                                      <p:cBhvr>
                                        <p:cTn id="33" dur="400"/>
                                        <p:tgtEl>
                                          <p:spTgt spid="111"/>
                                        </p:tgtEl>
                                      </p:cBhvr>
                                    </p:animEffect>
                                  </p:childTnLst>
                                </p:cTn>
                              </p:par>
                              <p:par>
                                <p:cTn id="34" presetID="14" presetClass="entr" presetSubtype="10"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Effect transition="in" filter="randombar(horizontal)">
                                      <p:cBhvr>
                                        <p:cTn id="36" dur="400"/>
                                        <p:tgtEl>
                                          <p:spTgt spid="112"/>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109"/>
                                        </p:tgtEl>
                                        <p:attrNameLst>
                                          <p:attrName>style.visibility</p:attrName>
                                        </p:attrNameLst>
                                      </p:cBhvr>
                                      <p:to>
                                        <p:strVal val="visible"/>
                                      </p:to>
                                    </p:set>
                                    <p:animEffect transition="in" filter="randombar(horizontal)">
                                      <p:cBhvr>
                                        <p:cTn id="39" dur="400"/>
                                        <p:tgtEl>
                                          <p:spTgt spid="109"/>
                                        </p:tgtEl>
                                      </p:cBhvr>
                                    </p:animEffect>
                                  </p:childTnLst>
                                </p:cTn>
                              </p:par>
                              <p:par>
                                <p:cTn id="40" presetID="14" presetClass="entr" presetSubtype="10" fill="hold" grpId="0" nodeType="withEffect">
                                  <p:stCondLst>
                                    <p:cond delay="250"/>
                                  </p:stCondLst>
                                  <p:childTnLst>
                                    <p:set>
                                      <p:cBhvr>
                                        <p:cTn id="41" dur="1" fill="hold">
                                          <p:stCondLst>
                                            <p:cond delay="0"/>
                                          </p:stCondLst>
                                        </p:cTn>
                                        <p:tgtEl>
                                          <p:spTgt spid="110"/>
                                        </p:tgtEl>
                                        <p:attrNameLst>
                                          <p:attrName>style.visibility</p:attrName>
                                        </p:attrNameLst>
                                      </p:cBhvr>
                                      <p:to>
                                        <p:strVal val="visible"/>
                                      </p:to>
                                    </p:set>
                                    <p:animEffect transition="in" filter="randombar(horizontal)">
                                      <p:cBhvr>
                                        <p:cTn id="42" dur="4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6" grpId="0" animBg="1"/>
      <p:bldP spid="57" grpId="0" animBg="1"/>
      <p:bldP spid="58" grpId="0" animBg="1"/>
      <p:bldP spid="107" grpId="0"/>
      <p:bldP spid="108" grpId="0"/>
      <p:bldP spid="109" grpId="0"/>
      <p:bldP spid="110" grpId="0"/>
      <p:bldP spid="111" grpId="0"/>
      <p:bldP spid="1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869453" y="3953116"/>
            <a:ext cx="2549095" cy="923330"/>
          </a:xfrm>
          <a:prstGeom prst="rect">
            <a:avLst/>
          </a:prstGeom>
          <a:noFill/>
        </p:spPr>
        <p:txBody>
          <a:bodyPr wrap="none" rtlCol="0">
            <a:spAutoFit/>
          </a:bodyPr>
          <a:lstStyle/>
          <a:p>
            <a:pPr algn="ctr"/>
            <a:r>
              <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游戏</a:t>
            </a: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57" name="等腰三角形 56"/>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flipV="1">
            <a:off x="2606221" y="3013767"/>
            <a:ext cx="1845054" cy="1590563"/>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0800000">
            <a:off x="4223915" y="3952823"/>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a:off x="3710479" y="4030676"/>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flipV="1">
            <a:off x="3710479" y="4763853"/>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324267" y="5366771"/>
            <a:ext cx="1213111" cy="104578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a:off x="4960375" y="483545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663697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1250"/>
                            </p:stCondLst>
                            <p:childTnLst>
                              <p:par>
                                <p:cTn id="18" presetID="49" presetClass="entr" presetSubtype="0" decel="100000"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 calcmode="lin" valueType="num">
                                      <p:cBhvr>
                                        <p:cTn id="22" dur="500" fill="hold"/>
                                        <p:tgtEl>
                                          <p:spTgt spid="58"/>
                                        </p:tgtEl>
                                        <p:attrNameLst>
                                          <p:attrName>style.rotation</p:attrName>
                                        </p:attrNameLst>
                                      </p:cBhvr>
                                      <p:tavLst>
                                        <p:tav tm="0">
                                          <p:val>
                                            <p:fltVal val="360"/>
                                          </p:val>
                                        </p:tav>
                                        <p:tav tm="100000">
                                          <p:val>
                                            <p:fltVal val="0"/>
                                          </p:val>
                                        </p:tav>
                                      </p:tavLst>
                                    </p:anim>
                                    <p:animEffect transition="in" filter="fade">
                                      <p:cBhvr>
                                        <p:cTn id="23" dur="500"/>
                                        <p:tgtEl>
                                          <p:spTgt spid="58"/>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 calcmode="lin" valueType="num">
                                      <p:cBhvr>
                                        <p:cTn id="26" dur="500" fill="hold"/>
                                        <p:tgtEl>
                                          <p:spTgt spid="80"/>
                                        </p:tgtEl>
                                        <p:attrNameLst>
                                          <p:attrName>ppt_w</p:attrName>
                                        </p:attrNameLst>
                                      </p:cBhvr>
                                      <p:tavLst>
                                        <p:tav tm="0">
                                          <p:val>
                                            <p:fltVal val="0"/>
                                          </p:val>
                                        </p:tav>
                                        <p:tav tm="100000">
                                          <p:val>
                                            <p:strVal val="#ppt_w"/>
                                          </p:val>
                                        </p:tav>
                                      </p:tavLst>
                                    </p:anim>
                                    <p:anim calcmode="lin" valueType="num">
                                      <p:cBhvr>
                                        <p:cTn id="27" dur="500" fill="hold"/>
                                        <p:tgtEl>
                                          <p:spTgt spid="80"/>
                                        </p:tgtEl>
                                        <p:attrNameLst>
                                          <p:attrName>ppt_h</p:attrName>
                                        </p:attrNameLst>
                                      </p:cBhvr>
                                      <p:tavLst>
                                        <p:tav tm="0">
                                          <p:val>
                                            <p:fltVal val="0"/>
                                          </p:val>
                                        </p:tav>
                                        <p:tav tm="100000">
                                          <p:val>
                                            <p:strVal val="#ppt_h"/>
                                          </p:val>
                                        </p:tav>
                                      </p:tavLst>
                                    </p:anim>
                                    <p:anim calcmode="lin" valueType="num">
                                      <p:cBhvr>
                                        <p:cTn id="28" dur="500" fill="hold"/>
                                        <p:tgtEl>
                                          <p:spTgt spid="80"/>
                                        </p:tgtEl>
                                        <p:attrNameLst>
                                          <p:attrName>style.rotation</p:attrName>
                                        </p:attrNameLst>
                                      </p:cBhvr>
                                      <p:tavLst>
                                        <p:tav tm="0">
                                          <p:val>
                                            <p:fltVal val="360"/>
                                          </p:val>
                                        </p:tav>
                                        <p:tav tm="100000">
                                          <p:val>
                                            <p:fltVal val="0"/>
                                          </p:val>
                                        </p:tav>
                                      </p:tavLst>
                                    </p:anim>
                                    <p:animEffect transition="in" filter="fade">
                                      <p:cBhvr>
                                        <p:cTn id="29" dur="500"/>
                                        <p:tgtEl>
                                          <p:spTgt spid="80"/>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cBhvr>
                                        <p:cTn id="32" dur="500" fill="hold"/>
                                        <p:tgtEl>
                                          <p:spTgt spid="66"/>
                                        </p:tgtEl>
                                        <p:attrNameLst>
                                          <p:attrName>ppt_w</p:attrName>
                                        </p:attrNameLst>
                                      </p:cBhvr>
                                      <p:tavLst>
                                        <p:tav tm="0">
                                          <p:val>
                                            <p:fltVal val="0"/>
                                          </p:val>
                                        </p:tav>
                                        <p:tav tm="100000">
                                          <p:val>
                                            <p:strVal val="#ppt_w"/>
                                          </p:val>
                                        </p:tav>
                                      </p:tavLst>
                                    </p:anim>
                                    <p:anim calcmode="lin" valueType="num">
                                      <p:cBhvr>
                                        <p:cTn id="33" dur="500" fill="hold"/>
                                        <p:tgtEl>
                                          <p:spTgt spid="66"/>
                                        </p:tgtEl>
                                        <p:attrNameLst>
                                          <p:attrName>ppt_h</p:attrName>
                                        </p:attrNameLst>
                                      </p:cBhvr>
                                      <p:tavLst>
                                        <p:tav tm="0">
                                          <p:val>
                                            <p:fltVal val="0"/>
                                          </p:val>
                                        </p:tav>
                                        <p:tav tm="100000">
                                          <p:val>
                                            <p:strVal val="#ppt_h"/>
                                          </p:val>
                                        </p:tav>
                                      </p:tavLst>
                                    </p:anim>
                                    <p:anim calcmode="lin" valueType="num">
                                      <p:cBhvr>
                                        <p:cTn id="34" dur="500" fill="hold"/>
                                        <p:tgtEl>
                                          <p:spTgt spid="66"/>
                                        </p:tgtEl>
                                        <p:attrNameLst>
                                          <p:attrName>style.rotation</p:attrName>
                                        </p:attrNameLst>
                                      </p:cBhvr>
                                      <p:tavLst>
                                        <p:tav tm="0">
                                          <p:val>
                                            <p:fltVal val="360"/>
                                          </p:val>
                                        </p:tav>
                                        <p:tav tm="100000">
                                          <p:val>
                                            <p:fltVal val="0"/>
                                          </p:val>
                                        </p:tav>
                                      </p:tavLst>
                                    </p:anim>
                                    <p:animEffect transition="in" filter="fade">
                                      <p:cBhvr>
                                        <p:cTn id="35" dur="500"/>
                                        <p:tgtEl>
                                          <p:spTgt spid="66"/>
                                        </p:tgtEl>
                                      </p:cBhvr>
                                    </p:animEffect>
                                  </p:childTnLst>
                                </p:cTn>
                              </p:par>
                              <p:par>
                                <p:cTn id="36" presetID="49" presetClass="entr" presetSubtype="0" decel="100000" fill="hold" grpId="0" nodeType="withEffect">
                                  <p:stCondLst>
                                    <p:cond delay="250"/>
                                  </p:stCondLst>
                                  <p:childTnLst>
                                    <p:set>
                                      <p:cBhvr>
                                        <p:cTn id="37" dur="1" fill="hold">
                                          <p:stCondLst>
                                            <p:cond delay="0"/>
                                          </p:stCondLst>
                                        </p:cTn>
                                        <p:tgtEl>
                                          <p:spTgt spid="64"/>
                                        </p:tgtEl>
                                        <p:attrNameLst>
                                          <p:attrName>style.visibility</p:attrName>
                                        </p:attrNameLst>
                                      </p:cBhvr>
                                      <p:to>
                                        <p:strVal val="visible"/>
                                      </p:to>
                                    </p:set>
                                    <p:anim calcmode="lin" valueType="num">
                                      <p:cBhvr>
                                        <p:cTn id="38" dur="500" fill="hold"/>
                                        <p:tgtEl>
                                          <p:spTgt spid="64"/>
                                        </p:tgtEl>
                                        <p:attrNameLst>
                                          <p:attrName>ppt_w</p:attrName>
                                        </p:attrNameLst>
                                      </p:cBhvr>
                                      <p:tavLst>
                                        <p:tav tm="0">
                                          <p:val>
                                            <p:fltVal val="0"/>
                                          </p:val>
                                        </p:tav>
                                        <p:tav tm="100000">
                                          <p:val>
                                            <p:strVal val="#ppt_w"/>
                                          </p:val>
                                        </p:tav>
                                      </p:tavLst>
                                    </p:anim>
                                    <p:anim calcmode="lin" valueType="num">
                                      <p:cBhvr>
                                        <p:cTn id="39" dur="500" fill="hold"/>
                                        <p:tgtEl>
                                          <p:spTgt spid="64"/>
                                        </p:tgtEl>
                                        <p:attrNameLst>
                                          <p:attrName>ppt_h</p:attrName>
                                        </p:attrNameLst>
                                      </p:cBhvr>
                                      <p:tavLst>
                                        <p:tav tm="0">
                                          <p:val>
                                            <p:fltVal val="0"/>
                                          </p:val>
                                        </p:tav>
                                        <p:tav tm="100000">
                                          <p:val>
                                            <p:strVal val="#ppt_h"/>
                                          </p:val>
                                        </p:tav>
                                      </p:tavLst>
                                    </p:anim>
                                    <p:anim calcmode="lin" valueType="num">
                                      <p:cBhvr>
                                        <p:cTn id="40" dur="500" fill="hold"/>
                                        <p:tgtEl>
                                          <p:spTgt spid="64"/>
                                        </p:tgtEl>
                                        <p:attrNameLst>
                                          <p:attrName>style.rotation</p:attrName>
                                        </p:attrNameLst>
                                      </p:cBhvr>
                                      <p:tavLst>
                                        <p:tav tm="0">
                                          <p:val>
                                            <p:fltVal val="360"/>
                                          </p:val>
                                        </p:tav>
                                        <p:tav tm="100000">
                                          <p:val>
                                            <p:fltVal val="0"/>
                                          </p:val>
                                        </p:tav>
                                      </p:tavLst>
                                    </p:anim>
                                    <p:animEffect transition="in" filter="fade">
                                      <p:cBhvr>
                                        <p:cTn id="41" dur="500"/>
                                        <p:tgtEl>
                                          <p:spTgt spid="64"/>
                                        </p:tgtEl>
                                      </p:cBhvr>
                                    </p:animEffect>
                                  </p:childTnLst>
                                </p:cTn>
                              </p:par>
                              <p:par>
                                <p:cTn id="42" presetID="49" presetClass="entr" presetSubtype="0" decel="100000" fill="hold" grpId="0" nodeType="withEffect">
                                  <p:stCondLst>
                                    <p:cond delay="250"/>
                                  </p:stCondLst>
                                  <p:childTnLst>
                                    <p:set>
                                      <p:cBhvr>
                                        <p:cTn id="43" dur="1" fill="hold">
                                          <p:stCondLst>
                                            <p:cond delay="0"/>
                                          </p:stCondLst>
                                        </p:cTn>
                                        <p:tgtEl>
                                          <p:spTgt spid="65"/>
                                        </p:tgtEl>
                                        <p:attrNameLst>
                                          <p:attrName>style.visibility</p:attrName>
                                        </p:attrNameLst>
                                      </p:cBhvr>
                                      <p:to>
                                        <p:strVal val="visible"/>
                                      </p:to>
                                    </p:set>
                                    <p:anim calcmode="lin" valueType="num">
                                      <p:cBhvr>
                                        <p:cTn id="44" dur="500" fill="hold"/>
                                        <p:tgtEl>
                                          <p:spTgt spid="65"/>
                                        </p:tgtEl>
                                        <p:attrNameLst>
                                          <p:attrName>ppt_w</p:attrName>
                                        </p:attrNameLst>
                                      </p:cBhvr>
                                      <p:tavLst>
                                        <p:tav tm="0">
                                          <p:val>
                                            <p:fltVal val="0"/>
                                          </p:val>
                                        </p:tav>
                                        <p:tav tm="100000">
                                          <p:val>
                                            <p:strVal val="#ppt_w"/>
                                          </p:val>
                                        </p:tav>
                                      </p:tavLst>
                                    </p:anim>
                                    <p:anim calcmode="lin" valueType="num">
                                      <p:cBhvr>
                                        <p:cTn id="45" dur="500" fill="hold"/>
                                        <p:tgtEl>
                                          <p:spTgt spid="65"/>
                                        </p:tgtEl>
                                        <p:attrNameLst>
                                          <p:attrName>ppt_h</p:attrName>
                                        </p:attrNameLst>
                                      </p:cBhvr>
                                      <p:tavLst>
                                        <p:tav tm="0">
                                          <p:val>
                                            <p:fltVal val="0"/>
                                          </p:val>
                                        </p:tav>
                                        <p:tav tm="100000">
                                          <p:val>
                                            <p:strVal val="#ppt_h"/>
                                          </p:val>
                                        </p:tav>
                                      </p:tavLst>
                                    </p:anim>
                                    <p:anim calcmode="lin" valueType="num">
                                      <p:cBhvr>
                                        <p:cTn id="46" dur="500" fill="hold"/>
                                        <p:tgtEl>
                                          <p:spTgt spid="65"/>
                                        </p:tgtEl>
                                        <p:attrNameLst>
                                          <p:attrName>style.rotation</p:attrName>
                                        </p:attrNameLst>
                                      </p:cBhvr>
                                      <p:tavLst>
                                        <p:tav tm="0">
                                          <p:val>
                                            <p:fltVal val="360"/>
                                          </p:val>
                                        </p:tav>
                                        <p:tav tm="100000">
                                          <p:val>
                                            <p:fltVal val="0"/>
                                          </p:val>
                                        </p:tav>
                                      </p:tavLst>
                                    </p:anim>
                                    <p:animEffect transition="in" filter="fade">
                                      <p:cBhvr>
                                        <p:cTn id="47" dur="500"/>
                                        <p:tgtEl>
                                          <p:spTgt spid="65"/>
                                        </p:tgtEl>
                                      </p:cBhvr>
                                    </p:animEffect>
                                  </p:childTnLst>
                                </p:cTn>
                              </p:par>
                              <p:par>
                                <p:cTn id="48" presetID="49" presetClass="entr" presetSubtype="0" decel="100000" fill="hold" grpId="0" nodeType="withEffect">
                                  <p:stCondLst>
                                    <p:cond delay="250"/>
                                  </p:stCondLst>
                                  <p:childTnLst>
                                    <p:set>
                                      <p:cBhvr>
                                        <p:cTn id="49" dur="1" fill="hold">
                                          <p:stCondLst>
                                            <p:cond delay="0"/>
                                          </p:stCondLst>
                                        </p:cTn>
                                        <p:tgtEl>
                                          <p:spTgt spid="74"/>
                                        </p:tgtEl>
                                        <p:attrNameLst>
                                          <p:attrName>style.visibility</p:attrName>
                                        </p:attrNameLst>
                                      </p:cBhvr>
                                      <p:to>
                                        <p:strVal val="visible"/>
                                      </p:to>
                                    </p:set>
                                    <p:anim calcmode="lin" valueType="num">
                                      <p:cBhvr>
                                        <p:cTn id="50" dur="500" fill="hold"/>
                                        <p:tgtEl>
                                          <p:spTgt spid="74"/>
                                        </p:tgtEl>
                                        <p:attrNameLst>
                                          <p:attrName>ppt_w</p:attrName>
                                        </p:attrNameLst>
                                      </p:cBhvr>
                                      <p:tavLst>
                                        <p:tav tm="0">
                                          <p:val>
                                            <p:fltVal val="0"/>
                                          </p:val>
                                        </p:tav>
                                        <p:tav tm="100000">
                                          <p:val>
                                            <p:strVal val="#ppt_w"/>
                                          </p:val>
                                        </p:tav>
                                      </p:tavLst>
                                    </p:anim>
                                    <p:anim calcmode="lin" valueType="num">
                                      <p:cBhvr>
                                        <p:cTn id="51" dur="500" fill="hold"/>
                                        <p:tgtEl>
                                          <p:spTgt spid="74"/>
                                        </p:tgtEl>
                                        <p:attrNameLst>
                                          <p:attrName>ppt_h</p:attrName>
                                        </p:attrNameLst>
                                      </p:cBhvr>
                                      <p:tavLst>
                                        <p:tav tm="0">
                                          <p:val>
                                            <p:fltVal val="0"/>
                                          </p:val>
                                        </p:tav>
                                        <p:tav tm="100000">
                                          <p:val>
                                            <p:strVal val="#ppt_h"/>
                                          </p:val>
                                        </p:tav>
                                      </p:tavLst>
                                    </p:anim>
                                    <p:anim calcmode="lin" valueType="num">
                                      <p:cBhvr>
                                        <p:cTn id="52" dur="500" fill="hold"/>
                                        <p:tgtEl>
                                          <p:spTgt spid="74"/>
                                        </p:tgtEl>
                                        <p:attrNameLst>
                                          <p:attrName>style.rotation</p:attrName>
                                        </p:attrNameLst>
                                      </p:cBhvr>
                                      <p:tavLst>
                                        <p:tav tm="0">
                                          <p:val>
                                            <p:fltVal val="360"/>
                                          </p:val>
                                        </p:tav>
                                        <p:tav tm="100000">
                                          <p:val>
                                            <p:fltVal val="0"/>
                                          </p:val>
                                        </p:tav>
                                      </p:tavLst>
                                    </p:anim>
                                    <p:animEffect transition="in" filter="fade">
                                      <p:cBhvr>
                                        <p:cTn id="53" dur="500"/>
                                        <p:tgtEl>
                                          <p:spTgt spid="74"/>
                                        </p:tgtEl>
                                      </p:cBhvr>
                                    </p:animEffect>
                                  </p:childTnLst>
                                </p:cTn>
                              </p:par>
                            </p:childTnLst>
                          </p:cTn>
                        </p:par>
                        <p:par>
                          <p:cTn id="54" fill="hold">
                            <p:stCondLst>
                              <p:cond delay="2000"/>
                            </p:stCondLst>
                            <p:childTnLst>
                              <p:par>
                                <p:cTn id="55" presetID="49" presetClass="entr" presetSubtype="0" decel="10000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500" fill="hold"/>
                                        <p:tgtEl>
                                          <p:spTgt spid="59"/>
                                        </p:tgtEl>
                                        <p:attrNameLst>
                                          <p:attrName>ppt_w</p:attrName>
                                        </p:attrNameLst>
                                      </p:cBhvr>
                                      <p:tavLst>
                                        <p:tav tm="0">
                                          <p:val>
                                            <p:fltVal val="0"/>
                                          </p:val>
                                        </p:tav>
                                        <p:tav tm="100000">
                                          <p:val>
                                            <p:strVal val="#ppt_w"/>
                                          </p:val>
                                        </p:tav>
                                      </p:tavLst>
                                    </p:anim>
                                    <p:anim calcmode="lin" valueType="num">
                                      <p:cBhvr>
                                        <p:cTn id="58" dur="500" fill="hold"/>
                                        <p:tgtEl>
                                          <p:spTgt spid="59"/>
                                        </p:tgtEl>
                                        <p:attrNameLst>
                                          <p:attrName>ppt_h</p:attrName>
                                        </p:attrNameLst>
                                      </p:cBhvr>
                                      <p:tavLst>
                                        <p:tav tm="0">
                                          <p:val>
                                            <p:fltVal val="0"/>
                                          </p:val>
                                        </p:tav>
                                        <p:tav tm="100000">
                                          <p:val>
                                            <p:strVal val="#ppt_h"/>
                                          </p:val>
                                        </p:tav>
                                      </p:tavLst>
                                    </p:anim>
                                    <p:anim calcmode="lin" valueType="num">
                                      <p:cBhvr>
                                        <p:cTn id="59" dur="500" fill="hold"/>
                                        <p:tgtEl>
                                          <p:spTgt spid="59"/>
                                        </p:tgtEl>
                                        <p:attrNameLst>
                                          <p:attrName>style.rotation</p:attrName>
                                        </p:attrNameLst>
                                      </p:cBhvr>
                                      <p:tavLst>
                                        <p:tav tm="0">
                                          <p:val>
                                            <p:fltVal val="360"/>
                                          </p:val>
                                        </p:tav>
                                        <p:tav tm="100000">
                                          <p:val>
                                            <p:fltVal val="0"/>
                                          </p:val>
                                        </p:tav>
                                      </p:tavLst>
                                    </p:anim>
                                    <p:animEffect transition="in" filter="fade">
                                      <p:cBhvr>
                                        <p:cTn id="60" dur="500"/>
                                        <p:tgtEl>
                                          <p:spTgt spid="59"/>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p:cTn id="63" dur="500" fill="hold"/>
                                        <p:tgtEl>
                                          <p:spTgt spid="60"/>
                                        </p:tgtEl>
                                        <p:attrNameLst>
                                          <p:attrName>ppt_w</p:attrName>
                                        </p:attrNameLst>
                                      </p:cBhvr>
                                      <p:tavLst>
                                        <p:tav tm="0">
                                          <p:val>
                                            <p:fltVal val="0"/>
                                          </p:val>
                                        </p:tav>
                                        <p:tav tm="100000">
                                          <p:val>
                                            <p:strVal val="#ppt_w"/>
                                          </p:val>
                                        </p:tav>
                                      </p:tavLst>
                                    </p:anim>
                                    <p:anim calcmode="lin" valueType="num">
                                      <p:cBhvr>
                                        <p:cTn id="64" dur="500" fill="hold"/>
                                        <p:tgtEl>
                                          <p:spTgt spid="60"/>
                                        </p:tgtEl>
                                        <p:attrNameLst>
                                          <p:attrName>ppt_h</p:attrName>
                                        </p:attrNameLst>
                                      </p:cBhvr>
                                      <p:tavLst>
                                        <p:tav tm="0">
                                          <p:val>
                                            <p:fltVal val="0"/>
                                          </p:val>
                                        </p:tav>
                                        <p:tav tm="100000">
                                          <p:val>
                                            <p:strVal val="#ppt_h"/>
                                          </p:val>
                                        </p:tav>
                                      </p:tavLst>
                                    </p:anim>
                                    <p:anim calcmode="lin" valueType="num">
                                      <p:cBhvr>
                                        <p:cTn id="65" dur="500" fill="hold"/>
                                        <p:tgtEl>
                                          <p:spTgt spid="60"/>
                                        </p:tgtEl>
                                        <p:attrNameLst>
                                          <p:attrName>style.rotation</p:attrName>
                                        </p:attrNameLst>
                                      </p:cBhvr>
                                      <p:tavLst>
                                        <p:tav tm="0">
                                          <p:val>
                                            <p:fltVal val="360"/>
                                          </p:val>
                                        </p:tav>
                                        <p:tav tm="100000">
                                          <p:val>
                                            <p:fltVal val="0"/>
                                          </p:val>
                                        </p:tav>
                                      </p:tavLst>
                                    </p:anim>
                                    <p:animEffect transition="in" filter="fade">
                                      <p:cBhvr>
                                        <p:cTn id="66" dur="500"/>
                                        <p:tgtEl>
                                          <p:spTgt spid="60"/>
                                        </p:tgtEl>
                                      </p:cBhvr>
                                    </p:animEffect>
                                  </p:childTnLst>
                                </p:cTn>
                              </p:par>
                              <p:par>
                                <p:cTn id="67" presetID="49" presetClass="entr" presetSubtype="0" decel="100000" fill="hold" grpId="0" nodeType="withEffect">
                                  <p:stCondLst>
                                    <p:cond delay="250"/>
                                  </p:stCondLst>
                                  <p:childTnLst>
                                    <p:set>
                                      <p:cBhvr>
                                        <p:cTn id="68" dur="1" fill="hold">
                                          <p:stCondLst>
                                            <p:cond delay="0"/>
                                          </p:stCondLst>
                                        </p:cTn>
                                        <p:tgtEl>
                                          <p:spTgt spid="63"/>
                                        </p:tgtEl>
                                        <p:attrNameLst>
                                          <p:attrName>style.visibility</p:attrName>
                                        </p:attrNameLst>
                                      </p:cBhvr>
                                      <p:to>
                                        <p:strVal val="visible"/>
                                      </p:to>
                                    </p:set>
                                    <p:anim calcmode="lin" valueType="num">
                                      <p:cBhvr>
                                        <p:cTn id="69" dur="500" fill="hold"/>
                                        <p:tgtEl>
                                          <p:spTgt spid="63"/>
                                        </p:tgtEl>
                                        <p:attrNameLst>
                                          <p:attrName>ppt_w</p:attrName>
                                        </p:attrNameLst>
                                      </p:cBhvr>
                                      <p:tavLst>
                                        <p:tav tm="0">
                                          <p:val>
                                            <p:fltVal val="0"/>
                                          </p:val>
                                        </p:tav>
                                        <p:tav tm="100000">
                                          <p:val>
                                            <p:strVal val="#ppt_w"/>
                                          </p:val>
                                        </p:tav>
                                      </p:tavLst>
                                    </p:anim>
                                    <p:anim calcmode="lin" valueType="num">
                                      <p:cBhvr>
                                        <p:cTn id="70" dur="500" fill="hold"/>
                                        <p:tgtEl>
                                          <p:spTgt spid="63"/>
                                        </p:tgtEl>
                                        <p:attrNameLst>
                                          <p:attrName>ppt_h</p:attrName>
                                        </p:attrNameLst>
                                      </p:cBhvr>
                                      <p:tavLst>
                                        <p:tav tm="0">
                                          <p:val>
                                            <p:fltVal val="0"/>
                                          </p:val>
                                        </p:tav>
                                        <p:tav tm="100000">
                                          <p:val>
                                            <p:strVal val="#ppt_h"/>
                                          </p:val>
                                        </p:tav>
                                      </p:tavLst>
                                    </p:anim>
                                    <p:anim calcmode="lin" valueType="num">
                                      <p:cBhvr>
                                        <p:cTn id="71" dur="500" fill="hold"/>
                                        <p:tgtEl>
                                          <p:spTgt spid="63"/>
                                        </p:tgtEl>
                                        <p:attrNameLst>
                                          <p:attrName>style.rotation</p:attrName>
                                        </p:attrNameLst>
                                      </p:cBhvr>
                                      <p:tavLst>
                                        <p:tav tm="0">
                                          <p:val>
                                            <p:fltVal val="360"/>
                                          </p:val>
                                        </p:tav>
                                        <p:tav tm="100000">
                                          <p:val>
                                            <p:fltVal val="0"/>
                                          </p:val>
                                        </p:tav>
                                      </p:tavLst>
                                    </p:anim>
                                    <p:animEffect transition="in" filter="fade">
                                      <p:cBhvr>
                                        <p:cTn id="72" dur="500"/>
                                        <p:tgtEl>
                                          <p:spTgt spid="63"/>
                                        </p:tgtEl>
                                      </p:cBhvr>
                                    </p:animEffect>
                                  </p:childTnLst>
                                </p:cTn>
                              </p:par>
                              <p:par>
                                <p:cTn id="73" presetID="49" presetClass="entr" presetSubtype="0" decel="100000" fill="hold" grpId="0" nodeType="withEffect">
                                  <p:stCondLst>
                                    <p:cond delay="250"/>
                                  </p:stCondLst>
                                  <p:childTnLst>
                                    <p:set>
                                      <p:cBhvr>
                                        <p:cTn id="74" dur="1" fill="hold">
                                          <p:stCondLst>
                                            <p:cond delay="0"/>
                                          </p:stCondLst>
                                        </p:cTn>
                                        <p:tgtEl>
                                          <p:spTgt spid="71"/>
                                        </p:tgtEl>
                                        <p:attrNameLst>
                                          <p:attrName>style.visibility</p:attrName>
                                        </p:attrNameLst>
                                      </p:cBhvr>
                                      <p:to>
                                        <p:strVal val="visible"/>
                                      </p:to>
                                    </p:set>
                                    <p:anim calcmode="lin" valueType="num">
                                      <p:cBhvr>
                                        <p:cTn id="75" dur="500" fill="hold"/>
                                        <p:tgtEl>
                                          <p:spTgt spid="71"/>
                                        </p:tgtEl>
                                        <p:attrNameLst>
                                          <p:attrName>ppt_w</p:attrName>
                                        </p:attrNameLst>
                                      </p:cBhvr>
                                      <p:tavLst>
                                        <p:tav tm="0">
                                          <p:val>
                                            <p:fltVal val="0"/>
                                          </p:val>
                                        </p:tav>
                                        <p:tav tm="100000">
                                          <p:val>
                                            <p:strVal val="#ppt_w"/>
                                          </p:val>
                                        </p:tav>
                                      </p:tavLst>
                                    </p:anim>
                                    <p:anim calcmode="lin" valueType="num">
                                      <p:cBhvr>
                                        <p:cTn id="76" dur="500" fill="hold"/>
                                        <p:tgtEl>
                                          <p:spTgt spid="71"/>
                                        </p:tgtEl>
                                        <p:attrNameLst>
                                          <p:attrName>ppt_h</p:attrName>
                                        </p:attrNameLst>
                                      </p:cBhvr>
                                      <p:tavLst>
                                        <p:tav tm="0">
                                          <p:val>
                                            <p:fltVal val="0"/>
                                          </p:val>
                                        </p:tav>
                                        <p:tav tm="100000">
                                          <p:val>
                                            <p:strVal val="#ppt_h"/>
                                          </p:val>
                                        </p:tav>
                                      </p:tavLst>
                                    </p:anim>
                                    <p:anim calcmode="lin" valueType="num">
                                      <p:cBhvr>
                                        <p:cTn id="77" dur="500" fill="hold"/>
                                        <p:tgtEl>
                                          <p:spTgt spid="71"/>
                                        </p:tgtEl>
                                        <p:attrNameLst>
                                          <p:attrName>style.rotation</p:attrName>
                                        </p:attrNameLst>
                                      </p:cBhvr>
                                      <p:tavLst>
                                        <p:tav tm="0">
                                          <p:val>
                                            <p:fltVal val="360"/>
                                          </p:val>
                                        </p:tav>
                                        <p:tav tm="100000">
                                          <p:val>
                                            <p:fltVal val="0"/>
                                          </p:val>
                                        </p:tav>
                                      </p:tavLst>
                                    </p:anim>
                                    <p:animEffect transition="in" filter="fade">
                                      <p:cBhvr>
                                        <p:cTn id="78" dur="500"/>
                                        <p:tgtEl>
                                          <p:spTgt spid="71"/>
                                        </p:tgtEl>
                                      </p:cBhvr>
                                    </p:animEffect>
                                  </p:childTnLst>
                                </p:cTn>
                              </p:par>
                              <p:par>
                                <p:cTn id="79" presetID="49" presetClass="entr" presetSubtype="0" decel="100000" fill="hold" grpId="0" nodeType="withEffect">
                                  <p:stCondLst>
                                    <p:cond delay="25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 calcmode="lin" valueType="num">
                                      <p:cBhvr>
                                        <p:cTn id="83" dur="500" fill="hold"/>
                                        <p:tgtEl>
                                          <p:spTgt spid="57"/>
                                        </p:tgtEl>
                                        <p:attrNameLst>
                                          <p:attrName>style.rotation</p:attrName>
                                        </p:attrNameLst>
                                      </p:cBhvr>
                                      <p:tavLst>
                                        <p:tav tm="0">
                                          <p:val>
                                            <p:fltVal val="360"/>
                                          </p:val>
                                        </p:tav>
                                        <p:tav tm="100000">
                                          <p:val>
                                            <p:fltVal val="0"/>
                                          </p:val>
                                        </p:tav>
                                      </p:tavLst>
                                    </p:anim>
                                    <p:animEffect transition="in" filter="fade">
                                      <p:cBhvr>
                                        <p:cTn id="84" dur="500"/>
                                        <p:tgtEl>
                                          <p:spTgt spid="57"/>
                                        </p:tgtEl>
                                      </p:cBhvr>
                                    </p:animEffect>
                                  </p:childTnLst>
                                </p:cTn>
                              </p:par>
                              <p:par>
                                <p:cTn id="85" presetID="49" presetClass="entr" presetSubtype="0" decel="100000" fill="hold" grpId="0" nodeType="withEffect">
                                  <p:stCondLst>
                                    <p:cond delay="250"/>
                                  </p:stCondLst>
                                  <p:childTnLst>
                                    <p:set>
                                      <p:cBhvr>
                                        <p:cTn id="86" dur="1" fill="hold">
                                          <p:stCondLst>
                                            <p:cond delay="0"/>
                                          </p:stCondLst>
                                        </p:cTn>
                                        <p:tgtEl>
                                          <p:spTgt spid="69"/>
                                        </p:tgtEl>
                                        <p:attrNameLst>
                                          <p:attrName>style.visibility</p:attrName>
                                        </p:attrNameLst>
                                      </p:cBhvr>
                                      <p:to>
                                        <p:strVal val="visible"/>
                                      </p:to>
                                    </p:set>
                                    <p:anim calcmode="lin" valueType="num">
                                      <p:cBhvr>
                                        <p:cTn id="87" dur="500" fill="hold"/>
                                        <p:tgtEl>
                                          <p:spTgt spid="69"/>
                                        </p:tgtEl>
                                        <p:attrNameLst>
                                          <p:attrName>ppt_w</p:attrName>
                                        </p:attrNameLst>
                                      </p:cBhvr>
                                      <p:tavLst>
                                        <p:tav tm="0">
                                          <p:val>
                                            <p:fltVal val="0"/>
                                          </p:val>
                                        </p:tav>
                                        <p:tav tm="100000">
                                          <p:val>
                                            <p:strVal val="#ppt_w"/>
                                          </p:val>
                                        </p:tav>
                                      </p:tavLst>
                                    </p:anim>
                                    <p:anim calcmode="lin" valueType="num">
                                      <p:cBhvr>
                                        <p:cTn id="88" dur="500" fill="hold"/>
                                        <p:tgtEl>
                                          <p:spTgt spid="69"/>
                                        </p:tgtEl>
                                        <p:attrNameLst>
                                          <p:attrName>ppt_h</p:attrName>
                                        </p:attrNameLst>
                                      </p:cBhvr>
                                      <p:tavLst>
                                        <p:tav tm="0">
                                          <p:val>
                                            <p:fltVal val="0"/>
                                          </p:val>
                                        </p:tav>
                                        <p:tav tm="100000">
                                          <p:val>
                                            <p:strVal val="#ppt_h"/>
                                          </p:val>
                                        </p:tav>
                                      </p:tavLst>
                                    </p:anim>
                                    <p:anim calcmode="lin" valueType="num">
                                      <p:cBhvr>
                                        <p:cTn id="89" dur="500" fill="hold"/>
                                        <p:tgtEl>
                                          <p:spTgt spid="69"/>
                                        </p:tgtEl>
                                        <p:attrNameLst>
                                          <p:attrName>style.rotation</p:attrName>
                                        </p:attrNameLst>
                                      </p:cBhvr>
                                      <p:tavLst>
                                        <p:tav tm="0">
                                          <p:val>
                                            <p:fltVal val="360"/>
                                          </p:val>
                                        </p:tav>
                                        <p:tav tm="100000">
                                          <p:val>
                                            <p:fltVal val="0"/>
                                          </p:val>
                                        </p:tav>
                                      </p:tavLst>
                                    </p:anim>
                                    <p:animEffect transition="in" filter="fade">
                                      <p:cBhvr>
                                        <p:cTn id="90" dur="500"/>
                                        <p:tgtEl>
                                          <p:spTgt spid="69"/>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68"/>
                                        </p:tgtEl>
                                        <p:attrNameLst>
                                          <p:attrName>style.visibility</p:attrName>
                                        </p:attrNameLst>
                                      </p:cBhvr>
                                      <p:to>
                                        <p:strVal val="visible"/>
                                      </p:to>
                                    </p:set>
                                    <p:anim calcmode="lin" valueType="num">
                                      <p:cBhvr>
                                        <p:cTn id="93" dur="500" fill="hold"/>
                                        <p:tgtEl>
                                          <p:spTgt spid="68"/>
                                        </p:tgtEl>
                                        <p:attrNameLst>
                                          <p:attrName>ppt_w</p:attrName>
                                        </p:attrNameLst>
                                      </p:cBhvr>
                                      <p:tavLst>
                                        <p:tav tm="0">
                                          <p:val>
                                            <p:fltVal val="0"/>
                                          </p:val>
                                        </p:tav>
                                        <p:tav tm="100000">
                                          <p:val>
                                            <p:strVal val="#ppt_w"/>
                                          </p:val>
                                        </p:tav>
                                      </p:tavLst>
                                    </p:anim>
                                    <p:anim calcmode="lin" valueType="num">
                                      <p:cBhvr>
                                        <p:cTn id="94" dur="500" fill="hold"/>
                                        <p:tgtEl>
                                          <p:spTgt spid="68"/>
                                        </p:tgtEl>
                                        <p:attrNameLst>
                                          <p:attrName>ppt_h</p:attrName>
                                        </p:attrNameLst>
                                      </p:cBhvr>
                                      <p:tavLst>
                                        <p:tav tm="0">
                                          <p:val>
                                            <p:fltVal val="0"/>
                                          </p:val>
                                        </p:tav>
                                        <p:tav tm="100000">
                                          <p:val>
                                            <p:strVal val="#ppt_h"/>
                                          </p:val>
                                        </p:tav>
                                      </p:tavLst>
                                    </p:anim>
                                    <p:anim calcmode="lin" valueType="num">
                                      <p:cBhvr>
                                        <p:cTn id="95" dur="500" fill="hold"/>
                                        <p:tgtEl>
                                          <p:spTgt spid="68"/>
                                        </p:tgtEl>
                                        <p:attrNameLst>
                                          <p:attrName>style.rotation</p:attrName>
                                        </p:attrNameLst>
                                      </p:cBhvr>
                                      <p:tavLst>
                                        <p:tav tm="0">
                                          <p:val>
                                            <p:fltVal val="360"/>
                                          </p:val>
                                        </p:tav>
                                        <p:tav tm="100000">
                                          <p:val>
                                            <p:fltVal val="0"/>
                                          </p:val>
                                        </p:tav>
                                      </p:tavLst>
                                    </p:anim>
                                    <p:animEffect transition="in" filter="fade">
                                      <p:cBhvr>
                                        <p:cTn id="96" dur="500"/>
                                        <p:tgtEl>
                                          <p:spTgt spid="68"/>
                                        </p:tgtEl>
                                      </p:cBhvr>
                                    </p:animEffect>
                                  </p:childTnLst>
                                </p:cTn>
                              </p:par>
                            </p:childTnLst>
                          </p:cTn>
                        </p:par>
                        <p:par>
                          <p:cTn id="97" fill="hold">
                            <p:stCondLst>
                              <p:cond delay="2750"/>
                            </p:stCondLst>
                            <p:childTnLst>
                              <p:par>
                                <p:cTn id="98" presetID="49" presetClass="entr" presetSubtype="0"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p:cTn id="100" dur="500" fill="hold"/>
                                        <p:tgtEl>
                                          <p:spTgt spid="67"/>
                                        </p:tgtEl>
                                        <p:attrNameLst>
                                          <p:attrName>ppt_w</p:attrName>
                                        </p:attrNameLst>
                                      </p:cBhvr>
                                      <p:tavLst>
                                        <p:tav tm="0">
                                          <p:val>
                                            <p:fltVal val="0"/>
                                          </p:val>
                                        </p:tav>
                                        <p:tav tm="100000">
                                          <p:val>
                                            <p:strVal val="#ppt_w"/>
                                          </p:val>
                                        </p:tav>
                                      </p:tavLst>
                                    </p:anim>
                                    <p:anim calcmode="lin" valueType="num">
                                      <p:cBhvr>
                                        <p:cTn id="101" dur="500" fill="hold"/>
                                        <p:tgtEl>
                                          <p:spTgt spid="67"/>
                                        </p:tgtEl>
                                        <p:attrNameLst>
                                          <p:attrName>ppt_h</p:attrName>
                                        </p:attrNameLst>
                                      </p:cBhvr>
                                      <p:tavLst>
                                        <p:tav tm="0">
                                          <p:val>
                                            <p:fltVal val="0"/>
                                          </p:val>
                                        </p:tav>
                                        <p:tav tm="100000">
                                          <p:val>
                                            <p:strVal val="#ppt_h"/>
                                          </p:val>
                                        </p:tav>
                                      </p:tavLst>
                                    </p:anim>
                                    <p:anim calcmode="lin" valueType="num">
                                      <p:cBhvr>
                                        <p:cTn id="102" dur="500" fill="hold"/>
                                        <p:tgtEl>
                                          <p:spTgt spid="67"/>
                                        </p:tgtEl>
                                        <p:attrNameLst>
                                          <p:attrName>style.rotation</p:attrName>
                                        </p:attrNameLst>
                                      </p:cBhvr>
                                      <p:tavLst>
                                        <p:tav tm="0">
                                          <p:val>
                                            <p:fltVal val="360"/>
                                          </p:val>
                                        </p:tav>
                                        <p:tav tm="100000">
                                          <p:val>
                                            <p:fltVal val="0"/>
                                          </p:val>
                                        </p:tav>
                                      </p:tavLst>
                                    </p:anim>
                                    <p:animEffect transition="in" filter="fade">
                                      <p:cBhvr>
                                        <p:cTn id="103" dur="500"/>
                                        <p:tgtEl>
                                          <p:spTgt spid="67"/>
                                        </p:tgtEl>
                                      </p:cBhvr>
                                    </p:animEffect>
                                  </p:childTnLst>
                                </p:cTn>
                              </p:par>
                              <p:par>
                                <p:cTn id="104" presetID="49" presetClass="entr" presetSubtype="0" decel="100000" fill="hold" grpId="0" nodeType="withEffect">
                                  <p:stCondLst>
                                    <p:cond delay="0"/>
                                  </p:stCondLst>
                                  <p:childTnLst>
                                    <p:set>
                                      <p:cBhvr>
                                        <p:cTn id="105" dur="1" fill="hold">
                                          <p:stCondLst>
                                            <p:cond delay="0"/>
                                          </p:stCondLst>
                                        </p:cTn>
                                        <p:tgtEl>
                                          <p:spTgt spid="70"/>
                                        </p:tgtEl>
                                        <p:attrNameLst>
                                          <p:attrName>style.visibility</p:attrName>
                                        </p:attrNameLst>
                                      </p:cBhvr>
                                      <p:to>
                                        <p:strVal val="visible"/>
                                      </p:to>
                                    </p:set>
                                    <p:anim calcmode="lin" valueType="num">
                                      <p:cBhvr>
                                        <p:cTn id="106" dur="500" fill="hold"/>
                                        <p:tgtEl>
                                          <p:spTgt spid="70"/>
                                        </p:tgtEl>
                                        <p:attrNameLst>
                                          <p:attrName>ppt_w</p:attrName>
                                        </p:attrNameLst>
                                      </p:cBhvr>
                                      <p:tavLst>
                                        <p:tav tm="0">
                                          <p:val>
                                            <p:fltVal val="0"/>
                                          </p:val>
                                        </p:tav>
                                        <p:tav tm="100000">
                                          <p:val>
                                            <p:strVal val="#ppt_w"/>
                                          </p:val>
                                        </p:tav>
                                      </p:tavLst>
                                    </p:anim>
                                    <p:anim calcmode="lin" valueType="num">
                                      <p:cBhvr>
                                        <p:cTn id="107" dur="500" fill="hold"/>
                                        <p:tgtEl>
                                          <p:spTgt spid="70"/>
                                        </p:tgtEl>
                                        <p:attrNameLst>
                                          <p:attrName>ppt_h</p:attrName>
                                        </p:attrNameLst>
                                      </p:cBhvr>
                                      <p:tavLst>
                                        <p:tav tm="0">
                                          <p:val>
                                            <p:fltVal val="0"/>
                                          </p:val>
                                        </p:tav>
                                        <p:tav tm="100000">
                                          <p:val>
                                            <p:strVal val="#ppt_h"/>
                                          </p:val>
                                        </p:tav>
                                      </p:tavLst>
                                    </p:anim>
                                    <p:anim calcmode="lin" valueType="num">
                                      <p:cBhvr>
                                        <p:cTn id="108" dur="500" fill="hold"/>
                                        <p:tgtEl>
                                          <p:spTgt spid="70"/>
                                        </p:tgtEl>
                                        <p:attrNameLst>
                                          <p:attrName>style.rotation</p:attrName>
                                        </p:attrNameLst>
                                      </p:cBhvr>
                                      <p:tavLst>
                                        <p:tav tm="0">
                                          <p:val>
                                            <p:fltVal val="360"/>
                                          </p:val>
                                        </p:tav>
                                        <p:tav tm="100000">
                                          <p:val>
                                            <p:fltVal val="0"/>
                                          </p:val>
                                        </p:tav>
                                      </p:tavLst>
                                    </p:anim>
                                    <p:animEffect transition="in" filter="fade">
                                      <p:cBhvr>
                                        <p:cTn id="109" dur="500"/>
                                        <p:tgtEl>
                                          <p:spTgt spid="70"/>
                                        </p:tgtEl>
                                      </p:cBhvr>
                                    </p:animEffect>
                                  </p:childTnLst>
                                </p:cTn>
                              </p:par>
                              <p:par>
                                <p:cTn id="110" presetID="49" presetClass="entr" presetSubtype="0" decel="100000" fill="hold" grpId="0" nodeType="withEffect">
                                  <p:stCondLst>
                                    <p:cond delay="0"/>
                                  </p:stCondLst>
                                  <p:childTnLst>
                                    <p:set>
                                      <p:cBhvr>
                                        <p:cTn id="111" dur="1" fill="hold">
                                          <p:stCondLst>
                                            <p:cond delay="0"/>
                                          </p:stCondLst>
                                        </p:cTn>
                                        <p:tgtEl>
                                          <p:spTgt spid="61"/>
                                        </p:tgtEl>
                                        <p:attrNameLst>
                                          <p:attrName>style.visibility</p:attrName>
                                        </p:attrNameLst>
                                      </p:cBhvr>
                                      <p:to>
                                        <p:strVal val="visible"/>
                                      </p:to>
                                    </p:set>
                                    <p:anim calcmode="lin" valueType="num">
                                      <p:cBhvr>
                                        <p:cTn id="112" dur="500" fill="hold"/>
                                        <p:tgtEl>
                                          <p:spTgt spid="61"/>
                                        </p:tgtEl>
                                        <p:attrNameLst>
                                          <p:attrName>ppt_w</p:attrName>
                                        </p:attrNameLst>
                                      </p:cBhvr>
                                      <p:tavLst>
                                        <p:tav tm="0">
                                          <p:val>
                                            <p:fltVal val="0"/>
                                          </p:val>
                                        </p:tav>
                                        <p:tav tm="100000">
                                          <p:val>
                                            <p:strVal val="#ppt_w"/>
                                          </p:val>
                                        </p:tav>
                                      </p:tavLst>
                                    </p:anim>
                                    <p:anim calcmode="lin" valueType="num">
                                      <p:cBhvr>
                                        <p:cTn id="113" dur="500" fill="hold"/>
                                        <p:tgtEl>
                                          <p:spTgt spid="61"/>
                                        </p:tgtEl>
                                        <p:attrNameLst>
                                          <p:attrName>ppt_h</p:attrName>
                                        </p:attrNameLst>
                                      </p:cBhvr>
                                      <p:tavLst>
                                        <p:tav tm="0">
                                          <p:val>
                                            <p:fltVal val="0"/>
                                          </p:val>
                                        </p:tav>
                                        <p:tav tm="100000">
                                          <p:val>
                                            <p:strVal val="#ppt_h"/>
                                          </p:val>
                                        </p:tav>
                                      </p:tavLst>
                                    </p:anim>
                                    <p:anim calcmode="lin" valueType="num">
                                      <p:cBhvr>
                                        <p:cTn id="114" dur="500" fill="hold"/>
                                        <p:tgtEl>
                                          <p:spTgt spid="61"/>
                                        </p:tgtEl>
                                        <p:attrNameLst>
                                          <p:attrName>style.rotation</p:attrName>
                                        </p:attrNameLst>
                                      </p:cBhvr>
                                      <p:tavLst>
                                        <p:tav tm="0">
                                          <p:val>
                                            <p:fltVal val="360"/>
                                          </p:val>
                                        </p:tav>
                                        <p:tav tm="100000">
                                          <p:val>
                                            <p:fltVal val="0"/>
                                          </p:val>
                                        </p:tav>
                                      </p:tavLst>
                                    </p:anim>
                                    <p:animEffect transition="in" filter="fade">
                                      <p:cBhvr>
                                        <p:cTn id="115" dur="500"/>
                                        <p:tgtEl>
                                          <p:spTgt spid="61"/>
                                        </p:tgtEl>
                                      </p:cBhvr>
                                    </p:animEffect>
                                  </p:childTnLst>
                                </p:cTn>
                              </p:par>
                              <p:par>
                                <p:cTn id="116" presetID="49" presetClass="entr" presetSubtype="0" decel="10000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 calcmode="lin" valueType="num">
                                      <p:cBhvr>
                                        <p:cTn id="118" dur="500" fill="hold"/>
                                        <p:tgtEl>
                                          <p:spTgt spid="73"/>
                                        </p:tgtEl>
                                        <p:attrNameLst>
                                          <p:attrName>ppt_w</p:attrName>
                                        </p:attrNameLst>
                                      </p:cBhvr>
                                      <p:tavLst>
                                        <p:tav tm="0">
                                          <p:val>
                                            <p:fltVal val="0"/>
                                          </p:val>
                                        </p:tav>
                                        <p:tav tm="100000">
                                          <p:val>
                                            <p:strVal val="#ppt_w"/>
                                          </p:val>
                                        </p:tav>
                                      </p:tavLst>
                                    </p:anim>
                                    <p:anim calcmode="lin" valueType="num">
                                      <p:cBhvr>
                                        <p:cTn id="119" dur="500" fill="hold"/>
                                        <p:tgtEl>
                                          <p:spTgt spid="73"/>
                                        </p:tgtEl>
                                        <p:attrNameLst>
                                          <p:attrName>ppt_h</p:attrName>
                                        </p:attrNameLst>
                                      </p:cBhvr>
                                      <p:tavLst>
                                        <p:tav tm="0">
                                          <p:val>
                                            <p:fltVal val="0"/>
                                          </p:val>
                                        </p:tav>
                                        <p:tav tm="100000">
                                          <p:val>
                                            <p:strVal val="#ppt_h"/>
                                          </p:val>
                                        </p:tav>
                                      </p:tavLst>
                                    </p:anim>
                                    <p:anim calcmode="lin" valueType="num">
                                      <p:cBhvr>
                                        <p:cTn id="120" dur="500" fill="hold"/>
                                        <p:tgtEl>
                                          <p:spTgt spid="73"/>
                                        </p:tgtEl>
                                        <p:attrNameLst>
                                          <p:attrName>style.rotation</p:attrName>
                                        </p:attrNameLst>
                                      </p:cBhvr>
                                      <p:tavLst>
                                        <p:tav tm="0">
                                          <p:val>
                                            <p:fltVal val="360"/>
                                          </p:val>
                                        </p:tav>
                                        <p:tav tm="100000">
                                          <p:val>
                                            <p:fltVal val="0"/>
                                          </p:val>
                                        </p:tav>
                                      </p:tavLst>
                                    </p:anim>
                                    <p:animEffect transition="in" filter="fade">
                                      <p:cBhvr>
                                        <p:cTn id="121" dur="500"/>
                                        <p:tgtEl>
                                          <p:spTgt spid="73"/>
                                        </p:tgtEl>
                                      </p:cBhvr>
                                    </p:animEffect>
                                  </p:childTnLst>
                                </p:cTn>
                              </p:par>
                            </p:childTnLst>
                          </p:cTn>
                        </p:par>
                        <p:par>
                          <p:cTn id="122" fill="hold">
                            <p:stCondLst>
                              <p:cond delay="3250"/>
                            </p:stCondLst>
                            <p:childTnLst>
                              <p:par>
                                <p:cTn id="123" presetID="49" presetClass="entr" presetSubtype="0" decel="10000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anim calcmode="lin" valueType="num">
                                      <p:cBhvr>
                                        <p:cTn id="125" dur="500" fill="hold"/>
                                        <p:tgtEl>
                                          <p:spTgt spid="62"/>
                                        </p:tgtEl>
                                        <p:attrNameLst>
                                          <p:attrName>ppt_w</p:attrName>
                                        </p:attrNameLst>
                                      </p:cBhvr>
                                      <p:tavLst>
                                        <p:tav tm="0">
                                          <p:val>
                                            <p:fltVal val="0"/>
                                          </p:val>
                                        </p:tav>
                                        <p:tav tm="100000">
                                          <p:val>
                                            <p:strVal val="#ppt_w"/>
                                          </p:val>
                                        </p:tav>
                                      </p:tavLst>
                                    </p:anim>
                                    <p:anim calcmode="lin" valueType="num">
                                      <p:cBhvr>
                                        <p:cTn id="126" dur="500" fill="hold"/>
                                        <p:tgtEl>
                                          <p:spTgt spid="62"/>
                                        </p:tgtEl>
                                        <p:attrNameLst>
                                          <p:attrName>ppt_h</p:attrName>
                                        </p:attrNameLst>
                                      </p:cBhvr>
                                      <p:tavLst>
                                        <p:tav tm="0">
                                          <p:val>
                                            <p:fltVal val="0"/>
                                          </p:val>
                                        </p:tav>
                                        <p:tav tm="100000">
                                          <p:val>
                                            <p:strVal val="#ppt_h"/>
                                          </p:val>
                                        </p:tav>
                                      </p:tavLst>
                                    </p:anim>
                                    <p:anim calcmode="lin" valueType="num">
                                      <p:cBhvr>
                                        <p:cTn id="127" dur="500" fill="hold"/>
                                        <p:tgtEl>
                                          <p:spTgt spid="62"/>
                                        </p:tgtEl>
                                        <p:attrNameLst>
                                          <p:attrName>style.rotation</p:attrName>
                                        </p:attrNameLst>
                                      </p:cBhvr>
                                      <p:tavLst>
                                        <p:tav tm="0">
                                          <p:val>
                                            <p:fltVal val="360"/>
                                          </p:val>
                                        </p:tav>
                                        <p:tav tm="100000">
                                          <p:val>
                                            <p:fltVal val="0"/>
                                          </p:val>
                                        </p:tav>
                                      </p:tavLst>
                                    </p:anim>
                                    <p:animEffect transition="in" filter="fade">
                                      <p:cBhvr>
                                        <p:cTn id="128" dur="500"/>
                                        <p:tgtEl>
                                          <p:spTgt spid="62"/>
                                        </p:tgtEl>
                                      </p:cBhvr>
                                    </p:animEffect>
                                  </p:childTnLst>
                                </p:cTn>
                              </p:par>
                              <p:par>
                                <p:cTn id="129" presetID="49" presetClass="entr" presetSubtype="0" decel="10000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p:cTn id="131" dur="500" fill="hold"/>
                                        <p:tgtEl>
                                          <p:spTgt spid="72"/>
                                        </p:tgtEl>
                                        <p:attrNameLst>
                                          <p:attrName>ppt_w</p:attrName>
                                        </p:attrNameLst>
                                      </p:cBhvr>
                                      <p:tavLst>
                                        <p:tav tm="0">
                                          <p:val>
                                            <p:fltVal val="0"/>
                                          </p:val>
                                        </p:tav>
                                        <p:tav tm="100000">
                                          <p:val>
                                            <p:strVal val="#ppt_w"/>
                                          </p:val>
                                        </p:tav>
                                      </p:tavLst>
                                    </p:anim>
                                    <p:anim calcmode="lin" valueType="num">
                                      <p:cBhvr>
                                        <p:cTn id="132" dur="500" fill="hold"/>
                                        <p:tgtEl>
                                          <p:spTgt spid="72"/>
                                        </p:tgtEl>
                                        <p:attrNameLst>
                                          <p:attrName>ppt_h</p:attrName>
                                        </p:attrNameLst>
                                      </p:cBhvr>
                                      <p:tavLst>
                                        <p:tav tm="0">
                                          <p:val>
                                            <p:fltVal val="0"/>
                                          </p:val>
                                        </p:tav>
                                        <p:tav tm="100000">
                                          <p:val>
                                            <p:strVal val="#ppt_h"/>
                                          </p:val>
                                        </p:tav>
                                      </p:tavLst>
                                    </p:anim>
                                    <p:anim calcmode="lin" valueType="num">
                                      <p:cBhvr>
                                        <p:cTn id="133" dur="500" fill="hold"/>
                                        <p:tgtEl>
                                          <p:spTgt spid="72"/>
                                        </p:tgtEl>
                                        <p:attrNameLst>
                                          <p:attrName>style.rotation</p:attrName>
                                        </p:attrNameLst>
                                      </p:cBhvr>
                                      <p:tavLst>
                                        <p:tav tm="0">
                                          <p:val>
                                            <p:fltVal val="360"/>
                                          </p:val>
                                        </p:tav>
                                        <p:tav tm="100000">
                                          <p:val>
                                            <p:fltVal val="0"/>
                                          </p:val>
                                        </p:tav>
                                      </p:tavLst>
                                    </p:anim>
                                    <p:animEffect transition="in" filter="fade">
                                      <p:cBhvr>
                                        <p:cTn id="134" dur="500"/>
                                        <p:tgtEl>
                                          <p:spTgt spid="72"/>
                                        </p:tgtEl>
                                      </p:cBhvr>
                                    </p:animEffect>
                                  </p:childTnLst>
                                </p:cTn>
                              </p:par>
                              <p:par>
                                <p:cTn id="135" presetID="49" presetClass="entr" presetSubtype="0" decel="100000" fill="hold" grpId="0" nodeType="withEffect">
                                  <p:stCondLst>
                                    <p:cond delay="0"/>
                                  </p:stCondLst>
                                  <p:childTnLst>
                                    <p:set>
                                      <p:cBhvr>
                                        <p:cTn id="136" dur="1" fill="hold">
                                          <p:stCondLst>
                                            <p:cond delay="0"/>
                                          </p:stCondLst>
                                        </p:cTn>
                                        <p:tgtEl>
                                          <p:spTgt spid="78"/>
                                        </p:tgtEl>
                                        <p:attrNameLst>
                                          <p:attrName>style.visibility</p:attrName>
                                        </p:attrNameLst>
                                      </p:cBhvr>
                                      <p:to>
                                        <p:strVal val="visible"/>
                                      </p:to>
                                    </p:set>
                                    <p:anim calcmode="lin" valueType="num">
                                      <p:cBhvr>
                                        <p:cTn id="137" dur="500" fill="hold"/>
                                        <p:tgtEl>
                                          <p:spTgt spid="78"/>
                                        </p:tgtEl>
                                        <p:attrNameLst>
                                          <p:attrName>ppt_w</p:attrName>
                                        </p:attrNameLst>
                                      </p:cBhvr>
                                      <p:tavLst>
                                        <p:tav tm="0">
                                          <p:val>
                                            <p:fltVal val="0"/>
                                          </p:val>
                                        </p:tav>
                                        <p:tav tm="100000">
                                          <p:val>
                                            <p:strVal val="#ppt_w"/>
                                          </p:val>
                                        </p:tav>
                                      </p:tavLst>
                                    </p:anim>
                                    <p:anim calcmode="lin" valueType="num">
                                      <p:cBhvr>
                                        <p:cTn id="138" dur="500" fill="hold"/>
                                        <p:tgtEl>
                                          <p:spTgt spid="78"/>
                                        </p:tgtEl>
                                        <p:attrNameLst>
                                          <p:attrName>ppt_h</p:attrName>
                                        </p:attrNameLst>
                                      </p:cBhvr>
                                      <p:tavLst>
                                        <p:tav tm="0">
                                          <p:val>
                                            <p:fltVal val="0"/>
                                          </p:val>
                                        </p:tav>
                                        <p:tav tm="100000">
                                          <p:val>
                                            <p:strVal val="#ppt_h"/>
                                          </p:val>
                                        </p:tav>
                                      </p:tavLst>
                                    </p:anim>
                                    <p:anim calcmode="lin" valueType="num">
                                      <p:cBhvr>
                                        <p:cTn id="139" dur="500" fill="hold"/>
                                        <p:tgtEl>
                                          <p:spTgt spid="78"/>
                                        </p:tgtEl>
                                        <p:attrNameLst>
                                          <p:attrName>style.rotation</p:attrName>
                                        </p:attrNameLst>
                                      </p:cBhvr>
                                      <p:tavLst>
                                        <p:tav tm="0">
                                          <p:val>
                                            <p:fltVal val="360"/>
                                          </p:val>
                                        </p:tav>
                                        <p:tav tm="100000">
                                          <p:val>
                                            <p:fltVal val="0"/>
                                          </p:val>
                                        </p:tav>
                                      </p:tavLst>
                                    </p:anim>
                                    <p:animEffect transition="in" filter="fade">
                                      <p:cBhvr>
                                        <p:cTn id="140" dur="500"/>
                                        <p:tgtEl>
                                          <p:spTgt spid="78"/>
                                        </p:tgtEl>
                                      </p:cBhvr>
                                    </p:animEffect>
                                  </p:childTnLst>
                                </p:cTn>
                              </p:par>
                            </p:childTnLst>
                          </p:cTn>
                        </p:par>
                        <p:par>
                          <p:cTn id="141" fill="hold">
                            <p:stCondLst>
                              <p:cond delay="3750"/>
                            </p:stCondLst>
                            <p:childTnLst>
                              <p:par>
                                <p:cTn id="142" presetID="49" presetClass="entr" presetSubtype="0" decel="100000" fill="hold" grpId="0" nodeType="afterEffect">
                                  <p:stCondLst>
                                    <p:cond delay="0"/>
                                  </p:stCondLst>
                                  <p:childTnLst>
                                    <p:set>
                                      <p:cBhvr>
                                        <p:cTn id="143" dur="1" fill="hold">
                                          <p:stCondLst>
                                            <p:cond delay="0"/>
                                          </p:stCondLst>
                                        </p:cTn>
                                        <p:tgtEl>
                                          <p:spTgt spid="79"/>
                                        </p:tgtEl>
                                        <p:attrNameLst>
                                          <p:attrName>style.visibility</p:attrName>
                                        </p:attrNameLst>
                                      </p:cBhvr>
                                      <p:to>
                                        <p:strVal val="visible"/>
                                      </p:to>
                                    </p:set>
                                    <p:anim calcmode="lin" valueType="num">
                                      <p:cBhvr>
                                        <p:cTn id="144" dur="500" fill="hold"/>
                                        <p:tgtEl>
                                          <p:spTgt spid="79"/>
                                        </p:tgtEl>
                                        <p:attrNameLst>
                                          <p:attrName>ppt_w</p:attrName>
                                        </p:attrNameLst>
                                      </p:cBhvr>
                                      <p:tavLst>
                                        <p:tav tm="0">
                                          <p:val>
                                            <p:fltVal val="0"/>
                                          </p:val>
                                        </p:tav>
                                        <p:tav tm="100000">
                                          <p:val>
                                            <p:strVal val="#ppt_w"/>
                                          </p:val>
                                        </p:tav>
                                      </p:tavLst>
                                    </p:anim>
                                    <p:anim calcmode="lin" valueType="num">
                                      <p:cBhvr>
                                        <p:cTn id="145" dur="500" fill="hold"/>
                                        <p:tgtEl>
                                          <p:spTgt spid="79"/>
                                        </p:tgtEl>
                                        <p:attrNameLst>
                                          <p:attrName>ppt_h</p:attrName>
                                        </p:attrNameLst>
                                      </p:cBhvr>
                                      <p:tavLst>
                                        <p:tav tm="0">
                                          <p:val>
                                            <p:fltVal val="0"/>
                                          </p:val>
                                        </p:tav>
                                        <p:tav tm="100000">
                                          <p:val>
                                            <p:strVal val="#ppt_h"/>
                                          </p:val>
                                        </p:tav>
                                      </p:tavLst>
                                    </p:anim>
                                    <p:anim calcmode="lin" valueType="num">
                                      <p:cBhvr>
                                        <p:cTn id="146" dur="500" fill="hold"/>
                                        <p:tgtEl>
                                          <p:spTgt spid="79"/>
                                        </p:tgtEl>
                                        <p:attrNameLst>
                                          <p:attrName>style.rotation</p:attrName>
                                        </p:attrNameLst>
                                      </p:cBhvr>
                                      <p:tavLst>
                                        <p:tav tm="0">
                                          <p:val>
                                            <p:fltVal val="360"/>
                                          </p:val>
                                        </p:tav>
                                        <p:tav tm="100000">
                                          <p:val>
                                            <p:fltVal val="0"/>
                                          </p:val>
                                        </p:tav>
                                      </p:tavLst>
                                    </p:anim>
                                    <p:animEffect transition="in" filter="fade">
                                      <p:cBhvr>
                                        <p:cTn id="14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8" grpId="0" animBg="1"/>
      <p:bldP spid="79" grpId="0" animBg="1"/>
      <p:bldP spid="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47"/>
          <p:cNvSpPr>
            <a:spLocks noChangeArrowheads="1"/>
          </p:cNvSpPr>
          <p:nvPr/>
        </p:nvSpPr>
        <p:spPr bwMode="auto">
          <a:xfrm>
            <a:off x="2810736" y="1617554"/>
            <a:ext cx="8360847" cy="4336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1400" dirty="0" smtClean="0"/>
              <a:t>       </a:t>
            </a:r>
            <a:r>
              <a:rPr lang="zh-CN" altLang="zh-CN" sz="1400" dirty="0" smtClean="0"/>
              <a:t>三维</a:t>
            </a:r>
            <a:r>
              <a:rPr lang="zh-CN" altLang="zh-CN" sz="1400" dirty="0"/>
              <a:t>游戏既是虚拟现实技术重要的应用方向之一，也为虚拟现实技术的快速发展起了巨大的需求牵引作用。尽管存在众多的技术难题，虚拟现实技术在竞争激烈的游戏市场中还是得到了越来越多的重视和应用。可以说，电脑游戏自产生以来，一直都在朝着虚拟现实的方向发展，虚拟现实技术发展的最终目标已经成为三维游戏工作者的崇高追求。从最初的文字</a:t>
            </a:r>
            <a:r>
              <a:rPr lang="en-US" altLang="zh-CN" sz="1400" dirty="0"/>
              <a:t>MUD</a:t>
            </a:r>
            <a:r>
              <a:rPr lang="zh-CN" altLang="zh-CN" sz="1400" dirty="0"/>
              <a:t>游戏，到二维游戏、三维游戏，再到网络三维游戏，游戏在保持其实实时性和交互性的同时，逼真度和沉浸感正在一步步地提高和加强，随着三维技术的快速发展和软硬件技术的不断进步，在不远的将来，真正意义上的虚拟现实游戏必将为人类娱乐、教育和经济发展作出新的更大的贡献，而</a:t>
            </a:r>
            <a:r>
              <a:rPr lang="en-US" altLang="zh-CN" sz="1400" dirty="0"/>
              <a:t>VR</a:t>
            </a:r>
            <a:r>
              <a:rPr lang="zh-CN" altLang="zh-CN" sz="1400" dirty="0"/>
              <a:t>技术正是为这一发展提供了契机。</a:t>
            </a:r>
          </a:p>
          <a:p>
            <a:pPr>
              <a:lnSpc>
                <a:spcPct val="150000"/>
              </a:lnSpc>
              <a:buNone/>
            </a:pPr>
            <a:r>
              <a:rPr lang="zh-CN" altLang="en-US" sz="1400" dirty="0" smtClean="0"/>
              <a:t>       </a:t>
            </a:r>
            <a:r>
              <a:rPr lang="zh-CN" altLang="zh-CN" sz="1400" dirty="0" smtClean="0"/>
              <a:t>在</a:t>
            </a:r>
            <a:r>
              <a:rPr lang="zh-CN" altLang="zh-CN" sz="1400" dirty="0"/>
              <a:t>当前</a:t>
            </a:r>
            <a:r>
              <a:rPr lang="en-US" altLang="zh-CN" sz="1400" dirty="0"/>
              <a:t>VR</a:t>
            </a:r>
            <a:r>
              <a:rPr lang="zh-CN" altLang="zh-CN" sz="1400" dirty="0"/>
              <a:t>技术在游戏领域的种种发展现状来看，</a:t>
            </a:r>
            <a:r>
              <a:rPr lang="en-US" altLang="zh-CN" sz="1400" dirty="0"/>
              <a:t>VR</a:t>
            </a:r>
            <a:r>
              <a:rPr lang="zh-CN" altLang="zh-CN" sz="1400" dirty="0"/>
              <a:t>虽然资金雄厚，但因受当前技术制约，</a:t>
            </a:r>
            <a:r>
              <a:rPr lang="en-US" altLang="zh-CN" sz="1400" dirty="0"/>
              <a:t>VR</a:t>
            </a:r>
            <a:r>
              <a:rPr lang="zh-CN" altLang="zh-CN" sz="1400" dirty="0"/>
              <a:t>在游戏领域的应用与发展处在一个游戏设备昂贵，受众群体有限，</a:t>
            </a:r>
            <a:r>
              <a:rPr lang="en-US" altLang="zh-CN" sz="1400" dirty="0"/>
              <a:t>VR</a:t>
            </a:r>
            <a:r>
              <a:rPr lang="zh-CN" altLang="zh-CN" sz="1400" dirty="0"/>
              <a:t>过度宣传缺乏</a:t>
            </a:r>
            <a:r>
              <a:rPr lang="en-US" altLang="zh-CN" sz="1400" dirty="0"/>
              <a:t>VR</a:t>
            </a:r>
            <a:r>
              <a:rPr lang="zh-CN" altLang="zh-CN" sz="1400" dirty="0"/>
              <a:t>核心游戏的情况下，想要进一步发展，在很大程度上取决于</a:t>
            </a:r>
            <a:r>
              <a:rPr lang="en-US" altLang="zh-CN" sz="1400" dirty="0"/>
              <a:t>VR</a:t>
            </a:r>
            <a:r>
              <a:rPr lang="zh-CN" altLang="zh-CN" sz="1400" dirty="0"/>
              <a:t>技术的发展程度，一旦</a:t>
            </a:r>
            <a:r>
              <a:rPr lang="en-US" altLang="zh-CN" sz="1400" dirty="0"/>
              <a:t>VR</a:t>
            </a:r>
            <a:r>
              <a:rPr lang="zh-CN" altLang="zh-CN" sz="1400" dirty="0"/>
              <a:t>设备价格下降，</a:t>
            </a:r>
            <a:r>
              <a:rPr lang="en-US" altLang="zh-CN" sz="1400" dirty="0"/>
              <a:t>VR</a:t>
            </a:r>
            <a:r>
              <a:rPr lang="zh-CN" altLang="zh-CN" sz="1400" dirty="0"/>
              <a:t>出现具有代表性的游戏，那</a:t>
            </a:r>
            <a:r>
              <a:rPr lang="en-US" altLang="zh-CN" sz="1400" dirty="0"/>
              <a:t>VR</a:t>
            </a:r>
            <a:r>
              <a:rPr lang="zh-CN" altLang="zh-CN" sz="1400" dirty="0"/>
              <a:t>在游戏中的发展将是突飞猛进的，但就目前的技术条件来看，</a:t>
            </a:r>
            <a:r>
              <a:rPr lang="en-US" altLang="zh-CN" sz="1400" dirty="0"/>
              <a:t>VR</a:t>
            </a:r>
            <a:r>
              <a:rPr lang="zh-CN" altLang="zh-CN" sz="1400" dirty="0"/>
              <a:t>游戏技术尚处于起步阶段，而游戏开发商的盈利方式也伤不明了，虽然</a:t>
            </a:r>
            <a:r>
              <a:rPr lang="en-US" altLang="zh-CN" sz="1400" dirty="0"/>
              <a:t>VR</a:t>
            </a:r>
            <a:r>
              <a:rPr lang="zh-CN" altLang="zh-CN" sz="1400" dirty="0"/>
              <a:t>游戏在近期中可能无法取得技术进步，但其未来的发展前景是十分可观的。</a:t>
            </a:r>
          </a:p>
        </p:txBody>
      </p:sp>
      <p:sp>
        <p:nvSpPr>
          <p:cNvPr id="47" name="矩形 3"/>
          <p:cNvSpPr>
            <a:spLocks noChangeArrowheads="1"/>
          </p:cNvSpPr>
          <p:nvPr/>
        </p:nvSpPr>
        <p:spPr bwMode="auto">
          <a:xfrm>
            <a:off x="5958652" y="515424"/>
            <a:ext cx="1460638"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sz="2933" b="1" dirty="0" smtClean="0">
                <a:solidFill>
                  <a:schemeClr val="tx1">
                    <a:lumMod val="75000"/>
                    <a:lumOff val="25000"/>
                  </a:schemeClr>
                </a:solidFill>
                <a:latin typeface="Arial" panose="020B0604020202020204" pitchFamily="34" charset="0"/>
                <a:cs typeface="Arial" panose="020B0604020202020204" pitchFamily="34" charset="0"/>
              </a:rPr>
              <a:t>VR</a:t>
            </a: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游戏</a:t>
            </a:r>
            <a:endParaRPr lang="en-US" altLang="zh-CN" sz="2933"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8" name="组合 47"/>
          <p:cNvGrpSpPr/>
          <p:nvPr/>
        </p:nvGrpSpPr>
        <p:grpSpPr>
          <a:xfrm>
            <a:off x="5334856" y="570216"/>
            <a:ext cx="263341" cy="395013"/>
            <a:chOff x="5284519" y="1508166"/>
            <a:chExt cx="213756" cy="427512"/>
          </a:xfrm>
        </p:grpSpPr>
        <p:cxnSp>
          <p:nvCxnSpPr>
            <p:cNvPr id="49" name="直接连接符 4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2487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59"/>
          <p:cNvSpPr txBox="1">
            <a:spLocks noChangeArrowheads="1"/>
          </p:cNvSpPr>
          <p:nvPr/>
        </p:nvSpPr>
        <p:spPr bwMode="auto">
          <a:xfrm flipH="1">
            <a:off x="4439816" y="5444304"/>
            <a:ext cx="3312368" cy="461665"/>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400" kern="0" dirty="0" smtClean="0">
                <a:solidFill>
                  <a:schemeClr val="bg1">
                    <a:lumMod val="85000"/>
                  </a:schemeClr>
                </a:solidFill>
                <a:latin typeface="微软雅黑" pitchFamily="34" charset="-122"/>
                <a:ea typeface="微软雅黑" pitchFamily="34" charset="-122"/>
              </a:rPr>
              <a:t>总结</a:t>
            </a:r>
            <a:endParaRPr lang="en-US" altLang="ko-KR" sz="2400" kern="0" dirty="0">
              <a:solidFill>
                <a:schemeClr val="bg1">
                  <a:lumMod val="85000"/>
                </a:schemeClr>
              </a:solidFill>
              <a:latin typeface="微软雅黑" pitchFamily="34" charset="-122"/>
              <a:ea typeface="微软雅黑" pitchFamily="3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75491" y="1230336"/>
            <a:ext cx="10899674" cy="2585323"/>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Microsoft YaHei" charset="0"/>
                <a:ea typeface="Microsoft YaHei" charset="0"/>
                <a:cs typeface="Microsoft YaHei" charset="0"/>
              </a:rPr>
              <a:t>       </a:t>
            </a:r>
            <a:r>
              <a:rPr lang="en-US" altLang="zh-CN" dirty="0" smtClean="0">
                <a:latin typeface="Microsoft YaHei" charset="0"/>
                <a:ea typeface="Microsoft YaHei" charset="0"/>
                <a:cs typeface="Microsoft YaHei" charset="0"/>
              </a:rPr>
              <a:t>2016</a:t>
            </a:r>
            <a:r>
              <a:rPr lang="zh-CN" altLang="zh-CN" dirty="0">
                <a:latin typeface="Microsoft YaHei" charset="0"/>
                <a:ea typeface="Microsoft YaHei" charset="0"/>
                <a:cs typeface="Microsoft YaHei" charset="0"/>
              </a:rPr>
              <a:t>年是</a:t>
            </a:r>
            <a:r>
              <a:rPr lang="en-US" altLang="zh-CN" dirty="0">
                <a:latin typeface="Microsoft YaHei" charset="0"/>
                <a:ea typeface="Microsoft YaHei" charset="0"/>
                <a:cs typeface="Microsoft YaHei" charset="0"/>
              </a:rPr>
              <a:t>VR</a:t>
            </a:r>
            <a:r>
              <a:rPr lang="zh-CN" altLang="zh-CN" dirty="0">
                <a:latin typeface="Microsoft YaHei" charset="0"/>
                <a:ea typeface="Microsoft YaHei" charset="0"/>
                <a:cs typeface="Microsoft YaHei" charset="0"/>
              </a:rPr>
              <a:t>元年，</a:t>
            </a:r>
            <a:r>
              <a:rPr lang="en-US" altLang="zh-CN" dirty="0">
                <a:latin typeface="Microsoft YaHei" charset="0"/>
                <a:ea typeface="Microsoft YaHei" charset="0"/>
                <a:cs typeface="Microsoft YaHei" charset="0"/>
              </a:rPr>
              <a:t>VR</a:t>
            </a:r>
            <a:r>
              <a:rPr lang="zh-CN" altLang="zh-CN" dirty="0">
                <a:latin typeface="Microsoft YaHei" charset="0"/>
                <a:ea typeface="Microsoft YaHei" charset="0"/>
                <a:cs typeface="Microsoft YaHei" charset="0"/>
              </a:rPr>
              <a:t>在理论研究、技术创新、系统开发和应用推广方面都取得重要进展，显示出巨大的发展潜力和广阔的应用前景，我国在这一科技领域也进入了发展的新阶段，</a:t>
            </a:r>
            <a:r>
              <a:rPr lang="en-US" altLang="zh-CN" dirty="0">
                <a:latin typeface="Microsoft YaHei" charset="0"/>
                <a:ea typeface="Microsoft YaHei" charset="0"/>
                <a:cs typeface="Microsoft YaHei" charset="0"/>
              </a:rPr>
              <a:t>VR</a:t>
            </a:r>
            <a:r>
              <a:rPr lang="zh-CN" altLang="zh-CN" dirty="0">
                <a:latin typeface="Microsoft YaHei" charset="0"/>
                <a:ea typeface="Microsoft YaHei" charset="0"/>
                <a:cs typeface="Microsoft YaHei" charset="0"/>
              </a:rPr>
              <a:t>技术已经成为我国信息科学技术发展的国家目标。同时</a:t>
            </a:r>
            <a:r>
              <a:rPr lang="en-US" altLang="zh-CN" dirty="0">
                <a:latin typeface="Microsoft YaHei" charset="0"/>
                <a:ea typeface="Microsoft YaHei" charset="0"/>
                <a:cs typeface="Microsoft YaHei" charset="0"/>
              </a:rPr>
              <a:t>VR</a:t>
            </a:r>
            <a:r>
              <a:rPr lang="zh-CN" altLang="zh-CN" dirty="0">
                <a:latin typeface="Microsoft YaHei" charset="0"/>
                <a:ea typeface="Microsoft YaHei" charset="0"/>
                <a:cs typeface="Microsoft YaHei" charset="0"/>
              </a:rPr>
              <a:t>研究领域仍然存在大量有待解决的问题和难题，而且还在不断产生新的理论和关键技术问题，这些问题的突破会导致</a:t>
            </a:r>
            <a:r>
              <a:rPr lang="en-US" altLang="zh-CN" dirty="0">
                <a:latin typeface="Microsoft YaHei" charset="0"/>
                <a:ea typeface="Microsoft YaHei" charset="0"/>
                <a:cs typeface="Microsoft YaHei" charset="0"/>
              </a:rPr>
              <a:t>VR</a:t>
            </a:r>
            <a:r>
              <a:rPr lang="zh-CN" altLang="zh-CN" dirty="0">
                <a:latin typeface="Microsoft YaHei" charset="0"/>
                <a:ea typeface="Microsoft YaHei" charset="0"/>
                <a:cs typeface="Microsoft YaHei" charset="0"/>
              </a:rPr>
              <a:t>技术的更大发展，希望越来越多的人加入到</a:t>
            </a:r>
            <a:r>
              <a:rPr lang="en-US" altLang="zh-CN" dirty="0">
                <a:latin typeface="Microsoft YaHei" charset="0"/>
                <a:ea typeface="Microsoft YaHei" charset="0"/>
                <a:cs typeface="Microsoft YaHei" charset="0"/>
              </a:rPr>
              <a:t>VR</a:t>
            </a:r>
            <a:r>
              <a:rPr lang="zh-CN" altLang="zh-CN" dirty="0">
                <a:latin typeface="Microsoft YaHei" charset="0"/>
                <a:ea typeface="Microsoft YaHei" charset="0"/>
                <a:cs typeface="Microsoft YaHei" charset="0"/>
              </a:rPr>
              <a:t>研究开发的队伍来。</a:t>
            </a:r>
          </a:p>
          <a:p>
            <a:pPr>
              <a:lnSpc>
                <a:spcPct val="150000"/>
              </a:lnSpc>
              <a:spcAft>
                <a:spcPts val="0"/>
              </a:spcAft>
              <a:defRPr/>
            </a:pPr>
            <a:endParaRPr lang="zh-CN" altLang="zh-CN" sz="1800" kern="100" dirty="0">
              <a:solidFill>
                <a:schemeClr val="tx1">
                  <a:lumMod val="75000"/>
                  <a:lumOff val="2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7887637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6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850"/>
                            </p:stCondLst>
                            <p:childTnLst>
                              <p:par>
                                <p:cTn id="22" presetID="22" presetClass="entr" presetSubtype="8"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873647" y="1848281"/>
            <a:ext cx="4444706" cy="1107988"/>
          </a:xfrm>
          <a:prstGeom prst="rect">
            <a:avLst/>
          </a:prstGeom>
        </p:spPr>
        <p:txBody>
          <a:bodyPr wrap="square" lIns="91432" tIns="45716" rIns="91432" bIns="45716" anchor="t">
            <a:spAutoFit/>
          </a:bodyPr>
          <a:lstStyle/>
          <a:p>
            <a:pPr algn="ctr" fontAlgn="ctr"/>
            <a:r>
              <a:rPr lang="zh-CN" altLang="en-US" sz="6600" b="1" spc="800" dirty="0" smtClean="0">
                <a:solidFill>
                  <a:srgbClr val="152F47"/>
                </a:solidFill>
                <a:latin typeface="微软雅黑" panose="020B0503020204020204" pitchFamily="34" charset="-122"/>
                <a:ea typeface="微软雅黑" panose="020B0503020204020204" pitchFamily="34" charset="-122"/>
              </a:rPr>
              <a:t>谢谢观看</a:t>
            </a:r>
            <a:endParaRPr lang="zh-CN" altLang="en-US" sz="6600" b="1" spc="800" dirty="0">
              <a:solidFill>
                <a:srgbClr val="152F47"/>
              </a:solidFill>
              <a:latin typeface="微软雅黑" panose="020B0503020204020204" pitchFamily="34" charset="-122"/>
              <a:ea typeface="微软雅黑" panose="020B0503020204020204" pitchFamily="34" charset="-122"/>
            </a:endParaRPr>
          </a:p>
        </p:txBody>
      </p:sp>
      <p:sp>
        <p:nvSpPr>
          <p:cNvPr id="27" name="矩形 26"/>
          <p:cNvSpPr/>
          <p:nvPr/>
        </p:nvSpPr>
        <p:spPr>
          <a:xfrm>
            <a:off x="4598306" y="4915922"/>
            <a:ext cx="3048396" cy="553990"/>
          </a:xfrm>
          <a:prstGeom prst="rect">
            <a:avLst/>
          </a:prstGeom>
        </p:spPr>
        <p:txBody>
          <a:bodyPr wrap="square" lIns="91432" tIns="45716" rIns="91432" bIns="45716">
            <a:spAutoFit/>
          </a:bodyPr>
          <a:lstStyle/>
          <a:p>
            <a:pPr algn="ctr">
              <a:lnSpc>
                <a:spcPct val="150000"/>
              </a:lnSpc>
            </a:pPr>
            <a:r>
              <a:rPr lang="en-US" altLang="zh-CN" sz="2000" b="1" spc="300" dirty="0">
                <a:solidFill>
                  <a:schemeClr val="bg1">
                    <a:lumMod val="95000"/>
                  </a:schemeClr>
                </a:solidFill>
                <a:latin typeface="微软雅黑" panose="020B0503020204020204" pitchFamily="34" charset="-122"/>
                <a:ea typeface="微软雅黑" panose="020B0503020204020204" pitchFamily="34" charset="-122"/>
              </a:rPr>
              <a:t>VR</a:t>
            </a:r>
            <a:r>
              <a:rPr lang="zh-CN" altLang="en-US" sz="2000" b="1" spc="300" dirty="0">
                <a:solidFill>
                  <a:schemeClr val="bg1">
                    <a:lumMod val="95000"/>
                  </a:schemeClr>
                </a:solidFill>
                <a:latin typeface="微软雅黑" panose="020B0503020204020204" pitchFamily="34" charset="-122"/>
                <a:ea typeface="微软雅黑" panose="020B0503020204020204" pitchFamily="34" charset="-122"/>
              </a:rPr>
              <a:t>技术的</a:t>
            </a:r>
            <a:r>
              <a:rPr lang="zh-CN" altLang="en-US" sz="2000" b="1" spc="300" dirty="0" smtClean="0">
                <a:solidFill>
                  <a:schemeClr val="bg1">
                    <a:lumMod val="95000"/>
                  </a:schemeClr>
                </a:solidFill>
                <a:latin typeface="微软雅黑" panose="020B0503020204020204" pitchFamily="34" charset="-122"/>
                <a:ea typeface="微软雅黑" panose="020B0503020204020204" pitchFamily="34" charset="-122"/>
              </a:rPr>
              <a:t>探索</a:t>
            </a:r>
            <a:endParaRPr lang="zh-CN" altLang="en-US" sz="2000" b="1"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flipH="1">
            <a:off x="4323653" y="5603783"/>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25"/>
          <p:cNvSpPr txBox="1"/>
          <p:nvPr/>
        </p:nvSpPr>
        <p:spPr>
          <a:xfrm>
            <a:off x="4276753" y="5633955"/>
            <a:ext cx="3638495"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600" dirty="0"/>
              <a:t>导师：李启雷      作者：陈伟哲</a:t>
            </a:r>
          </a:p>
        </p:txBody>
      </p:sp>
    </p:spTree>
    <p:extLst>
      <p:ext uri="{BB962C8B-B14F-4D97-AF65-F5344CB8AC3E}">
        <p14:creationId xmlns:p14="http://schemas.microsoft.com/office/powerpoint/2010/main" val="348101550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 calcmode="lin" valueType="num">
                                      <p:cBhvr>
                                        <p:cTn id="19" dur="500" fill="hold"/>
                                        <p:tgtEl>
                                          <p:spTgt spid="17"/>
                                        </p:tgtEl>
                                        <p:attrNameLst>
                                          <p:attrName>style.rotation</p:attrName>
                                        </p:attrNameLst>
                                      </p:cBhvr>
                                      <p:tavLst>
                                        <p:tav tm="0">
                                          <p:val>
                                            <p:fltVal val="360"/>
                                          </p:val>
                                        </p:tav>
                                        <p:tav tm="100000">
                                          <p:val>
                                            <p:fltVal val="0"/>
                                          </p:val>
                                        </p:tav>
                                      </p:tavLst>
                                    </p:anim>
                                    <p:animEffect transition="in" filter="fade">
                                      <p:cBhvr>
                                        <p:cTn id="20" dur="500"/>
                                        <p:tgtEl>
                                          <p:spTgt spid="17"/>
                                        </p:tgtEl>
                                      </p:cBhvr>
                                    </p:animEffect>
                                  </p:childTnLst>
                                </p:cTn>
                              </p:par>
                              <p:par>
                                <p:cTn id="21" presetID="49" presetClass="entr" presetSubtype="0"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 calcmode="lin" valueType="num">
                                      <p:cBhvr>
                                        <p:cTn id="25" dur="500" fill="hold"/>
                                        <p:tgtEl>
                                          <p:spTgt spid="16"/>
                                        </p:tgtEl>
                                        <p:attrNameLst>
                                          <p:attrName>style.rotation</p:attrName>
                                        </p:attrNameLst>
                                      </p:cBhvr>
                                      <p:tavLst>
                                        <p:tav tm="0">
                                          <p:val>
                                            <p:fltVal val="360"/>
                                          </p:val>
                                        </p:tav>
                                        <p:tav tm="100000">
                                          <p:val>
                                            <p:fltVal val="0"/>
                                          </p:val>
                                        </p:tav>
                                      </p:tavLst>
                                    </p:anim>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59"/>
          <p:cNvSpPr txBox="1">
            <a:spLocks noChangeArrowheads="1"/>
          </p:cNvSpPr>
          <p:nvPr/>
        </p:nvSpPr>
        <p:spPr bwMode="auto">
          <a:xfrm flipH="1">
            <a:off x="4439816" y="5444304"/>
            <a:ext cx="3312368" cy="461665"/>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en-US" altLang="zh-CN" sz="2400" kern="0" dirty="0" smtClean="0">
                <a:solidFill>
                  <a:schemeClr val="bg1">
                    <a:lumMod val="85000"/>
                  </a:schemeClr>
                </a:solidFill>
                <a:latin typeface="微软雅黑" pitchFamily="34" charset="-122"/>
                <a:ea typeface="微软雅黑" pitchFamily="34" charset="-122"/>
              </a:rPr>
              <a:t>VR</a:t>
            </a:r>
            <a:r>
              <a:rPr lang="zh-CN" altLang="en-US" sz="2400" kern="0" dirty="0" smtClean="0">
                <a:solidFill>
                  <a:schemeClr val="bg1">
                    <a:lumMod val="85000"/>
                  </a:schemeClr>
                </a:solidFill>
                <a:latin typeface="微软雅黑" pitchFamily="34" charset="-122"/>
                <a:ea typeface="微软雅黑" pitchFamily="34" charset="-122"/>
              </a:rPr>
              <a:t>简介</a:t>
            </a:r>
            <a:endParaRPr lang="en-US" altLang="ko-KR" sz="2400" kern="0" dirty="0">
              <a:solidFill>
                <a:schemeClr val="bg1">
                  <a:lumMod val="85000"/>
                </a:schemeClr>
              </a:solidFill>
              <a:latin typeface="微软雅黑" pitchFamily="34" charset="-122"/>
              <a:ea typeface="微软雅黑" pitchFamily="3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22482" y="390764"/>
            <a:ext cx="10899674" cy="3831818"/>
          </a:xfrm>
          <a:prstGeom prst="rect">
            <a:avLst/>
          </a:prstGeom>
        </p:spPr>
        <p:txBody>
          <a:bodyPr wrap="square">
            <a:spAutoFit/>
          </a:bodyPr>
          <a:lstStyle/>
          <a:p>
            <a:pPr>
              <a:lnSpc>
                <a:spcPct val="150000"/>
              </a:lnSpc>
              <a:spcAft>
                <a:spcPts val="0"/>
              </a:spcAft>
              <a:defRPr/>
            </a:pPr>
            <a:r>
              <a:rPr lang="zh-CN" altLang="en-US" kern="10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virtual reality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虚拟现实</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利用电脑模拟产生出一个三维空间的虚拟世界，提供用户关于视觉等感官的模拟，让用户感觉仿佛身历其境，可以及时、没有限制地观察三维空间内的事物。用户进行位置移动时，电脑可以立即进行复杂的运算，将精确的三维世界视频传回产生临场感。该技术集成了计算机图形、计算机仿真、人工智能、感应、显示及网络并行处理等技术的最新发展成果，是一种由计算机技术辅助生成的高技术模拟系统。</a:t>
            </a:r>
          </a:p>
          <a:p>
            <a:pPr>
              <a:lnSpc>
                <a:spcPct val="150000"/>
              </a:lnSpc>
              <a:spcAft>
                <a:spcPts val="0"/>
              </a:spcAft>
              <a:defRPr/>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虚拟</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现实是一个有着巨大潜力的媒介。它开启了一种不可思议的交互和交流方式</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可以让人瞬间转移到另一个地方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可以让你完全沉浸在其中</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一切感觉起来都会非常真实。它的核心技术有这几方面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:3D</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显示、运动追踪、输入设备、应用框架和开发工具。</a:t>
            </a:r>
          </a:p>
          <a:p>
            <a:pPr>
              <a:lnSpc>
                <a:spcPct val="150000"/>
              </a:lnSpc>
              <a:spcAft>
                <a:spcPts val="0"/>
              </a:spcAft>
              <a:defRPr/>
            </a:pP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767380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6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850"/>
                            </p:stCondLst>
                            <p:childTnLst>
                              <p:par>
                                <p:cTn id="22" presetID="22" presetClass="entr" presetSubtype="8"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66679" y="3767582"/>
            <a:ext cx="2954655" cy="1754326"/>
          </a:xfrm>
          <a:prstGeom prst="rect">
            <a:avLst/>
          </a:prstGeom>
          <a:noFill/>
        </p:spPr>
        <p:txBody>
          <a:bodyPr wrap="none" rtlCol="0">
            <a:spAutoFit/>
          </a:bodyPr>
          <a:lstStyle/>
          <a:p>
            <a:pPr algn="ctr"/>
            <a:r>
              <a:rPr lang="en-US" altLang="zh-CN" sz="5400" b="1" dirty="0" smtClean="0">
                <a:solidFill>
                  <a:srgbClr val="152F47"/>
                </a:solidFill>
                <a:latin typeface="微软雅黑" panose="020B0503020204020204" pitchFamily="34" charset="-122"/>
                <a:ea typeface="微软雅黑" panose="020B0503020204020204" pitchFamily="34" charset="-122"/>
              </a:rPr>
              <a:t>VR</a:t>
            </a:r>
            <a:r>
              <a:rPr lang="zh-CN" altLang="en-US" sz="5400" b="1" dirty="0" smtClean="0">
                <a:solidFill>
                  <a:srgbClr val="152F47"/>
                </a:solidFill>
                <a:latin typeface="微软雅黑" panose="020B0503020204020204" pitchFamily="34" charset="-122"/>
                <a:ea typeface="微软雅黑" panose="020B0503020204020204" pitchFamily="34" charset="-122"/>
              </a:rPr>
              <a:t>的</a:t>
            </a:r>
          </a:p>
          <a:p>
            <a:pPr algn="ctr"/>
            <a:r>
              <a:rPr lang="zh-CN" altLang="en-US" sz="5400" b="1" dirty="0" smtClean="0">
                <a:solidFill>
                  <a:srgbClr val="152F47"/>
                </a:solidFill>
                <a:latin typeface="微软雅黑" panose="020B0503020204020204" pitchFamily="34" charset="-122"/>
                <a:ea typeface="微软雅黑" panose="020B0503020204020204" pitchFamily="34" charset="-122"/>
              </a:rPr>
              <a:t>技术建模</a:t>
            </a: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2121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250"/>
                            </p:stCondLst>
                            <p:childTnLst>
                              <p:par>
                                <p:cTn id="18" presetID="49" presetClass="entr" presetSubtype="0" decel="10000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 calcmode="lin" valueType="num">
                                      <p:cBhvr>
                                        <p:cTn id="22" dur="500" fill="hold"/>
                                        <p:tgtEl>
                                          <p:spTgt spid="45"/>
                                        </p:tgtEl>
                                        <p:attrNameLst>
                                          <p:attrName>style.rotation</p:attrName>
                                        </p:attrNameLst>
                                      </p:cBhvr>
                                      <p:tavLst>
                                        <p:tav tm="0">
                                          <p:val>
                                            <p:fltVal val="360"/>
                                          </p:val>
                                        </p:tav>
                                        <p:tav tm="100000">
                                          <p:val>
                                            <p:fltVal val="0"/>
                                          </p:val>
                                        </p:tav>
                                      </p:tavLst>
                                    </p:anim>
                                    <p:animEffect transition="in" filter="fade">
                                      <p:cBhvr>
                                        <p:cTn id="23" dur="500"/>
                                        <p:tgtEl>
                                          <p:spTgt spid="45"/>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 calcmode="lin" valueType="num">
                                      <p:cBhvr>
                                        <p:cTn id="34" dur="500" fill="hold"/>
                                        <p:tgtEl>
                                          <p:spTgt spid="24"/>
                                        </p:tgtEl>
                                        <p:attrNameLst>
                                          <p:attrName>style.rotation</p:attrName>
                                        </p:attrNameLst>
                                      </p:cBhvr>
                                      <p:tavLst>
                                        <p:tav tm="0">
                                          <p:val>
                                            <p:fltVal val="360"/>
                                          </p:val>
                                        </p:tav>
                                        <p:tav tm="100000">
                                          <p:val>
                                            <p:fltVal val="0"/>
                                          </p:val>
                                        </p:tav>
                                      </p:tavLst>
                                    </p:anim>
                                    <p:animEffect transition="in" filter="fade">
                                      <p:cBhvr>
                                        <p:cTn id="35" dur="500"/>
                                        <p:tgtEl>
                                          <p:spTgt spid="24"/>
                                        </p:tgtEl>
                                      </p:cBhvr>
                                    </p:animEffect>
                                  </p:childTnLst>
                                </p:cTn>
                              </p:par>
                              <p:par>
                                <p:cTn id="36" presetID="49" presetClass="entr" presetSubtype="0" decel="10000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 calcmode="lin" valueType="num">
                                      <p:cBhvr>
                                        <p:cTn id="40" dur="500" fill="hold"/>
                                        <p:tgtEl>
                                          <p:spTgt spid="37"/>
                                        </p:tgtEl>
                                        <p:attrNameLst>
                                          <p:attrName>style.rotation</p:attrName>
                                        </p:attrNameLst>
                                      </p:cBhvr>
                                      <p:tavLst>
                                        <p:tav tm="0">
                                          <p:val>
                                            <p:fltVal val="360"/>
                                          </p:val>
                                        </p:tav>
                                        <p:tav tm="100000">
                                          <p:val>
                                            <p:fltVal val="0"/>
                                          </p:val>
                                        </p:tav>
                                      </p:tavLst>
                                    </p:anim>
                                    <p:animEffect transition="in" filter="fade">
                                      <p:cBhvr>
                                        <p:cTn id="41" dur="500"/>
                                        <p:tgtEl>
                                          <p:spTgt spid="37"/>
                                        </p:tgtEl>
                                      </p:cBhvr>
                                    </p:animEffect>
                                  </p:childTnLst>
                                </p:cTn>
                              </p:par>
                              <p:par>
                                <p:cTn id="42" presetID="49" presetClass="entr" presetSubtype="0" decel="10000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 calcmode="lin" valueType="num">
                                      <p:cBhvr>
                                        <p:cTn id="46" dur="500" fill="hold"/>
                                        <p:tgtEl>
                                          <p:spTgt spid="34"/>
                                        </p:tgtEl>
                                        <p:attrNameLst>
                                          <p:attrName>style.rotation</p:attrName>
                                        </p:attrNameLst>
                                      </p:cBhvr>
                                      <p:tavLst>
                                        <p:tav tm="0">
                                          <p:val>
                                            <p:fltVal val="360"/>
                                          </p:val>
                                        </p:tav>
                                        <p:tav tm="100000">
                                          <p:val>
                                            <p:fltVal val="0"/>
                                          </p:val>
                                        </p:tav>
                                      </p:tavLst>
                                    </p:anim>
                                    <p:animEffect transition="in" filter="fade">
                                      <p:cBhvr>
                                        <p:cTn id="47" dur="500"/>
                                        <p:tgtEl>
                                          <p:spTgt spid="34"/>
                                        </p:tgtEl>
                                      </p:cBhvr>
                                    </p:animEffect>
                                  </p:childTnLst>
                                </p:cTn>
                              </p:par>
                            </p:childTnLst>
                          </p:cTn>
                        </p:par>
                        <p:par>
                          <p:cTn id="48" fill="hold">
                            <p:stCondLst>
                              <p:cond delay="1750"/>
                            </p:stCondLst>
                            <p:childTnLst>
                              <p:par>
                                <p:cTn id="49" presetID="49" presetClass="entr" presetSubtype="0" decel="10000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 calcmode="lin" valueType="num">
                                      <p:cBhvr>
                                        <p:cTn id="53" dur="500" fill="hold"/>
                                        <p:tgtEl>
                                          <p:spTgt spid="18"/>
                                        </p:tgtEl>
                                        <p:attrNameLst>
                                          <p:attrName>style.rotation</p:attrName>
                                        </p:attrNameLst>
                                      </p:cBhvr>
                                      <p:tavLst>
                                        <p:tav tm="0">
                                          <p:val>
                                            <p:fltVal val="360"/>
                                          </p:val>
                                        </p:tav>
                                        <p:tav tm="100000">
                                          <p:val>
                                            <p:fltVal val="0"/>
                                          </p:val>
                                        </p:tav>
                                      </p:tavLst>
                                    </p:anim>
                                    <p:animEffect transition="in" filter="fade">
                                      <p:cBhvr>
                                        <p:cTn id="54" dur="500"/>
                                        <p:tgtEl>
                                          <p:spTgt spid="18"/>
                                        </p:tgtEl>
                                      </p:cBhvr>
                                    </p:animEffect>
                                  </p:childTnLst>
                                </p:cTn>
                              </p:par>
                              <p:par>
                                <p:cTn id="55" presetID="49" presetClass="entr" presetSubtype="0" decel="10000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p:cTn id="63" dur="500" fill="hold"/>
                                        <p:tgtEl>
                                          <p:spTgt spid="46"/>
                                        </p:tgtEl>
                                        <p:attrNameLst>
                                          <p:attrName>ppt_w</p:attrName>
                                        </p:attrNameLst>
                                      </p:cBhvr>
                                      <p:tavLst>
                                        <p:tav tm="0">
                                          <p:val>
                                            <p:fltVal val="0"/>
                                          </p:val>
                                        </p:tav>
                                        <p:tav tm="100000">
                                          <p:val>
                                            <p:strVal val="#ppt_w"/>
                                          </p:val>
                                        </p:tav>
                                      </p:tavLst>
                                    </p:anim>
                                    <p:anim calcmode="lin" valueType="num">
                                      <p:cBhvr>
                                        <p:cTn id="64" dur="500" fill="hold"/>
                                        <p:tgtEl>
                                          <p:spTgt spid="46"/>
                                        </p:tgtEl>
                                        <p:attrNameLst>
                                          <p:attrName>ppt_h</p:attrName>
                                        </p:attrNameLst>
                                      </p:cBhvr>
                                      <p:tavLst>
                                        <p:tav tm="0">
                                          <p:val>
                                            <p:fltVal val="0"/>
                                          </p:val>
                                        </p:tav>
                                        <p:tav tm="100000">
                                          <p:val>
                                            <p:strVal val="#ppt_h"/>
                                          </p:val>
                                        </p:tav>
                                      </p:tavLst>
                                    </p:anim>
                                    <p:anim calcmode="lin" valueType="num">
                                      <p:cBhvr>
                                        <p:cTn id="65" dur="500" fill="hold"/>
                                        <p:tgtEl>
                                          <p:spTgt spid="46"/>
                                        </p:tgtEl>
                                        <p:attrNameLst>
                                          <p:attrName>style.rotation</p:attrName>
                                        </p:attrNameLst>
                                      </p:cBhvr>
                                      <p:tavLst>
                                        <p:tav tm="0">
                                          <p:val>
                                            <p:fltVal val="360"/>
                                          </p:val>
                                        </p:tav>
                                        <p:tav tm="100000">
                                          <p:val>
                                            <p:fltVal val="0"/>
                                          </p:val>
                                        </p:tav>
                                      </p:tavLst>
                                    </p:anim>
                                    <p:animEffect transition="in" filter="fade">
                                      <p:cBhvr>
                                        <p:cTn id="66" dur="500"/>
                                        <p:tgtEl>
                                          <p:spTgt spid="46"/>
                                        </p:tgtEl>
                                      </p:cBhvr>
                                    </p:animEffect>
                                  </p:childTnLst>
                                </p:cTn>
                              </p:par>
                              <p:par>
                                <p:cTn id="67" presetID="49" presetClass="entr" presetSubtype="0" decel="10000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p:cTn id="69" dur="500" fill="hold"/>
                                        <p:tgtEl>
                                          <p:spTgt spid="48"/>
                                        </p:tgtEl>
                                        <p:attrNameLst>
                                          <p:attrName>ppt_w</p:attrName>
                                        </p:attrNameLst>
                                      </p:cBhvr>
                                      <p:tavLst>
                                        <p:tav tm="0">
                                          <p:val>
                                            <p:fltVal val="0"/>
                                          </p:val>
                                        </p:tav>
                                        <p:tav tm="100000">
                                          <p:val>
                                            <p:strVal val="#ppt_w"/>
                                          </p:val>
                                        </p:tav>
                                      </p:tavLst>
                                    </p:anim>
                                    <p:anim calcmode="lin" valueType="num">
                                      <p:cBhvr>
                                        <p:cTn id="70" dur="500" fill="hold"/>
                                        <p:tgtEl>
                                          <p:spTgt spid="48"/>
                                        </p:tgtEl>
                                        <p:attrNameLst>
                                          <p:attrName>ppt_h</p:attrName>
                                        </p:attrNameLst>
                                      </p:cBhvr>
                                      <p:tavLst>
                                        <p:tav tm="0">
                                          <p:val>
                                            <p:fltVal val="0"/>
                                          </p:val>
                                        </p:tav>
                                        <p:tav tm="100000">
                                          <p:val>
                                            <p:strVal val="#ppt_h"/>
                                          </p:val>
                                        </p:tav>
                                      </p:tavLst>
                                    </p:anim>
                                    <p:anim calcmode="lin" valueType="num">
                                      <p:cBhvr>
                                        <p:cTn id="71" dur="500" fill="hold"/>
                                        <p:tgtEl>
                                          <p:spTgt spid="48"/>
                                        </p:tgtEl>
                                        <p:attrNameLst>
                                          <p:attrName>style.rotation</p:attrName>
                                        </p:attrNameLst>
                                      </p:cBhvr>
                                      <p:tavLst>
                                        <p:tav tm="0">
                                          <p:val>
                                            <p:fltVal val="360"/>
                                          </p:val>
                                        </p:tav>
                                        <p:tav tm="100000">
                                          <p:val>
                                            <p:fltVal val="0"/>
                                          </p:val>
                                        </p:tav>
                                      </p:tavLst>
                                    </p:anim>
                                    <p:animEffect transition="in" filter="fade">
                                      <p:cBhvr>
                                        <p:cTn id="72" dur="500"/>
                                        <p:tgtEl>
                                          <p:spTgt spid="48"/>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 calcmode="lin" valueType="num">
                                      <p:cBhvr>
                                        <p:cTn id="77" dur="500" fill="hold"/>
                                        <p:tgtEl>
                                          <p:spTgt spid="30"/>
                                        </p:tgtEl>
                                        <p:attrNameLst>
                                          <p:attrName>style.rotation</p:attrName>
                                        </p:attrNameLst>
                                      </p:cBhvr>
                                      <p:tavLst>
                                        <p:tav tm="0">
                                          <p:val>
                                            <p:fltVal val="360"/>
                                          </p:val>
                                        </p:tav>
                                        <p:tav tm="100000">
                                          <p:val>
                                            <p:fltVal val="0"/>
                                          </p:val>
                                        </p:tav>
                                      </p:tavLst>
                                    </p:anim>
                                    <p:animEffect transition="in" filter="fade">
                                      <p:cBhvr>
                                        <p:cTn id="78" dur="500"/>
                                        <p:tgtEl>
                                          <p:spTgt spid="30"/>
                                        </p:tgtEl>
                                      </p:cBhvr>
                                    </p:animEffect>
                                  </p:childTnLst>
                                </p:cTn>
                              </p:par>
                              <p:par>
                                <p:cTn id="79" presetID="49" presetClass="entr" presetSubtype="0" decel="10000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p:cTn id="81" dur="500" fill="hold"/>
                                        <p:tgtEl>
                                          <p:spTgt spid="31"/>
                                        </p:tgtEl>
                                        <p:attrNameLst>
                                          <p:attrName>ppt_w</p:attrName>
                                        </p:attrNameLst>
                                      </p:cBhvr>
                                      <p:tavLst>
                                        <p:tav tm="0">
                                          <p:val>
                                            <p:fltVal val="0"/>
                                          </p:val>
                                        </p:tav>
                                        <p:tav tm="100000">
                                          <p:val>
                                            <p:strVal val="#ppt_w"/>
                                          </p:val>
                                        </p:tav>
                                      </p:tavLst>
                                    </p:anim>
                                    <p:anim calcmode="lin" valueType="num">
                                      <p:cBhvr>
                                        <p:cTn id="82" dur="500" fill="hold"/>
                                        <p:tgtEl>
                                          <p:spTgt spid="31"/>
                                        </p:tgtEl>
                                        <p:attrNameLst>
                                          <p:attrName>ppt_h</p:attrName>
                                        </p:attrNameLst>
                                      </p:cBhvr>
                                      <p:tavLst>
                                        <p:tav tm="0">
                                          <p:val>
                                            <p:fltVal val="0"/>
                                          </p:val>
                                        </p:tav>
                                        <p:tav tm="100000">
                                          <p:val>
                                            <p:strVal val="#ppt_h"/>
                                          </p:val>
                                        </p:tav>
                                      </p:tavLst>
                                    </p:anim>
                                    <p:anim calcmode="lin" valueType="num">
                                      <p:cBhvr>
                                        <p:cTn id="83" dur="500" fill="hold"/>
                                        <p:tgtEl>
                                          <p:spTgt spid="31"/>
                                        </p:tgtEl>
                                        <p:attrNameLst>
                                          <p:attrName>style.rotation</p:attrName>
                                        </p:attrNameLst>
                                      </p:cBhvr>
                                      <p:tavLst>
                                        <p:tav tm="0">
                                          <p:val>
                                            <p:fltVal val="360"/>
                                          </p:val>
                                        </p:tav>
                                        <p:tav tm="100000">
                                          <p:val>
                                            <p:fltVal val="0"/>
                                          </p:val>
                                        </p:tav>
                                      </p:tavLst>
                                    </p:anim>
                                    <p:animEffect transition="in" filter="fade">
                                      <p:cBhvr>
                                        <p:cTn id="84" dur="500"/>
                                        <p:tgtEl>
                                          <p:spTgt spid="31"/>
                                        </p:tgtEl>
                                      </p:cBhvr>
                                    </p:animEffect>
                                  </p:childTnLst>
                                </p:cTn>
                              </p:par>
                              <p:par>
                                <p:cTn id="85" presetID="49" presetClass="entr" presetSubtype="0" decel="10000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p:cTn id="87" dur="500" fill="hold"/>
                                        <p:tgtEl>
                                          <p:spTgt spid="32"/>
                                        </p:tgtEl>
                                        <p:attrNameLst>
                                          <p:attrName>ppt_w</p:attrName>
                                        </p:attrNameLst>
                                      </p:cBhvr>
                                      <p:tavLst>
                                        <p:tav tm="0">
                                          <p:val>
                                            <p:fltVal val="0"/>
                                          </p:val>
                                        </p:tav>
                                        <p:tav tm="100000">
                                          <p:val>
                                            <p:strVal val="#ppt_w"/>
                                          </p:val>
                                        </p:tav>
                                      </p:tavLst>
                                    </p:anim>
                                    <p:anim calcmode="lin" valueType="num">
                                      <p:cBhvr>
                                        <p:cTn id="88" dur="500" fill="hold"/>
                                        <p:tgtEl>
                                          <p:spTgt spid="32"/>
                                        </p:tgtEl>
                                        <p:attrNameLst>
                                          <p:attrName>ppt_h</p:attrName>
                                        </p:attrNameLst>
                                      </p:cBhvr>
                                      <p:tavLst>
                                        <p:tav tm="0">
                                          <p:val>
                                            <p:fltVal val="0"/>
                                          </p:val>
                                        </p:tav>
                                        <p:tav tm="100000">
                                          <p:val>
                                            <p:strVal val="#ppt_h"/>
                                          </p:val>
                                        </p:tav>
                                      </p:tavLst>
                                    </p:anim>
                                    <p:anim calcmode="lin" valueType="num">
                                      <p:cBhvr>
                                        <p:cTn id="89" dur="500" fill="hold"/>
                                        <p:tgtEl>
                                          <p:spTgt spid="32"/>
                                        </p:tgtEl>
                                        <p:attrNameLst>
                                          <p:attrName>style.rotation</p:attrName>
                                        </p:attrNameLst>
                                      </p:cBhvr>
                                      <p:tavLst>
                                        <p:tav tm="0">
                                          <p:val>
                                            <p:fltVal val="360"/>
                                          </p:val>
                                        </p:tav>
                                        <p:tav tm="100000">
                                          <p:val>
                                            <p:fltVal val="0"/>
                                          </p:val>
                                        </p:tav>
                                      </p:tavLst>
                                    </p:anim>
                                    <p:animEffect transition="in" filter="fade">
                                      <p:cBhvr>
                                        <p:cTn id="90" dur="500"/>
                                        <p:tgtEl>
                                          <p:spTgt spid="32"/>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 calcmode="lin" valueType="num">
                                      <p:cBhvr>
                                        <p:cTn id="95" dur="500" fill="hold"/>
                                        <p:tgtEl>
                                          <p:spTgt spid="33"/>
                                        </p:tgtEl>
                                        <p:attrNameLst>
                                          <p:attrName>style.rotation</p:attrName>
                                        </p:attrNameLst>
                                      </p:cBhvr>
                                      <p:tavLst>
                                        <p:tav tm="0">
                                          <p:val>
                                            <p:fltVal val="360"/>
                                          </p:val>
                                        </p:tav>
                                        <p:tav tm="100000">
                                          <p:val>
                                            <p:fltVal val="0"/>
                                          </p:val>
                                        </p:tav>
                                      </p:tavLst>
                                    </p:anim>
                                    <p:animEffect transition="in" filter="fade">
                                      <p:cBhvr>
                                        <p:cTn id="96" dur="500"/>
                                        <p:tgtEl>
                                          <p:spTgt spid="33"/>
                                        </p:tgtEl>
                                      </p:cBhvr>
                                    </p:animEffect>
                                  </p:childTnLst>
                                </p:cTn>
                              </p:par>
                              <p:par>
                                <p:cTn id="97" presetID="49" presetClass="entr" presetSubtype="0" decel="100000" fill="hold" grpId="0" nodeType="withEffect">
                                  <p:stCondLst>
                                    <p:cond delay="250"/>
                                  </p:stCondLst>
                                  <p:childTnLst>
                                    <p:set>
                                      <p:cBhvr>
                                        <p:cTn id="98" dur="1" fill="hold">
                                          <p:stCondLst>
                                            <p:cond delay="0"/>
                                          </p:stCondLst>
                                        </p:cTn>
                                        <p:tgtEl>
                                          <p:spTgt spid="26"/>
                                        </p:tgtEl>
                                        <p:attrNameLst>
                                          <p:attrName>style.visibility</p:attrName>
                                        </p:attrNameLst>
                                      </p:cBhvr>
                                      <p:to>
                                        <p:strVal val="visible"/>
                                      </p:to>
                                    </p:set>
                                    <p:anim calcmode="lin" valueType="num">
                                      <p:cBhvr>
                                        <p:cTn id="99" dur="500" fill="hold"/>
                                        <p:tgtEl>
                                          <p:spTgt spid="26"/>
                                        </p:tgtEl>
                                        <p:attrNameLst>
                                          <p:attrName>ppt_w</p:attrName>
                                        </p:attrNameLst>
                                      </p:cBhvr>
                                      <p:tavLst>
                                        <p:tav tm="0">
                                          <p:val>
                                            <p:fltVal val="0"/>
                                          </p:val>
                                        </p:tav>
                                        <p:tav tm="100000">
                                          <p:val>
                                            <p:strVal val="#ppt_w"/>
                                          </p:val>
                                        </p:tav>
                                      </p:tavLst>
                                    </p:anim>
                                    <p:anim calcmode="lin" valueType="num">
                                      <p:cBhvr>
                                        <p:cTn id="100" dur="500" fill="hold"/>
                                        <p:tgtEl>
                                          <p:spTgt spid="26"/>
                                        </p:tgtEl>
                                        <p:attrNameLst>
                                          <p:attrName>ppt_h</p:attrName>
                                        </p:attrNameLst>
                                      </p:cBhvr>
                                      <p:tavLst>
                                        <p:tav tm="0">
                                          <p:val>
                                            <p:fltVal val="0"/>
                                          </p:val>
                                        </p:tav>
                                        <p:tav tm="100000">
                                          <p:val>
                                            <p:strVal val="#ppt_h"/>
                                          </p:val>
                                        </p:tav>
                                      </p:tavLst>
                                    </p:anim>
                                    <p:anim calcmode="lin" valueType="num">
                                      <p:cBhvr>
                                        <p:cTn id="101" dur="500" fill="hold"/>
                                        <p:tgtEl>
                                          <p:spTgt spid="26"/>
                                        </p:tgtEl>
                                        <p:attrNameLst>
                                          <p:attrName>style.rotation</p:attrName>
                                        </p:attrNameLst>
                                      </p:cBhvr>
                                      <p:tavLst>
                                        <p:tav tm="0">
                                          <p:val>
                                            <p:fltVal val="360"/>
                                          </p:val>
                                        </p:tav>
                                        <p:tav tm="100000">
                                          <p:val>
                                            <p:fltVal val="0"/>
                                          </p:val>
                                        </p:tav>
                                      </p:tavLst>
                                    </p:anim>
                                    <p:animEffect transition="in" filter="fade">
                                      <p:cBhvr>
                                        <p:cTn id="102" dur="500"/>
                                        <p:tgtEl>
                                          <p:spTgt spid="26"/>
                                        </p:tgtEl>
                                      </p:cBhvr>
                                    </p:animEffect>
                                  </p:childTnLst>
                                </p:cTn>
                              </p:par>
                              <p:par>
                                <p:cTn id="103" presetID="49" presetClass="entr" presetSubtype="0" decel="10000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p:cTn id="105" dur="500" fill="hold"/>
                                        <p:tgtEl>
                                          <p:spTgt spid="55"/>
                                        </p:tgtEl>
                                        <p:attrNameLst>
                                          <p:attrName>ppt_w</p:attrName>
                                        </p:attrNameLst>
                                      </p:cBhvr>
                                      <p:tavLst>
                                        <p:tav tm="0">
                                          <p:val>
                                            <p:fltVal val="0"/>
                                          </p:val>
                                        </p:tav>
                                        <p:tav tm="100000">
                                          <p:val>
                                            <p:strVal val="#ppt_w"/>
                                          </p:val>
                                        </p:tav>
                                      </p:tavLst>
                                    </p:anim>
                                    <p:anim calcmode="lin" valueType="num">
                                      <p:cBhvr>
                                        <p:cTn id="106" dur="500" fill="hold"/>
                                        <p:tgtEl>
                                          <p:spTgt spid="55"/>
                                        </p:tgtEl>
                                        <p:attrNameLst>
                                          <p:attrName>ppt_h</p:attrName>
                                        </p:attrNameLst>
                                      </p:cBhvr>
                                      <p:tavLst>
                                        <p:tav tm="0">
                                          <p:val>
                                            <p:fltVal val="0"/>
                                          </p:val>
                                        </p:tav>
                                        <p:tav tm="100000">
                                          <p:val>
                                            <p:strVal val="#ppt_h"/>
                                          </p:val>
                                        </p:tav>
                                      </p:tavLst>
                                    </p:anim>
                                    <p:anim calcmode="lin" valueType="num">
                                      <p:cBhvr>
                                        <p:cTn id="107" dur="500" fill="hold"/>
                                        <p:tgtEl>
                                          <p:spTgt spid="55"/>
                                        </p:tgtEl>
                                        <p:attrNameLst>
                                          <p:attrName>style.rotation</p:attrName>
                                        </p:attrNameLst>
                                      </p:cBhvr>
                                      <p:tavLst>
                                        <p:tav tm="0">
                                          <p:val>
                                            <p:fltVal val="360"/>
                                          </p:val>
                                        </p:tav>
                                        <p:tav tm="100000">
                                          <p:val>
                                            <p:fltVal val="0"/>
                                          </p:val>
                                        </p:tav>
                                      </p:tavLst>
                                    </p:anim>
                                    <p:animEffect transition="in" filter="fade">
                                      <p:cBhvr>
                                        <p:cTn id="108" dur="500"/>
                                        <p:tgtEl>
                                          <p:spTgt spid="55"/>
                                        </p:tgtEl>
                                      </p:cBhvr>
                                    </p:animEffect>
                                  </p:childTnLst>
                                </p:cTn>
                              </p:par>
                              <p:par>
                                <p:cTn id="109" presetID="49" presetClass="entr" presetSubtype="0" decel="10000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 calcmode="lin" valueType="num">
                                      <p:cBhvr>
                                        <p:cTn id="111" dur="500" fill="hold"/>
                                        <p:tgtEl>
                                          <p:spTgt spid="35"/>
                                        </p:tgtEl>
                                        <p:attrNameLst>
                                          <p:attrName>ppt_w</p:attrName>
                                        </p:attrNameLst>
                                      </p:cBhvr>
                                      <p:tavLst>
                                        <p:tav tm="0">
                                          <p:val>
                                            <p:fltVal val="0"/>
                                          </p:val>
                                        </p:tav>
                                        <p:tav tm="100000">
                                          <p:val>
                                            <p:strVal val="#ppt_w"/>
                                          </p:val>
                                        </p:tav>
                                      </p:tavLst>
                                    </p:anim>
                                    <p:anim calcmode="lin" valueType="num">
                                      <p:cBhvr>
                                        <p:cTn id="112" dur="500" fill="hold"/>
                                        <p:tgtEl>
                                          <p:spTgt spid="35"/>
                                        </p:tgtEl>
                                        <p:attrNameLst>
                                          <p:attrName>ppt_h</p:attrName>
                                        </p:attrNameLst>
                                      </p:cBhvr>
                                      <p:tavLst>
                                        <p:tav tm="0">
                                          <p:val>
                                            <p:fltVal val="0"/>
                                          </p:val>
                                        </p:tav>
                                        <p:tav tm="100000">
                                          <p:val>
                                            <p:strVal val="#ppt_h"/>
                                          </p:val>
                                        </p:tav>
                                      </p:tavLst>
                                    </p:anim>
                                    <p:anim calcmode="lin" valueType="num">
                                      <p:cBhvr>
                                        <p:cTn id="113" dur="500" fill="hold"/>
                                        <p:tgtEl>
                                          <p:spTgt spid="35"/>
                                        </p:tgtEl>
                                        <p:attrNameLst>
                                          <p:attrName>style.rotation</p:attrName>
                                        </p:attrNameLst>
                                      </p:cBhvr>
                                      <p:tavLst>
                                        <p:tav tm="0">
                                          <p:val>
                                            <p:fltVal val="360"/>
                                          </p:val>
                                        </p:tav>
                                        <p:tav tm="100000">
                                          <p:val>
                                            <p:fltVal val="0"/>
                                          </p:val>
                                        </p:tav>
                                      </p:tavLst>
                                    </p:anim>
                                    <p:animEffect transition="in" filter="fade">
                                      <p:cBhvr>
                                        <p:cTn id="114" dur="500"/>
                                        <p:tgtEl>
                                          <p:spTgt spid="35"/>
                                        </p:tgtEl>
                                      </p:cBhvr>
                                    </p:animEffect>
                                  </p:childTnLst>
                                </p:cTn>
                              </p:par>
                              <p:par>
                                <p:cTn id="115" presetID="49" presetClass="entr" presetSubtype="0" decel="10000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 calcmode="lin" valueType="num">
                                      <p:cBhvr>
                                        <p:cTn id="117" dur="500" fill="hold"/>
                                        <p:tgtEl>
                                          <p:spTgt spid="36"/>
                                        </p:tgtEl>
                                        <p:attrNameLst>
                                          <p:attrName>ppt_w</p:attrName>
                                        </p:attrNameLst>
                                      </p:cBhvr>
                                      <p:tavLst>
                                        <p:tav tm="0">
                                          <p:val>
                                            <p:fltVal val="0"/>
                                          </p:val>
                                        </p:tav>
                                        <p:tav tm="100000">
                                          <p:val>
                                            <p:strVal val="#ppt_w"/>
                                          </p:val>
                                        </p:tav>
                                      </p:tavLst>
                                    </p:anim>
                                    <p:anim calcmode="lin" valueType="num">
                                      <p:cBhvr>
                                        <p:cTn id="118" dur="500" fill="hold"/>
                                        <p:tgtEl>
                                          <p:spTgt spid="36"/>
                                        </p:tgtEl>
                                        <p:attrNameLst>
                                          <p:attrName>ppt_h</p:attrName>
                                        </p:attrNameLst>
                                      </p:cBhvr>
                                      <p:tavLst>
                                        <p:tav tm="0">
                                          <p:val>
                                            <p:fltVal val="0"/>
                                          </p:val>
                                        </p:tav>
                                        <p:tav tm="100000">
                                          <p:val>
                                            <p:strVal val="#ppt_h"/>
                                          </p:val>
                                        </p:tav>
                                      </p:tavLst>
                                    </p:anim>
                                    <p:anim calcmode="lin" valueType="num">
                                      <p:cBhvr>
                                        <p:cTn id="119" dur="500" fill="hold"/>
                                        <p:tgtEl>
                                          <p:spTgt spid="36"/>
                                        </p:tgtEl>
                                        <p:attrNameLst>
                                          <p:attrName>style.rotation</p:attrName>
                                        </p:attrNameLst>
                                      </p:cBhvr>
                                      <p:tavLst>
                                        <p:tav tm="0">
                                          <p:val>
                                            <p:fltVal val="360"/>
                                          </p:val>
                                        </p:tav>
                                        <p:tav tm="100000">
                                          <p:val>
                                            <p:fltVal val="0"/>
                                          </p:val>
                                        </p:tav>
                                      </p:tavLst>
                                    </p:anim>
                                    <p:animEffect transition="in" filter="fade">
                                      <p:cBhvr>
                                        <p:cTn id="120" dur="500"/>
                                        <p:tgtEl>
                                          <p:spTgt spid="36"/>
                                        </p:tgtEl>
                                      </p:cBhvr>
                                    </p:animEffect>
                                  </p:childTnLst>
                                </p:cTn>
                              </p:par>
                              <p:par>
                                <p:cTn id="121" presetID="49" presetClass="entr" presetSubtype="0" decel="100000" fill="hold" grpId="0" nodeType="with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 calcmode="lin" valueType="num">
                                      <p:cBhvr>
                                        <p:cTn id="125" dur="500" fill="hold"/>
                                        <p:tgtEl>
                                          <p:spTgt spid="23"/>
                                        </p:tgtEl>
                                        <p:attrNameLst>
                                          <p:attrName>style.rotation</p:attrName>
                                        </p:attrNameLst>
                                      </p:cBhvr>
                                      <p:tavLst>
                                        <p:tav tm="0">
                                          <p:val>
                                            <p:fltVal val="360"/>
                                          </p:val>
                                        </p:tav>
                                        <p:tav tm="100000">
                                          <p:val>
                                            <p:fltVal val="0"/>
                                          </p:val>
                                        </p:tav>
                                      </p:tavLst>
                                    </p:anim>
                                    <p:animEffect transition="in" filter="fade">
                                      <p:cBhvr>
                                        <p:cTn id="126" dur="500"/>
                                        <p:tgtEl>
                                          <p:spTgt spid="23"/>
                                        </p:tgtEl>
                                      </p:cBhvr>
                                    </p:animEffect>
                                  </p:childTnLst>
                                </p:cTn>
                              </p:par>
                              <p:par>
                                <p:cTn id="127" presetID="49" presetClass="entr" presetSubtype="0" decel="100000" fill="hold" grpId="0" nodeType="withEffect">
                                  <p:stCondLst>
                                    <p:cond delay="0"/>
                                  </p:stCondLst>
                                  <p:childTnLst>
                                    <p:set>
                                      <p:cBhvr>
                                        <p:cTn id="128" dur="1" fill="hold">
                                          <p:stCondLst>
                                            <p:cond delay="0"/>
                                          </p:stCondLst>
                                        </p:cTn>
                                        <p:tgtEl>
                                          <p:spTgt spid="29"/>
                                        </p:tgtEl>
                                        <p:attrNameLst>
                                          <p:attrName>style.visibility</p:attrName>
                                        </p:attrNameLst>
                                      </p:cBhvr>
                                      <p:to>
                                        <p:strVal val="visible"/>
                                      </p:to>
                                    </p:set>
                                    <p:anim calcmode="lin" valueType="num">
                                      <p:cBhvr>
                                        <p:cTn id="129" dur="500" fill="hold"/>
                                        <p:tgtEl>
                                          <p:spTgt spid="29"/>
                                        </p:tgtEl>
                                        <p:attrNameLst>
                                          <p:attrName>ppt_w</p:attrName>
                                        </p:attrNameLst>
                                      </p:cBhvr>
                                      <p:tavLst>
                                        <p:tav tm="0">
                                          <p:val>
                                            <p:fltVal val="0"/>
                                          </p:val>
                                        </p:tav>
                                        <p:tav tm="100000">
                                          <p:val>
                                            <p:strVal val="#ppt_w"/>
                                          </p:val>
                                        </p:tav>
                                      </p:tavLst>
                                    </p:anim>
                                    <p:anim calcmode="lin" valueType="num">
                                      <p:cBhvr>
                                        <p:cTn id="130" dur="500" fill="hold"/>
                                        <p:tgtEl>
                                          <p:spTgt spid="29"/>
                                        </p:tgtEl>
                                        <p:attrNameLst>
                                          <p:attrName>ppt_h</p:attrName>
                                        </p:attrNameLst>
                                      </p:cBhvr>
                                      <p:tavLst>
                                        <p:tav tm="0">
                                          <p:val>
                                            <p:fltVal val="0"/>
                                          </p:val>
                                        </p:tav>
                                        <p:tav tm="100000">
                                          <p:val>
                                            <p:strVal val="#ppt_h"/>
                                          </p:val>
                                        </p:tav>
                                      </p:tavLst>
                                    </p:anim>
                                    <p:anim calcmode="lin" valueType="num">
                                      <p:cBhvr>
                                        <p:cTn id="131" dur="500" fill="hold"/>
                                        <p:tgtEl>
                                          <p:spTgt spid="29"/>
                                        </p:tgtEl>
                                        <p:attrNameLst>
                                          <p:attrName>style.rotation</p:attrName>
                                        </p:attrNameLst>
                                      </p:cBhvr>
                                      <p:tavLst>
                                        <p:tav tm="0">
                                          <p:val>
                                            <p:fltVal val="360"/>
                                          </p:val>
                                        </p:tav>
                                        <p:tav tm="100000">
                                          <p:val>
                                            <p:fltVal val="0"/>
                                          </p:val>
                                        </p:tav>
                                      </p:tavLst>
                                    </p:anim>
                                    <p:animEffect transition="in" filter="fade">
                                      <p:cBhvr>
                                        <p:cTn id="132" dur="500"/>
                                        <p:tgtEl>
                                          <p:spTgt spid="29"/>
                                        </p:tgtEl>
                                      </p:cBhvr>
                                    </p:animEffect>
                                  </p:childTnLst>
                                </p:cTn>
                              </p:par>
                              <p:par>
                                <p:cTn id="133" presetID="49" presetClass="entr" presetSubtype="0" decel="100000" fill="hold" grpId="0" nodeType="withEffect">
                                  <p:stCondLst>
                                    <p:cond delay="0"/>
                                  </p:stCondLst>
                                  <p:childTnLst>
                                    <p:set>
                                      <p:cBhvr>
                                        <p:cTn id="134" dur="1" fill="hold">
                                          <p:stCondLst>
                                            <p:cond delay="0"/>
                                          </p:stCondLst>
                                        </p:cTn>
                                        <p:tgtEl>
                                          <p:spTgt spid="49"/>
                                        </p:tgtEl>
                                        <p:attrNameLst>
                                          <p:attrName>style.visibility</p:attrName>
                                        </p:attrNameLst>
                                      </p:cBhvr>
                                      <p:to>
                                        <p:strVal val="visible"/>
                                      </p:to>
                                    </p:set>
                                    <p:anim calcmode="lin" valueType="num">
                                      <p:cBhvr>
                                        <p:cTn id="135" dur="500" fill="hold"/>
                                        <p:tgtEl>
                                          <p:spTgt spid="49"/>
                                        </p:tgtEl>
                                        <p:attrNameLst>
                                          <p:attrName>ppt_w</p:attrName>
                                        </p:attrNameLst>
                                      </p:cBhvr>
                                      <p:tavLst>
                                        <p:tav tm="0">
                                          <p:val>
                                            <p:fltVal val="0"/>
                                          </p:val>
                                        </p:tav>
                                        <p:tav tm="100000">
                                          <p:val>
                                            <p:strVal val="#ppt_w"/>
                                          </p:val>
                                        </p:tav>
                                      </p:tavLst>
                                    </p:anim>
                                    <p:anim calcmode="lin" valueType="num">
                                      <p:cBhvr>
                                        <p:cTn id="136" dur="500" fill="hold"/>
                                        <p:tgtEl>
                                          <p:spTgt spid="49"/>
                                        </p:tgtEl>
                                        <p:attrNameLst>
                                          <p:attrName>ppt_h</p:attrName>
                                        </p:attrNameLst>
                                      </p:cBhvr>
                                      <p:tavLst>
                                        <p:tav tm="0">
                                          <p:val>
                                            <p:fltVal val="0"/>
                                          </p:val>
                                        </p:tav>
                                        <p:tav tm="100000">
                                          <p:val>
                                            <p:strVal val="#ppt_h"/>
                                          </p:val>
                                        </p:tav>
                                      </p:tavLst>
                                    </p:anim>
                                    <p:anim calcmode="lin" valueType="num">
                                      <p:cBhvr>
                                        <p:cTn id="137" dur="500" fill="hold"/>
                                        <p:tgtEl>
                                          <p:spTgt spid="49"/>
                                        </p:tgtEl>
                                        <p:attrNameLst>
                                          <p:attrName>style.rotation</p:attrName>
                                        </p:attrNameLst>
                                      </p:cBhvr>
                                      <p:tavLst>
                                        <p:tav tm="0">
                                          <p:val>
                                            <p:fltVal val="360"/>
                                          </p:val>
                                        </p:tav>
                                        <p:tav tm="100000">
                                          <p:val>
                                            <p:fltVal val="0"/>
                                          </p:val>
                                        </p:tav>
                                      </p:tavLst>
                                    </p:anim>
                                    <p:animEffect transition="in" filter="fade">
                                      <p:cBhvr>
                                        <p:cTn id="1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2" grpId="0" animBg="1"/>
      <p:bldP spid="23" grpId="0" animBg="1"/>
      <p:bldP spid="24" grpId="0" animBg="1"/>
      <p:bldP spid="26" grpId="0" animBg="1"/>
      <p:bldP spid="29" grpId="0" animBg="1"/>
      <p:bldP spid="30" grpId="0" animBg="1"/>
      <p:bldP spid="45" grpId="0" animBg="1"/>
      <p:bldP spid="46" grpId="0" animBg="1"/>
      <p:bldP spid="47" grpId="0" animBg="1"/>
      <p:bldP spid="48" grpId="0" animBg="1"/>
      <p:bldP spid="49" grpId="0" animBg="1"/>
      <p:bldP spid="55" grpId="0" animBg="1"/>
      <p:bldP spid="31" grpId="0" animBg="1"/>
      <p:bldP spid="32" grpId="0" animBg="1"/>
      <p:bldP spid="33" grpId="0" animBg="1"/>
      <p:bldP spid="34" grpId="0" animBg="1"/>
      <p:bldP spid="35" grpId="0" animBg="1"/>
      <p:bldP spid="37"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728653" y="1678417"/>
            <a:ext cx="846043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buNone/>
            </a:pPr>
            <a:r>
              <a:rPr lang="zh-CN" altLang="zh-CN" sz="1400" b="1" dirty="0">
                <a:latin typeface="Microsoft YaHei" charset="0"/>
                <a:ea typeface="Microsoft YaHei" charset="0"/>
                <a:cs typeface="Microsoft YaHei" charset="0"/>
              </a:rPr>
              <a:t>景物外观模型</a:t>
            </a:r>
            <a:r>
              <a:rPr lang="zh-CN" altLang="zh-CN" sz="1400" dirty="0">
                <a:latin typeface="Microsoft YaHei" charset="0"/>
                <a:ea typeface="Microsoft YaHei" charset="0"/>
                <a:cs typeface="Microsoft YaHei" charset="0"/>
              </a:rPr>
              <a:t>用于表现虚拟对象的空间结构和外观，包括点云模型、网络模型、体素模型等，主要有基于深度图、基于图像、基于体的建模方法，以及物体表面光照模型等。</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42" name="矩形 3"/>
          <p:cNvSpPr>
            <a:spLocks noChangeArrowheads="1"/>
          </p:cNvSpPr>
          <p:nvPr/>
        </p:nvSpPr>
        <p:spPr bwMode="auto">
          <a:xfrm>
            <a:off x="5958652" y="515424"/>
            <a:ext cx="2339084"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zh-CN" sz="2800" b="1" dirty="0"/>
              <a:t>景物</a:t>
            </a:r>
            <a:r>
              <a:rPr lang="zh-CN" altLang="zh-CN" sz="2800" b="1" dirty="0" smtClean="0"/>
              <a:t>外观</a:t>
            </a:r>
            <a:r>
              <a:rPr lang="zh-CN" altLang="en-US" sz="2800" b="1" dirty="0" smtClean="0"/>
              <a:t>建模</a:t>
            </a:r>
            <a:endParaRPr lang="zh-CN" altLang="en-US" sz="2933" b="1" dirty="0">
              <a:solidFill>
                <a:schemeClr val="tx1">
                  <a:lumMod val="75000"/>
                  <a:lumOff val="25000"/>
                </a:schemeClr>
              </a:solidFill>
              <a:latin typeface="Arial" panose="020B0604020202020204" pitchFamily="34" charset="0"/>
              <a:ea typeface="宋体"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6" name="矩形 47"/>
          <p:cNvSpPr>
            <a:spLocks noChangeArrowheads="1"/>
          </p:cNvSpPr>
          <p:nvPr/>
        </p:nvSpPr>
        <p:spPr bwMode="auto">
          <a:xfrm>
            <a:off x="6885973" y="3449406"/>
            <a:ext cx="4161442" cy="258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zh-CN" sz="1400" dirty="0">
                <a:latin typeface="Microsoft YaHei" charset="0"/>
                <a:ea typeface="Microsoft YaHei" charset="0"/>
                <a:cs typeface="Microsoft YaHei" charset="0"/>
              </a:rPr>
              <a:t>基于图像的建模方法利用拍摄的照片构造逼真的三维模型，有主动式和被动式两类方法。主动式方法通过控制场景中的光照主动地获取景物的三维信息，具有较高的重建精度且算法简单，但需人工创建重建线索，操作比较复杂。被动式方法被动地接收场景中的光亮度信息，进而通过分析图像中的明暗、阴影、焦距、纹理、视差等被动线索进行三维重建，对建模景物的规模和位置限制少，但精度较低，算法较为复杂。</a:t>
            </a:r>
            <a:endParaRPr lang="en-US" altLang="zh-CN"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67" name="矩形 3"/>
          <p:cNvSpPr>
            <a:spLocks noChangeArrowheads="1"/>
          </p:cNvSpPr>
          <p:nvPr/>
        </p:nvSpPr>
        <p:spPr bwMode="auto">
          <a:xfrm>
            <a:off x="6902496" y="2897749"/>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基于图像</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68" name="矩形 67"/>
          <p:cNvSpPr/>
          <p:nvPr/>
        </p:nvSpPr>
        <p:spPr>
          <a:xfrm>
            <a:off x="6961619" y="3358700"/>
            <a:ext cx="599800" cy="40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69" name="矩形 68"/>
          <p:cNvSpPr/>
          <p:nvPr/>
        </p:nvSpPr>
        <p:spPr>
          <a:xfrm>
            <a:off x="7576469" y="3358700"/>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16" name="矩形 47"/>
          <p:cNvSpPr>
            <a:spLocks noChangeArrowheads="1"/>
          </p:cNvSpPr>
          <p:nvPr/>
        </p:nvSpPr>
        <p:spPr bwMode="auto">
          <a:xfrm>
            <a:off x="2453115" y="3429530"/>
            <a:ext cx="4161442" cy="9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zh-CN" sz="1400" dirty="0">
                <a:solidFill>
                  <a:schemeClr val="tx1">
                    <a:lumMod val="75000"/>
                    <a:lumOff val="25000"/>
                  </a:schemeClr>
                </a:solidFill>
                <a:latin typeface="Microsoft YaHei" charset="0"/>
                <a:ea typeface="Microsoft YaHei" charset="0"/>
                <a:cs typeface="Microsoft YaHei" charset="0"/>
              </a:rPr>
              <a:t>深度图像的每个像素保存与其关联的光线与被拍摄场景的第一个交点</a:t>
            </a:r>
            <a:r>
              <a:rPr lang="zh-CN" altLang="zh-CN" sz="1400" dirty="0">
                <a:latin typeface="Microsoft YaHei" charset="0"/>
                <a:ea typeface="Microsoft YaHei" charset="0"/>
                <a:cs typeface="Microsoft YaHei" charset="0"/>
              </a:rPr>
              <a:t>的深度信息，其建模过程包括深度图像的获取、配准、表面重建和修复。</a:t>
            </a:r>
            <a:endParaRPr lang="en-US" altLang="zh-CN"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17" name="矩形 3"/>
          <p:cNvSpPr>
            <a:spLocks noChangeArrowheads="1"/>
          </p:cNvSpPr>
          <p:nvPr/>
        </p:nvSpPr>
        <p:spPr bwMode="auto">
          <a:xfrm>
            <a:off x="2469638" y="2877873"/>
            <a:ext cx="167736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基于深度图像</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18" name="矩形 17"/>
          <p:cNvSpPr/>
          <p:nvPr/>
        </p:nvSpPr>
        <p:spPr>
          <a:xfrm>
            <a:off x="2528761" y="3338824"/>
            <a:ext cx="599800" cy="40500"/>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19" name="矩形 18"/>
          <p:cNvSpPr/>
          <p:nvPr/>
        </p:nvSpPr>
        <p:spPr>
          <a:xfrm>
            <a:off x="3143611" y="3338824"/>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20" name="矩形 47"/>
          <p:cNvSpPr>
            <a:spLocks noChangeArrowheads="1"/>
          </p:cNvSpPr>
          <p:nvPr/>
        </p:nvSpPr>
        <p:spPr bwMode="auto">
          <a:xfrm>
            <a:off x="2453115" y="4985975"/>
            <a:ext cx="4161442"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zh-CN" sz="1400" dirty="0">
                <a:latin typeface="Microsoft YaHei" charset="0"/>
                <a:ea typeface="Microsoft YaHei" charset="0"/>
                <a:cs typeface="Microsoft YaHei" charset="0"/>
              </a:rPr>
              <a:t>体光照模型是对光线穿过体素时光强发生变化等物理现象的数学描述，是进行直接体绘制的基础。目前常用的体光照模型有源</a:t>
            </a:r>
            <a:r>
              <a:rPr lang="en-US" altLang="zh-CN"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衰减模型、变密度发射模型、材料分类及混合模型等几种。</a:t>
            </a:r>
            <a:endParaRPr lang="en-US" altLang="zh-CN"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21" name="矩形 3"/>
          <p:cNvSpPr>
            <a:spLocks noChangeArrowheads="1"/>
          </p:cNvSpPr>
          <p:nvPr/>
        </p:nvSpPr>
        <p:spPr bwMode="auto">
          <a:xfrm>
            <a:off x="2469638" y="4407816"/>
            <a:ext cx="90792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体光照</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22" name="矩形 21"/>
          <p:cNvSpPr/>
          <p:nvPr/>
        </p:nvSpPr>
        <p:spPr>
          <a:xfrm>
            <a:off x="2528761" y="4842260"/>
            <a:ext cx="599800" cy="40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23" name="矩形 22"/>
          <p:cNvSpPr/>
          <p:nvPr/>
        </p:nvSpPr>
        <p:spPr>
          <a:xfrm>
            <a:off x="3143611" y="4842260"/>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Tree>
    <p:extLst>
      <p:ext uri="{BB962C8B-B14F-4D97-AF65-F5344CB8AC3E}">
        <p14:creationId xmlns:p14="http://schemas.microsoft.com/office/powerpoint/2010/main" val="41156585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left)">
                                      <p:cBhvr>
                                        <p:cTn id="25" dur="500"/>
                                        <p:tgtEl>
                                          <p:spTgt spid="6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750"/>
                                        <p:tgtEl>
                                          <p:spTgt spid="69"/>
                                        </p:tgtEl>
                                      </p:cBhvr>
                                    </p:animEffect>
                                  </p:childTnLst>
                                </p:cTn>
                              </p:par>
                            </p:childTnLst>
                          </p:cTn>
                        </p:par>
                        <p:par>
                          <p:cTn id="30" fill="hold">
                            <p:stCondLst>
                              <p:cond delay="3250"/>
                            </p:stCondLst>
                            <p:childTnLst>
                              <p:par>
                                <p:cTn id="31" presetID="14" presetClass="entr" presetSubtype="10" fill="hold" grpId="0" nodeType="after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randombar(horizontal)">
                                      <p:cBhvr>
                                        <p:cTn id="33" dur="750"/>
                                        <p:tgtEl>
                                          <p:spTgt spid="66"/>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750"/>
                                        <p:tgtEl>
                                          <p:spTgt spid="19"/>
                                        </p:tgtEl>
                                      </p:cBhvr>
                                    </p:animEffect>
                                  </p:childTnLst>
                                </p:cTn>
                              </p:par>
                            </p:childTnLst>
                          </p:cTn>
                        </p:par>
                        <p:par>
                          <p:cTn id="46" fill="hold">
                            <p:stCondLst>
                              <p:cond delay="5750"/>
                            </p:stCondLst>
                            <p:childTnLst>
                              <p:par>
                                <p:cTn id="47" presetID="14" presetClass="entr" presetSubtype="1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750"/>
                                        <p:tgtEl>
                                          <p:spTgt spid="16"/>
                                        </p:tgtEl>
                                      </p:cBhvr>
                                    </p:animEffect>
                                  </p:childTnLst>
                                </p:cTn>
                              </p:par>
                            </p:childTnLst>
                          </p:cTn>
                        </p:par>
                        <p:par>
                          <p:cTn id="50" fill="hold">
                            <p:stCondLst>
                              <p:cond delay="65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7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7500"/>
                            </p:stCondLst>
                            <p:childTnLst>
                              <p:par>
                                <p:cTn id="59" presetID="22" presetClass="entr" presetSubtype="8"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750"/>
                                        <p:tgtEl>
                                          <p:spTgt spid="23"/>
                                        </p:tgtEl>
                                      </p:cBhvr>
                                    </p:animEffect>
                                  </p:childTnLst>
                                </p:cTn>
                              </p:par>
                            </p:childTnLst>
                          </p:cTn>
                        </p:par>
                        <p:par>
                          <p:cTn id="62" fill="hold">
                            <p:stCondLst>
                              <p:cond delay="8250"/>
                            </p:stCondLst>
                            <p:childTnLst>
                              <p:par>
                                <p:cTn id="63" presetID="14" presetClass="entr" presetSubtype="1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randombar(horizontal)">
                                      <p:cBhvr>
                                        <p:cTn id="65"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66" grpId="0"/>
      <p:bldP spid="67" grpId="0"/>
      <p:bldP spid="68" grpId="0" animBg="1"/>
      <p:bldP spid="69" grpId="0" animBg="1"/>
      <p:bldP spid="16" grpId="0"/>
      <p:bldP spid="17" grpId="0"/>
      <p:bldP spid="18" grpId="0" animBg="1"/>
      <p:bldP spid="19" grpId="0" animBg="1"/>
      <p:bldP spid="20" grpId="0"/>
      <p:bldP spid="21" grpId="0"/>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728653" y="1678417"/>
            <a:ext cx="846043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buNone/>
            </a:pPr>
            <a:r>
              <a:rPr lang="zh-CN" altLang="zh-CN" sz="1400" b="1" dirty="0">
                <a:latin typeface="Microsoft YaHei" charset="0"/>
                <a:ea typeface="Microsoft YaHei" charset="0"/>
                <a:cs typeface="Microsoft YaHei" charset="0"/>
              </a:rPr>
              <a:t>景物外观模型</a:t>
            </a:r>
            <a:r>
              <a:rPr lang="zh-CN" altLang="zh-CN" sz="1400" dirty="0">
                <a:latin typeface="Microsoft YaHei" charset="0"/>
                <a:ea typeface="Microsoft YaHei" charset="0"/>
                <a:cs typeface="Microsoft YaHei" charset="0"/>
              </a:rPr>
              <a:t>用于表现虚拟对象的空间结构和外观，包括点云模型、网络模型、体素模型等，主要有基于深度图、基于图像、基于体的建模方法，以及物体表面光照模型等。</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42" name="矩形 3"/>
          <p:cNvSpPr>
            <a:spLocks noChangeArrowheads="1"/>
          </p:cNvSpPr>
          <p:nvPr/>
        </p:nvSpPr>
        <p:spPr bwMode="auto">
          <a:xfrm>
            <a:off x="5958652" y="515424"/>
            <a:ext cx="2339084"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zh-CN" sz="2800" b="1" dirty="0"/>
              <a:t>景物</a:t>
            </a:r>
            <a:r>
              <a:rPr lang="zh-CN" altLang="zh-CN" sz="2800" b="1" dirty="0" smtClean="0"/>
              <a:t>外观</a:t>
            </a:r>
            <a:r>
              <a:rPr lang="zh-CN" altLang="en-US" sz="2800" b="1" dirty="0" smtClean="0"/>
              <a:t>建模</a:t>
            </a:r>
            <a:endParaRPr lang="zh-CN" altLang="en-US" sz="2933" b="1" dirty="0">
              <a:solidFill>
                <a:schemeClr val="tx1">
                  <a:lumMod val="75000"/>
                  <a:lumOff val="25000"/>
                </a:schemeClr>
              </a:solidFill>
              <a:latin typeface="Arial" panose="020B0604020202020204" pitchFamily="34" charset="0"/>
              <a:ea typeface="宋体"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6" name="矩形 47"/>
          <p:cNvSpPr>
            <a:spLocks noChangeArrowheads="1"/>
          </p:cNvSpPr>
          <p:nvPr/>
        </p:nvSpPr>
        <p:spPr bwMode="auto">
          <a:xfrm>
            <a:off x="6885973" y="3383146"/>
            <a:ext cx="4161442" cy="174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zh-CN" sz="1400" dirty="0">
                <a:latin typeface="Microsoft YaHei" charset="0"/>
                <a:ea typeface="Microsoft YaHei" charset="0"/>
                <a:cs typeface="Microsoft YaHei" charset="0"/>
              </a:rPr>
              <a:t>电磁场、引力场等物理场都是不可见的，但是一些</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应用常需要将虚拟环境中某些场的分布、作用范围和效果形象化地呈现给用户，因此场的建模也成为可视化和外观建模的研究内容。场有矢量场和标量场等，通常使用网格进行建模，主要有规则网络，矩形网络，曲线网络，非结构网络和散乱数据等。 </a:t>
            </a:r>
            <a:endParaRPr lang="en-US" altLang="zh-CN"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67" name="矩形 3"/>
          <p:cNvSpPr>
            <a:spLocks noChangeArrowheads="1"/>
          </p:cNvSpPr>
          <p:nvPr/>
        </p:nvSpPr>
        <p:spPr bwMode="auto">
          <a:xfrm>
            <a:off x="6902496" y="2831489"/>
            <a:ext cx="394966"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场</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68" name="矩形 67"/>
          <p:cNvSpPr/>
          <p:nvPr/>
        </p:nvSpPr>
        <p:spPr>
          <a:xfrm>
            <a:off x="6961619" y="3292440"/>
            <a:ext cx="599800" cy="40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69" name="矩形 68"/>
          <p:cNvSpPr/>
          <p:nvPr/>
        </p:nvSpPr>
        <p:spPr>
          <a:xfrm>
            <a:off x="7576469" y="3292440"/>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16" name="矩形 47"/>
          <p:cNvSpPr>
            <a:spLocks noChangeArrowheads="1"/>
          </p:cNvSpPr>
          <p:nvPr/>
        </p:nvSpPr>
        <p:spPr bwMode="auto">
          <a:xfrm>
            <a:off x="2453115" y="3429530"/>
            <a:ext cx="4161442" cy="174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zh-CN" sz="1400" dirty="0">
                <a:latin typeface="Microsoft YaHei" charset="0"/>
                <a:ea typeface="Microsoft YaHei" charset="0"/>
                <a:cs typeface="Microsoft YaHei" charset="0"/>
              </a:rPr>
              <a:t>物体表面材质属性的获取、建模技术，在真实感建模领域具有重要意义。物体材质反射属性的体现主要集中在光线与物体表面的相互作用上。光子物理学认为，光线和物体的相互作用可以由入射光的位置、方向、波长及光线在物体内部的传输时间等信息所描述。 </a:t>
            </a:r>
            <a:endParaRPr lang="en-US" altLang="zh-CN"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17" name="矩形 3"/>
          <p:cNvSpPr>
            <a:spLocks noChangeArrowheads="1"/>
          </p:cNvSpPr>
          <p:nvPr/>
        </p:nvSpPr>
        <p:spPr bwMode="auto">
          <a:xfrm>
            <a:off x="2469638" y="2877873"/>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材质光照</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18" name="矩形 17"/>
          <p:cNvSpPr/>
          <p:nvPr/>
        </p:nvSpPr>
        <p:spPr>
          <a:xfrm>
            <a:off x="2528761" y="3338824"/>
            <a:ext cx="599800" cy="40500"/>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
        <p:nvSpPr>
          <p:cNvPr id="19" name="矩形 18"/>
          <p:cNvSpPr/>
          <p:nvPr/>
        </p:nvSpPr>
        <p:spPr>
          <a:xfrm>
            <a:off x="3143611" y="3338824"/>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p>
        </p:txBody>
      </p:sp>
    </p:spTree>
    <p:extLst>
      <p:ext uri="{BB962C8B-B14F-4D97-AF65-F5344CB8AC3E}">
        <p14:creationId xmlns:p14="http://schemas.microsoft.com/office/powerpoint/2010/main" val="12154764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left)">
                                      <p:cBhvr>
                                        <p:cTn id="25" dur="500"/>
                                        <p:tgtEl>
                                          <p:spTgt spid="6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750"/>
                                        <p:tgtEl>
                                          <p:spTgt spid="69"/>
                                        </p:tgtEl>
                                      </p:cBhvr>
                                    </p:animEffect>
                                  </p:childTnLst>
                                </p:cTn>
                              </p:par>
                            </p:childTnLst>
                          </p:cTn>
                        </p:par>
                        <p:par>
                          <p:cTn id="30" fill="hold">
                            <p:stCondLst>
                              <p:cond delay="3250"/>
                            </p:stCondLst>
                            <p:childTnLst>
                              <p:par>
                                <p:cTn id="31" presetID="14" presetClass="entr" presetSubtype="10" fill="hold" grpId="0" nodeType="after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randombar(horizontal)">
                                      <p:cBhvr>
                                        <p:cTn id="33" dur="750"/>
                                        <p:tgtEl>
                                          <p:spTgt spid="66"/>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750"/>
                                        <p:tgtEl>
                                          <p:spTgt spid="19"/>
                                        </p:tgtEl>
                                      </p:cBhvr>
                                    </p:animEffect>
                                  </p:childTnLst>
                                </p:cTn>
                              </p:par>
                            </p:childTnLst>
                          </p:cTn>
                        </p:par>
                        <p:par>
                          <p:cTn id="46" fill="hold">
                            <p:stCondLst>
                              <p:cond delay="5750"/>
                            </p:stCondLst>
                            <p:childTnLst>
                              <p:par>
                                <p:cTn id="47" presetID="14" presetClass="entr" presetSubtype="1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66" grpId="0"/>
      <p:bldP spid="67" grpId="0"/>
      <p:bldP spid="68" grpId="0" animBg="1"/>
      <p:bldP spid="69" grpId="0" animBg="1"/>
      <p:bldP spid="16" grpId="0"/>
      <p:bldP spid="17" grpId="0"/>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基于物理建模</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5334856" y="570216"/>
            <a:ext cx="263341" cy="395013"/>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0" name="Freeform 476"/>
          <p:cNvSpPr>
            <a:spLocks noEditPoints="1"/>
          </p:cNvSpPr>
          <p:nvPr/>
        </p:nvSpPr>
        <p:spPr bwMode="auto">
          <a:xfrm>
            <a:off x="7288228" y="3511892"/>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FFC000"/>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21" name="Oval 493"/>
          <p:cNvSpPr>
            <a:spLocks noChangeArrowheads="1"/>
          </p:cNvSpPr>
          <p:nvPr/>
        </p:nvSpPr>
        <p:spPr bwMode="auto">
          <a:xfrm>
            <a:off x="2526318" y="3557825"/>
            <a:ext cx="730404" cy="66268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F14124"/>
          </a:solidFill>
          <a:ln>
            <a:noFill/>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25" name="直接连接符 24"/>
          <p:cNvCxnSpPr/>
          <p:nvPr/>
        </p:nvCxnSpPr>
        <p:spPr>
          <a:xfrm>
            <a:off x="2526318" y="4379502"/>
            <a:ext cx="37095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62780" y="4379502"/>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500"/>
          <p:cNvSpPr txBox="1"/>
          <p:nvPr/>
        </p:nvSpPr>
        <p:spPr>
          <a:xfrm>
            <a:off x="5039020" y="3752060"/>
            <a:ext cx="1313180" cy="430887"/>
          </a:xfrm>
          <a:prstGeom prst="rect">
            <a:avLst/>
          </a:prstGeom>
          <a:noFill/>
        </p:spPr>
        <p:txBody>
          <a:bodyPr wrap="none" rtlCol="0" anchor="ctr">
            <a:spAutoFit/>
          </a:bodyPr>
          <a:lstStyle/>
          <a:p>
            <a:pPr lvl="0" algn="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刚体运动</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3" name="TextBox 501"/>
          <p:cNvSpPr txBox="1"/>
          <p:nvPr/>
        </p:nvSpPr>
        <p:spPr>
          <a:xfrm>
            <a:off x="9746277" y="3752060"/>
            <a:ext cx="1313180" cy="430887"/>
          </a:xfrm>
          <a:prstGeom prst="rect">
            <a:avLst/>
          </a:prstGeom>
          <a:noFill/>
        </p:spPr>
        <p:txBody>
          <a:bodyPr wrap="none" rtlCol="0" anchor="ctr">
            <a:spAutoFit/>
          </a:bodyPr>
          <a:lstStyle/>
          <a:p>
            <a:pPr lvl="0" algn="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柔性物体</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6" name="TextBox 505"/>
          <p:cNvSpPr txBox="1"/>
          <p:nvPr/>
        </p:nvSpPr>
        <p:spPr>
          <a:xfrm>
            <a:off x="2401094" y="4479976"/>
            <a:ext cx="4061599" cy="121264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zh-CN" dirty="0" smtClean="0"/>
              <a:t>刚体</a:t>
            </a:r>
            <a:r>
              <a:rPr lang="zh-CN" altLang="zh-CN" dirty="0"/>
              <a:t>运动建模时只需考虑它在环境中位置与方向的变化，不需考虑物体变形，涉及的内容主要包括刚体的运动模拟、碰撞检测以及联接和约束等问题。 </a:t>
            </a:r>
            <a:endParaRPr lang="zh-CN" altLang="en-US" dirty="0"/>
          </a:p>
        </p:txBody>
      </p:sp>
      <p:sp>
        <p:nvSpPr>
          <p:cNvPr id="47" name="TextBox 506"/>
          <p:cNvSpPr txBox="1"/>
          <p:nvPr/>
        </p:nvSpPr>
        <p:spPr>
          <a:xfrm>
            <a:off x="7161181" y="4479976"/>
            <a:ext cx="4061599" cy="1772793"/>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zh-CN" dirty="0"/>
              <a:t>现实世界中，许多物体在运动或相互作用过程中会产生形变，即所谓柔性物体。柔性物体的建模研究主要有基于几何的方法、基于物理的方法和柔性物体的碰撞检测几个方法。基于几何的柔性物体建模针对外形外观，通常采用悬链线、</a:t>
            </a:r>
            <a:r>
              <a:rPr lang="en-US" altLang="zh-CN" dirty="0"/>
              <a:t>B</a:t>
            </a:r>
            <a:r>
              <a:rPr lang="zh-CN" altLang="zh-CN" dirty="0"/>
              <a:t>样条等方法，逼真模拟的效果有限。 </a:t>
            </a:r>
            <a:endParaRPr lang="zh-CN" altLang="en-US" dirty="0"/>
          </a:p>
        </p:txBody>
      </p:sp>
      <p:sp>
        <p:nvSpPr>
          <p:cNvPr id="26" name="矩形 25"/>
          <p:cNvSpPr>
            <a:spLocks noChangeArrowheads="1"/>
          </p:cNvSpPr>
          <p:nvPr/>
        </p:nvSpPr>
        <p:spPr bwMode="auto">
          <a:xfrm>
            <a:off x="2728653" y="1479637"/>
            <a:ext cx="8460430"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buNone/>
            </a:pPr>
            <a:r>
              <a:rPr lang="zh-CN" altLang="zh-CN" sz="1400" dirty="0">
                <a:latin typeface="Microsoft YaHei" charset="0"/>
                <a:ea typeface="Microsoft YaHei" charset="0"/>
                <a:cs typeface="Microsoft YaHei" charset="0"/>
              </a:rPr>
              <a:t>虚拟环境和对象的逼真性与外观建模水平有关，更与其运动、相互作用和发生变化时符合物理规律的程度密切相关，这有赖于物理规律的建模。在</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研究领域引入了越来越多的物理学方法如流体模型、燃烧现象等，所建立的物理模型也越来越精确、越来越复杂，应用的范围也越来越广泛。根据建模对象的不同，基于物理的建模方法有针对刚体、柔性物体、不定形物和人体运动的建模方法。此外，为了模拟某些自然场景盒随机变化，人们还在基于物理的建模中采用粒子系统和过程方法。</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Tree>
    <p:extLst>
      <p:ext uri="{BB962C8B-B14F-4D97-AF65-F5344CB8AC3E}">
        <p14:creationId xmlns:p14="http://schemas.microsoft.com/office/powerpoint/2010/main" val="133981299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1+#ppt_w/2"/>
                                          </p:val>
                                        </p:tav>
                                        <p:tav tm="100000">
                                          <p:val>
                                            <p:strVal val="#ppt_x"/>
                                          </p:val>
                                        </p:tav>
                                      </p:tavLst>
                                    </p:anim>
                                    <p:anim calcmode="lin" valueType="num">
                                      <p:cBhvr additive="base">
                                        <p:cTn id="20" dur="750" fill="hold"/>
                                        <p:tgtEl>
                                          <p:spTgt spid="2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par>
                                <p:cTn id="24" presetID="22" presetClass="entr" presetSubtype="8"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par>
                                <p:cTn id="27" presetID="12" presetClass="entr" presetSubtype="4" fill="hold" grpId="0" nodeType="withEffect">
                                  <p:stCondLst>
                                    <p:cond delay="0"/>
                                  </p:stCondLst>
                                  <p:iterate type="lt">
                                    <p:tmPct val="50000"/>
                                  </p:iterate>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300"/>
                                        <p:tgtEl>
                                          <p:spTgt spid="42"/>
                                        </p:tgtEl>
                                        <p:attrNameLst>
                                          <p:attrName>ppt_y</p:attrName>
                                        </p:attrNameLst>
                                      </p:cBhvr>
                                      <p:tavLst>
                                        <p:tav tm="0">
                                          <p:val>
                                            <p:strVal val="#ppt_y+#ppt_h*1.125000"/>
                                          </p:val>
                                        </p:tav>
                                        <p:tav tm="100000">
                                          <p:val>
                                            <p:strVal val="#ppt_y"/>
                                          </p:val>
                                        </p:tav>
                                      </p:tavLst>
                                    </p:anim>
                                    <p:animEffect transition="in" filter="wipe(up)">
                                      <p:cBhvr>
                                        <p:cTn id="30" dur="300"/>
                                        <p:tgtEl>
                                          <p:spTgt spid="42"/>
                                        </p:tgtEl>
                                      </p:cBhvr>
                                    </p:animEffect>
                                  </p:childTnLst>
                                </p:cTn>
                              </p:par>
                              <p:par>
                                <p:cTn id="31" presetID="12" presetClass="entr" presetSubtype="4" fill="hold" grpId="0" nodeType="withEffect">
                                  <p:stCondLst>
                                    <p:cond delay="0"/>
                                  </p:stCondLst>
                                  <p:iterate type="lt">
                                    <p:tmPct val="5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300"/>
                                        <p:tgtEl>
                                          <p:spTgt spid="43"/>
                                        </p:tgtEl>
                                        <p:attrNameLst>
                                          <p:attrName>ppt_y</p:attrName>
                                        </p:attrNameLst>
                                      </p:cBhvr>
                                      <p:tavLst>
                                        <p:tav tm="0">
                                          <p:val>
                                            <p:strVal val="#ppt_y+#ppt_h*1.125000"/>
                                          </p:val>
                                        </p:tav>
                                        <p:tav tm="100000">
                                          <p:val>
                                            <p:strVal val="#ppt_y"/>
                                          </p:val>
                                        </p:tav>
                                      </p:tavLst>
                                    </p:anim>
                                    <p:animEffect transition="in" filter="wipe(up)">
                                      <p:cBhvr>
                                        <p:cTn id="34" dur="300"/>
                                        <p:tgtEl>
                                          <p:spTgt spid="43"/>
                                        </p:tgtEl>
                                      </p:cBhvr>
                                    </p:animEffect>
                                  </p:childTnLst>
                                </p:cTn>
                              </p:par>
                              <p:par>
                                <p:cTn id="35" presetID="10" presetClass="entr" presetSubtype="0" fill="hold" grpId="0" nodeType="withEffect">
                                  <p:stCondLst>
                                    <p:cond delay="1000"/>
                                  </p:stCondLst>
                                  <p:iterate type="lt">
                                    <p:tmPct val="10000"/>
                                  </p:iterate>
                                  <p:childTnLst>
                                    <p:set>
                                      <p:cBhvr>
                                        <p:cTn id="36" dur="1" fill="hold">
                                          <p:stCondLst>
                                            <p:cond delay="0"/>
                                          </p:stCondLst>
                                        </p:cTn>
                                        <p:tgtEl>
                                          <p:spTgt spid="46"/>
                                        </p:tgtEl>
                                        <p:attrNameLst>
                                          <p:attrName>style.visibility</p:attrName>
                                        </p:attrNameLst>
                                      </p:cBhvr>
                                      <p:to>
                                        <p:strVal val="visible"/>
                                      </p:to>
                                    </p:set>
                                    <p:animEffect transition="in" filter="fade">
                                      <p:cBhvr>
                                        <p:cTn id="37" dur="100"/>
                                        <p:tgtEl>
                                          <p:spTgt spid="46"/>
                                        </p:tgtEl>
                                      </p:cBhvr>
                                    </p:animEffect>
                                  </p:childTnLst>
                                </p:cTn>
                              </p:par>
                              <p:par>
                                <p:cTn id="38" presetID="10" presetClass="entr" presetSubtype="0" fill="hold" grpId="0" nodeType="withEffect">
                                  <p:stCondLst>
                                    <p:cond delay="1000"/>
                                  </p:stCondLst>
                                  <p:iterate type="lt">
                                    <p:tmPct val="10000"/>
                                  </p:iterate>
                                  <p:childTnLst>
                                    <p:set>
                                      <p:cBhvr>
                                        <p:cTn id="39" dur="1" fill="hold">
                                          <p:stCondLst>
                                            <p:cond delay="0"/>
                                          </p:stCondLst>
                                        </p:cTn>
                                        <p:tgtEl>
                                          <p:spTgt spid="47"/>
                                        </p:tgtEl>
                                        <p:attrNameLst>
                                          <p:attrName>style.visibility</p:attrName>
                                        </p:attrNameLst>
                                      </p:cBhvr>
                                      <p:to>
                                        <p:strVal val="visible"/>
                                      </p:to>
                                    </p:set>
                                    <p:animEffect transition="in" filter="fade">
                                      <p:cBhvr>
                                        <p:cTn id="40" dur="100"/>
                                        <p:tgtEl>
                                          <p:spTgt spid="47"/>
                                        </p:tgtEl>
                                      </p:cBhvr>
                                    </p:animEffect>
                                  </p:childTnLst>
                                </p:cTn>
                              </p:par>
                            </p:childTnLst>
                          </p:cTn>
                        </p:par>
                        <p:par>
                          <p:cTn id="41" fill="hold">
                            <p:stCondLst>
                              <p:cond delay="329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animBg="1"/>
      <p:bldP spid="42" grpId="0"/>
      <p:bldP spid="43" grpId="0"/>
      <p:bldP spid="46" grpId="0"/>
      <p:bldP spid="47"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58652" y="515424"/>
            <a:ext cx="2444882"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基于物理建模</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5334856" y="570216"/>
            <a:ext cx="263341" cy="395013"/>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0" name="Freeform 476"/>
          <p:cNvSpPr>
            <a:spLocks noEditPoints="1"/>
          </p:cNvSpPr>
          <p:nvPr/>
        </p:nvSpPr>
        <p:spPr bwMode="auto">
          <a:xfrm>
            <a:off x="7288228" y="3511892"/>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FFC000"/>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21" name="Oval 493"/>
          <p:cNvSpPr>
            <a:spLocks noChangeArrowheads="1"/>
          </p:cNvSpPr>
          <p:nvPr/>
        </p:nvSpPr>
        <p:spPr bwMode="auto">
          <a:xfrm>
            <a:off x="2526318" y="3557825"/>
            <a:ext cx="730404" cy="66268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F14124"/>
          </a:solidFill>
          <a:ln>
            <a:noFill/>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25" name="直接连接符 24"/>
          <p:cNvCxnSpPr/>
          <p:nvPr/>
        </p:nvCxnSpPr>
        <p:spPr>
          <a:xfrm>
            <a:off x="2526318" y="4379502"/>
            <a:ext cx="37095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62780" y="4379502"/>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500"/>
          <p:cNvSpPr txBox="1"/>
          <p:nvPr/>
        </p:nvSpPr>
        <p:spPr>
          <a:xfrm>
            <a:off x="5039020" y="3752060"/>
            <a:ext cx="1313180" cy="430887"/>
          </a:xfrm>
          <a:prstGeom prst="rect">
            <a:avLst/>
          </a:prstGeom>
          <a:noFill/>
        </p:spPr>
        <p:txBody>
          <a:bodyPr wrap="none" rtlCol="0" anchor="ctr">
            <a:spAutoFit/>
          </a:bodyPr>
          <a:lstStyle/>
          <a:p>
            <a:pPr lvl="0" algn="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流体建模</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3" name="TextBox 501"/>
          <p:cNvSpPr txBox="1"/>
          <p:nvPr/>
        </p:nvSpPr>
        <p:spPr>
          <a:xfrm>
            <a:off x="9464148" y="3752060"/>
            <a:ext cx="1595309" cy="430887"/>
          </a:xfrm>
          <a:prstGeom prst="rect">
            <a:avLst/>
          </a:prstGeom>
          <a:noFill/>
        </p:spPr>
        <p:txBody>
          <a:bodyPr wrap="none" rtlCol="0" anchor="ctr">
            <a:spAutoFit/>
          </a:bodyPr>
          <a:lstStyle/>
          <a:p>
            <a:pPr lvl="0" algn="r"/>
            <a:r>
              <a:rPr lang="zh-CN" altLang="en-US" sz="220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虚拟人运动</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6" name="TextBox 505"/>
          <p:cNvSpPr txBox="1"/>
          <p:nvPr/>
        </p:nvSpPr>
        <p:spPr>
          <a:xfrm>
            <a:off x="2401094" y="4479976"/>
            <a:ext cx="4061599" cy="1492716"/>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zh-CN" dirty="0"/>
              <a:t>流体建模一般是从流体力学中选取适当的流体运动方程，进行必要的简化，通过数值求解得到各时刻流体的形状和位置。目前已有模拟水流、波浪、瀑布、喷泉、溅水、船迹、气体等流体效果的模型。</a:t>
            </a:r>
            <a:endParaRPr lang="zh-CN" altLang="en-US" dirty="0"/>
          </a:p>
        </p:txBody>
      </p:sp>
      <p:sp>
        <p:nvSpPr>
          <p:cNvPr id="47" name="TextBox 506"/>
          <p:cNvSpPr txBox="1"/>
          <p:nvPr/>
        </p:nvSpPr>
        <p:spPr>
          <a:xfrm>
            <a:off x="7161181" y="4479976"/>
            <a:ext cx="4061599" cy="932563"/>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zh-CN" dirty="0"/>
              <a:t>虚拟人是虚拟环境的重要组成部分，虚拟人运动的建模研究主要涉及运动数据的获取、处理和运动的控制。</a:t>
            </a:r>
            <a:endParaRPr lang="zh-CN" altLang="en-US" dirty="0"/>
          </a:p>
        </p:txBody>
      </p:sp>
      <p:sp>
        <p:nvSpPr>
          <p:cNvPr id="26" name="矩形 25"/>
          <p:cNvSpPr>
            <a:spLocks noChangeArrowheads="1"/>
          </p:cNvSpPr>
          <p:nvPr/>
        </p:nvSpPr>
        <p:spPr bwMode="auto">
          <a:xfrm>
            <a:off x="2728653" y="1479637"/>
            <a:ext cx="8460430"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buNone/>
            </a:pPr>
            <a:r>
              <a:rPr lang="zh-CN" altLang="zh-CN" sz="1400" dirty="0">
                <a:latin typeface="Microsoft YaHei" charset="0"/>
                <a:ea typeface="Microsoft YaHei" charset="0"/>
                <a:cs typeface="Microsoft YaHei" charset="0"/>
              </a:rPr>
              <a:t>虚拟环境和对象的逼真性与外观建模水平有关，更与其运动、相互作用和发生变化时符合物理规律的程度密切相关，这有赖于物理规律的建模。在</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研究领域引入了越来越多的物理学方法如流体模型、燃烧现象等，所建立的物理模型也越来越精确、越来越复杂，应用的范围也越来越广泛。根据建模对象的不同，基于物理的建模方法有针对刚体、柔性物体、不定形物和人体运动的建模方法。此外，为了模拟某些自然场景盒随机变化，人们还在基于物理的建模中采用粒子系统和过程方法。</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Tree>
    <p:extLst>
      <p:ext uri="{BB962C8B-B14F-4D97-AF65-F5344CB8AC3E}">
        <p14:creationId xmlns:p14="http://schemas.microsoft.com/office/powerpoint/2010/main" val="67873431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1+#ppt_w/2"/>
                                          </p:val>
                                        </p:tav>
                                        <p:tav tm="100000">
                                          <p:val>
                                            <p:strVal val="#ppt_x"/>
                                          </p:val>
                                        </p:tav>
                                      </p:tavLst>
                                    </p:anim>
                                    <p:anim calcmode="lin" valueType="num">
                                      <p:cBhvr additive="base">
                                        <p:cTn id="20" dur="750" fill="hold"/>
                                        <p:tgtEl>
                                          <p:spTgt spid="2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par>
                                <p:cTn id="24" presetID="22" presetClass="entr" presetSubtype="8"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par>
                                <p:cTn id="27" presetID="12" presetClass="entr" presetSubtype="4" fill="hold" grpId="0" nodeType="withEffect">
                                  <p:stCondLst>
                                    <p:cond delay="0"/>
                                  </p:stCondLst>
                                  <p:iterate type="lt">
                                    <p:tmPct val="50000"/>
                                  </p:iterate>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300"/>
                                        <p:tgtEl>
                                          <p:spTgt spid="42"/>
                                        </p:tgtEl>
                                        <p:attrNameLst>
                                          <p:attrName>ppt_y</p:attrName>
                                        </p:attrNameLst>
                                      </p:cBhvr>
                                      <p:tavLst>
                                        <p:tav tm="0">
                                          <p:val>
                                            <p:strVal val="#ppt_y+#ppt_h*1.125000"/>
                                          </p:val>
                                        </p:tav>
                                        <p:tav tm="100000">
                                          <p:val>
                                            <p:strVal val="#ppt_y"/>
                                          </p:val>
                                        </p:tav>
                                      </p:tavLst>
                                    </p:anim>
                                    <p:animEffect transition="in" filter="wipe(up)">
                                      <p:cBhvr>
                                        <p:cTn id="30" dur="300"/>
                                        <p:tgtEl>
                                          <p:spTgt spid="42"/>
                                        </p:tgtEl>
                                      </p:cBhvr>
                                    </p:animEffect>
                                  </p:childTnLst>
                                </p:cTn>
                              </p:par>
                              <p:par>
                                <p:cTn id="31" presetID="12" presetClass="entr" presetSubtype="4" fill="hold" grpId="0" nodeType="withEffect">
                                  <p:stCondLst>
                                    <p:cond delay="0"/>
                                  </p:stCondLst>
                                  <p:iterate type="lt">
                                    <p:tmPct val="5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300"/>
                                        <p:tgtEl>
                                          <p:spTgt spid="43"/>
                                        </p:tgtEl>
                                        <p:attrNameLst>
                                          <p:attrName>ppt_y</p:attrName>
                                        </p:attrNameLst>
                                      </p:cBhvr>
                                      <p:tavLst>
                                        <p:tav tm="0">
                                          <p:val>
                                            <p:strVal val="#ppt_y+#ppt_h*1.125000"/>
                                          </p:val>
                                        </p:tav>
                                        <p:tav tm="100000">
                                          <p:val>
                                            <p:strVal val="#ppt_y"/>
                                          </p:val>
                                        </p:tav>
                                      </p:tavLst>
                                    </p:anim>
                                    <p:animEffect transition="in" filter="wipe(up)">
                                      <p:cBhvr>
                                        <p:cTn id="34" dur="300"/>
                                        <p:tgtEl>
                                          <p:spTgt spid="43"/>
                                        </p:tgtEl>
                                      </p:cBhvr>
                                    </p:animEffect>
                                  </p:childTnLst>
                                </p:cTn>
                              </p:par>
                              <p:par>
                                <p:cTn id="35" presetID="10" presetClass="entr" presetSubtype="0" fill="hold" grpId="0" nodeType="withEffect">
                                  <p:stCondLst>
                                    <p:cond delay="1000"/>
                                  </p:stCondLst>
                                  <p:iterate type="lt">
                                    <p:tmPct val="10000"/>
                                  </p:iterate>
                                  <p:childTnLst>
                                    <p:set>
                                      <p:cBhvr>
                                        <p:cTn id="36" dur="1" fill="hold">
                                          <p:stCondLst>
                                            <p:cond delay="0"/>
                                          </p:stCondLst>
                                        </p:cTn>
                                        <p:tgtEl>
                                          <p:spTgt spid="46"/>
                                        </p:tgtEl>
                                        <p:attrNameLst>
                                          <p:attrName>style.visibility</p:attrName>
                                        </p:attrNameLst>
                                      </p:cBhvr>
                                      <p:to>
                                        <p:strVal val="visible"/>
                                      </p:to>
                                    </p:set>
                                    <p:animEffect transition="in" filter="fade">
                                      <p:cBhvr>
                                        <p:cTn id="37" dur="100"/>
                                        <p:tgtEl>
                                          <p:spTgt spid="46"/>
                                        </p:tgtEl>
                                      </p:cBhvr>
                                    </p:animEffect>
                                  </p:childTnLst>
                                </p:cTn>
                              </p:par>
                              <p:par>
                                <p:cTn id="38" presetID="10" presetClass="entr" presetSubtype="0" fill="hold" grpId="0" nodeType="withEffect">
                                  <p:stCondLst>
                                    <p:cond delay="1000"/>
                                  </p:stCondLst>
                                  <p:iterate type="lt">
                                    <p:tmPct val="10000"/>
                                  </p:iterate>
                                  <p:childTnLst>
                                    <p:set>
                                      <p:cBhvr>
                                        <p:cTn id="39" dur="1" fill="hold">
                                          <p:stCondLst>
                                            <p:cond delay="0"/>
                                          </p:stCondLst>
                                        </p:cTn>
                                        <p:tgtEl>
                                          <p:spTgt spid="47"/>
                                        </p:tgtEl>
                                        <p:attrNameLst>
                                          <p:attrName>style.visibility</p:attrName>
                                        </p:attrNameLst>
                                      </p:cBhvr>
                                      <p:to>
                                        <p:strVal val="visible"/>
                                      </p:to>
                                    </p:set>
                                    <p:animEffect transition="in" filter="fade">
                                      <p:cBhvr>
                                        <p:cTn id="40" dur="100"/>
                                        <p:tgtEl>
                                          <p:spTgt spid="47"/>
                                        </p:tgtEl>
                                      </p:cBhvr>
                                    </p:animEffect>
                                  </p:childTnLst>
                                </p:cTn>
                              </p:par>
                            </p:childTnLst>
                          </p:cTn>
                        </p:par>
                        <p:par>
                          <p:cTn id="41" fill="hold">
                            <p:stCondLst>
                              <p:cond delay="297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animBg="1"/>
      <p:bldP spid="42" grpId="0"/>
      <p:bldP spid="43" grpId="0"/>
      <p:bldP spid="46" grpId="0"/>
      <p:bldP spid="47"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666746" y="515424"/>
            <a:ext cx="1691471" cy="54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933" b="1" dirty="0" smtClean="0">
                <a:solidFill>
                  <a:schemeClr val="tx1">
                    <a:lumMod val="75000"/>
                    <a:lumOff val="25000"/>
                  </a:schemeClr>
                </a:solidFill>
                <a:latin typeface="Arial" panose="020B0604020202020204" pitchFamily="34" charset="0"/>
                <a:cs typeface="Arial" panose="020B0604020202020204" pitchFamily="34" charset="0"/>
              </a:rPr>
              <a:t>行为建模</a:t>
            </a:r>
            <a:endParaRPr lang="zh-CN" altLang="en-US" sz="2933"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5042950"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7808985" y="2459409"/>
            <a:ext cx="1877419" cy="430879"/>
          </a:xfrm>
          <a:prstGeom prst="rect">
            <a:avLst/>
          </a:prstGeom>
        </p:spPr>
        <p:txBody>
          <a:bodyPr wrap="none" lIns="91431" tIns="45716" rIns="91431" bIns="45716">
            <a:spAutoFit/>
          </a:bodyPr>
          <a:lstStyle/>
          <a:p>
            <a:r>
              <a:rPr lang="zh-CN" altLang="en-US" sz="2200" b="1" dirty="0" smtClean="0">
                <a:solidFill>
                  <a:schemeClr val="tx1">
                    <a:lumMod val="65000"/>
                    <a:lumOff val="35000"/>
                  </a:schemeClr>
                </a:solidFill>
                <a:latin typeface="微软雅黑" pitchFamily="34" charset="-122"/>
                <a:ea typeface="微软雅黑" pitchFamily="34" charset="-122"/>
              </a:rPr>
              <a:t>面向专家系统</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61" name="矩形 60"/>
          <p:cNvSpPr/>
          <p:nvPr/>
        </p:nvSpPr>
        <p:spPr>
          <a:xfrm>
            <a:off x="7808985" y="4428245"/>
            <a:ext cx="2441676" cy="430879"/>
          </a:xfrm>
          <a:prstGeom prst="rect">
            <a:avLst/>
          </a:prstGeom>
        </p:spPr>
        <p:txBody>
          <a:bodyPr wrap="none" lIns="91431" tIns="45716" rIns="91431" bIns="45716">
            <a:spAutoFit/>
          </a:bodyPr>
          <a:lstStyle/>
          <a:p>
            <a:r>
              <a:rPr lang="zh-CN" altLang="en-US" sz="2200" b="1" dirty="0" smtClean="0">
                <a:solidFill>
                  <a:schemeClr val="tx1">
                    <a:lumMod val="65000"/>
                    <a:lumOff val="35000"/>
                  </a:schemeClr>
                </a:solidFill>
                <a:latin typeface="微软雅黑" pitchFamily="34" charset="-122"/>
                <a:ea typeface="微软雅黑" pitchFamily="34" charset="-122"/>
              </a:rPr>
              <a:t>模型的聚合与解聚</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62" name="矩形 61"/>
          <p:cNvSpPr/>
          <p:nvPr/>
        </p:nvSpPr>
        <p:spPr>
          <a:xfrm>
            <a:off x="6150628" y="2780999"/>
            <a:ext cx="1313162" cy="430879"/>
          </a:xfrm>
          <a:prstGeom prst="rect">
            <a:avLst/>
          </a:prstGeom>
        </p:spPr>
        <p:txBody>
          <a:bodyPr wrap="none" lIns="91431" tIns="45716" rIns="91431" bIns="45716">
            <a:spAutoFit/>
          </a:bodyPr>
          <a:lstStyle/>
          <a:p>
            <a:pPr algn="r"/>
            <a:r>
              <a:rPr lang="zh-CN" altLang="en-US" sz="2200" b="1" dirty="0" smtClean="0">
                <a:solidFill>
                  <a:schemeClr val="tx1">
                    <a:lumMod val="65000"/>
                    <a:lumOff val="35000"/>
                  </a:schemeClr>
                </a:solidFill>
                <a:latin typeface="微软雅黑" pitchFamily="34" charset="-122"/>
                <a:ea typeface="微软雅黑" pitchFamily="34" charset="-122"/>
              </a:rPr>
              <a:t>自治对象</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63" name="等腰三角形 62"/>
          <p:cNvSpPr>
            <a:spLocks noChangeAspect="1" noChangeArrowheads="1"/>
          </p:cNvSpPr>
          <p:nvPr/>
        </p:nvSpPr>
        <p:spPr bwMode="auto">
          <a:xfrm rot="5400000" flipV="1">
            <a:off x="7556519" y="2921585"/>
            <a:ext cx="239249" cy="206315"/>
          </a:xfrm>
          <a:prstGeom prst="triangle">
            <a:avLst>
              <a:gd name="adj" fmla="val 50000"/>
            </a:avLst>
          </a:prstGeom>
          <a:solidFill>
            <a:srgbClr val="21AB82"/>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4" name="矩形 47"/>
          <p:cNvSpPr>
            <a:spLocks noChangeArrowheads="1"/>
          </p:cNvSpPr>
          <p:nvPr/>
        </p:nvSpPr>
        <p:spPr bwMode="auto">
          <a:xfrm>
            <a:off x="7808985" y="2848308"/>
            <a:ext cx="3882341" cy="160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zh-CN" sz="1400" dirty="0"/>
              <a:t>面向专家系统的方法将自治对象看作一个近似的专家系统，将其行为建模看作知识的获取、表示和推理系统建立的过程，比较适合个体和群体的建模。知识具有不同的种类，对于确定性知识，可采用基于逻辑、规则、框架的表示，以及相应的推理系统；对于不确定性知识，可采用模糊逻辑、神经网络、基于范例的推理等。</a:t>
            </a:r>
          </a:p>
        </p:txBody>
      </p:sp>
      <p:sp>
        <p:nvSpPr>
          <p:cNvPr id="65" name="等腰三角形 18"/>
          <p:cNvSpPr>
            <a:spLocks noChangeAspect="1" noChangeArrowheads="1"/>
          </p:cNvSpPr>
          <p:nvPr/>
        </p:nvSpPr>
        <p:spPr bwMode="auto">
          <a:xfrm rot="5400000" flipV="1">
            <a:off x="7540087" y="4954599"/>
            <a:ext cx="239249" cy="206315"/>
          </a:xfrm>
          <a:prstGeom prst="triangle">
            <a:avLst>
              <a:gd name="adj" fmla="val 50000"/>
            </a:avLst>
          </a:prstGeom>
          <a:solidFill>
            <a:srgbClr val="05BAC8"/>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6" name="矩形 47"/>
          <p:cNvSpPr>
            <a:spLocks noChangeArrowheads="1"/>
          </p:cNvSpPr>
          <p:nvPr/>
        </p:nvSpPr>
        <p:spPr bwMode="auto">
          <a:xfrm>
            <a:off x="7808984" y="4859124"/>
            <a:ext cx="3640893" cy="181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zh-CN" sz="1400" dirty="0"/>
              <a:t>复杂实体模型往往具有多层次树状结构，一个模型包括许多子模型，子模型又包含子模型，可解析的实体模型的解析度可以有多种。模型聚合就是将一个高解析实体模型转变为低解析实体模型。聚合是由分到合、由繁到简、由分散到统一的过程。模型解聚与模型聚合相反，是模型由合到分、由简到繁、由统一到分散的过程。</a:t>
            </a:r>
          </a:p>
        </p:txBody>
      </p:sp>
      <p:sp>
        <p:nvSpPr>
          <p:cNvPr id="67" name="等腰三角形 18"/>
          <p:cNvSpPr>
            <a:spLocks noChangeAspect="1" noChangeArrowheads="1"/>
          </p:cNvSpPr>
          <p:nvPr/>
        </p:nvSpPr>
        <p:spPr bwMode="auto">
          <a:xfrm rot="16200000" flipH="1" flipV="1">
            <a:off x="5241166" y="2893280"/>
            <a:ext cx="239249" cy="206315"/>
          </a:xfrm>
          <a:prstGeom prst="triangle">
            <a:avLst>
              <a:gd name="adj" fmla="val 50000"/>
            </a:avLst>
          </a:prstGeom>
          <a:solidFill>
            <a:srgbClr val="FFC000"/>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8" name="矩形 47"/>
          <p:cNvSpPr>
            <a:spLocks noChangeArrowheads="1"/>
          </p:cNvSpPr>
          <p:nvPr/>
        </p:nvSpPr>
        <p:spPr bwMode="auto">
          <a:xfrm>
            <a:off x="5560730" y="3374636"/>
            <a:ext cx="2112555" cy="190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00" dirty="0" smtClean="0"/>
              <a:t>自治对象的行为建模首先与自治对象所要体现的个体数量有关，依次，自治对象分为个体和群体两类，群体对象又有聚合类对象和自治对象组织两种类型。</a:t>
            </a:r>
            <a:endParaRPr lang="zh-CN" altLang="en-US" sz="1400" dirty="0">
              <a:solidFill>
                <a:srgbClr val="333333"/>
              </a:solidFill>
              <a:sym typeface="微软雅黑" pitchFamily="34" charset="-122"/>
            </a:endParaRPr>
          </a:p>
        </p:txBody>
      </p:sp>
      <p:sp>
        <p:nvSpPr>
          <p:cNvPr id="32" name="矩形 31"/>
          <p:cNvSpPr>
            <a:spLocks noChangeArrowheads="1"/>
          </p:cNvSpPr>
          <p:nvPr/>
        </p:nvSpPr>
        <p:spPr bwMode="auto">
          <a:xfrm>
            <a:off x="2201726" y="1331856"/>
            <a:ext cx="8903596"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spcBef>
                <a:spcPct val="0"/>
              </a:spcBef>
              <a:buNone/>
            </a:pPr>
            <a:r>
              <a:rPr lang="en-US" altLang="zh-CN" sz="1400" dirty="0" smtClean="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中的行为建模是虚拟环境中自治对象研究的主要内容。随着</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研究与应用的发展，行为建模已拓展到公共安全、教育、文化娱乐等众多的领域。近年来，</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应用对自治对象行为的智能水平提出了越来越高的需求，新的行为建模也不断涌现，行为建模成为</a:t>
            </a:r>
            <a:r>
              <a:rPr lang="en-US" altLang="zh-CN" sz="1400" dirty="0">
                <a:latin typeface="Microsoft YaHei" charset="0"/>
                <a:ea typeface="Microsoft YaHei" charset="0"/>
                <a:cs typeface="Microsoft YaHei" charset="0"/>
              </a:rPr>
              <a:t>VR</a:t>
            </a:r>
            <a:r>
              <a:rPr lang="zh-CN" altLang="zh-CN" sz="1400" dirty="0">
                <a:latin typeface="Microsoft YaHei" charset="0"/>
                <a:ea typeface="Microsoft YaHei" charset="0"/>
                <a:cs typeface="Microsoft YaHei" charset="0"/>
              </a:rPr>
              <a:t>研究中一个重要方面。</a:t>
            </a:r>
            <a:endParaRPr lang="zh-CN" altLang="en-US" sz="1400" dirty="0">
              <a:solidFill>
                <a:schemeClr val="tx1">
                  <a:lumMod val="75000"/>
                  <a:lumOff val="25000"/>
                </a:schemeClr>
              </a:solidFill>
              <a:latin typeface="Microsoft YaHei" charset="0"/>
              <a:ea typeface="Microsoft YaHei" charset="0"/>
              <a:cs typeface="Microsoft YaHei" charset="0"/>
              <a:sym typeface="微软雅黑" pitchFamily="34" charset="-122"/>
            </a:endParaRPr>
          </a:p>
        </p:txBody>
      </p:sp>
      <p:sp>
        <p:nvSpPr>
          <p:cNvPr id="33" name="矩形 32"/>
          <p:cNvSpPr/>
          <p:nvPr/>
        </p:nvSpPr>
        <p:spPr>
          <a:xfrm>
            <a:off x="3563300" y="4090760"/>
            <a:ext cx="1611320" cy="498590"/>
          </a:xfrm>
          <a:prstGeom prst="rect">
            <a:avLst/>
          </a:prstGeom>
        </p:spPr>
        <p:txBody>
          <a:bodyPr wrap="none" lIns="91431" tIns="45716" rIns="91431" bIns="45716">
            <a:spAutoFit/>
          </a:bodyPr>
          <a:lstStyle/>
          <a:p>
            <a:pPr algn="r">
              <a:lnSpc>
                <a:spcPct val="120000"/>
              </a:lnSpc>
            </a:pPr>
            <a:r>
              <a:rPr lang="zh-CN" altLang="en-US" sz="2200" b="1" dirty="0" smtClean="0">
                <a:solidFill>
                  <a:schemeClr val="tx1">
                    <a:lumMod val="65000"/>
                    <a:lumOff val="35000"/>
                  </a:schemeClr>
                </a:solidFill>
                <a:latin typeface="微软雅黑" pitchFamily="34" charset="-122"/>
                <a:ea typeface="微软雅黑" pitchFamily="34" charset="-122"/>
              </a:rPr>
              <a:t>基于</a:t>
            </a:r>
            <a:r>
              <a:rPr lang="en-US" altLang="zh-CN" sz="2200" b="1" dirty="0" smtClean="0">
                <a:solidFill>
                  <a:schemeClr val="tx1">
                    <a:lumMod val="65000"/>
                    <a:lumOff val="35000"/>
                  </a:schemeClr>
                </a:solidFill>
                <a:latin typeface="微软雅黑" pitchFamily="34" charset="-122"/>
                <a:ea typeface="微软雅黑" pitchFamily="34" charset="-122"/>
              </a:rPr>
              <a:t>Agent</a:t>
            </a:r>
            <a:endParaRPr lang="zh-CN" altLang="en-US" sz="2200" b="1" dirty="0">
              <a:solidFill>
                <a:schemeClr val="tx1">
                  <a:lumMod val="65000"/>
                  <a:lumOff val="35000"/>
                </a:schemeClr>
              </a:solidFill>
              <a:latin typeface="微软雅黑" pitchFamily="34" charset="-122"/>
              <a:ea typeface="微软雅黑" pitchFamily="34" charset="-122"/>
            </a:endParaRPr>
          </a:p>
        </p:txBody>
      </p:sp>
      <p:sp>
        <p:nvSpPr>
          <p:cNvPr id="34" name="等腰三角形 18"/>
          <p:cNvSpPr>
            <a:spLocks noChangeAspect="1" noChangeArrowheads="1"/>
          </p:cNvSpPr>
          <p:nvPr/>
        </p:nvSpPr>
        <p:spPr bwMode="auto">
          <a:xfrm rot="16200000" flipH="1" flipV="1">
            <a:off x="5241165" y="4709296"/>
            <a:ext cx="239249" cy="206315"/>
          </a:xfrm>
          <a:prstGeom prst="triangle">
            <a:avLst>
              <a:gd name="adj" fmla="val 50000"/>
            </a:avLst>
          </a:prstGeom>
          <a:solidFill>
            <a:srgbClr val="F14124"/>
          </a:solidFill>
          <a:ln>
            <a:noFill/>
          </a:ln>
          <a:ex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accent6"/>
              </a:solidFill>
              <a:sym typeface="微软雅黑" pitchFamily="34" charset="-122"/>
            </a:endParaRPr>
          </a:p>
        </p:txBody>
      </p:sp>
      <p:sp>
        <p:nvSpPr>
          <p:cNvPr id="35" name="矩形 47"/>
          <p:cNvSpPr>
            <a:spLocks noChangeArrowheads="1"/>
          </p:cNvSpPr>
          <p:nvPr/>
        </p:nvSpPr>
        <p:spPr bwMode="auto">
          <a:xfrm>
            <a:off x="1903265" y="4589350"/>
            <a:ext cx="3470723" cy="216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00" dirty="0"/>
              <a:t>随着虚拟环境中对象类型的不断增加，对象的模型越来越复杂，传统方法很难表达自治对象的信念、愿望、意图等高层精神状态和复杂的行为，更难以模拟自治对象组织等群体类对象的行为。于是研究者引入人工智能中关于</a:t>
            </a:r>
            <a:r>
              <a:rPr lang="en-US" altLang="zh-CN" sz="1400" dirty="0"/>
              <a:t>Agent</a:t>
            </a:r>
            <a:r>
              <a:rPr lang="zh-CN" altLang="zh-CN" sz="1400" dirty="0"/>
              <a:t>的研究，将其与</a:t>
            </a:r>
            <a:r>
              <a:rPr lang="en-US" altLang="zh-CN" sz="1400" dirty="0"/>
              <a:t>VR</a:t>
            </a:r>
            <a:r>
              <a:rPr lang="zh-CN" altLang="zh-CN" sz="1400" dirty="0"/>
              <a:t>行为建模相结合，形成了基于</a:t>
            </a:r>
            <a:r>
              <a:rPr lang="en-US" altLang="zh-CN" sz="1400" dirty="0"/>
              <a:t>Agent</a:t>
            </a:r>
            <a:r>
              <a:rPr lang="zh-CN" altLang="zh-CN" sz="1400" dirty="0"/>
              <a:t>的建模方法。 </a:t>
            </a:r>
            <a:endParaRPr lang="zh-CN" altLang="en-US" sz="1400" dirty="0">
              <a:solidFill>
                <a:schemeClr val="tx1">
                  <a:lumMod val="75000"/>
                  <a:lumOff val="25000"/>
                </a:schemeClr>
              </a:solidFill>
              <a:sym typeface="微软雅黑" pitchFamily="34" charset="-122"/>
            </a:endParaRPr>
          </a:p>
        </p:txBody>
      </p:sp>
      <p:sp>
        <p:nvSpPr>
          <p:cNvPr id="37" name="矩形 36"/>
          <p:cNvSpPr/>
          <p:nvPr/>
        </p:nvSpPr>
        <p:spPr>
          <a:xfrm>
            <a:off x="2582487" y="2357634"/>
            <a:ext cx="2723804" cy="498590"/>
          </a:xfrm>
          <a:prstGeom prst="rect">
            <a:avLst/>
          </a:prstGeom>
        </p:spPr>
        <p:txBody>
          <a:bodyPr wrap="none" lIns="91431" tIns="45716" rIns="91431" bIns="45716">
            <a:spAutoFit/>
          </a:bodyPr>
          <a:lstStyle/>
          <a:p>
            <a:pPr algn="r">
              <a:lnSpc>
                <a:spcPct val="120000"/>
              </a:lnSpc>
            </a:pPr>
            <a:r>
              <a:rPr lang="zh-CN" altLang="en-US" sz="2200" b="1" dirty="0">
                <a:solidFill>
                  <a:schemeClr val="tx1">
                    <a:lumMod val="65000"/>
                    <a:lumOff val="35000"/>
                  </a:schemeClr>
                </a:solidFill>
                <a:latin typeface="微软雅黑" pitchFamily="34" charset="-122"/>
                <a:ea typeface="微软雅黑" pitchFamily="34" charset="-122"/>
              </a:rPr>
              <a:t>基于有限状态自动机</a:t>
            </a:r>
          </a:p>
        </p:txBody>
      </p:sp>
      <p:sp>
        <p:nvSpPr>
          <p:cNvPr id="38" name="矩形 47"/>
          <p:cNvSpPr>
            <a:spLocks noChangeArrowheads="1"/>
          </p:cNvSpPr>
          <p:nvPr/>
        </p:nvSpPr>
        <p:spPr bwMode="auto">
          <a:xfrm>
            <a:off x="1903266" y="2780999"/>
            <a:ext cx="3432782"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400" dirty="0"/>
              <a:t>自治对象的简单反应性行为可以采用有限状态自动方法进行建模。自治对象的每一种可能的反应动作表示为一个状态，发生的事件控制状态问的转换可以用</a:t>
            </a:r>
            <a:r>
              <a:rPr lang="en-US" altLang="zh-CN" sz="1400" dirty="0"/>
              <a:t>“</a:t>
            </a:r>
            <a:r>
              <a:rPr lang="zh-CN" altLang="zh-CN" sz="1400" dirty="0"/>
              <a:t>任务栈</a:t>
            </a:r>
            <a:r>
              <a:rPr lang="en-US" altLang="zh-CN" sz="1400" dirty="0"/>
              <a:t>”</a:t>
            </a:r>
            <a:r>
              <a:rPr lang="zh-CN" altLang="zh-CN" sz="1400" dirty="0"/>
              <a:t>处理不确定事件。 </a:t>
            </a:r>
            <a:endParaRPr lang="zh-CN" altLang="en-US" sz="14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37784288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26" presetClass="emph" presetSubtype="0" fill="hold" grpId="1" nodeType="withEffect">
                                  <p:stCondLst>
                                    <p:cond delay="0"/>
                                  </p:stCondLst>
                                  <p:childTnLst>
                                    <p:animEffect transition="out" filter="fade">
                                      <p:cBhvr>
                                        <p:cTn id="16" dur="500" tmFilter="0, 0; .2, .5; .8, .5; 1, 0"/>
                                        <p:tgtEl>
                                          <p:spTgt spid="63"/>
                                        </p:tgtEl>
                                      </p:cBhvr>
                                    </p:animEffect>
                                    <p:animScale>
                                      <p:cBhvr>
                                        <p:cTn id="17" dur="250" autoRev="1" fill="hold"/>
                                        <p:tgtEl>
                                          <p:spTgt spid="63"/>
                                        </p:tgtEl>
                                      </p:cBhvr>
                                      <p:by x="105000" y="105000"/>
                                    </p:animScale>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26" presetClass="emph" presetSubtype="0" fill="hold" grpId="1" nodeType="withEffect">
                                  <p:stCondLst>
                                    <p:cond delay="0"/>
                                  </p:stCondLst>
                                  <p:childTnLst>
                                    <p:animEffect transition="out" filter="fade">
                                      <p:cBhvr>
                                        <p:cTn id="29" dur="500" tmFilter="0, 0; .2, .5; .8, .5; 1, 0"/>
                                        <p:tgtEl>
                                          <p:spTgt spid="67"/>
                                        </p:tgtEl>
                                      </p:cBhvr>
                                    </p:animEffect>
                                    <p:animScale>
                                      <p:cBhvr>
                                        <p:cTn id="30" dur="250" autoRev="1" fill="hold"/>
                                        <p:tgtEl>
                                          <p:spTgt spid="67"/>
                                        </p:tgtEl>
                                      </p:cBhvr>
                                      <p:by x="105000" y="105000"/>
                                    </p:animScale>
                                  </p:childTnLst>
                                </p:cTn>
                              </p:par>
                            </p:childTnLst>
                          </p:cTn>
                        </p:par>
                        <p:par>
                          <p:cTn id="31" fill="hold">
                            <p:stCondLst>
                              <p:cond delay="2500"/>
                            </p:stCondLst>
                            <p:childTnLst>
                              <p:par>
                                <p:cTn id="32" presetID="22" presetClass="entr" presetSubtype="2"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right)">
                                      <p:cBhvr>
                                        <p:cTn id="34" dur="500"/>
                                        <p:tgtEl>
                                          <p:spTgt spid="62"/>
                                        </p:tgtEl>
                                      </p:cBhvr>
                                    </p:animEffect>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right)">
                                      <p:cBhvr>
                                        <p:cTn id="38" dur="500"/>
                                        <p:tgtEl>
                                          <p:spTgt spid="68"/>
                                        </p:tgtEl>
                                      </p:cBhvr>
                                    </p:animEffec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0"/>
                                          </p:stCondLst>
                                        </p:cTn>
                                        <p:tgtEl>
                                          <p:spTgt spid="65"/>
                                        </p:tgtEl>
                                        <p:attrNameLst>
                                          <p:attrName>style.visibility</p:attrName>
                                        </p:attrNameLst>
                                      </p:cBhvr>
                                      <p:to>
                                        <p:strVal val="visible"/>
                                      </p:to>
                                    </p:set>
                                  </p:childTnLst>
                                </p:cTn>
                              </p:par>
                              <p:par>
                                <p:cTn id="42" presetID="26" presetClass="emph" presetSubtype="0" fill="hold" grpId="1" nodeType="withEffect">
                                  <p:stCondLst>
                                    <p:cond delay="0"/>
                                  </p:stCondLst>
                                  <p:childTnLst>
                                    <p:animEffect transition="out" filter="fade">
                                      <p:cBhvr>
                                        <p:cTn id="43" dur="500" tmFilter="0, 0; .2, .5; .8, .5; 1, 0"/>
                                        <p:tgtEl>
                                          <p:spTgt spid="65"/>
                                        </p:tgtEl>
                                      </p:cBhvr>
                                    </p:animEffect>
                                    <p:animScale>
                                      <p:cBhvr>
                                        <p:cTn id="44" dur="250" autoRev="1" fill="hold"/>
                                        <p:tgtEl>
                                          <p:spTgt spid="65"/>
                                        </p:tgtEl>
                                      </p:cBhvr>
                                      <p:by x="105000" y="105000"/>
                                    </p:animScale>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left)">
                                      <p:cBhvr>
                                        <p:cTn id="48" dur="500"/>
                                        <p:tgtEl>
                                          <p:spTgt spid="6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left)">
                                      <p:cBhvr>
                                        <p:cTn id="51" dur="500"/>
                                        <p:tgtEl>
                                          <p:spTgt spid="66"/>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Effect transition="in" filter="fade">
                                      <p:cBhvr>
                                        <p:cTn id="57" dur="500"/>
                                        <p:tgtEl>
                                          <p:spTgt spid="32"/>
                                        </p:tgtEl>
                                      </p:cBhvr>
                                    </p:animEffect>
                                  </p:childTnLst>
                                </p:cTn>
                              </p:par>
                            </p:childTnLst>
                          </p:cTn>
                        </p:par>
                        <p:par>
                          <p:cTn id="58" fill="hold">
                            <p:stCondLst>
                              <p:cond delay="5000"/>
                            </p:stCondLst>
                            <p:childTnLst>
                              <p:par>
                                <p:cTn id="59" presetID="1"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26" presetClass="emph" presetSubtype="0" fill="hold" grpId="1" nodeType="withEffect">
                                  <p:stCondLst>
                                    <p:cond delay="0"/>
                                  </p:stCondLst>
                                  <p:childTnLst>
                                    <p:animEffect transition="out" filter="fade">
                                      <p:cBhvr>
                                        <p:cTn id="62" dur="500" tmFilter="0, 0; .2, .5; .8, .5; 1, 0"/>
                                        <p:tgtEl>
                                          <p:spTgt spid="34"/>
                                        </p:tgtEl>
                                      </p:cBhvr>
                                    </p:animEffect>
                                    <p:animScale>
                                      <p:cBhvr>
                                        <p:cTn id="63" dur="250" autoRev="1" fill="hold"/>
                                        <p:tgtEl>
                                          <p:spTgt spid="34"/>
                                        </p:tgtEl>
                                      </p:cBhvr>
                                      <p:by x="105000" y="105000"/>
                                    </p:animScale>
                                  </p:childTnLst>
                                </p:cTn>
                              </p:par>
                            </p:childTnLst>
                          </p:cTn>
                        </p:par>
                        <p:par>
                          <p:cTn id="64" fill="hold">
                            <p:stCondLst>
                              <p:cond delay="5500"/>
                            </p:stCondLst>
                            <p:childTnLst>
                              <p:par>
                                <p:cTn id="65" presetID="22" presetClass="entr" presetSubtype="2"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right)">
                                      <p:cBhvr>
                                        <p:cTn id="67" dur="500"/>
                                        <p:tgtEl>
                                          <p:spTgt spid="33"/>
                                        </p:tgtEl>
                                      </p:cBhvr>
                                    </p:animEffect>
                                  </p:childTnLst>
                                </p:cTn>
                              </p:par>
                            </p:childTnLst>
                          </p:cTn>
                        </p:par>
                        <p:par>
                          <p:cTn id="68" fill="hold">
                            <p:stCondLst>
                              <p:cond delay="6000"/>
                            </p:stCondLst>
                            <p:childTnLst>
                              <p:par>
                                <p:cTn id="69" presetID="22" presetClass="entr" presetSubtype="2"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right)">
                                      <p:cBhvr>
                                        <p:cTn id="71" dur="500"/>
                                        <p:tgtEl>
                                          <p:spTgt spid="35"/>
                                        </p:tgtEl>
                                      </p:cBhvr>
                                    </p:animEffect>
                                  </p:childTnLst>
                                </p:cTn>
                              </p:par>
                            </p:childTnLst>
                          </p:cTn>
                        </p:par>
                        <p:par>
                          <p:cTn id="72" fill="hold">
                            <p:stCondLst>
                              <p:cond delay="6500"/>
                            </p:stCondLst>
                            <p:childTnLst>
                              <p:par>
                                <p:cTn id="73" presetID="22" presetClass="entr" presetSubtype="2"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right)">
                                      <p:cBhvr>
                                        <p:cTn id="75" dur="500"/>
                                        <p:tgtEl>
                                          <p:spTgt spid="37"/>
                                        </p:tgtEl>
                                      </p:cBhvr>
                                    </p:animEffect>
                                  </p:childTnLst>
                                </p:cTn>
                              </p:par>
                            </p:childTnLst>
                          </p:cTn>
                        </p:par>
                        <p:par>
                          <p:cTn id="76" fill="hold">
                            <p:stCondLst>
                              <p:cond delay="7000"/>
                            </p:stCondLst>
                            <p:childTnLst>
                              <p:par>
                                <p:cTn id="77" presetID="22" presetClass="entr" presetSubtype="2"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0" grpId="0"/>
      <p:bldP spid="61" grpId="0"/>
      <p:bldP spid="62" grpId="0"/>
      <p:bldP spid="63" grpId="0" animBg="1"/>
      <p:bldP spid="63" grpId="1" animBg="1"/>
      <p:bldP spid="64" grpId="0"/>
      <p:bldP spid="65" grpId="0" animBg="1"/>
      <p:bldP spid="65" grpId="1" animBg="1"/>
      <p:bldP spid="66" grpId="0"/>
      <p:bldP spid="67" grpId="0" animBg="1"/>
      <p:bldP spid="67" grpId="1" animBg="1"/>
      <p:bldP spid="68" grpId="0"/>
      <p:bldP spid="32" grpId="0"/>
      <p:bldP spid="33" grpId="0"/>
      <p:bldP spid="34" grpId="0" animBg="1"/>
      <p:bldP spid="34" grpId="1" animBg="1"/>
      <p:bldP spid="35" grpId="0"/>
      <p:bldP spid="37" grpId="0"/>
      <p:bldP spid="38" grpId="0"/>
    </p:bldLst>
  </p:timing>
</p:sld>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3746</TotalTime>
  <Words>4342</Words>
  <Application>Microsoft Macintosh PowerPoint</Application>
  <PresentationFormat>宽屏</PresentationFormat>
  <Paragraphs>150</Paragraphs>
  <Slides>28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 Unicode MS</vt:lpstr>
      <vt:lpstr>Calibri</vt:lpstr>
      <vt:lpstr>Microsoft YaHei</vt:lpstr>
      <vt:lpstr>Times New Roman</vt:lpstr>
      <vt:lpstr>UKIJ Qolyazma</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Office365</cp:lastModifiedBy>
  <cp:revision>485</cp:revision>
  <dcterms:created xsi:type="dcterms:W3CDTF">2014-06-18T03:33:50Z</dcterms:created>
  <dcterms:modified xsi:type="dcterms:W3CDTF">2017-01-03T15:09:34Z</dcterms:modified>
</cp:coreProperties>
</file>