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2" r:id="rId4"/>
    <p:sldId id="260" r:id="rId6"/>
    <p:sldId id="274" r:id="rId7"/>
    <p:sldId id="273" r:id="rId8"/>
    <p:sldId id="275" r:id="rId9"/>
    <p:sldId id="276" r:id="rId10"/>
    <p:sldId id="261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MH_Number"/>
          <p:cNvSpPr/>
          <p:nvPr>
            <p:custDataLst>
              <p:tags r:id="rId2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4" Type="http://schemas.openxmlformats.org/officeDocument/2006/relationships/notesSlide" Target="../notesSlides/notesSlide9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5.xml"/><Relationship Id="rId3" Type="http://schemas.openxmlformats.org/officeDocument/2006/relationships/image" Target="../media/image7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slide" Target="slide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da-DK" altLang="zh-CN" dirty="0" smtClean="0"/>
              <a:t>杜晓晴   21651173</a:t>
            </a:r>
            <a:endParaRPr lang="da-DK" altLang="zh-CN" dirty="0" smtClean="0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da-DK" altLang="zh-CN" dirty="0" smtClean="0"/>
              <a:t>浅谈响应式设计</a:t>
            </a:r>
            <a:endParaRPr lang="da-DK" altLang="zh-CN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6213817" y="1914844"/>
            <a:ext cx="3304381" cy="962818"/>
            <a:chOff x="4689816" y="15577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2"/>
              </p:custDataLst>
            </p:nvPr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3"/>
              </p:custDataLst>
            </p:nvPr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跨平台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2581166" y="1914844"/>
            <a:ext cx="3304381" cy="962818"/>
            <a:chOff x="1057165" y="1557791"/>
            <a:chExt cx="3304381" cy="962818"/>
          </a:xfrm>
        </p:grpSpPr>
        <p:sp>
          <p:nvSpPr>
            <p:cNvPr id="12" name="五边形 23"/>
            <p:cNvSpPr/>
            <p:nvPr>
              <p:custDataLst>
                <p:tags r:id="rId7"/>
              </p:custDataLst>
            </p:nvPr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五边形 12"/>
            <p:cNvSpPr/>
            <p:nvPr>
              <p:custDataLst>
                <p:tags r:id="rId8"/>
              </p:custDataLst>
            </p:nvPr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zh-CN" altLang="en-US" sz="2000" dirty="0">
                  <a:solidFill>
                    <a:srgbClr val="FFFFFF"/>
                  </a:solidFill>
                </a:rPr>
                <a:t>多余加载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4" name="任意多边形 13"/>
            <p:cNvSpPr/>
            <p:nvPr>
              <p:custDataLst>
                <p:tags r:id="rId9"/>
              </p:custDataLst>
            </p:nvPr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0"/>
              </p:custDataLst>
            </p:nvPr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6213817" y="3273744"/>
            <a:ext cx="3304381" cy="962818"/>
            <a:chOff x="4689816" y="1557791"/>
            <a:chExt cx="3304381" cy="962818"/>
          </a:xfrm>
        </p:grpSpPr>
        <p:sp>
          <p:nvSpPr>
            <p:cNvPr id="19" name="五边形 23"/>
            <p:cNvSpPr/>
            <p:nvPr>
              <p:custDataLst>
                <p:tags r:id="rId12"/>
              </p:custDataLst>
            </p:nvPr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五边形 19"/>
            <p:cNvSpPr/>
            <p:nvPr>
              <p:custDataLst>
                <p:tags r:id="rId13"/>
              </p:custDataLst>
            </p:nvPr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节省开发成本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5"/>
              </p:custDataLst>
            </p:nvPr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6"/>
            </p:custDataLst>
          </p:nvPr>
        </p:nvGrpSpPr>
        <p:grpSpPr>
          <a:xfrm>
            <a:off x="2581166" y="3273744"/>
            <a:ext cx="3304381" cy="962818"/>
            <a:chOff x="1057165" y="1557791"/>
            <a:chExt cx="3304381" cy="962818"/>
          </a:xfrm>
        </p:grpSpPr>
        <p:sp>
          <p:nvSpPr>
            <p:cNvPr id="24" name="五边形 23"/>
            <p:cNvSpPr/>
            <p:nvPr>
              <p:custDataLst>
                <p:tags r:id="rId17"/>
              </p:custDataLst>
            </p:nvPr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五边形 24"/>
            <p:cNvSpPr/>
            <p:nvPr>
              <p:custDataLst>
                <p:tags r:id="rId18"/>
              </p:custDataLst>
            </p:nvPr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zh-CN" altLang="en-US" sz="2000" dirty="0">
                  <a:solidFill>
                    <a:srgbClr val="FFFFFF"/>
                  </a:solidFill>
                </a:rPr>
                <a:t>大型每户网站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6" name="任意多边形 25"/>
            <p:cNvSpPr/>
            <p:nvPr>
              <p:custDataLst>
                <p:tags r:id="rId19"/>
              </p:custDataLst>
            </p:nvPr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20"/>
              </p:custDataLst>
            </p:nvPr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21"/>
            </p:custDataLst>
          </p:nvPr>
        </p:nvGrpSpPr>
        <p:grpSpPr>
          <a:xfrm>
            <a:off x="6213817" y="4632644"/>
            <a:ext cx="3304381" cy="962818"/>
            <a:chOff x="4689816" y="1557791"/>
            <a:chExt cx="3304381" cy="962818"/>
          </a:xfrm>
        </p:grpSpPr>
        <p:sp>
          <p:nvSpPr>
            <p:cNvPr id="29" name="五边形 23"/>
            <p:cNvSpPr/>
            <p:nvPr>
              <p:custDataLst>
                <p:tags r:id="rId22"/>
              </p:custDataLst>
            </p:nvPr>
          </p:nvSpPr>
          <p:spPr>
            <a:xfrm>
              <a:off x="4698427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五边形 29"/>
            <p:cNvSpPr/>
            <p:nvPr>
              <p:custDataLst>
                <p:tags r:id="rId23"/>
              </p:custDataLst>
            </p:nvPr>
          </p:nvSpPr>
          <p:spPr>
            <a:xfrm>
              <a:off x="4695372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用户友好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24"/>
              </p:custDataLst>
            </p:nvPr>
          </p:nvSpPr>
          <p:spPr>
            <a:xfrm>
              <a:off x="4700134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25"/>
              </p:custDataLst>
            </p:nvPr>
          </p:nvSpPr>
          <p:spPr>
            <a:xfrm>
              <a:off x="4689816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06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6"/>
            </p:custDataLst>
          </p:nvPr>
        </p:nvGrpSpPr>
        <p:grpSpPr>
          <a:xfrm>
            <a:off x="2581166" y="4632644"/>
            <a:ext cx="3304381" cy="962818"/>
            <a:chOff x="1057165" y="1557791"/>
            <a:chExt cx="3304381" cy="962818"/>
          </a:xfrm>
        </p:grpSpPr>
        <p:sp>
          <p:nvSpPr>
            <p:cNvPr id="34" name="五边形 23"/>
            <p:cNvSpPr/>
            <p:nvPr>
              <p:custDataLst>
                <p:tags r:id="rId27"/>
              </p:custDataLst>
            </p:nvPr>
          </p:nvSpPr>
          <p:spPr>
            <a:xfrm flipH="1">
              <a:off x="1057165" y="16062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五边形 34"/>
            <p:cNvSpPr/>
            <p:nvPr>
              <p:custDataLst>
                <p:tags r:id="rId28"/>
              </p:custDataLst>
            </p:nvPr>
          </p:nvSpPr>
          <p:spPr>
            <a:xfrm flipH="1">
              <a:off x="1104790" y="15577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28000" bIns="0" numCol="1" spcCol="0" rtlCol="0" fromWordArt="0" anchor="ctr" anchorCtr="0" forceAA="0" compatLnSpc="1">
              <a:normAutofit/>
            </a:bodyPr>
            <a:lstStyle/>
            <a:p>
              <a:pPr algn="r"/>
              <a:r>
                <a:rPr lang="zh-CN" altLang="en-US" sz="2000" dirty="0">
                  <a:solidFill>
                    <a:srgbClr val="FFFFFF"/>
                  </a:solidFill>
                </a:rPr>
                <a:t>自由度低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6" name="任意多边形 35"/>
            <p:cNvSpPr/>
            <p:nvPr>
              <p:custDataLst>
                <p:tags r:id="rId29"/>
              </p:custDataLst>
            </p:nvPr>
          </p:nvSpPr>
          <p:spPr>
            <a:xfrm flipH="1">
              <a:off x="3616215" y="20308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30"/>
              </p:custDataLst>
            </p:nvPr>
          </p:nvSpPr>
          <p:spPr>
            <a:xfrm flipH="1">
              <a:off x="3616215" y="15577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36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05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3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4.</a:t>
            </a:r>
            <a:r>
              <a:rPr lang="zh-CN" altLang="en-US" dirty="0">
                <a:latin typeface="+mj-lt"/>
                <a:ea typeface="+mj-ea"/>
              </a:rPr>
              <a:t>响应式设计优缺点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跨平台：响应式设计的核心理念就是追求跨平台的效果。响应式设计可以使同一个网站，同一个网址，在不同的设备都能以合适的方式布局。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节省开发成本：一套代码，易于开发和维护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用户友好：布局合理，各端内容相似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A6982"/>
                </a:solidFill>
              </a:rPr>
              <a:t>3.</a:t>
            </a:r>
            <a:r>
              <a:rPr lang="zh-CN" altLang="en-US" sz="3600" dirty="0">
                <a:sym typeface="+mn-ea"/>
              </a:rPr>
              <a:t>响应式设计优缺点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多余加载：代码文件更大，图片分辨率更高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大型每户网站不适合响应式设计：因为这些网站单页面功能过多，但当需要在移动设备上保证功能完全时，可能会导致移动设备上的页面过长，浏览难度增加。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自由度低：如PC端的hover效果，在移动端无法实现。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A6982"/>
                </a:solidFill>
              </a:rPr>
              <a:t>3.</a:t>
            </a:r>
            <a:r>
              <a:rPr lang="zh-CN" altLang="en-US" sz="3600" dirty="0">
                <a:sym typeface="+mn-ea"/>
              </a:rPr>
              <a:t>响应式设计优缺点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自响应式设计的概念被提出起，这一概念变得越来越被认可，现在已经渐渐深入人心。响应式设计有优点，也存在一些缺点，我们希望响应式设计能在未来对这些缺点有所改进，并被更广泛的应用。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  响应式设计概念不仅仅局限于web设计，它代表的是一种高度适应性的设计模式，它提倡用一套方案应对不同情况的开发思想，这种思想也可以被运用在其他技术中，为开发和用户带来更多的便利。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4A6982"/>
                </a:solidFill>
              </a:rPr>
              <a:t>总结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1"/>
            </p:custDataLst>
          </p:nvPr>
        </p:nvSpPr>
        <p:spPr bwMode="auto">
          <a:xfrm>
            <a:off x="5033964" y="4641851"/>
            <a:ext cx="2155825" cy="379413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5304970" y="196596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91088" y="471716"/>
            <a:ext cx="0" cy="5903684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4694152" y="1919484"/>
            <a:ext cx="5643648" cy="540000"/>
            <a:chOff x="4694152" y="1274449"/>
            <a:chExt cx="5643648" cy="540000"/>
          </a:xfrm>
        </p:grpSpPr>
        <p:sp>
          <p:nvSpPr>
            <p:cNvPr id="17" name="MH_Entry_1">
              <a:hlinkClick r:id="" action="ppaction://noaction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000" kern="0" spc="100" dirty="0"/>
                <a:t>简介</a:t>
              </a:r>
              <a:endParaRPr lang="zh-CN" altLang="en-US" sz="2000" kern="0" spc="100" dirty="0"/>
            </a:p>
          </p:txBody>
        </p:sp>
        <p:sp>
          <p:nvSpPr>
            <p:cNvPr id="22" name="MH_Number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4694152" y="2745828"/>
            <a:ext cx="5643648" cy="540000"/>
            <a:chOff x="4694152" y="2019513"/>
            <a:chExt cx="5643648" cy="540000"/>
          </a:xfrm>
        </p:grpSpPr>
        <p:sp>
          <p:nvSpPr>
            <p:cNvPr id="27" name="MH_Entry_2">
              <a:hlinkClick r:id="rId6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000" kern="0" spc="100" dirty="0"/>
                <a:t>关键技术</a:t>
              </a:r>
              <a:endParaRPr lang="zh-CN" altLang="en-US" sz="2000" kern="0" spc="100" dirty="0"/>
            </a:p>
          </p:txBody>
        </p:sp>
        <p:sp>
          <p:nvSpPr>
            <p:cNvPr id="28" name="MH_Number_2">
              <a:hlinkClick r:id="rId6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4694152" y="3572172"/>
            <a:ext cx="5643648" cy="540000"/>
            <a:chOff x="4694152" y="2764577"/>
            <a:chExt cx="5643648" cy="540000"/>
          </a:xfrm>
        </p:grpSpPr>
        <p:sp>
          <p:nvSpPr>
            <p:cNvPr id="30" name="MH_Entry_3">
              <a:hlinkClick r:id="" action="ppaction://noaction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43320" y="2764577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en-US" altLang="zh-CN" sz="2000" kern="0" spc="100" dirty="0"/>
                <a:t>Bootstrap</a:t>
              </a:r>
              <a:r>
                <a:rPr lang="zh-CN" altLang="en-US" sz="2000" kern="0" spc="100" dirty="0"/>
                <a:t>框架</a:t>
              </a:r>
              <a:endParaRPr lang="zh-CN" altLang="en-US" sz="2000" kern="0" spc="100" dirty="0"/>
            </a:p>
          </p:txBody>
        </p:sp>
        <p:sp>
          <p:nvSpPr>
            <p:cNvPr id="31" name="MH_Number_3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4694152" y="4398516"/>
            <a:ext cx="5643648" cy="540000"/>
            <a:chOff x="4694152" y="3509641"/>
            <a:chExt cx="5643648" cy="540000"/>
          </a:xfrm>
        </p:grpSpPr>
        <p:sp>
          <p:nvSpPr>
            <p:cNvPr id="33" name="MH_Entry_4">
              <a:hlinkClick r:id="" action="ppaction://noaction"/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5243320" y="350964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000" kern="0" spc="100" dirty="0"/>
                <a:t>响应式设计的优缺点</a:t>
              </a:r>
              <a:endParaRPr lang="zh-CN" altLang="en-US" sz="2000" kern="0" spc="100" dirty="0"/>
            </a:p>
          </p:txBody>
        </p:sp>
        <p:sp>
          <p:nvSpPr>
            <p:cNvPr id="34" name="MH_Number_4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694152" y="355702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</a:rPr>
                <a:t>4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MH_Others_2"/>
          <p:cNvSpPr txBox="1"/>
          <p:nvPr>
            <p:custDataLst>
              <p:tags r:id="rId15"/>
            </p:custDataLst>
          </p:nvPr>
        </p:nvSpPr>
        <p:spPr>
          <a:xfrm>
            <a:off x="1720484" y="2822941"/>
            <a:ext cx="1766661" cy="785812"/>
          </a:xfrm>
          <a:prstGeom prst="rect">
            <a:avLst/>
          </a:prstGeom>
          <a:noFill/>
        </p:spPr>
        <p:txBody>
          <a:bodyPr wrap="square" anchor="ctr" anchorCtr="0">
            <a:normAutofit fontScale="92500" lnSpcReduction="20000"/>
          </a:bodyPr>
          <a:lstStyle/>
          <a:p>
            <a:pPr algn="ctr">
              <a:defRPr/>
            </a:pPr>
            <a:r>
              <a:rPr lang="zh-CN" altLang="en-US" sz="5400" b="1" kern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5400" b="1" kern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MH_Others_3"/>
          <p:cNvSpPr txBox="1"/>
          <p:nvPr>
            <p:custDataLst>
              <p:tags r:id="rId16"/>
            </p:custDataLst>
          </p:nvPr>
        </p:nvSpPr>
        <p:spPr>
          <a:xfrm>
            <a:off x="17204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kern="0" spc="3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~`MB2[%{V6IO6GTW]]I6]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2999740"/>
            <a:ext cx="8801735" cy="24136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A6982"/>
                </a:solidFill>
              </a:rPr>
              <a:t>1.</a:t>
            </a:r>
            <a:r>
              <a:rPr lang="zh-CN" altLang="en-US" sz="3600" dirty="0">
                <a:solidFill>
                  <a:srgbClr val="4A6982"/>
                </a:solidFill>
              </a:rPr>
              <a:t>简介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2010年5月，伊桑.马科特（Ethan Marcotte）发表了一篇题为《Responsive Web Design》的文章。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伊桑.马科特提出，“我们可以将不同联网设备上众多的体验，当作是同一网站体验的不同侧面来对待，而不要为每种设备进行单独剪裁而使得设计彼此断开，这才是我们前进的方向。”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343252" y="179909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2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3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媒体查询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5235552" y="2903991"/>
            <a:ext cx="3304381" cy="962818"/>
            <a:chOff x="3877016" y="2451024"/>
            <a:chExt cx="3304381" cy="962818"/>
          </a:xfrm>
        </p:grpSpPr>
        <p:sp>
          <p:nvSpPr>
            <p:cNvPr id="42" name="五边形 23"/>
            <p:cNvSpPr/>
            <p:nvPr>
              <p:custDataLst>
                <p:tags r:id="rId7"/>
              </p:custDataLst>
            </p:nvPr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五边形 42"/>
            <p:cNvSpPr/>
            <p:nvPr>
              <p:custDataLst>
                <p:tags r:id="rId8"/>
              </p:custDataLst>
            </p:nvPr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流式布局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9"/>
              </p:custDataLst>
            </p:nvPr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0"/>
              </p:custDataLst>
            </p:nvPr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3343252" y="4008891"/>
            <a:ext cx="3304381" cy="962818"/>
            <a:chOff x="1984716" y="3623657"/>
            <a:chExt cx="3304381" cy="962818"/>
          </a:xfrm>
        </p:grpSpPr>
        <p:sp>
          <p:nvSpPr>
            <p:cNvPr id="48" name="五边形 23"/>
            <p:cNvSpPr/>
            <p:nvPr>
              <p:custDataLst>
                <p:tags r:id="rId12"/>
              </p:custDataLst>
            </p:nvPr>
          </p:nvSpPr>
          <p:spPr>
            <a:xfrm>
              <a:off x="1993327" y="3672075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9" name="五边形 48"/>
            <p:cNvSpPr/>
            <p:nvPr>
              <p:custDataLst>
                <p:tags r:id="rId13"/>
              </p:custDataLst>
            </p:nvPr>
          </p:nvSpPr>
          <p:spPr>
            <a:xfrm>
              <a:off x="1990272" y="3623657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响应式图片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46" name="任意多边形 45"/>
            <p:cNvSpPr/>
            <p:nvPr>
              <p:custDataLst>
                <p:tags r:id="rId14"/>
              </p:custDataLst>
            </p:nvPr>
          </p:nvSpPr>
          <p:spPr>
            <a:xfrm>
              <a:off x="1995034" y="4096732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任意多边形 46"/>
            <p:cNvSpPr/>
            <p:nvPr>
              <p:custDataLst>
                <p:tags r:id="rId15"/>
              </p:custDataLst>
            </p:nvPr>
          </p:nvSpPr>
          <p:spPr>
            <a:xfrm>
              <a:off x="1984716" y="3623657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16"/>
            </p:custDataLst>
          </p:nvPr>
        </p:nvGrpSpPr>
        <p:grpSpPr>
          <a:xfrm>
            <a:off x="5235552" y="5113791"/>
            <a:ext cx="3304381" cy="962818"/>
            <a:chOff x="3877016" y="4796291"/>
            <a:chExt cx="3304381" cy="962818"/>
          </a:xfrm>
        </p:grpSpPr>
        <p:sp>
          <p:nvSpPr>
            <p:cNvPr id="54" name="五边形 23"/>
            <p:cNvSpPr/>
            <p:nvPr>
              <p:custDataLst>
                <p:tags r:id="rId17"/>
              </p:custDataLst>
            </p:nvPr>
          </p:nvSpPr>
          <p:spPr>
            <a:xfrm>
              <a:off x="3885627" y="48447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5" name="五边形 54"/>
            <p:cNvSpPr/>
            <p:nvPr>
              <p:custDataLst>
                <p:tags r:id="rId18"/>
              </p:custDataLst>
            </p:nvPr>
          </p:nvSpPr>
          <p:spPr>
            <a:xfrm>
              <a:off x="3882572" y="47962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延迟加载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19"/>
              </p:custDataLst>
            </p:nvPr>
          </p:nvSpPr>
          <p:spPr>
            <a:xfrm>
              <a:off x="3887334" y="52693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任意多边形 52"/>
            <p:cNvSpPr/>
            <p:nvPr>
              <p:custDataLst>
                <p:tags r:id="rId20"/>
              </p:custDataLst>
            </p:nvPr>
          </p:nvSpPr>
          <p:spPr>
            <a:xfrm>
              <a:off x="3877016" y="47962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2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2.</a:t>
            </a:r>
            <a:r>
              <a:rPr lang="zh-CN" altLang="en-US" dirty="0">
                <a:latin typeface="+mj-lt"/>
                <a:ea typeface="+mj-ea"/>
              </a:rPr>
              <a:t>关键技术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媒体查询：</a:t>
            </a:r>
            <a:r>
              <a:rPr lang="en-US" altLang="zh-CN" dirty="0"/>
              <a:t>CSS3</a:t>
            </a:r>
            <a:r>
              <a:rPr lang="zh-CN" altLang="en-US" dirty="0"/>
              <a:t>中新增功能。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 媒介查询帮助我们为不同宽度，不同设备定义样式。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CSS3中媒体特性的值包括13种：视口宽度width,视口高度height等。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A6982"/>
                </a:solidFill>
              </a:rPr>
              <a:t>2.</a:t>
            </a:r>
            <a:r>
              <a:rPr lang="zh-CN" altLang="en-US" sz="3600" dirty="0">
                <a:solidFill>
                  <a:srgbClr val="4A6982"/>
                </a:solidFill>
              </a:rPr>
              <a:t>关键技术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  <p:pic>
        <p:nvPicPr>
          <p:cNvPr id="2" name="图片 1" descr="FCHBQGFTAJ7HJH)14QP]9P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10" y="4034790"/>
            <a:ext cx="8547100" cy="1896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流式布局：流式布局将固定布局改为百分比布局。将div的宽度用百分比定义，使得其宽度可以根据屏幕宽度改变。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响应式图片：使图片也可以根据屏幕大小改变本身大小而不改变原图的比例。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延迟加载：延迟加载意味着，当页面需要加载许多图片时，不在用户进入页面时一次性加载全部图片，而只加载用户可视区域的图片，当用户滚动到某区域时，才加载该区域的图片。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A6982"/>
                </a:solidFill>
              </a:rPr>
              <a:t>2.</a:t>
            </a:r>
            <a:r>
              <a:rPr lang="zh-CN" altLang="en-US" sz="3600" dirty="0">
                <a:solidFill>
                  <a:srgbClr val="4A6982"/>
                </a:solidFill>
              </a:rPr>
              <a:t>关键技术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Bootstrap是一个具有代表性的响应式</a:t>
            </a:r>
            <a:r>
              <a:rPr lang="zh-CN" altLang="en-US" dirty="0">
                <a:sym typeface="+mn-ea"/>
              </a:rPr>
              <a:t>CSS/HTML</a:t>
            </a:r>
            <a:r>
              <a:rPr lang="zh-CN" altLang="en-US" dirty="0"/>
              <a:t>框架。它是由Twitter推出的一个用于前端开发的开源工具包，使得 Web 开发更加快捷。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A6982"/>
                </a:solidFill>
              </a:rPr>
              <a:t>3.Bootstrap</a:t>
            </a:r>
            <a:r>
              <a:rPr lang="zh-CN" altLang="en-US" sz="3600" dirty="0">
                <a:solidFill>
                  <a:srgbClr val="4A6982"/>
                </a:solidFill>
              </a:rPr>
              <a:t>框架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3"/>
          <p:cNvSpPr txBox="1"/>
          <p:nvPr>
            <p:custDataLst>
              <p:tags r:id="rId1"/>
            </p:custDataLst>
          </p:nvPr>
        </p:nvSpPr>
        <p:spPr>
          <a:xfrm>
            <a:off x="5191125" y="519093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3.Bootstrap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pic>
        <p:nvPicPr>
          <p:cNvPr id="8" name="图片 7" descr="DMS6)A`[9)Y4VV_XBUXX0Y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362075"/>
            <a:ext cx="8097520" cy="4716145"/>
          </a:xfrm>
          <a:prstGeom prst="rect">
            <a:avLst/>
          </a:prstGeom>
        </p:spPr>
      </p:pic>
      <p:pic>
        <p:nvPicPr>
          <p:cNvPr id="9" name="图片 8" descr="H[DCTOOEOBI4AH5GIQ5@2~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445" y="558800"/>
            <a:ext cx="4095115" cy="59239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16910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栅格系统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A6982"/>
                </a:solidFill>
              </a:rPr>
              <a:t>3.Bootstrap</a:t>
            </a:r>
            <a:r>
              <a:rPr lang="zh-CN" altLang="en-US" sz="3600" dirty="0">
                <a:solidFill>
                  <a:srgbClr val="4A6982"/>
                </a:solidFill>
              </a:rPr>
              <a:t>框架</a:t>
            </a:r>
            <a:endParaRPr lang="zh-CN" altLang="en-US" sz="3600" dirty="0">
              <a:solidFill>
                <a:srgbClr val="4A6982"/>
              </a:solidFill>
            </a:endParaRPr>
          </a:p>
        </p:txBody>
      </p:sp>
      <p:pic>
        <p:nvPicPr>
          <p:cNvPr id="2" name="图片 1" descr="JBWIV)C@IQK{((5SITFGX4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2400935"/>
            <a:ext cx="8921115" cy="2680335"/>
          </a:xfrm>
          <a:prstGeom prst="rect">
            <a:avLst/>
          </a:prstGeom>
        </p:spPr>
      </p:pic>
      <p:pic>
        <p:nvPicPr>
          <p:cNvPr id="3" name="图片 2" descr="K`6GHV@4F40E13$3UKKTX)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35" y="2790825"/>
            <a:ext cx="9387205" cy="30524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9*i*6"/>
  <p:tag name="KSO_WM_TEMPLATE_CATEGORY" val="custom"/>
  <p:tag name="KSO_WM_TEMPLATE_INDEX" val="160117"/>
  <p:tag name="KSO_WM_UNIT_INDEX" val="6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3.xml><?xml version="1.0" encoding="utf-8"?>
<p:tagLst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139"/>
  <p:tag name="MH_LIBRARY" val="GRAPHIC"/>
  <p:tag name="MH_ORDER" val="Oval 2"/>
  <p:tag name="KSO_WM_UNIT_TYPE" val="d"/>
  <p:tag name="KSO_WM_UNIT_INDEX" val="1"/>
  <p:tag name="KSO_WM_UNIT_ID" val="custom160117_29*d*1"/>
  <p:tag name="KSO_WM_UNIT_CLEAR" val="0"/>
  <p:tag name="KSO_WM_UNIT_LAYERLEVEL" val="1"/>
  <p:tag name="KSO_WM_UNIT_VALUE" val="447*447"/>
  <p:tag name="KSO_WM_UNIT_HIGHLIGHT" val="0"/>
  <p:tag name="KSO_WM_UNIT_COMPATIBLE" val="0"/>
</p:tagLst>
</file>

<file path=ppt/tags/tag105.xml><?xml version="1.0" encoding="utf-8"?>
<p:tagLst xmlns:p="http://schemas.openxmlformats.org/presentationml/2006/main">
  <p:tag name="MH" val="20151013144139"/>
  <p:tag name="MH_LIBRARY" val="GRAPHIC"/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160117_9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9*i*11"/>
  <p:tag name="KSO_WM_TEMPLATE_CATEGORY" val="custom"/>
  <p:tag name="KSO_WM_TEMPLATE_INDEX" val="160117"/>
  <p:tag name="KSO_WM_UNIT_INDEX" val="1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9*i*16"/>
  <p:tag name="KSO_WM_TEMPLATE_CATEGORY" val="custom"/>
  <p:tag name="KSO_WM_TEMPLATE_INDEX" val="160117"/>
  <p:tag name="KSO_WM_UNIT_INDEX" val="1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a"/>
  <p:tag name="KSO_WM_UNIT_INDEX" val="1"/>
  <p:tag name="KSO_WM_UNIT_ID" val="custom160117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BIND_DECORATION_IDS" val="custom160117_9*i*22"/>
  <p:tag name="KSO_WM_UNIT_PRESET_TEXT" val="目录"/>
</p:tagLst>
</file>

<file path=ppt/tags/tag2.xml><?xml version="1.0" encoding="utf-8"?>
<p:tagLst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  <p:tag name="KSO_WM_TAG_VERSION" val="1.0"/>
  <p:tag name="KSO_WM_BEAUTIFY_FLAG" val="#wm#"/>
  <p:tag name="KSO_WM_UNIT_TYPE" val="i"/>
  <p:tag name="KSO_WM_UNIT_ID" val="custom160117_9*i*22"/>
  <p:tag name="KSO_WM_TEMPLATE_CATEGORY" val="custom"/>
  <p:tag name="KSO_WM_TEMPLATE_INDEX" val="160117"/>
  <p:tag name="KSO_WM_UNIT_INDEX" val="22"/>
</p:tagLst>
</file>

<file path=ppt/tags/tag21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160117"/>
  <p:tag name="KSO_WM_TAG_VERSION" val="1.0"/>
  <p:tag name="KSO_WM_SLIDE_ID" val="custom16011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9"/>
  <p:tag name="KSO_WM_TEMPLATE_CATEGORY" val="custom"/>
  <p:tag name="KSO_WM_TEMPLATE_INDEX" val="160117"/>
  <p:tag name="KSO_WM_UNIT_INDEX" val="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4"/>
  <p:tag name="KSO_WM_UNIT_ID" val="custom160117_18*l_i*1_4"/>
  <p:tag name="KSO_WM_UNIT_CLEAR" val="1"/>
  <p:tag name="KSO_WM_UNIT_LAYERLEVEL" val="1_1"/>
  <p:tag name="KSO_WM_DIAGRAM_GROUP_CODE" val="l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2_1"/>
  <p:tag name="KSO_WM_UNIT_ID" val="custom160117_18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5"/>
  <p:tag name="KSO_WM_UNIT_ID" val="custom160117_18*l_i*1_5"/>
  <p:tag name="KSO_WM_UNIT_CLEAR" val="1"/>
  <p:tag name="KSO_WM_UNIT_LAYERLEVEL" val="1_1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6"/>
  <p:tag name="KSO_WM_UNIT_ID" val="custom160117_18*l_i*1_6"/>
  <p:tag name="KSO_WM_UNIT_CLEAR" val="1"/>
  <p:tag name="KSO_WM_UNIT_LAYERLEVEL" val="1_1"/>
  <p:tag name="KSO_WM_DIAGRAM_GROUP_CODE" val="l1-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18"/>
  <p:tag name="KSO_WM_TEMPLATE_CATEGORY" val="custom"/>
  <p:tag name="KSO_WM_TEMPLATE_INDEX" val="160117"/>
  <p:tag name="KSO_WM_UNIT_INDEX" val="1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7"/>
  <p:tag name="KSO_WM_UNIT_ID" val="custom160117_18*l_i*1_7"/>
  <p:tag name="KSO_WM_UNIT_CLEAR" val="1"/>
  <p:tag name="KSO_WM_UNIT_LAYERLEVEL" val="1_1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3_1"/>
  <p:tag name="KSO_WM_UNIT_ID" val="custom160117_18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8"/>
  <p:tag name="KSO_WM_UNIT_ID" val="custom160117_18*l_i*1_8"/>
  <p:tag name="KSO_WM_UNIT_CLEAR" val="1"/>
  <p:tag name="KSO_WM_UNIT_LAYERLEVEL" val="1_1"/>
  <p:tag name="KSO_WM_DIAGRAM_GROUP_CODE" val="l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9"/>
  <p:tag name="KSO_WM_UNIT_ID" val="custom160117_18*l_i*1_9"/>
  <p:tag name="KSO_WM_UNIT_CLEAR" val="1"/>
  <p:tag name="KSO_WM_UNIT_LAYERLEVEL" val="1_1"/>
  <p:tag name="KSO_WM_DIAGRAM_GROUP_CODE" val="l1-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27"/>
  <p:tag name="KSO_WM_TEMPLATE_CATEGORY" val="custom"/>
  <p:tag name="KSO_WM_TEMPLATE_INDEX" val="160117"/>
  <p:tag name="KSO_WM_UNIT_INDEX" val="2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0"/>
  <p:tag name="KSO_WM_UNIT_ID" val="custom160117_18*l_i*1_10"/>
  <p:tag name="KSO_WM_UNIT_CLEAR" val="1"/>
  <p:tag name="KSO_WM_UNIT_LAYERLEVEL" val="1_1"/>
  <p:tag name="KSO_WM_DIAGRAM_GROUP_CODE" val="l1-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4_1"/>
  <p:tag name="KSO_WM_UNIT_ID" val="custom160117_18*l_h_f*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1"/>
  <p:tag name="KSO_WM_UNIT_ID" val="custom160117_18*l_i*1_11"/>
  <p:tag name="KSO_WM_UNIT_CLEAR" val="1"/>
  <p:tag name="KSO_WM_UNIT_LAYERLEVEL" val="1_1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2"/>
  <p:tag name="KSO_WM_UNIT_ID" val="custom160117_18*l_i*1_12"/>
  <p:tag name="KSO_WM_UNIT_CLEAR" val="1"/>
  <p:tag name="KSO_WM_UNIT_LAYERLEVEL" val="1_1"/>
  <p:tag name="KSO_WM_DIAGRAM_GROUP_CODE" val="l1-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8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8"/>
  <p:tag name="KSO_WM_SLIDE_INDEX" val="18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63*142"/>
  <p:tag name="KSO_WM_SLIDE_SIZE" val="410*336"/>
  <p:tag name="KSO_WM_DIAGRAM_GROUP_CODE" val="l1-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4*i*3"/>
  <p:tag name="KSO_WM_TEMPLATE_CATEGORY" val="custom"/>
  <p:tag name="KSO_WM_TEMPLATE_INDEX" val="160117"/>
  <p:tag name="KSO_WM_UNIT_INDEX" val="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4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8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4"/>
  <p:tag name="KSO_WM_SLIDE_INDEX" val="14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09*156"/>
  <p:tag name="KSO_WM_SLIDE_SIZE" val="743*27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20*i*0"/>
  <p:tag name="KSO_WM_TEMPLATE_CATEGORY" val="custom"/>
  <p:tag name="KSO_WM_TEMPLATE_INDEX" val="160117"/>
  <p:tag name="KSO_WM_UNIT_INDEX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20*l_i*1_1"/>
  <p:tag name="KSO_WM_UNIT_CLEAR" val="1"/>
  <p:tag name="KSO_WM_UNIT_LAYERLEVEL" val="1_1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2_1"/>
  <p:tag name="KSO_WM_UNIT_ID" val="custom160117_20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20*l_i*1_2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20*l_i*1_3"/>
  <p:tag name="KSO_WM_UNIT_CLEAR" val="1"/>
  <p:tag name="KSO_WM_UNIT_LAYERLEVEL" val="1_1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20*i*9"/>
  <p:tag name="KSO_WM_TEMPLATE_CATEGORY" val="custom"/>
  <p:tag name="KSO_WM_TEMPLATE_INDEX" val="160117"/>
  <p:tag name="KSO_WM_UNIT_INDEX" val="9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4"/>
  <p:tag name="KSO_WM_UNIT_ID" val="custom160117_20*l_i*1_4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20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9*i*1"/>
  <p:tag name="KSO_WM_TEMPLATE_CATEGORY" val="custom"/>
  <p:tag name="KSO_WM_TEMPLATE_INDEX" val="160117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5"/>
  <p:tag name="KSO_WM_UNIT_ID" val="custom160117_20*l_i*1_5"/>
  <p:tag name="KSO_WM_UNIT_CLEAR" val="1"/>
  <p:tag name="KSO_WM_UNIT_LAYERLEVEL" val="1_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6"/>
  <p:tag name="KSO_WM_UNIT_ID" val="custom160117_20*l_i*1_6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20*i*18"/>
  <p:tag name="KSO_WM_TEMPLATE_CATEGORY" val="custom"/>
  <p:tag name="KSO_WM_TEMPLATE_INDEX" val="160117"/>
  <p:tag name="KSO_WM_UNIT_INDEX" val="18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7"/>
  <p:tag name="KSO_WM_UNIT_ID" val="custom160117_20*l_i*1_7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4_1"/>
  <p:tag name="KSO_WM_UNIT_ID" val="custom160117_20*l_h_f*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8"/>
  <p:tag name="KSO_WM_UNIT_ID" val="custom160117_20*l_i*1_8"/>
  <p:tag name="KSO_WM_UNIT_CLEAR" val="1"/>
  <p:tag name="KSO_WM_UNIT_LAYERLEVEL" val="1_1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9"/>
  <p:tag name="KSO_WM_UNIT_ID" val="custom160117_20*l_i*1_9"/>
  <p:tag name="KSO_WM_UNIT_CLEAR" val="1"/>
  <p:tag name="KSO_WM_UNIT_LAYERLEVEL" val="1_1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20*i*27"/>
  <p:tag name="KSO_WM_TEMPLATE_CATEGORY" val="custom"/>
  <p:tag name="KSO_WM_TEMPLATE_INDEX" val="160117"/>
  <p:tag name="KSO_WM_UNIT_INDEX" val="27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0"/>
  <p:tag name="KSO_WM_UNIT_ID" val="custom160117_20*l_i*1_10"/>
  <p:tag name="KSO_WM_UNIT_CLEAR" val="1"/>
  <p:tag name="KSO_WM_UNIT_LAYERLEVEL" val="1_1"/>
  <p:tag name="KSO_WM_DIAGRAM_GROUP_CODE" val="l1-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3_1"/>
  <p:tag name="KSO_WM_UNIT_ID" val="custom160117_20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1"/>
  <p:tag name="KSO_WM_UNIT_ID" val="custom160117_20*l_i*1_11"/>
  <p:tag name="KSO_WM_UNIT_CLEAR" val="1"/>
  <p:tag name="KSO_WM_UNIT_LAYERLEVEL" val="1_1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2"/>
  <p:tag name="KSO_WM_UNIT_ID" val="custom160117_20*l_i*1_12"/>
  <p:tag name="KSO_WM_UNIT_CLEAR" val="1"/>
  <p:tag name="KSO_WM_UNIT_LAYERLEVEL" val="1_1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20*i*36"/>
  <p:tag name="KSO_WM_TEMPLATE_CATEGORY" val="custom"/>
  <p:tag name="KSO_WM_TEMPLATE_INDEX" val="160117"/>
  <p:tag name="KSO_WM_UNIT_INDEX" val="3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3"/>
  <p:tag name="KSO_WM_UNIT_ID" val="custom160117_20*l_i*1_13"/>
  <p:tag name="KSO_WM_UNIT_CLEAR" val="1"/>
  <p:tag name="KSO_WM_UNIT_LAYERLEVEL" val="1_1"/>
  <p:tag name="KSO_WM_DIAGRAM_GROUP_CODE" val="l1-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6_1"/>
  <p:tag name="KSO_WM_UNIT_ID" val="custom160117_20*l_h_f*1_6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4"/>
  <p:tag name="KSO_WM_UNIT_ID" val="custom160117_20*l_i*1_14"/>
  <p:tag name="KSO_WM_UNIT_CLEAR" val="1"/>
  <p:tag name="KSO_WM_UNIT_LAYERLEVEL" val="1_1"/>
  <p:tag name="KSO_WM_DIAGRAM_GROUP_CODE" val="l1-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5"/>
  <p:tag name="KSO_WM_UNIT_ID" val="custom160117_20*l_i*1_15"/>
  <p:tag name="KSO_WM_UNIT_CLEAR" val="1"/>
  <p:tag name="KSO_WM_UNIT_LAYERLEVEL" val="1_1"/>
  <p:tag name="KSO_WM_DIAGRAM_GROUP_CODE" val="l1-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20*i*45"/>
  <p:tag name="KSO_WM_TEMPLATE_CATEGORY" val="custom"/>
  <p:tag name="KSO_WM_TEMPLATE_INDEX" val="160117"/>
  <p:tag name="KSO_WM_UNIT_INDEX" val="45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6"/>
  <p:tag name="KSO_WM_UNIT_ID" val="custom160117_20*l_i*1_16"/>
  <p:tag name="KSO_WM_UNIT_CLEAR" val="1"/>
  <p:tag name="KSO_WM_UNIT_LAYERLEVEL" val="1_1"/>
  <p:tag name="KSO_WM_DIAGRAM_GROUP_CODE" val="l1-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5_1"/>
  <p:tag name="KSO_WM_UNIT_ID" val="custom160117_20*l_h_f*1_5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7"/>
  <p:tag name="KSO_WM_UNIT_ID" val="custom160117_20*l_i*1_17"/>
  <p:tag name="KSO_WM_UNIT_CLEAR" val="1"/>
  <p:tag name="KSO_WM_UNIT_LAYERLEVEL" val="1_1"/>
  <p:tag name="KSO_WM_DIAGRAM_GROUP_CODE" val="l1-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8"/>
  <p:tag name="KSO_WM_UNIT_ID" val="custom160117_20*l_i*1_18"/>
  <p:tag name="KSO_WM_UNIT_CLEAR" val="1"/>
  <p:tag name="KSO_WM_UNIT_LAYERLEVEL" val="1_1"/>
  <p:tag name="KSO_WM_DIAGRAM_GROUP_CODE" val="l1-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0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0"/>
  <p:tag name="KSO_WM_SLIDE_INDEX" val="2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03*151"/>
  <p:tag name="KSO_WM_SLIDE_SIZE" val="547*290"/>
  <p:tag name="KSO_WM_DIAGRAM_GROUP_CODE" val="l1-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1_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WPS 演示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幼圆</vt:lpstr>
      <vt:lpstr>黑体</vt:lpstr>
      <vt:lpstr>华文细黑</vt:lpstr>
      <vt:lpstr>Arial Black</vt:lpstr>
      <vt:lpstr>仿宋</vt:lpstr>
      <vt:lpstr>1_Office 主题</vt:lpstr>
      <vt:lpstr>浅谈响应式设计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 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dxq</dc:creator>
  <cp:lastModifiedBy>dxq</cp:lastModifiedBy>
  <cp:revision>65</cp:revision>
  <dcterms:created xsi:type="dcterms:W3CDTF">2017-01-03T06:40:28Z</dcterms:created>
  <dcterms:modified xsi:type="dcterms:W3CDTF">2017-01-03T09:04:42Z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