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5040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277291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378080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254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38033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102201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30105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759673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405143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61271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426548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61515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5215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416324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49999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62804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2F9CFE-81B2-486D-B4D5-0DC01CDB08D5}" type="datetimeFigureOut">
              <a:rPr lang="zh-CN" altLang="en-US" smtClean="0"/>
              <a:t>2017/1/3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178034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2F9CFE-81B2-486D-B4D5-0DC01CDB08D5}" type="datetimeFigureOut">
              <a:rPr lang="zh-CN" altLang="en-US" smtClean="0"/>
              <a:t>2017/1/3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D0B8BB-0829-478D-9263-24C728919FBC}" type="slidenum">
              <a:rPr lang="zh-CN" altLang="en-US" smtClean="0"/>
              <a:t>‹#›</a:t>
            </a:fld>
            <a:endParaRPr lang="zh-CN" altLang="en-US"/>
          </a:p>
        </p:txBody>
      </p:sp>
    </p:spTree>
    <p:extLst>
      <p:ext uri="{BB962C8B-B14F-4D97-AF65-F5344CB8AC3E}">
        <p14:creationId xmlns:p14="http://schemas.microsoft.com/office/powerpoint/2010/main" val="3530482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区块链技术的发展</a:t>
            </a:r>
          </a:p>
        </p:txBody>
      </p:sp>
      <p:sp>
        <p:nvSpPr>
          <p:cNvPr id="3" name="副标题 2"/>
          <p:cNvSpPr>
            <a:spLocks noGrp="1"/>
          </p:cNvSpPr>
          <p:nvPr>
            <p:ph type="subTitle" idx="1"/>
          </p:nvPr>
        </p:nvSpPr>
        <p:spPr/>
        <p:txBody>
          <a:bodyPr/>
          <a:lstStyle/>
          <a:p>
            <a:pPr algn="r"/>
            <a:r>
              <a:rPr lang="zh-CN" altLang="en-US" dirty="0"/>
              <a:t>缪为正</a:t>
            </a:r>
          </a:p>
        </p:txBody>
      </p:sp>
    </p:spTree>
    <p:extLst>
      <p:ext uri="{BB962C8B-B14F-4D97-AF65-F5344CB8AC3E}">
        <p14:creationId xmlns:p14="http://schemas.microsoft.com/office/powerpoint/2010/main" val="208245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区块链的前景</a:t>
            </a:r>
            <a:endParaRPr lang="zh-CN" altLang="en-US" dirty="0"/>
          </a:p>
        </p:txBody>
      </p:sp>
      <p:sp>
        <p:nvSpPr>
          <p:cNvPr id="3" name="内容占位符 2"/>
          <p:cNvSpPr>
            <a:spLocks noGrp="1"/>
          </p:cNvSpPr>
          <p:nvPr>
            <p:ph idx="1"/>
          </p:nvPr>
        </p:nvSpPr>
        <p:spPr/>
        <p:txBody>
          <a:bodyPr/>
          <a:lstStyle/>
          <a:p>
            <a:r>
              <a:rPr lang="zh-CN" altLang="zh-CN" dirty="0"/>
              <a:t>比特币是区块链的一个最早、最成功的应用</a:t>
            </a:r>
            <a:endParaRPr lang="en-US" altLang="zh-CN" dirty="0"/>
          </a:p>
          <a:p>
            <a:endParaRPr lang="en-US" altLang="zh-CN" dirty="0"/>
          </a:p>
          <a:p>
            <a:r>
              <a:rPr lang="zh-CN" altLang="zh-CN" dirty="0"/>
              <a:t>基于区块链去中心化和不可篡改的特性</a:t>
            </a:r>
            <a:r>
              <a:rPr lang="zh-CN" altLang="en-US" dirty="0"/>
              <a:t>，</a:t>
            </a:r>
            <a:r>
              <a:rPr lang="zh-CN" altLang="zh-CN" dirty="0"/>
              <a:t>区块链技术</a:t>
            </a:r>
            <a:r>
              <a:rPr lang="zh-CN" altLang="en-US" dirty="0"/>
              <a:t>能够应用于</a:t>
            </a:r>
            <a:r>
              <a:rPr lang="zh-CN" altLang="zh-CN" dirty="0"/>
              <a:t>医疗、供应链、物联网、游戏、政务、公证、社交、人工智能等领域</a:t>
            </a:r>
            <a:endParaRPr lang="en-US" altLang="zh-CN" dirty="0"/>
          </a:p>
          <a:p>
            <a:endParaRPr lang="en-US" altLang="zh-CN" dirty="0"/>
          </a:p>
          <a:p>
            <a:r>
              <a:rPr lang="zh-CN" altLang="zh-CN" dirty="0"/>
              <a:t>区块链技术具有新的商业价值</a:t>
            </a:r>
            <a:endParaRPr lang="en-US" altLang="zh-CN" dirty="0"/>
          </a:p>
          <a:p>
            <a:r>
              <a:rPr lang="zh-CN" altLang="zh-CN" dirty="0"/>
              <a:t>其基于区块链的“分布式记账”技术，具有分布式、可编程、时序性、加密不可篡改性等技术特点，正在被越来越多的金融机构所了解和关注</a:t>
            </a:r>
            <a:endParaRPr lang="zh-CN" altLang="en-US" dirty="0"/>
          </a:p>
        </p:txBody>
      </p:sp>
    </p:spTree>
    <p:extLst>
      <p:ext uri="{BB962C8B-B14F-4D97-AF65-F5344CB8AC3E}">
        <p14:creationId xmlns:p14="http://schemas.microsoft.com/office/powerpoint/2010/main" val="188859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区块链存在的问题</a:t>
            </a:r>
            <a:endParaRPr lang="zh-CN" altLang="en-US"/>
          </a:p>
        </p:txBody>
      </p:sp>
      <p:sp>
        <p:nvSpPr>
          <p:cNvPr id="3" name="内容占位符 2"/>
          <p:cNvSpPr>
            <a:spLocks noGrp="1"/>
          </p:cNvSpPr>
          <p:nvPr>
            <p:ph idx="1"/>
          </p:nvPr>
        </p:nvSpPr>
        <p:spPr/>
        <p:txBody>
          <a:bodyPr/>
          <a:lstStyle/>
          <a:p>
            <a:pPr marL="0" indent="0">
              <a:buNone/>
            </a:pPr>
            <a:r>
              <a:rPr lang="zh-CN" altLang="zh-CN" dirty="0"/>
              <a:t>安全性威胁</a:t>
            </a:r>
            <a:endParaRPr lang="en-US" altLang="zh-CN" dirty="0"/>
          </a:p>
          <a:p>
            <a:r>
              <a:rPr lang="zh-CN" altLang="zh-CN" dirty="0"/>
              <a:t>基于</a:t>
            </a:r>
            <a:r>
              <a:rPr lang="en-US" altLang="zh-CN" dirty="0" err="1"/>
              <a:t>PoW</a:t>
            </a:r>
            <a:r>
              <a:rPr lang="en-US" altLang="zh-CN" dirty="0"/>
              <a:t> </a:t>
            </a:r>
            <a:r>
              <a:rPr lang="zh-CN" altLang="zh-CN" dirty="0"/>
              <a:t>共识过程的区块链主要面临的是</a:t>
            </a:r>
            <a:r>
              <a:rPr lang="en-US" altLang="zh-CN" dirty="0"/>
              <a:t>51% </a:t>
            </a:r>
            <a:r>
              <a:rPr lang="zh-CN" altLang="zh-CN" dirty="0"/>
              <a:t>攻击问题</a:t>
            </a:r>
            <a:endParaRPr lang="en-US" altLang="zh-CN" dirty="0"/>
          </a:p>
          <a:p>
            <a:r>
              <a:rPr lang="zh-CN" altLang="zh-CN" dirty="0"/>
              <a:t>区块链的非对称加密机制也将随着数学、密码学和计算技术的发展而变的越来越脆弱</a:t>
            </a:r>
            <a:endParaRPr lang="en-US" altLang="zh-CN" dirty="0"/>
          </a:p>
          <a:p>
            <a:r>
              <a:rPr lang="zh-CN" altLang="zh-CN" dirty="0"/>
              <a:t>区块链的隐私保护也存在安全性风险</a:t>
            </a:r>
            <a:r>
              <a:rPr lang="zh-CN" altLang="en-US" dirty="0"/>
              <a:t>，</a:t>
            </a:r>
            <a:r>
              <a:rPr lang="zh-CN" altLang="zh-CN" dirty="0"/>
              <a:t>区块链数据是完全公开透明的</a:t>
            </a:r>
            <a:endParaRPr lang="en-US" altLang="zh-CN" dirty="0"/>
          </a:p>
          <a:p>
            <a:pPr marL="0" indent="0">
              <a:buNone/>
            </a:pPr>
            <a:r>
              <a:rPr lang="zh-CN" altLang="en-US" dirty="0"/>
              <a:t>效率问题</a:t>
            </a:r>
            <a:endParaRPr lang="en-US" altLang="zh-CN" dirty="0"/>
          </a:p>
          <a:p>
            <a:r>
              <a:rPr lang="zh-CN" altLang="zh-CN" dirty="0"/>
              <a:t>区块膨胀</a:t>
            </a:r>
            <a:r>
              <a:rPr lang="en-US" altLang="zh-CN" dirty="0"/>
              <a:t>: </a:t>
            </a:r>
            <a:r>
              <a:rPr lang="zh-CN" altLang="zh-CN" dirty="0"/>
              <a:t>区块链要求系统内每个节点保存一份数据备份</a:t>
            </a:r>
            <a:r>
              <a:rPr lang="en-US" altLang="zh-CN" dirty="0"/>
              <a:t>, </a:t>
            </a:r>
            <a:r>
              <a:rPr lang="zh-CN" altLang="zh-CN" dirty="0"/>
              <a:t>这对于日益增长的海量数据存储来说是极为困难的</a:t>
            </a:r>
            <a:endParaRPr lang="en-US" altLang="zh-CN" dirty="0"/>
          </a:p>
          <a:p>
            <a:r>
              <a:rPr lang="en-US" altLang="zh-CN" dirty="0" err="1"/>
              <a:t>PoW</a:t>
            </a:r>
            <a:r>
              <a:rPr lang="en-US" altLang="zh-CN" dirty="0"/>
              <a:t> </a:t>
            </a:r>
            <a:r>
              <a:rPr lang="zh-CN" altLang="zh-CN" dirty="0"/>
              <a:t>共识过程高度依赖区块链网络节点贡献的算力</a:t>
            </a:r>
            <a:r>
              <a:rPr lang="zh-CN" altLang="en-US" dirty="0"/>
              <a:t>，</a:t>
            </a:r>
            <a:r>
              <a:rPr lang="zh-CN" altLang="zh-CN" dirty="0"/>
              <a:t>这些算力资源</a:t>
            </a:r>
            <a:r>
              <a:rPr lang="zh-CN" altLang="en-US" dirty="0"/>
              <a:t>都</a:t>
            </a:r>
            <a:r>
              <a:rPr lang="zh-CN" altLang="zh-CN" dirty="0"/>
              <a:t>是被“浪费</a:t>
            </a:r>
            <a:r>
              <a:rPr lang="en-US" altLang="zh-CN" dirty="0"/>
              <a:t>” </a:t>
            </a:r>
            <a:r>
              <a:rPr lang="zh-CN" altLang="zh-CN" dirty="0"/>
              <a:t>掉</a:t>
            </a:r>
            <a:r>
              <a:rPr lang="zh-CN" altLang="en-US" dirty="0"/>
              <a:t>的</a:t>
            </a:r>
            <a:endParaRPr lang="zh-CN" altLang="en-US" dirty="0"/>
          </a:p>
        </p:txBody>
      </p:sp>
    </p:spTree>
    <p:extLst>
      <p:ext uri="{BB962C8B-B14F-4D97-AF65-F5344CB8AC3E}">
        <p14:creationId xmlns:p14="http://schemas.microsoft.com/office/powerpoint/2010/main" val="335823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r>
              <a:rPr lang="zh-CN" altLang="en-US" sz="9600"/>
              <a:t>      谢谢</a:t>
            </a:r>
            <a:r>
              <a:rPr lang="zh-CN" altLang="en-US" sz="9600" dirty="0"/>
              <a:t>！</a:t>
            </a:r>
          </a:p>
        </p:txBody>
      </p:sp>
    </p:spTree>
    <p:extLst>
      <p:ext uri="{BB962C8B-B14F-4D97-AF65-F5344CB8AC3E}">
        <p14:creationId xmlns:p14="http://schemas.microsoft.com/office/powerpoint/2010/main" val="3635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lstStyle/>
          <a:p>
            <a:r>
              <a:rPr lang="zh-CN" altLang="en-US" dirty="0"/>
              <a:t>区块链是一种去中心化、去信任的集体维护数据库技术</a:t>
            </a:r>
            <a:endParaRPr lang="en-US" altLang="zh-CN" dirty="0"/>
          </a:p>
          <a:p>
            <a:r>
              <a:rPr lang="zh-CN" altLang="en-US" dirty="0"/>
              <a:t>它的本质是一个公开的分布式账本</a:t>
            </a:r>
            <a:endParaRPr lang="en-US" altLang="zh-CN" dirty="0"/>
          </a:p>
          <a:p>
            <a:endParaRPr lang="en-US" altLang="zh-CN" dirty="0"/>
          </a:p>
          <a:p>
            <a:r>
              <a:rPr lang="zh-CN" altLang="en-US" dirty="0"/>
              <a:t>区块链的公开和不可篡改的技术特性解决了互不信任的问题</a:t>
            </a:r>
            <a:endParaRPr lang="en-US" altLang="zh-CN" dirty="0"/>
          </a:p>
          <a:p>
            <a:r>
              <a:rPr lang="zh-CN" altLang="en-US" dirty="0"/>
              <a:t>这使得其具有广泛的应用前景</a:t>
            </a:r>
            <a:endParaRPr lang="en-US" altLang="zh-CN" dirty="0"/>
          </a:p>
          <a:p>
            <a:endParaRPr lang="en-US" altLang="zh-CN" dirty="0"/>
          </a:p>
          <a:p>
            <a:r>
              <a:rPr lang="zh-CN" altLang="en-US" dirty="0"/>
              <a:t>区块链技术刚刚起步，尚存需要完善的空间</a:t>
            </a:r>
            <a:endParaRPr lang="en-US" altLang="zh-CN" dirty="0"/>
          </a:p>
          <a:p>
            <a:r>
              <a:rPr lang="zh-CN" altLang="en-US" dirty="0"/>
              <a:t>其技术开发可能存在不确定的风险</a:t>
            </a:r>
            <a:endParaRPr lang="zh-CN" altLang="en-US" dirty="0"/>
          </a:p>
        </p:txBody>
      </p:sp>
    </p:spTree>
    <p:extLst>
      <p:ext uri="{BB962C8B-B14F-4D97-AF65-F5344CB8AC3E}">
        <p14:creationId xmlns:p14="http://schemas.microsoft.com/office/powerpoint/2010/main" val="106549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比特币与区块链</a:t>
            </a:r>
          </a:p>
        </p:txBody>
      </p:sp>
      <p:sp>
        <p:nvSpPr>
          <p:cNvPr id="3" name="内容占位符 2"/>
          <p:cNvSpPr>
            <a:spLocks noGrp="1"/>
          </p:cNvSpPr>
          <p:nvPr>
            <p:ph idx="1"/>
          </p:nvPr>
        </p:nvSpPr>
        <p:spPr/>
        <p:txBody>
          <a:bodyPr/>
          <a:lstStyle/>
          <a:p>
            <a:pPr marL="0" indent="0">
              <a:buNone/>
            </a:pPr>
            <a:r>
              <a:rPr lang="zh-CN" altLang="en-US" dirty="0"/>
              <a:t>比特币是迄今为止最为成功的区块链应用场景。</a:t>
            </a:r>
            <a:endParaRPr lang="en-US" altLang="zh-CN" dirty="0"/>
          </a:p>
          <a:p>
            <a:endParaRPr lang="en-US" altLang="zh-CN" dirty="0"/>
          </a:p>
          <a:p>
            <a:r>
              <a:rPr lang="zh-CN" altLang="en-US" dirty="0"/>
              <a:t>比特币本质上是由分布式网络系统生成的数字货币</a:t>
            </a:r>
            <a:endParaRPr lang="en-US" altLang="zh-CN" dirty="0"/>
          </a:p>
          <a:p>
            <a:r>
              <a:rPr lang="zh-CN" altLang="en-US" dirty="0"/>
              <a:t>其发行过程不依赖特定的中心化机构</a:t>
            </a:r>
            <a:endParaRPr lang="en-US" altLang="zh-CN" dirty="0"/>
          </a:p>
          <a:p>
            <a:r>
              <a:rPr lang="zh-CN" altLang="en-US" dirty="0"/>
              <a:t>而是依赖于分布式网络节点共同参与一种称为工作量证明</a:t>
            </a:r>
            <a:r>
              <a:rPr lang="en-US" altLang="zh-CN" dirty="0"/>
              <a:t>(Proof of work, </a:t>
            </a:r>
            <a:r>
              <a:rPr lang="en-US" altLang="zh-CN" dirty="0" err="1"/>
              <a:t>PoW</a:t>
            </a:r>
            <a:r>
              <a:rPr lang="en-US" altLang="zh-CN" dirty="0"/>
              <a:t>)</a:t>
            </a:r>
            <a:r>
              <a:rPr lang="zh-CN" altLang="en-US" dirty="0"/>
              <a:t>的共识过程以完成比特币交易的验证与记录</a:t>
            </a:r>
            <a:endParaRPr lang="zh-CN" altLang="en-US" dirty="0"/>
          </a:p>
        </p:txBody>
      </p:sp>
    </p:spTree>
    <p:extLst>
      <p:ext uri="{BB962C8B-B14F-4D97-AF65-F5344CB8AC3E}">
        <p14:creationId xmlns:p14="http://schemas.microsoft.com/office/powerpoint/2010/main" val="226051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比特币与区块链</a:t>
            </a:r>
            <a:endParaRPr lang="zh-CN" altLang="en-US" dirty="0"/>
          </a:p>
        </p:txBody>
      </p:sp>
      <p:sp>
        <p:nvSpPr>
          <p:cNvPr id="3" name="内容占位符 2"/>
          <p:cNvSpPr>
            <a:spLocks noGrp="1"/>
          </p:cNvSpPr>
          <p:nvPr>
            <p:ph idx="1"/>
          </p:nvPr>
        </p:nvSpPr>
        <p:spPr/>
        <p:txBody>
          <a:bodyPr/>
          <a:lstStyle/>
          <a:p>
            <a:pPr marL="0" indent="0">
              <a:buNone/>
            </a:pPr>
            <a:r>
              <a:rPr lang="zh-CN" altLang="en-US" dirty="0"/>
              <a:t>比特币和区块链系统一般具备如下五个关键要素：</a:t>
            </a:r>
            <a:endParaRPr lang="en-US" altLang="zh-CN" dirty="0"/>
          </a:p>
          <a:p>
            <a:endParaRPr lang="en-US" altLang="zh-CN" dirty="0"/>
          </a:p>
          <a:p>
            <a:r>
              <a:rPr lang="en-US" altLang="zh-CN" dirty="0"/>
              <a:t> </a:t>
            </a:r>
            <a:r>
              <a:rPr lang="zh-CN" altLang="en-US" dirty="0"/>
              <a:t>公共的区块链账本</a:t>
            </a:r>
            <a:endParaRPr lang="en-US" altLang="zh-CN" dirty="0"/>
          </a:p>
          <a:p>
            <a:r>
              <a:rPr lang="zh-CN" altLang="en-US" dirty="0"/>
              <a:t>分布式的点对点网络系统</a:t>
            </a:r>
            <a:endParaRPr lang="en-US" altLang="zh-CN" dirty="0"/>
          </a:p>
          <a:p>
            <a:r>
              <a:rPr lang="zh-CN" altLang="en-US" dirty="0"/>
              <a:t>去中心化的共识算法</a:t>
            </a:r>
            <a:endParaRPr lang="en-US" altLang="zh-CN" dirty="0"/>
          </a:p>
          <a:p>
            <a:r>
              <a:rPr lang="zh-CN" altLang="en-US" dirty="0"/>
              <a:t>适度的经济激励机制</a:t>
            </a:r>
            <a:endParaRPr lang="en-US" altLang="zh-CN" dirty="0"/>
          </a:p>
          <a:p>
            <a:r>
              <a:rPr lang="zh-CN" altLang="en-US" dirty="0"/>
              <a:t>可编程的脚本代码</a:t>
            </a:r>
            <a:endParaRPr lang="zh-CN" altLang="en-US" dirty="0"/>
          </a:p>
        </p:txBody>
      </p:sp>
    </p:spTree>
    <p:extLst>
      <p:ext uri="{BB962C8B-B14F-4D97-AF65-F5344CB8AC3E}">
        <p14:creationId xmlns:p14="http://schemas.microsoft.com/office/powerpoint/2010/main" val="18706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比特币与区块链</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zh-CN" dirty="0"/>
              <a:t>区块链技术为比特币系统解决了数字加密货币领域长期以来所必需面对的两个重要问题</a:t>
            </a:r>
            <a:endParaRPr lang="en-US" altLang="zh-CN" dirty="0"/>
          </a:p>
          <a:p>
            <a:r>
              <a:rPr lang="zh-CN" altLang="zh-CN" dirty="0"/>
              <a:t>双重支付问题</a:t>
            </a:r>
            <a:endParaRPr lang="en-US" altLang="zh-CN" dirty="0"/>
          </a:p>
          <a:p>
            <a:r>
              <a:rPr lang="zh-CN" altLang="zh-CN" dirty="0"/>
              <a:t>货币的数字特性两次或多次使用“同一笔钱” 完成支付</a:t>
            </a:r>
            <a:endParaRPr lang="en-US" altLang="zh-CN" dirty="0"/>
          </a:p>
          <a:p>
            <a:r>
              <a:rPr lang="zh-CN" altLang="zh-CN" dirty="0"/>
              <a:t>区块链技术的贡献是在没有第三方机构的情况下</a:t>
            </a:r>
            <a:r>
              <a:rPr lang="en-US" altLang="zh-CN" dirty="0"/>
              <a:t>, </a:t>
            </a:r>
            <a:r>
              <a:rPr lang="zh-CN" altLang="zh-CN" dirty="0"/>
              <a:t>通过分布式节点的验证和共识机制解决了去中心化系统的双重支付问题</a:t>
            </a:r>
            <a:endParaRPr lang="en-US" altLang="zh-CN" dirty="0"/>
          </a:p>
          <a:p>
            <a:endParaRPr lang="en-US" altLang="zh-CN" dirty="0"/>
          </a:p>
          <a:p>
            <a:r>
              <a:rPr lang="zh-CN" altLang="zh-CN" dirty="0"/>
              <a:t>拜占庭将军问题</a:t>
            </a:r>
            <a:endParaRPr lang="en-US" altLang="zh-CN" dirty="0"/>
          </a:p>
          <a:p>
            <a:r>
              <a:rPr lang="zh-CN" altLang="zh-CN" dirty="0"/>
              <a:t>在缺少可信任的中央节点的情况下</a:t>
            </a:r>
            <a:r>
              <a:rPr lang="en-US" altLang="zh-CN" dirty="0"/>
              <a:t>, </a:t>
            </a:r>
            <a:r>
              <a:rPr lang="zh-CN" altLang="zh-CN" dirty="0"/>
              <a:t>分布式节点如何达成共识和建立互信</a:t>
            </a:r>
            <a:endParaRPr lang="en-US" altLang="zh-CN" dirty="0"/>
          </a:p>
          <a:p>
            <a:r>
              <a:rPr lang="zh-CN" altLang="zh-CN" dirty="0"/>
              <a:t>区块链通过数字加密技术和分布式共识算法</a:t>
            </a:r>
            <a:r>
              <a:rPr lang="en-US" altLang="zh-CN" dirty="0"/>
              <a:t>, </a:t>
            </a:r>
            <a:r>
              <a:rPr lang="zh-CN" altLang="zh-CN" dirty="0"/>
              <a:t>实现了在无需信任单个节点的情况下构建一个去中心化的可信任系统</a:t>
            </a:r>
            <a:endParaRPr lang="zh-CN" altLang="en-US" dirty="0"/>
          </a:p>
        </p:txBody>
      </p:sp>
    </p:spTree>
    <p:extLst>
      <p:ext uri="{BB962C8B-B14F-4D97-AF65-F5344CB8AC3E}">
        <p14:creationId xmlns:p14="http://schemas.microsoft.com/office/powerpoint/2010/main" val="282279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区块链是什么</a:t>
            </a:r>
          </a:p>
        </p:txBody>
      </p:sp>
      <p:sp>
        <p:nvSpPr>
          <p:cNvPr id="3" name="内容占位符 2"/>
          <p:cNvSpPr>
            <a:spLocks noGrp="1"/>
          </p:cNvSpPr>
          <p:nvPr>
            <p:ph idx="1"/>
          </p:nvPr>
        </p:nvSpPr>
        <p:spPr/>
        <p:txBody>
          <a:bodyPr/>
          <a:lstStyle/>
          <a:p>
            <a:r>
              <a:rPr lang="zh-CN" altLang="zh-CN" dirty="0"/>
              <a:t>区块链是一种数据结构</a:t>
            </a:r>
            <a:endParaRPr lang="en-US" altLang="zh-CN" dirty="0"/>
          </a:p>
          <a:p>
            <a:r>
              <a:rPr lang="zh-CN" altLang="zh-CN" dirty="0"/>
              <a:t>区块链是一种把区块以链的方式组合在一起的数据结果</a:t>
            </a:r>
            <a:endParaRPr lang="en-US" altLang="zh-CN" dirty="0"/>
          </a:p>
          <a:p>
            <a:r>
              <a:rPr lang="zh-CN" altLang="zh-CN" dirty="0"/>
              <a:t>区块链技术是一种去中心化、去信任的集体维护数据库技术</a:t>
            </a:r>
            <a:endParaRPr lang="en-US" altLang="zh-CN" dirty="0"/>
          </a:p>
          <a:p>
            <a:endParaRPr lang="en-US" altLang="zh-CN" dirty="0"/>
          </a:p>
          <a:p>
            <a:r>
              <a:rPr lang="zh-CN" altLang="zh-CN" dirty="0"/>
              <a:t>区块链技术让系统中的每一个人都可以参与数据的记录、存储</a:t>
            </a:r>
            <a:endParaRPr lang="zh-CN" altLang="en-US" dirty="0"/>
          </a:p>
        </p:txBody>
      </p:sp>
    </p:spTree>
    <p:extLst>
      <p:ext uri="{BB962C8B-B14F-4D97-AF65-F5344CB8AC3E}">
        <p14:creationId xmlns:p14="http://schemas.microsoft.com/office/powerpoint/2010/main" val="423689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区块链是什么</a:t>
            </a:r>
          </a:p>
        </p:txBody>
      </p:sp>
      <p:sp>
        <p:nvSpPr>
          <p:cNvPr id="3" name="内容占位符 2"/>
          <p:cNvSpPr>
            <a:spLocks noGrp="1"/>
          </p:cNvSpPr>
          <p:nvPr>
            <p:ph idx="1"/>
          </p:nvPr>
        </p:nvSpPr>
        <p:spPr/>
        <p:txBody>
          <a:bodyPr/>
          <a:lstStyle/>
          <a:p>
            <a:pPr marL="0" indent="0">
              <a:buNone/>
            </a:pPr>
            <a:r>
              <a:rPr lang="zh-CN" altLang="zh-CN" dirty="0"/>
              <a:t>区块链技术涉及的关键点包括：</a:t>
            </a:r>
            <a:endParaRPr lang="en-US" altLang="zh-CN" dirty="0"/>
          </a:p>
          <a:p>
            <a:r>
              <a:rPr lang="zh-CN" altLang="zh-CN" dirty="0"/>
              <a:t>去中心化</a:t>
            </a:r>
            <a:endParaRPr lang="en-US" altLang="zh-CN" dirty="0"/>
          </a:p>
          <a:p>
            <a:r>
              <a:rPr lang="zh-CN" altLang="zh-CN" dirty="0"/>
              <a:t>去信任</a:t>
            </a:r>
            <a:endParaRPr lang="en-US" altLang="zh-CN" dirty="0"/>
          </a:p>
          <a:p>
            <a:r>
              <a:rPr lang="zh-CN" altLang="zh-CN" dirty="0"/>
              <a:t>集体维护</a:t>
            </a:r>
            <a:endParaRPr lang="en-US" altLang="zh-CN" dirty="0"/>
          </a:p>
          <a:p>
            <a:r>
              <a:rPr lang="zh-CN" altLang="zh-CN" dirty="0"/>
              <a:t>可靠数据库</a:t>
            </a:r>
            <a:endParaRPr lang="en-US" altLang="zh-CN" dirty="0"/>
          </a:p>
          <a:p>
            <a:r>
              <a:rPr lang="zh-CN" altLang="zh-CN" dirty="0"/>
              <a:t>时间戳</a:t>
            </a:r>
            <a:endParaRPr lang="en-US" altLang="zh-CN" dirty="0"/>
          </a:p>
          <a:p>
            <a:r>
              <a:rPr lang="zh-CN" altLang="zh-CN" dirty="0"/>
              <a:t>非对称加密</a:t>
            </a:r>
            <a:endParaRPr lang="zh-CN" altLang="en-US" dirty="0"/>
          </a:p>
        </p:txBody>
      </p:sp>
    </p:spTree>
    <p:extLst>
      <p:ext uri="{BB962C8B-B14F-4D97-AF65-F5344CB8AC3E}">
        <p14:creationId xmlns:p14="http://schemas.microsoft.com/office/powerpoint/2010/main" val="384915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基于区块链的智能合约</a:t>
            </a:r>
          </a:p>
        </p:txBody>
      </p:sp>
      <p:sp>
        <p:nvSpPr>
          <p:cNvPr id="3" name="内容占位符 2"/>
          <p:cNvSpPr>
            <a:spLocks noGrp="1"/>
          </p:cNvSpPr>
          <p:nvPr>
            <p:ph idx="1"/>
          </p:nvPr>
        </p:nvSpPr>
        <p:spPr/>
        <p:txBody>
          <a:bodyPr/>
          <a:lstStyle/>
          <a:p>
            <a:r>
              <a:rPr lang="zh-CN" altLang="zh-CN" dirty="0"/>
              <a:t>智能合约是部署在区块链上的去中心化、可信共享的程序代码</a:t>
            </a:r>
            <a:endParaRPr lang="en-US" altLang="zh-CN" dirty="0"/>
          </a:p>
          <a:p>
            <a:endParaRPr lang="en-US" altLang="zh-CN" dirty="0"/>
          </a:p>
          <a:p>
            <a:r>
              <a:rPr lang="zh-CN" altLang="zh-CN" dirty="0"/>
              <a:t>签署合约的各参与方达成一致</a:t>
            </a:r>
            <a:r>
              <a:rPr lang="en-US" altLang="zh-CN" dirty="0"/>
              <a:t>,</a:t>
            </a:r>
          </a:p>
          <a:p>
            <a:r>
              <a:rPr lang="zh-CN" altLang="zh-CN" dirty="0"/>
              <a:t>以智能合约的形式部署在区块链上</a:t>
            </a:r>
            <a:endParaRPr lang="en-US" altLang="zh-CN" dirty="0"/>
          </a:p>
          <a:p>
            <a:r>
              <a:rPr lang="en-US" altLang="zh-CN" dirty="0"/>
              <a:t> </a:t>
            </a:r>
            <a:r>
              <a:rPr lang="zh-CN" altLang="zh-CN" dirty="0"/>
              <a:t>即可不依赖任何中心机构地自动化代表各签署方执行合约</a:t>
            </a:r>
            <a:endParaRPr lang="zh-CN" altLang="en-US" dirty="0"/>
          </a:p>
        </p:txBody>
      </p:sp>
    </p:spTree>
    <p:extLst>
      <p:ext uri="{BB962C8B-B14F-4D97-AF65-F5344CB8AC3E}">
        <p14:creationId xmlns:p14="http://schemas.microsoft.com/office/powerpoint/2010/main" val="255716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基于区块链的智能合约</a:t>
            </a:r>
            <a:endParaRPr lang="zh-CN" altLang="en-US" dirty="0"/>
          </a:p>
        </p:txBody>
      </p:sp>
      <p:sp>
        <p:nvSpPr>
          <p:cNvPr id="3" name="内容占位符 2"/>
          <p:cNvSpPr>
            <a:spLocks noGrp="1"/>
          </p:cNvSpPr>
          <p:nvPr>
            <p:ph idx="1"/>
          </p:nvPr>
        </p:nvSpPr>
        <p:spPr>
          <a:xfrm>
            <a:off x="1004838" y="2052918"/>
            <a:ext cx="5283421" cy="4195481"/>
          </a:xfrm>
        </p:spPr>
        <p:txBody>
          <a:bodyPr/>
          <a:lstStyle/>
          <a:p>
            <a:r>
              <a:rPr lang="en-US" altLang="zh-CN" dirty="0"/>
              <a:t>Contract</a:t>
            </a:r>
            <a:r>
              <a:rPr lang="zh-CN" altLang="en-US" dirty="0"/>
              <a:t>合约关键字</a:t>
            </a:r>
            <a:endParaRPr lang="en-US" altLang="zh-CN" dirty="0"/>
          </a:p>
          <a:p>
            <a:r>
              <a:rPr lang="en-US" altLang="zh-CN" dirty="0" err="1"/>
              <a:t>SimpleStorage</a:t>
            </a:r>
            <a:r>
              <a:rPr lang="zh-CN" altLang="en-US" dirty="0"/>
              <a:t>合约的名称</a:t>
            </a:r>
            <a:endParaRPr lang="en-US" altLang="zh-CN" dirty="0"/>
          </a:p>
          <a:p>
            <a:endParaRPr lang="en-US" altLang="zh-CN" dirty="0"/>
          </a:p>
          <a:p>
            <a:r>
              <a:rPr lang="en-US" altLang="zh-CN" dirty="0"/>
              <a:t>Address</a:t>
            </a:r>
          </a:p>
          <a:p>
            <a:r>
              <a:rPr lang="zh-CN" altLang="en-US" dirty="0"/>
              <a:t>合约账户和合约地址都是</a:t>
            </a:r>
            <a:r>
              <a:rPr lang="en-US" altLang="zh-CN" dirty="0"/>
              <a:t>32bytes</a:t>
            </a:r>
          </a:p>
          <a:p>
            <a:endParaRPr lang="en-US" altLang="zh-CN" dirty="0"/>
          </a:p>
          <a:p>
            <a:r>
              <a:rPr lang="en-US" altLang="zh-CN" dirty="0"/>
              <a:t>Modifier</a:t>
            </a:r>
          </a:p>
          <a:p>
            <a:r>
              <a:rPr lang="en-US" altLang="zh-CN" dirty="0"/>
              <a:t>modifier</a:t>
            </a:r>
            <a:r>
              <a:rPr lang="zh-CN" altLang="zh-CN" dirty="0"/>
              <a:t>能够给函数添加一层限制，使得该函数只能够被指定账户调用</a:t>
            </a:r>
            <a:endParaRPr lang="zh-CN" altLang="en-US" dirty="0"/>
          </a:p>
        </p:txBody>
      </p:sp>
      <p:sp>
        <p:nvSpPr>
          <p:cNvPr id="5" name="文本框 4"/>
          <p:cNvSpPr txBox="1"/>
          <p:nvPr/>
        </p:nvSpPr>
        <p:spPr>
          <a:xfrm>
            <a:off x="6288260" y="2052918"/>
            <a:ext cx="5903740" cy="4247317"/>
          </a:xfrm>
          <a:prstGeom prst="rect">
            <a:avLst/>
          </a:prstGeom>
          <a:noFill/>
        </p:spPr>
        <p:txBody>
          <a:bodyPr wrap="square" rtlCol="0">
            <a:spAutoFit/>
          </a:bodyPr>
          <a:lstStyle/>
          <a:p>
            <a:r>
              <a:rPr lang="zh-CN" altLang="zh-CN" dirty="0"/>
              <a:t>contract SimpleStorage {</a:t>
            </a:r>
          </a:p>
          <a:p>
            <a:r>
              <a:rPr lang="zh-CN" altLang="zh-CN" dirty="0"/>
              <a:t>	address owner;</a:t>
            </a:r>
          </a:p>
          <a:p>
            <a:r>
              <a:rPr lang="en-US" altLang="zh-CN" dirty="0"/>
              <a:t>	</a:t>
            </a:r>
            <a:r>
              <a:rPr lang="zh-CN" altLang="zh-CN" dirty="0"/>
              <a:t>uint storedData; </a:t>
            </a:r>
          </a:p>
          <a:p>
            <a:r>
              <a:rPr lang="zh-CN" altLang="zh-CN" dirty="0"/>
              <a:t> </a:t>
            </a:r>
          </a:p>
          <a:p>
            <a:r>
              <a:rPr lang="en-US" altLang="zh-CN" dirty="0"/>
              <a:t>	</a:t>
            </a:r>
            <a:r>
              <a:rPr lang="zh-CN" altLang="zh-CN" dirty="0"/>
              <a:t>modifier onlyOwner();</a:t>
            </a:r>
          </a:p>
          <a:p>
            <a:r>
              <a:rPr lang="zh-CN" altLang="zh-CN" dirty="0"/>
              <a:t> </a:t>
            </a:r>
          </a:p>
          <a:p>
            <a:r>
              <a:rPr lang="zh-CN" altLang="zh-CN" dirty="0"/>
              <a:t>   </a:t>
            </a:r>
            <a:r>
              <a:rPr lang="en-US" altLang="zh-CN" dirty="0"/>
              <a:t>	</a:t>
            </a:r>
            <a:r>
              <a:rPr lang="zh-CN" altLang="zh-CN" dirty="0"/>
              <a:t> function set(uint x) onlyOwner { </a:t>
            </a:r>
          </a:p>
          <a:p>
            <a:r>
              <a:rPr lang="zh-CN" altLang="zh-CN" dirty="0"/>
              <a:t>       </a:t>
            </a:r>
            <a:r>
              <a:rPr lang="en-US" altLang="zh-CN" dirty="0"/>
              <a:t>		</a:t>
            </a:r>
            <a:r>
              <a:rPr lang="zh-CN" altLang="zh-CN" dirty="0"/>
              <a:t> storedData = x;</a:t>
            </a:r>
          </a:p>
          <a:p>
            <a:r>
              <a:rPr lang="zh-CN" altLang="zh-CN" dirty="0"/>
              <a:t>    </a:t>
            </a:r>
            <a:r>
              <a:rPr lang="en-US" altLang="zh-CN" dirty="0"/>
              <a:t>	</a:t>
            </a:r>
            <a:r>
              <a:rPr lang="zh-CN" altLang="zh-CN" dirty="0"/>
              <a:t>}</a:t>
            </a:r>
          </a:p>
          <a:p>
            <a:r>
              <a:rPr lang="zh-CN" altLang="zh-CN" dirty="0"/>
              <a:t> </a:t>
            </a:r>
          </a:p>
          <a:p>
            <a:r>
              <a:rPr lang="zh-CN" altLang="zh-CN" dirty="0"/>
              <a:t> </a:t>
            </a:r>
            <a:r>
              <a:rPr lang="en-US" altLang="zh-CN" dirty="0"/>
              <a:t>	</a:t>
            </a:r>
            <a:r>
              <a:rPr lang="zh-CN" altLang="zh-CN" dirty="0"/>
              <a:t>   function get() constant returns (uint</a:t>
            </a:r>
            <a:r>
              <a:rPr lang="en-US" altLang="zh-CN" dirty="0"/>
              <a:t> </a:t>
            </a:r>
            <a:r>
              <a:rPr lang="zh-CN" altLang="zh-CN" dirty="0"/>
              <a:t>retVal) {</a:t>
            </a:r>
          </a:p>
          <a:p>
            <a:r>
              <a:rPr lang="zh-CN" altLang="zh-CN" dirty="0"/>
              <a:t>       </a:t>
            </a:r>
            <a:r>
              <a:rPr lang="en-US" altLang="zh-CN" dirty="0"/>
              <a:t>		</a:t>
            </a:r>
            <a:r>
              <a:rPr lang="zh-CN" altLang="zh-CN" dirty="0"/>
              <a:t> return storedData;</a:t>
            </a:r>
          </a:p>
          <a:p>
            <a:r>
              <a:rPr lang="zh-CN" altLang="zh-CN" dirty="0"/>
              <a:t>   </a:t>
            </a:r>
            <a:r>
              <a:rPr lang="en-US" altLang="zh-CN" dirty="0"/>
              <a:t>	</a:t>
            </a:r>
            <a:r>
              <a:rPr lang="zh-CN" altLang="zh-CN" dirty="0"/>
              <a:t> }</a:t>
            </a:r>
          </a:p>
          <a:p>
            <a:r>
              <a:rPr lang="zh-CN" altLang="zh-CN" dirty="0"/>
              <a:t>}</a:t>
            </a:r>
          </a:p>
          <a:p>
            <a:endParaRPr lang="zh-CN" altLang="en-US" dirty="0"/>
          </a:p>
        </p:txBody>
      </p:sp>
      <p:cxnSp>
        <p:nvCxnSpPr>
          <p:cNvPr id="10" name="直接箭头连接符 9"/>
          <p:cNvCxnSpPr/>
          <p:nvPr/>
        </p:nvCxnSpPr>
        <p:spPr>
          <a:xfrm>
            <a:off x="6288259" y="1853248"/>
            <a:ext cx="520504" cy="62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189785" y="2757268"/>
            <a:ext cx="618978"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064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717</Words>
  <Application>Microsoft Office PowerPoint</Application>
  <PresentationFormat>宽屏</PresentationFormat>
  <Paragraphs>93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Century Gothic</vt:lpstr>
      <vt:lpstr>Wingdings 3</vt:lpstr>
      <vt:lpstr>离子</vt:lpstr>
      <vt:lpstr>区块链技术的发展</vt:lpstr>
      <vt:lpstr>引言</vt:lpstr>
      <vt:lpstr>比特币与区块链</vt:lpstr>
      <vt:lpstr>比特币与区块链</vt:lpstr>
      <vt:lpstr>比特币与区块链</vt:lpstr>
      <vt:lpstr>区块链是什么</vt:lpstr>
      <vt:lpstr>区块链是什么</vt:lpstr>
      <vt:lpstr>基于区块链的智能合约</vt:lpstr>
      <vt:lpstr>基于区块链的智能合约</vt:lpstr>
      <vt:lpstr>区块链的前景</vt:lpstr>
      <vt:lpstr>区块链存在的问题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区块链技术的发展</dc:title>
  <dc:creator>miao</dc:creator>
  <cp:lastModifiedBy>miao</cp:lastModifiedBy>
  <cp:revision>6</cp:revision>
  <dcterms:created xsi:type="dcterms:W3CDTF">2017-01-03T01:10:56Z</dcterms:created>
  <dcterms:modified xsi:type="dcterms:W3CDTF">2017-01-03T02:01:39Z</dcterms:modified>
</cp:coreProperties>
</file>