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9" r:id="rId2"/>
    <p:sldId id="261" r:id="rId3"/>
    <p:sldId id="262" r:id="rId4"/>
    <p:sldId id="263" r:id="rId5"/>
    <p:sldId id="271" r:id="rId6"/>
    <p:sldId id="272" r:id="rId7"/>
    <p:sldId id="273" r:id="rId8"/>
    <p:sldId id="274" r:id="rId9"/>
    <p:sldId id="276" r:id="rId10"/>
    <p:sldId id="277" r:id="rId11"/>
    <p:sldId id="281" r:id="rId12"/>
    <p:sldId id="279" r:id="rId13"/>
    <p:sldId id="280"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4" autoAdjust="0"/>
    <p:restoredTop sz="88187" autoAdjust="0"/>
  </p:normalViewPr>
  <p:slideViewPr>
    <p:cSldViewPr>
      <p:cViewPr varScale="1">
        <p:scale>
          <a:sx n="149" d="100"/>
          <a:sy n="149" d="100"/>
        </p:scale>
        <p:origin x="-1520"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77391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pPr>
            <a:r>
              <a:rPr lang="en-US" sz="1200" b="0" i="0">
                <a:solidFill>
                  <a:schemeClr val="tx1"/>
                </a:solidFill>
                <a:latin typeface="Calibri"/>
                <a:ea typeface="+mn-ea"/>
                <a:cs typeface="+mn-cs"/>
              </a:rPr>
              <a:t>此模板可用作提供项目里程碑更新的起始文件。</a:t>
            </a:r>
          </a:p>
          <a:p>
            <a:pPr marL="0" algn="l" defTabSz="914400">
              <a:buNone/>
            </a:pPr>
            <a:endParaRPr lang="en-US" dirty="0" smtClean="0"/>
          </a:p>
          <a:p>
            <a:pPr marL="0" algn="l" defTabSz="914400">
              <a:buNone/>
            </a:pPr>
            <a:r>
              <a:rPr lang="en-US" sz="1000" b="1" i="0">
                <a:solidFill>
                  <a:schemeClr val="tx1"/>
                </a:solidFill>
                <a:latin typeface="Calibri"/>
                <a:ea typeface="+mn-ea"/>
                <a:cs typeface="+mn-cs"/>
              </a:rPr>
              <a:t>节</a:t>
            </a:r>
          </a:p>
          <a:p>
            <a:pPr marL="0" algn="l" defTabSz="914400">
              <a:buNone/>
            </a:pPr>
            <a:r>
              <a:rPr lang="en-US" sz="1000" b="0" i="0">
                <a:solidFill>
                  <a:schemeClr val="tx1"/>
                </a:solidFill>
                <a:latin typeface="Calibri"/>
                <a:ea typeface="+mn-ea"/>
                <a:cs typeface="+mn-cs"/>
              </a:rPr>
              <a:t>右键单击幻灯片可添加节。</a:t>
            </a:r>
            <a:r>
              <a:rPr lang="en-US" sz="1000" b="0" i="0" baseline="0">
                <a:solidFill>
                  <a:schemeClr val="tx1"/>
                </a:solidFill>
                <a:latin typeface="Calibri"/>
                <a:ea typeface="+mn-ea"/>
                <a:cs typeface="+mn-cs"/>
              </a:rPr>
              <a:t> 节可以帮助您组织幻灯片或促进多个作者之间的协作。</a:t>
            </a:r>
          </a:p>
          <a:p>
            <a:pPr marL="0" algn="l" defTabSz="914400">
              <a:buNone/>
            </a:pPr>
            <a:endParaRPr lang="en-US" sz="1000" dirty="0" smtClean="0"/>
          </a:p>
          <a:p>
            <a:pPr marL="0" algn="l" defTabSz="914400">
              <a:buNone/>
            </a:pPr>
            <a:r>
              <a:rPr lang="en-US" sz="1000" b="1" i="0">
                <a:solidFill>
                  <a:schemeClr val="tx1"/>
                </a:solidFill>
                <a:latin typeface="Calibri"/>
                <a:ea typeface="+mn-ea"/>
                <a:cs typeface="+mn-cs"/>
              </a:rPr>
              <a:t>备注</a:t>
            </a:r>
          </a:p>
          <a:p>
            <a:pPr marL="0" algn="l" defTabSz="914400">
              <a:buNone/>
            </a:pPr>
            <a:r>
              <a:rPr lang="en-US" sz="1000" b="0" i="0">
                <a:solidFill>
                  <a:schemeClr val="tx1"/>
                </a:solidFill>
                <a:latin typeface="Calibri"/>
                <a:ea typeface="+mn-ea"/>
                <a:cs typeface="+mn-cs"/>
              </a:rPr>
              <a:t>使用“备注”节传递备注或为观众提供更多详细信息。</a:t>
            </a:r>
            <a:r>
              <a:rPr lang="en-US" sz="1000" b="0" i="0" baseline="0">
                <a:solidFill>
                  <a:schemeClr val="tx1"/>
                </a:solidFill>
                <a:latin typeface="Calibri"/>
                <a:ea typeface="+mn-ea"/>
                <a:cs typeface="+mn-cs"/>
              </a:rPr>
              <a:t>演示过程中，可在演示文稿视图中查看这些备注。 </a:t>
            </a:r>
          </a:p>
          <a:p>
            <a:pPr marL="0" algn="l" defTabSz="914400">
              <a:buNone/>
            </a:pPr>
            <a:r>
              <a:rPr lang="en-US" sz="1000" b="0" i="0">
                <a:solidFill>
                  <a:schemeClr val="tx1"/>
                </a:solidFill>
                <a:latin typeface="Calibri"/>
                <a:ea typeface="+mn-ea"/>
                <a:cs typeface="+mn-cs"/>
              </a:rPr>
              <a:t>请记住字体大小（这对于可访问性、可见性、录像和联机制作都非常重要）</a:t>
            </a:r>
          </a:p>
          <a:p>
            <a:pPr marL="0" algn="l" defTabSz="914400">
              <a:buNone/>
            </a:pPr>
            <a:endParaRPr lang="en-US" sz="1000" dirty="0" smtClean="0"/>
          </a:p>
          <a:p>
            <a:pPr marL="0" algn="l" defTabSz="914400">
              <a:buNone/>
            </a:pPr>
            <a:r>
              <a:rPr lang="en-US" sz="1000" b="1" i="0">
                <a:solidFill>
                  <a:schemeClr val="tx1"/>
                </a:solidFill>
                <a:latin typeface="Calibri"/>
                <a:ea typeface="+mn-ea"/>
                <a:cs typeface="+mn-cs"/>
              </a:rPr>
              <a:t>协调的色彩 </a:t>
            </a:r>
          </a:p>
          <a:p>
            <a:pPr marL="0" algn="l" defTabSz="914400">
              <a:buNone/>
            </a:pPr>
            <a:r>
              <a:rPr lang="en-US" sz="1000" b="0" i="0">
                <a:solidFill>
                  <a:schemeClr val="tx1"/>
                </a:solidFill>
                <a:latin typeface="Calibri"/>
                <a:ea typeface="+mn-ea"/>
                <a:cs typeface="+mn-cs"/>
              </a:rPr>
              <a:t>要特别注意图形、图表和文本框。</a:t>
            </a:r>
            <a:r>
              <a:rPr lang="en-US" sz="1000" b="0" i="0" baseline="0">
                <a:solidFill>
                  <a:schemeClr val="tx1"/>
                </a:solidFill>
                <a:latin typeface="Calibri"/>
                <a:ea typeface="+mn-ea"/>
                <a:cs typeface="+mn-cs"/>
              </a:rPr>
              <a:t> </a:t>
            </a:r>
          </a:p>
          <a:p>
            <a:pPr marL="0" algn="l" defTabSz="914400">
              <a:buNone/>
            </a:pPr>
            <a:r>
              <a:rPr lang="en-US" sz="1000" b="0" i="0">
                <a:solidFill>
                  <a:schemeClr val="tx1"/>
                </a:solidFill>
                <a:latin typeface="Calibri"/>
                <a:ea typeface="+mn-ea"/>
                <a:cs typeface="+mn-cs"/>
              </a:rPr>
              <a:t>请考虑与会者将以黑白或灰色调打印。请运行测试打印，以确保当以纯黑白和灰色调打印时，颜色正常。</a:t>
            </a:r>
          </a:p>
          <a:p>
            <a:pPr marL="0" algn="l" defTabSz="914400">
              <a:buNone/>
            </a:pPr>
            <a:endParaRPr lang="en-US" sz="1000" dirty="0" smtClean="0"/>
          </a:p>
          <a:p>
            <a:pPr marL="0" algn="l" defTabSz="914400">
              <a:buNone/>
            </a:pPr>
            <a:r>
              <a:rPr lang="en-US" sz="1000" b="1" i="0">
                <a:solidFill>
                  <a:schemeClr val="tx1"/>
                </a:solidFill>
                <a:latin typeface="Calibri"/>
                <a:ea typeface="+mn-ea"/>
                <a:cs typeface="+mn-cs"/>
              </a:rPr>
              <a:t>图形、表格和图表</a:t>
            </a:r>
          </a:p>
          <a:p>
            <a:pPr marL="0" algn="l" defTabSz="914400">
              <a:buNone/>
            </a:pPr>
            <a:r>
              <a:rPr lang="en-US" sz="1000" b="0" i="0">
                <a:solidFill>
                  <a:schemeClr val="tx1"/>
                </a:solidFill>
                <a:latin typeface="Calibri"/>
                <a:ea typeface="+mn-ea"/>
                <a:cs typeface="+mn-cs"/>
              </a:rPr>
              <a:t>保持简约风格：如果可能，请使用一致的、不分散人注意力的样式和颜色。</a:t>
            </a:r>
          </a:p>
          <a:p>
            <a:pPr marL="0" algn="l" defTabSz="914400">
              <a:buNone/>
            </a:pPr>
            <a:r>
              <a:rPr lang="en-US" sz="1000" b="0" i="0">
                <a:solidFill>
                  <a:schemeClr val="tx1"/>
                </a:solidFill>
                <a:latin typeface="Calibri"/>
                <a:ea typeface="+mn-ea"/>
                <a:cs typeface="+mn-cs"/>
              </a:rPr>
              <a:t>标记所有图表和表格。</a:t>
            </a:r>
          </a:p>
          <a:p>
            <a:pPr marL="0" algn="l" defTabSz="914400">
              <a:buNone/>
            </a:pPr>
            <a:endParaRPr lang="en-US" dirty="0" smtClean="0"/>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a:t>
            </a:fld>
            <a:endParaRPr lang="en-US" sz="1200" b="0" i="0">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2</a:t>
            </a:fld>
            <a:endParaRPr lang="en-US" sz="1200" b="0" i="0">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如果其中任何</a:t>
            </a:r>
            <a:r>
              <a:rPr lang="en-US" sz="1200" b="0" i="0" baseline="0">
                <a:solidFill>
                  <a:schemeClr val="tx1"/>
                </a:solidFill>
                <a:latin typeface="Calibri"/>
                <a:ea typeface="+mn-ea"/>
                <a:cs typeface="+mn-cs"/>
              </a:rPr>
              <a:t>问题导致延期或需要进一步讨论，应在下一幻灯片中写明详细信息。</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3</a:t>
            </a:fld>
            <a:endParaRPr lang="en-US" sz="1200" b="0" i="0">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baseline="0">
                <a:solidFill>
                  <a:schemeClr val="tx1"/>
                </a:solidFill>
                <a:latin typeface="Calibri"/>
                <a:ea typeface="+mn-ea"/>
                <a:cs typeface="+mn-cs"/>
              </a:rPr>
              <a:t>如有多个问题，请根据需要重复此幻灯片。</a:t>
            </a:r>
          </a:p>
          <a:p>
            <a:pPr marL="0" algn="l" defTabSz="914400">
              <a:buNone/>
            </a:pPr>
            <a:r>
              <a:rPr lang="en-US" sz="1200" b="0" i="0">
                <a:solidFill>
                  <a:schemeClr val="tx1"/>
                </a:solidFill>
                <a:latin typeface="Calibri"/>
                <a:ea typeface="+mn-ea"/>
                <a:cs typeface="+mn-cs"/>
              </a:rPr>
              <a:t>可根据需要将此幻灯片及相关幻灯片</a:t>
            </a:r>
            <a:r>
              <a:rPr lang="en-US" sz="1200" b="0" i="0" baseline="0">
                <a:solidFill>
                  <a:schemeClr val="tx1"/>
                </a:solidFill>
                <a:latin typeface="Calibri"/>
                <a:ea typeface="+mn-ea"/>
                <a:cs typeface="+mn-cs"/>
              </a:rPr>
              <a:t>移至附录或隐藏。</a:t>
            </a:r>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4</a:t>
            </a:fld>
            <a:endParaRPr lang="en-US" sz="1200" b="0" i="0">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a:latin typeface="Georgia" pitchFamily="18" charset="0"/>
              </a:defRPr>
            </a:lvl1pPr>
          </a:lstStyle>
          <a:p>
            <a:pPr eaLnBrk="1" latinLnBrk="0" hangingPunct="1"/>
            <a:r>
              <a:rPr lang="zh-CN" altLang="en-US" smtClean="0"/>
              <a:t>单击此处编辑母版标题样式</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sz="1600" baseline="0">
                <a:solidFill>
                  <a:schemeClr val="tx1"/>
                </a:solidFill>
                <a:latin typeface="Georgia" pitchFamily="18" charset="0"/>
              </a:defRPr>
            </a:lvl1pPr>
            <a:lvl2pPr marL="457200" indent="0" algn="ctr" eaLnBrk="1" latinLnBrk="0" hangingPunct="1">
              <a:buNone/>
              <a:defRPr kumimoji="0">
                <a:solidFill>
                  <a:schemeClr val="tx1">
                    <a:tint val="75000"/>
                  </a:schemeClr>
                </a:solidFill>
              </a:defRPr>
            </a:lvl2pPr>
            <a:lvl3pPr marL="914400" indent="0" algn="ctr" eaLnBrk="1" latinLnBrk="0" hangingPunct="1">
              <a:buNone/>
              <a:defRPr kumimoji="0">
                <a:solidFill>
                  <a:schemeClr val="tx1">
                    <a:tint val="75000"/>
                  </a:schemeClr>
                </a:solidFill>
              </a:defRPr>
            </a:lvl3pPr>
            <a:lvl4pPr marL="1371600" indent="0" algn="ctr" eaLnBrk="1" latinLnBrk="0" hangingPunct="1">
              <a:buNone/>
              <a:defRPr kumimoji="0">
                <a:solidFill>
                  <a:schemeClr val="tx1">
                    <a:tint val="75000"/>
                  </a:schemeClr>
                </a:solidFill>
              </a:defRPr>
            </a:lvl4pPr>
            <a:lvl5pPr marL="1828800" indent="0" algn="ctr" eaLnBrk="1" latinLnBrk="0" hangingPunct="1">
              <a:buNone/>
              <a:defRPr kumimoji="0">
                <a:solidFill>
                  <a:schemeClr val="tx1">
                    <a:tint val="75000"/>
                  </a:schemeClr>
                </a:solidFill>
              </a:defRPr>
            </a:lvl5pPr>
            <a:lvl6pPr marL="2286000" indent="0" algn="ctr" eaLnBrk="1" latinLnBrk="0" hangingPunct="1">
              <a:buNone/>
              <a:defRPr kumimoji="0">
                <a:solidFill>
                  <a:schemeClr val="tx1">
                    <a:tint val="75000"/>
                  </a:schemeClr>
                </a:solidFill>
              </a:defRPr>
            </a:lvl6pPr>
            <a:lvl7pPr marL="2743200" indent="0" algn="ctr" eaLnBrk="1" latinLnBrk="0" hangingPunct="1">
              <a:buNone/>
              <a:defRPr kumimoji="0">
                <a:solidFill>
                  <a:schemeClr val="tx1">
                    <a:tint val="75000"/>
                  </a:schemeClr>
                </a:solidFill>
              </a:defRPr>
            </a:lvl7pPr>
            <a:lvl8pPr marL="3200400" indent="0" algn="ctr" eaLnBrk="1" latinLnBrk="0" hangingPunct="1">
              <a:buNone/>
              <a:defRPr kumimoji="0">
                <a:solidFill>
                  <a:schemeClr val="tx1">
                    <a:tint val="75000"/>
                  </a:schemeClr>
                </a:solidFill>
              </a:defRPr>
            </a:lvl8pPr>
            <a:lvl9pPr marL="3657600" indent="0" algn="ctr" eaLnBrk="1" latinLnBrk="0" hangingPunct="1">
              <a:buNone/>
              <a:defRPr kumimoji="0">
                <a:solidFill>
                  <a:schemeClr val="tx1">
                    <a:tint val="75000"/>
                  </a:schemeClr>
                </a:solidFill>
              </a:defRPr>
            </a:lvl9pPr>
          </a:lstStyle>
          <a:p>
            <a:r>
              <a:rPr kumimoji="0" lang="en-US" dirty="0" smtClean="0"/>
              <a:t>Click to Edit</a:t>
            </a:r>
            <a:endParaRPr kumimoji="0" lang="en-US" dirty="0"/>
          </a:p>
        </p:txBody>
      </p:sp>
      <p:sp>
        <p:nvSpPr>
          <p:cNvPr id="4" name="Date Placeholder 3"/>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sz="3600" b="0" cap="none">
                <a:latin typeface="Georgia" pitchFamily="18"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sz="2000">
                <a:solidFill>
                  <a:schemeClr val="tx1"/>
                </a:solidFill>
                <a:latin typeface="Georgia" pitchFamily="18" charset="0"/>
              </a:defRPr>
            </a:lvl1pPr>
            <a:lvl2pPr marL="457200" indent="0" eaLnBrk="1" latinLnBrk="0" hangingPunct="1">
              <a:buNone/>
              <a:defRPr kumimoji="0" sz="1800">
                <a:solidFill>
                  <a:schemeClr val="tx1">
                    <a:tint val="75000"/>
                  </a:schemeClr>
                </a:solidFill>
              </a:defRPr>
            </a:lvl2pPr>
            <a:lvl3pPr marL="914400" indent="0" eaLnBrk="1" latinLnBrk="0" hangingPunct="1">
              <a:buNone/>
              <a:defRPr kumimoji="0" sz="1600">
                <a:solidFill>
                  <a:schemeClr val="tx1">
                    <a:tint val="75000"/>
                  </a:schemeClr>
                </a:solidFill>
              </a:defRPr>
            </a:lvl3pPr>
            <a:lvl4pPr marL="1371600" indent="0" eaLnBrk="1" latinLnBrk="0" hangingPunct="1">
              <a:buNone/>
              <a:defRPr kumimoji="0" sz="1400">
                <a:solidFill>
                  <a:schemeClr val="tx1">
                    <a:tint val="75000"/>
                  </a:schemeClr>
                </a:solidFill>
              </a:defRPr>
            </a:lvl4pPr>
            <a:lvl5pPr marL="1828800" indent="0" eaLnBrk="1" latinLnBrk="0" hangingPunct="1">
              <a:buNone/>
              <a:defRPr kumimoji="0" sz="1400">
                <a:solidFill>
                  <a:schemeClr val="tx1">
                    <a:tint val="75000"/>
                  </a:schemeClr>
                </a:solidFill>
              </a:defRPr>
            </a:lvl5pPr>
            <a:lvl6pPr marL="2286000" indent="0" eaLnBrk="1" latinLnBrk="0" hangingPunct="1">
              <a:buNone/>
              <a:defRPr kumimoji="0" sz="1400">
                <a:solidFill>
                  <a:schemeClr val="tx1">
                    <a:tint val="75000"/>
                  </a:schemeClr>
                </a:solidFill>
              </a:defRPr>
            </a:lvl6pPr>
            <a:lvl7pPr marL="2743200" indent="0" eaLnBrk="1" latinLnBrk="0" hangingPunct="1">
              <a:buNone/>
              <a:defRPr kumimoji="0" sz="1400">
                <a:solidFill>
                  <a:schemeClr val="tx1">
                    <a:tint val="75000"/>
                  </a:schemeClr>
                </a:solidFill>
              </a:defRPr>
            </a:lvl7pPr>
            <a:lvl8pPr marL="3200400" indent="0" eaLnBrk="1" latinLnBrk="0" hangingPunct="1">
              <a:buNone/>
              <a:defRPr kumimoji="0" sz="1400">
                <a:solidFill>
                  <a:schemeClr val="tx1">
                    <a:tint val="75000"/>
                  </a:schemeClr>
                </a:solidFill>
              </a:defRPr>
            </a:lvl8pPr>
            <a:lvl9pPr marL="3657600" indent="0" eaLnBrk="1" latinLnBrk="0" hangingPunct="1">
              <a:buNone/>
              <a:defRPr kumimoji="0" sz="1400">
                <a:solidFill>
                  <a:schemeClr val="tx1">
                    <a:tint val="75000"/>
                  </a:schemeClr>
                </a:solidFill>
              </a:defRPr>
            </a:lvl9pPr>
          </a:lstStyle>
          <a:p>
            <a:pPr lvl="0" eaLnBrk="1" latinLnBrk="0" hangingPunct="1"/>
            <a:r>
              <a:rPr lang="zh-CN" altLang="en-US" smtClean="0"/>
              <a:t>单击此处编辑母版文本样式</a:t>
            </a:r>
          </a:p>
        </p:txBody>
      </p:sp>
      <p:sp>
        <p:nvSpPr>
          <p:cNvPr id="4" name="Date Placeholder 3"/>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sz="2800">
                <a:latin typeface="Georgia" pitchFamily="18" charset="0"/>
              </a:defRPr>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sz="1800">
                <a:latin typeface="Georgia" pitchFamily="18" charset="0"/>
              </a:defRPr>
            </a:lvl2pPr>
            <a:lvl3pPr eaLnBrk="1" latinLnBrk="0" hangingPunct="1">
              <a:defRPr kumimoji="0" sz="2000">
                <a:latin typeface="Georgia" pitchFamily="18" charset="0"/>
              </a:defRPr>
            </a:lvl3pPr>
            <a:lvl4pPr eaLnBrk="1" latinLnBrk="0" hangingPunct="1">
              <a:defRPr kumimoji="0" sz="2000">
                <a:latin typeface="Georgia" pitchFamily="18" charset="0"/>
              </a:defRPr>
            </a:lvl4pPr>
            <a:lvl5pPr eaLnBrk="1" latinLnBrk="0" hangingPunct="1">
              <a:defRPr kumimoji="0" sz="2000">
                <a:latin typeface="Georgia" pitchFamily="18" charset="0"/>
              </a:defRPr>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5" name="Date Placeholder 4"/>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7" name="Date Placeholder 6"/>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sz="2800"/>
            </a:lvl1p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sz="28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lvl6pPr eaLnBrk="1" latinLnBrk="0" hangingPunct="1">
              <a:defRPr kumimoji="0" sz="2000"/>
            </a:lvl6pPr>
            <a:lvl7pPr eaLnBrk="1" latinLnBrk="0" hangingPunct="1">
              <a:defRPr kumimoji="0" sz="2000"/>
            </a:lvl7pPr>
            <a:lvl8pPr eaLnBrk="1" latinLnBrk="0" hangingPunct="1">
              <a:defRPr kumimoji="0" sz="2000"/>
            </a:lvl8pPr>
            <a:lvl9pPr eaLnBrk="1" latinLnBrk="0" hangingPunct="1">
              <a:defRPr kumimoji="0" sz="20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sz="3200"/>
            </a:lvl1pPr>
            <a:lvl2pPr marL="457200" indent="0" eaLnBrk="1" latinLnBrk="0" hangingPunct="1">
              <a:buNone/>
              <a:defRPr kumimoji="0" sz="2800"/>
            </a:lvl2pPr>
            <a:lvl3pPr marL="914400" indent="0" eaLnBrk="1" latinLnBrk="0" hangingPunct="1">
              <a:buNone/>
              <a:defRPr kumimoji="0" sz="2400"/>
            </a:lvl3pPr>
            <a:lvl4pPr marL="1371600" indent="0" eaLnBrk="1" latinLnBrk="0" hangingPunct="1">
              <a:buNone/>
              <a:defRPr kumimoji="0" sz="2000"/>
            </a:lvl4pPr>
            <a:lvl5pPr marL="1828800" indent="0" eaLnBrk="1" latinLnBrk="0" hangingPunct="1">
              <a:buNone/>
              <a:defRPr kumimoji="0" sz="2000"/>
            </a:lvl5pPr>
            <a:lvl6pPr marL="2286000" indent="0" eaLnBrk="1" latinLnBrk="0" hangingPunct="1">
              <a:buNone/>
              <a:defRPr kumimoji="0" sz="2000"/>
            </a:lvl6pPr>
            <a:lvl7pPr marL="2743200" indent="0" eaLnBrk="1" latinLnBrk="0" hangingPunct="1">
              <a:buNone/>
              <a:defRPr kumimoji="0" sz="2000"/>
            </a:lvl7pPr>
            <a:lvl8pPr marL="3200400" indent="0" eaLnBrk="1" latinLnBrk="0" hangingPunct="1">
              <a:buNone/>
              <a:defRPr kumimoji="0" sz="2000"/>
            </a:lvl8pPr>
            <a:lvl9pPr marL="3657600" indent="0" eaLnBrk="1" latinLnBrk="0" hangingPunct="1">
              <a:buNone/>
              <a:defRPr kumimoji="0" sz="2000"/>
            </a:lvl9pPr>
          </a:lstStyle>
          <a:p>
            <a:pPr eaLnBrk="1" latinLnBrk="0" hangingPunct="1"/>
            <a:r>
              <a:rPr lang="zh-CN" altLang="en-US" smtClean="0"/>
              <a:t>将图片拖动到占位符，或单击添加图标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17/1/3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sz="1200">
                <a:solidFill>
                  <a:schemeClr val="tx1">
                    <a:tint val="75000"/>
                  </a:schemeClr>
                </a:solidFill>
              </a:defRPr>
            </a:lvl1pPr>
          </a:lstStyle>
          <a:p>
            <a:fld id="{F922158D-428B-4987-8B28-745A2AFA1252}" type="datetimeFigureOut">
              <a:rPr kumimoji="0" lang="en-US" smtClean="0"/>
              <a:t>17/1/3</a:t>
            </a:fld>
            <a:endParaRPr kumimoji="0"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sz="12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sz="1200">
                <a:solidFill>
                  <a:schemeClr val="tx1">
                    <a:tint val="75000"/>
                  </a:schemeClr>
                </a:solidFill>
              </a:defRPr>
            </a:lvl1pPr>
          </a:lstStyle>
          <a:p>
            <a:fld id="{515FC477-0A05-4F3E-8EE9-E015C9089D56}" type="slidenum">
              <a:rPr kumimoji="0" lang="en-US" smtClean="0"/>
              <a:t>‹#›</a:t>
            </a:fld>
            <a:endParaRPr kumimoji="0"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0"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9pPr>
    </p:bodyStyle>
    <p:otherStyle>
      <a:defPPr>
        <a:defRPr kumimoji="0" lang="en-US"/>
      </a:defPPr>
      <a:lvl1pPr marL="0" algn="l" defTabSz="914400" rtl="0" eaLnBrk="1" latinLnBrk="0" hangingPunct="1">
        <a:defRPr kumimoji="0" sz="1800" kern="1200">
          <a:solidFill>
            <a:schemeClr val="tx1"/>
          </a:solidFill>
          <a:latin typeface="+mn-lt"/>
          <a:ea typeface="+mn-ea"/>
          <a:cs typeface="+mn-cs"/>
        </a:defRPr>
      </a:lvl1pPr>
      <a:lvl2pPr marL="457200" algn="l" defTabSz="914400" rtl="0" eaLnBrk="1" latinLnBrk="0" hangingPunct="1">
        <a:defRPr kumimoji="0" sz="1800" kern="1200">
          <a:solidFill>
            <a:schemeClr val="tx1"/>
          </a:solidFill>
          <a:latin typeface="+mn-lt"/>
          <a:ea typeface="+mn-ea"/>
          <a:cs typeface="+mn-cs"/>
        </a:defRPr>
      </a:lvl2pPr>
      <a:lvl3pPr marL="914400" algn="l" defTabSz="914400" rtl="0" eaLnBrk="1" latinLnBrk="0" hangingPunct="1">
        <a:defRPr kumimoji="0" sz="1800" kern="1200">
          <a:solidFill>
            <a:schemeClr val="tx1"/>
          </a:solidFill>
          <a:latin typeface="+mn-lt"/>
          <a:ea typeface="+mn-ea"/>
          <a:cs typeface="+mn-cs"/>
        </a:defRPr>
      </a:lvl3pPr>
      <a:lvl4pPr marL="1371600" algn="l" defTabSz="914400" rtl="0" eaLnBrk="1" latinLnBrk="0" hangingPunct="1">
        <a:defRPr kumimoji="0" sz="1800" kern="1200">
          <a:solidFill>
            <a:schemeClr val="tx1"/>
          </a:solidFill>
          <a:latin typeface="+mn-lt"/>
          <a:ea typeface="+mn-ea"/>
          <a:cs typeface="+mn-cs"/>
        </a:defRPr>
      </a:lvl4pPr>
      <a:lvl5pPr marL="1828800" algn="l" defTabSz="914400" rtl="0" eaLnBrk="1" latinLnBrk="0" hangingPunct="1">
        <a:defRPr kumimoji="0" sz="1800" kern="1200">
          <a:solidFill>
            <a:schemeClr val="tx1"/>
          </a:solidFill>
          <a:latin typeface="+mn-lt"/>
          <a:ea typeface="+mn-ea"/>
          <a:cs typeface="+mn-cs"/>
        </a:defRPr>
      </a:lvl5pPr>
      <a:lvl6pPr marL="2286000" algn="l" defTabSz="914400" rtl="0" eaLnBrk="1" latinLnBrk="0" hangingPunct="1">
        <a:defRPr kumimoji="0" sz="1800" kern="1200">
          <a:solidFill>
            <a:schemeClr val="tx1"/>
          </a:solidFill>
          <a:latin typeface="+mn-lt"/>
          <a:ea typeface="+mn-ea"/>
          <a:cs typeface="+mn-cs"/>
        </a:defRPr>
      </a:lvl6pPr>
      <a:lvl7pPr marL="2743200" algn="l" defTabSz="914400" rtl="0" eaLnBrk="1" latinLnBrk="0" hangingPunct="1">
        <a:defRPr kumimoji="0" sz="1800" kern="1200">
          <a:solidFill>
            <a:schemeClr val="tx1"/>
          </a:solidFill>
          <a:latin typeface="+mn-lt"/>
          <a:ea typeface="+mn-ea"/>
          <a:cs typeface="+mn-cs"/>
        </a:defRPr>
      </a:lvl7pPr>
      <a:lvl8pPr marL="3200400" algn="l" defTabSz="914400" rtl="0" eaLnBrk="1" latinLnBrk="0" hangingPunct="1">
        <a:defRPr kumimoji="0" sz="1800" kern="1200">
          <a:solidFill>
            <a:schemeClr val="tx1"/>
          </a:solidFill>
          <a:latin typeface="+mn-lt"/>
          <a:ea typeface="+mn-ea"/>
          <a:cs typeface="+mn-cs"/>
        </a:defRPr>
      </a:lvl8pPr>
      <a:lvl9pPr marL="3657600" algn="l" defTabSz="914400" rtl="0" eaLnBrk="1" latinLnBrk="0" hangingPunct="1">
        <a:defRPr kumimoji="0"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slideLayout" Target="../slideLayouts/slideLayout3.xml"/><Relationship Id="rId5" Type="http://schemas.openxmlformats.org/officeDocument/2006/relationships/image" Target="../media/image8.jpeg"/><Relationship Id="rId1" Type="http://schemas.openxmlformats.org/officeDocument/2006/relationships/tags" Target="../tags/tag8.xml"/><Relationship Id="rId2"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l" defTabSz="914400">
              <a:spcBef>
                <a:spcPts val="0"/>
              </a:spcBef>
              <a:buNone/>
            </a:pPr>
            <a:r>
              <a:rPr lang="zh-CN" altLang="en-US" sz="2800" b="0" i="0" dirty="0" smtClean="0">
                <a:solidFill>
                  <a:schemeClr val="tx1"/>
                </a:solidFill>
                <a:latin typeface="Hei"/>
                <a:ea typeface="Hei"/>
                <a:cs typeface="Hei"/>
              </a:rPr>
              <a:t>移动互联网前沿技术</a:t>
            </a:r>
            <a:endParaRPr lang="en-US" sz="2800" b="0" i="0" dirty="0">
              <a:solidFill>
                <a:schemeClr val="tx1"/>
              </a:solidFill>
              <a:latin typeface="Hei"/>
              <a:ea typeface="Hei"/>
              <a:cs typeface="Hei"/>
            </a:endParaRPr>
          </a:p>
        </p:txBody>
      </p:sp>
      <p:sp>
        <p:nvSpPr>
          <p:cNvPr id="3" name="Subtitle 2"/>
          <p:cNvSpPr>
            <a:spLocks noGrp="1"/>
          </p:cNvSpPr>
          <p:nvPr>
            <p:ph type="subTitle" idx="1"/>
            <p:custDataLst>
              <p:tags r:id="rId3"/>
            </p:custDataLst>
          </p:nvPr>
        </p:nvSpPr>
        <p:spPr/>
        <p:txBody>
          <a:bodyPr/>
          <a:lstStyle/>
          <a:p>
            <a:pPr marL="0" indent="0">
              <a:buNone/>
            </a:pPr>
            <a:r>
              <a:rPr lang="en-US" altLang="zh-CN" sz="1600" b="0" i="0" baseline="0" dirty="0" smtClean="0">
                <a:solidFill>
                  <a:schemeClr val="tx1"/>
                </a:solidFill>
                <a:latin typeface="Hei"/>
                <a:ea typeface="Hei"/>
                <a:cs typeface="Hei"/>
              </a:rPr>
              <a:t>21651004</a:t>
            </a:r>
          </a:p>
          <a:p>
            <a:pPr marL="0" indent="0">
              <a:buNone/>
            </a:pPr>
            <a:r>
              <a:rPr lang="en-US" altLang="zh-CN" sz="1600" b="0" i="0" baseline="0" dirty="0" smtClean="0">
                <a:solidFill>
                  <a:schemeClr val="tx1"/>
                </a:solidFill>
                <a:latin typeface="Hei"/>
                <a:ea typeface="Hei"/>
                <a:cs typeface="Hei"/>
              </a:rPr>
              <a:t>  </a:t>
            </a:r>
            <a:r>
              <a:rPr lang="zh-CN" altLang="en-US" sz="1600" b="0" i="0" baseline="0" dirty="0" smtClean="0">
                <a:solidFill>
                  <a:schemeClr val="tx1"/>
                </a:solidFill>
                <a:latin typeface="Hei"/>
                <a:ea typeface="Hei"/>
                <a:cs typeface="Hei"/>
              </a:rPr>
              <a:t>洪静</a:t>
            </a:r>
            <a:endParaRPr lang="en-US" altLang="zh-CN" sz="1600" b="0" i="0" baseline="0" dirty="0" smtClean="0">
              <a:solidFill>
                <a:schemeClr val="tx1"/>
              </a:solidFill>
              <a:latin typeface="Hei"/>
              <a:ea typeface="Hei"/>
              <a:cs typeface="He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Watson</a:t>
            </a:r>
            <a:r>
              <a:rPr lang="zh-CN" altLang="en-US" dirty="0">
                <a:latin typeface="Hei"/>
                <a:ea typeface="Hei"/>
                <a:cs typeface="Hei"/>
              </a:rPr>
              <a:t>的应用</a:t>
            </a:r>
            <a:endParaRPr kumimoji="1" lang="zh-CN" altLang="en-US" dirty="0"/>
          </a:p>
        </p:txBody>
      </p:sp>
      <p:sp>
        <p:nvSpPr>
          <p:cNvPr id="3" name="内容占位符 2"/>
          <p:cNvSpPr>
            <a:spLocks noGrp="1"/>
          </p:cNvSpPr>
          <p:nvPr>
            <p:ph idx="1"/>
          </p:nvPr>
        </p:nvSpPr>
        <p:spPr>
          <a:xfrm>
            <a:off x="457200" y="1524000"/>
            <a:ext cx="8229600" cy="4602163"/>
          </a:xfrm>
        </p:spPr>
        <p:txBody>
          <a:bodyPr/>
          <a:lstStyle/>
          <a:p>
            <a:r>
              <a:rPr kumimoji="1" lang="en-US" altLang="zh-CN" dirty="0" smtClean="0"/>
              <a:t>IBM Watson </a:t>
            </a:r>
            <a:r>
              <a:rPr kumimoji="1" lang="en-US" altLang="zh-CN" dirty="0" err="1" smtClean="0"/>
              <a:t>IoT</a:t>
            </a:r>
            <a:r>
              <a:rPr kumimoji="1" lang="en-US" altLang="zh-CN" dirty="0" smtClean="0"/>
              <a:t> Platform</a:t>
            </a:r>
          </a:p>
          <a:p>
            <a:pPr marL="0" indent="0">
              <a:buNone/>
            </a:pPr>
            <a:r>
              <a:rPr lang="en-US" altLang="zh-CN" dirty="0" smtClean="0"/>
              <a:t>      IBM</a:t>
            </a:r>
            <a:r>
              <a:rPr lang="zh-CN" altLang="zh-CN" dirty="0"/>
              <a:t>作为信息技术和解决方案的巨头，</a:t>
            </a:r>
            <a:r>
              <a:rPr lang="en-US" altLang="zh-CN" dirty="0"/>
              <a:t>2015</a:t>
            </a:r>
            <a:r>
              <a:rPr lang="zh-CN" altLang="zh-CN" dirty="0"/>
              <a:t>年宣布设立物联网事业部</a:t>
            </a:r>
            <a:r>
              <a:rPr lang="en-US" altLang="zh-CN" dirty="0"/>
              <a:t>IBM Watson </a:t>
            </a:r>
            <a:r>
              <a:rPr lang="en-US" altLang="zh-CN" dirty="0" err="1"/>
              <a:t>IoT</a:t>
            </a:r>
            <a:r>
              <a:rPr lang="zh-CN" altLang="zh-CN" dirty="0"/>
              <a:t>，并表示未来</a:t>
            </a:r>
            <a:r>
              <a:rPr lang="en-US" altLang="zh-CN" dirty="0"/>
              <a:t>4</a:t>
            </a:r>
            <a:r>
              <a:rPr lang="zh-CN" altLang="zh-CN" dirty="0"/>
              <a:t>年将投资</a:t>
            </a:r>
            <a:r>
              <a:rPr lang="en-US" altLang="zh-CN" dirty="0"/>
              <a:t>30</a:t>
            </a:r>
            <a:r>
              <a:rPr lang="zh-CN" altLang="zh-CN" dirty="0"/>
              <a:t>亿美元在该领域。现在，</a:t>
            </a:r>
            <a:r>
              <a:rPr lang="en-US" altLang="zh-CN" dirty="0"/>
              <a:t>IBM Watson </a:t>
            </a:r>
            <a:r>
              <a:rPr lang="en-US" altLang="zh-CN" dirty="0" err="1"/>
              <a:t>IoT</a:t>
            </a:r>
            <a:r>
              <a:rPr lang="zh-CN" altLang="zh-CN" dirty="0"/>
              <a:t>已经广泛应用于全球医疗、智慧城市、能源／电力、汽车、电子等等不同行业，在这些领域都有行之有效的成功案例。</a:t>
            </a:r>
          </a:p>
          <a:p>
            <a:pPr marL="0" indent="0">
              <a:buNone/>
            </a:pPr>
            <a:endParaRPr kumimoji="1" lang="zh-CN" altLang="en-US" dirty="0"/>
          </a:p>
        </p:txBody>
      </p:sp>
    </p:spTree>
    <p:extLst>
      <p:ext uri="{BB962C8B-B14F-4D97-AF65-F5344CB8AC3E}">
        <p14:creationId xmlns:p14="http://schemas.microsoft.com/office/powerpoint/2010/main" val="4130523526"/>
      </p:ext>
    </p:extLst>
  </p:cSld>
  <p:clrMapOvr>
    <a:masterClrMapping/>
  </p:clrMapOvr>
  <p:transition xmlns:p14="http://schemas.microsoft.com/office/powerpoint/2010/mai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Watson</a:t>
            </a:r>
            <a:r>
              <a:rPr lang="zh-CN" altLang="en-US" dirty="0">
                <a:latin typeface="Hei"/>
                <a:ea typeface="Hei"/>
                <a:cs typeface="Hei"/>
              </a:rPr>
              <a:t>的应用</a:t>
            </a:r>
            <a:endParaRPr kumimoji="1" lang="zh-CN" altLang="en-US" dirty="0"/>
          </a:p>
        </p:txBody>
      </p:sp>
      <p:sp>
        <p:nvSpPr>
          <p:cNvPr id="3" name="内容占位符 2"/>
          <p:cNvSpPr>
            <a:spLocks noGrp="1"/>
          </p:cNvSpPr>
          <p:nvPr>
            <p:ph idx="1"/>
          </p:nvPr>
        </p:nvSpPr>
        <p:spPr>
          <a:xfrm>
            <a:off x="457200" y="1447800"/>
            <a:ext cx="8229600" cy="4678363"/>
          </a:xfrm>
        </p:spPr>
        <p:txBody>
          <a:bodyPr>
            <a:normAutofit fontScale="92500" lnSpcReduction="10000"/>
          </a:bodyPr>
          <a:lstStyle/>
          <a:p>
            <a:r>
              <a:rPr kumimoji="1" lang="en-US" altLang="zh-CN" sz="2200" dirty="0" smtClean="0"/>
              <a:t>IBM Watson </a:t>
            </a:r>
            <a:r>
              <a:rPr kumimoji="1" lang="en-US" altLang="zh-CN" sz="2200" dirty="0" err="1" smtClean="0"/>
              <a:t>IoT</a:t>
            </a:r>
            <a:r>
              <a:rPr kumimoji="1" lang="en-US" altLang="zh-CN" sz="2200" dirty="0" smtClean="0"/>
              <a:t> Platform</a:t>
            </a:r>
          </a:p>
          <a:p>
            <a:pPr marL="0" indent="0">
              <a:buNone/>
            </a:pPr>
            <a:r>
              <a:rPr lang="en-US" altLang="zh-CN" b="1" dirty="0" smtClean="0"/>
              <a:t>      </a:t>
            </a:r>
            <a:r>
              <a:rPr lang="zh-CN" altLang="zh-CN" sz="1900" b="1" dirty="0" smtClean="0"/>
              <a:t>案例</a:t>
            </a:r>
            <a:r>
              <a:rPr lang="en-US" altLang="zh-CN" sz="1900" b="1" dirty="0"/>
              <a:t>1</a:t>
            </a:r>
            <a:r>
              <a:rPr lang="zh-CN" altLang="zh-CN" sz="1900" b="1" dirty="0"/>
              <a:t>：非洲的内罗毕智慧城市</a:t>
            </a:r>
            <a:endParaRPr lang="zh-CN" altLang="zh-CN" sz="1900" dirty="0"/>
          </a:p>
          <a:p>
            <a:pPr marL="0" indent="0">
              <a:buNone/>
            </a:pPr>
            <a:r>
              <a:rPr lang="en-US" altLang="zh-CN" sz="1900" dirty="0"/>
              <a:t>    </a:t>
            </a:r>
            <a:r>
              <a:rPr lang="en-US" altLang="zh-CN" sz="1900" dirty="0" smtClean="0"/>
              <a:t>    </a:t>
            </a:r>
            <a:r>
              <a:rPr lang="zh-CN" altLang="zh-CN" sz="1900" dirty="0" smtClean="0"/>
              <a:t>内罗毕</a:t>
            </a:r>
            <a:r>
              <a:rPr lang="zh-CN" altLang="zh-CN" sz="1900" dirty="0"/>
              <a:t>是全球发展最快的城市之一，同时也导致这座城市在系统和基础架构方面的压力与日俱增。有关专家预计，内罗毕每天由于交通拥堵所造成的生产力损失、燃油消耗、交通事故、空气质量及许多其他问题而产生的损失高达</a:t>
            </a:r>
            <a:r>
              <a:rPr lang="en-US" altLang="zh-CN" sz="1900" dirty="0"/>
              <a:t>100 </a:t>
            </a:r>
            <a:r>
              <a:rPr lang="zh-CN" altLang="zh-CN" sz="1900" dirty="0"/>
              <a:t>万美元。该城市需要在不实施成本高昂的监控技术的情况下，进行有效的车队管理、流量评估和维持道路通畅。</a:t>
            </a:r>
            <a:r>
              <a:rPr lang="en-US" altLang="zh-CN" sz="1900" dirty="0"/>
              <a:t>IBM</a:t>
            </a:r>
            <a:r>
              <a:rPr lang="zh-CN" altLang="zh-CN" sz="1900" dirty="0"/>
              <a:t>非洲研究实验室利用其物联网解决方案</a:t>
            </a:r>
            <a:r>
              <a:rPr lang="en-US" altLang="zh-CN" sz="1900" dirty="0"/>
              <a:t>(</a:t>
            </a:r>
            <a:r>
              <a:rPr lang="zh-CN" altLang="zh-CN" sz="1900" dirty="0"/>
              <a:t>包括</a:t>
            </a:r>
            <a:r>
              <a:rPr lang="en-US" altLang="zh-CN" sz="1900" dirty="0" err="1"/>
              <a:t>StreetSense</a:t>
            </a:r>
            <a:r>
              <a:rPr lang="zh-CN" altLang="zh-CN" sz="1900" dirty="0"/>
              <a:t>、</a:t>
            </a:r>
            <a:r>
              <a:rPr lang="en-US" altLang="zh-CN" sz="1900" dirty="0"/>
              <a:t>IBM </a:t>
            </a:r>
            <a:r>
              <a:rPr lang="en-US" altLang="zh-CN" sz="1900" dirty="0" err="1"/>
              <a:t>IoT</a:t>
            </a:r>
            <a:r>
              <a:rPr lang="en-US" altLang="zh-CN" sz="1900" dirty="0"/>
              <a:t> Platform</a:t>
            </a:r>
            <a:r>
              <a:rPr lang="zh-CN" altLang="zh-CN" sz="1900" dirty="0"/>
              <a:t>、</a:t>
            </a:r>
            <a:r>
              <a:rPr lang="en-US" altLang="zh-CN" sz="1900" dirty="0"/>
              <a:t>IBM </a:t>
            </a:r>
            <a:r>
              <a:rPr lang="en-US" altLang="zh-CN" sz="1900" dirty="0" err="1"/>
              <a:t>Cloudant</a:t>
            </a:r>
            <a:r>
              <a:rPr lang="zh-CN" altLang="zh-CN" sz="1900" dirty="0"/>
              <a:t>、</a:t>
            </a:r>
            <a:r>
              <a:rPr lang="en-US" altLang="zh-CN" sz="1900" dirty="0"/>
              <a:t>IBM </a:t>
            </a:r>
            <a:r>
              <a:rPr lang="en-US" altLang="zh-CN" sz="1900" dirty="0" err="1"/>
              <a:t>Bluemix</a:t>
            </a:r>
            <a:r>
              <a:rPr lang="zh-CN" altLang="zh-CN" sz="1900" dirty="0"/>
              <a:t>等</a:t>
            </a:r>
            <a:r>
              <a:rPr lang="en-US" altLang="zh-CN" sz="1900" dirty="0"/>
              <a:t>)</a:t>
            </a:r>
            <a:r>
              <a:rPr lang="zh-CN" altLang="zh-CN" sz="1900" dirty="0"/>
              <a:t>，通过对安装在车辆上的智能手机所反馈的数据</a:t>
            </a:r>
            <a:r>
              <a:rPr lang="en-US" altLang="zh-CN" sz="1900" dirty="0"/>
              <a:t>(</a:t>
            </a:r>
            <a:r>
              <a:rPr lang="zh-CN" altLang="zh-CN" sz="1900" dirty="0"/>
              <a:t>交通动态、路面状况及驾驶员行为数据等</a:t>
            </a:r>
            <a:r>
              <a:rPr lang="en-US" altLang="zh-CN" sz="1900" dirty="0"/>
              <a:t>)</a:t>
            </a:r>
            <a:r>
              <a:rPr lang="zh-CN" altLang="zh-CN" sz="1900" dirty="0"/>
              <a:t>进行分析，创建了有关道路状况、驾驶员行为及交通流量的数字地图，缓解了交通拥堵和改善道路安全。 </a:t>
            </a:r>
            <a:endParaRPr kumimoji="1" lang="zh-CN" altLang="en-US" sz="1900" dirty="0"/>
          </a:p>
        </p:txBody>
      </p:sp>
    </p:spTree>
    <p:extLst>
      <p:ext uri="{BB962C8B-B14F-4D97-AF65-F5344CB8AC3E}">
        <p14:creationId xmlns:p14="http://schemas.microsoft.com/office/powerpoint/2010/main" val="608812984"/>
      </p:ext>
    </p:extLst>
  </p:cSld>
  <p:clrMapOvr>
    <a:masterClrMapping/>
  </p:clrMapOvr>
  <p:transition xmlns:p14="http://schemas.microsoft.com/office/powerpoint/2010/mai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Watson</a:t>
            </a:r>
            <a:r>
              <a:rPr lang="zh-CN" altLang="en-US" dirty="0">
                <a:latin typeface="Hei"/>
                <a:ea typeface="Hei"/>
                <a:cs typeface="Hei"/>
              </a:rPr>
              <a:t>的应用</a:t>
            </a:r>
            <a:endParaRPr kumimoji="1" lang="zh-CN" altLang="en-US" dirty="0"/>
          </a:p>
        </p:txBody>
      </p:sp>
      <p:sp>
        <p:nvSpPr>
          <p:cNvPr id="3" name="内容占位符 2"/>
          <p:cNvSpPr>
            <a:spLocks noGrp="1"/>
          </p:cNvSpPr>
          <p:nvPr>
            <p:ph idx="1"/>
          </p:nvPr>
        </p:nvSpPr>
        <p:spPr>
          <a:xfrm>
            <a:off x="457200" y="1600200"/>
            <a:ext cx="8229600" cy="4525963"/>
          </a:xfrm>
        </p:spPr>
        <p:txBody>
          <a:bodyPr>
            <a:normAutofit fontScale="85000" lnSpcReduction="10000"/>
          </a:bodyPr>
          <a:lstStyle/>
          <a:p>
            <a:r>
              <a:rPr kumimoji="1" lang="en-US" altLang="zh-CN" sz="2400" dirty="0"/>
              <a:t>IBM Watson </a:t>
            </a:r>
            <a:r>
              <a:rPr kumimoji="1" lang="en-US" altLang="zh-CN" sz="2400" dirty="0" err="1"/>
              <a:t>IoT</a:t>
            </a:r>
            <a:r>
              <a:rPr kumimoji="1" lang="en-US" altLang="zh-CN" sz="2400" dirty="0"/>
              <a:t> Platform</a:t>
            </a:r>
          </a:p>
          <a:p>
            <a:pPr marL="0" indent="0">
              <a:buNone/>
            </a:pPr>
            <a:r>
              <a:rPr lang="en-US" altLang="zh-CN" b="1" dirty="0" smtClean="0"/>
              <a:t>      </a:t>
            </a:r>
            <a:r>
              <a:rPr lang="zh-CN" altLang="zh-CN" sz="2100" b="1" dirty="0" smtClean="0"/>
              <a:t>案例</a:t>
            </a:r>
            <a:r>
              <a:rPr lang="en-US" altLang="zh-CN" sz="2100" b="1" dirty="0"/>
              <a:t>2</a:t>
            </a:r>
            <a:r>
              <a:rPr lang="zh-CN" altLang="zh-CN" sz="2100" b="1" dirty="0"/>
              <a:t>：美国的普惠发动机预警</a:t>
            </a:r>
            <a:endParaRPr lang="zh-CN" altLang="zh-CN" sz="2100" dirty="0"/>
          </a:p>
          <a:p>
            <a:pPr marL="0" indent="0">
              <a:buNone/>
            </a:pPr>
            <a:r>
              <a:rPr lang="en-US" altLang="zh-CN" sz="2100" dirty="0" smtClean="0"/>
              <a:t>        IBM</a:t>
            </a:r>
            <a:r>
              <a:rPr lang="zh-CN" altLang="zh-CN" sz="2100" dirty="0"/>
              <a:t>利用</a:t>
            </a:r>
            <a:r>
              <a:rPr lang="en-US" altLang="zh-CN" sz="2100" dirty="0"/>
              <a:t>Watson </a:t>
            </a:r>
            <a:r>
              <a:rPr lang="en-US" altLang="zh-CN" sz="2100" dirty="0" err="1"/>
              <a:t>IoT</a:t>
            </a:r>
            <a:r>
              <a:rPr lang="zh-CN" altLang="zh-CN" sz="2100" dirty="0"/>
              <a:t>数据分析和优化能力，帮助美国的普惠发动机公司实现预测性维护技术，从而防止由于发动机故障导致的飞机停场事故。</a:t>
            </a:r>
            <a:r>
              <a:rPr lang="en-US" altLang="zh-CN" sz="2100" dirty="0"/>
              <a:t>IBM</a:t>
            </a:r>
            <a:r>
              <a:rPr lang="zh-CN" altLang="zh-CN" sz="2100" dirty="0"/>
              <a:t>的</a:t>
            </a:r>
            <a:r>
              <a:rPr lang="en-US" altLang="zh-CN" sz="2100" dirty="0"/>
              <a:t>PMQ(Predictive Maintenance </a:t>
            </a:r>
            <a:r>
              <a:rPr lang="en-US" altLang="zh-CN" sz="2100" dirty="0" err="1"/>
              <a:t>andQuality</a:t>
            </a:r>
            <a:r>
              <a:rPr lang="en-US" altLang="zh-CN" sz="2100" dirty="0"/>
              <a:t>)</a:t>
            </a:r>
            <a:r>
              <a:rPr lang="zh-CN" altLang="zh-CN" sz="2100" dirty="0"/>
              <a:t>大数据分析预测解决方案是基于对设备性能和使用状况的实时分析，减少非计划成本延长设备寿命，提高产品质量和收益等。之前，普惠发动机公司虽然能够收集关于其发动机运行的大量数据，但缺乏整合和分析数据的能力，不能提前预测其发动机潜在的故障隐患。</a:t>
            </a:r>
            <a:r>
              <a:rPr lang="en-US" altLang="zh-CN" sz="2100" dirty="0"/>
              <a:t>IBM</a:t>
            </a:r>
            <a:r>
              <a:rPr lang="zh-CN" altLang="zh-CN" sz="2100" dirty="0"/>
              <a:t>通过</a:t>
            </a:r>
            <a:r>
              <a:rPr lang="en-US" altLang="zh-CN" sz="2100" dirty="0"/>
              <a:t>PMQ</a:t>
            </a:r>
            <a:r>
              <a:rPr lang="zh-CN" altLang="zh-CN" sz="2100" dirty="0"/>
              <a:t>的预测模型和数据集成模块将发动机的运行工况等数据进行</a:t>
            </a:r>
            <a:r>
              <a:rPr lang="en-US" altLang="zh-CN" sz="2100" dirty="0"/>
              <a:t>360</a:t>
            </a:r>
            <a:r>
              <a:rPr lang="zh-CN" altLang="zh-CN" sz="2100" dirty="0"/>
              <a:t>度的健康和风险主题分析，并将这些分析结果及时反馈给惠普，</a:t>
            </a:r>
            <a:r>
              <a:rPr lang="en-US" altLang="zh-CN" sz="2100" dirty="0"/>
              <a:t>97%</a:t>
            </a:r>
            <a:r>
              <a:rPr lang="zh-CN" altLang="zh-CN" sz="2100" dirty="0"/>
              <a:t>的空中停机预警准确率可以有效规避由于发动机故障导致的飞机事故，保障飞行安全。 </a:t>
            </a:r>
            <a:endParaRPr kumimoji="1" lang="zh-CN" altLang="en-US" sz="2100" dirty="0"/>
          </a:p>
        </p:txBody>
      </p:sp>
    </p:spTree>
    <p:extLst>
      <p:ext uri="{BB962C8B-B14F-4D97-AF65-F5344CB8AC3E}">
        <p14:creationId xmlns:p14="http://schemas.microsoft.com/office/powerpoint/2010/main" val="2931867488"/>
      </p:ext>
    </p:extLst>
  </p:cSld>
  <p:clrMapOvr>
    <a:masterClrMapping/>
  </p:clrMapOvr>
  <p:transition xmlns:p14="http://schemas.microsoft.com/office/powerpoint/2010/mai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Watson</a:t>
            </a:r>
            <a:r>
              <a:rPr lang="zh-CN" altLang="zh-CN" b="1" dirty="0"/>
              <a:t>并非成熟的认知计算平台</a:t>
            </a:r>
            <a:r>
              <a:rPr lang="zh-CN" altLang="zh-CN" dirty="0"/>
              <a:t> </a:t>
            </a:r>
            <a:endParaRPr kumimoji="1" lang="zh-CN" altLang="en-US" dirty="0"/>
          </a:p>
        </p:txBody>
      </p:sp>
      <p:sp>
        <p:nvSpPr>
          <p:cNvPr id="3" name="内容占位符 2"/>
          <p:cNvSpPr>
            <a:spLocks noGrp="1"/>
          </p:cNvSpPr>
          <p:nvPr>
            <p:ph idx="1"/>
          </p:nvPr>
        </p:nvSpPr>
        <p:spPr>
          <a:xfrm>
            <a:off x="457200" y="1447800"/>
            <a:ext cx="8229600" cy="4678363"/>
          </a:xfrm>
        </p:spPr>
        <p:txBody>
          <a:bodyPr>
            <a:normAutofit fontScale="92500"/>
          </a:bodyPr>
          <a:lstStyle/>
          <a:p>
            <a:pPr marL="0" indent="0">
              <a:buNone/>
            </a:pPr>
            <a:r>
              <a:rPr lang="en-US" altLang="zh-CN" dirty="0" smtClean="0"/>
              <a:t>        </a:t>
            </a:r>
            <a:r>
              <a:rPr lang="zh-CN" altLang="zh-CN" sz="1800" dirty="0" smtClean="0"/>
              <a:t>现在</a:t>
            </a:r>
            <a:r>
              <a:rPr lang="en-US" altLang="zh-CN" sz="1800" dirty="0"/>
              <a:t>IBM</a:t>
            </a:r>
            <a:r>
              <a:rPr lang="zh-CN" altLang="zh-CN" sz="1800" dirty="0"/>
              <a:t>并没有把</a:t>
            </a:r>
            <a:r>
              <a:rPr lang="en-US" altLang="zh-CN" sz="1800" dirty="0"/>
              <a:t>Watson</a:t>
            </a:r>
            <a:r>
              <a:rPr lang="zh-CN" altLang="zh-CN" sz="1800" dirty="0"/>
              <a:t>作为一个整体的认知计算平台出售</a:t>
            </a:r>
            <a:r>
              <a:rPr lang="zh-CN" altLang="zh-CN" sz="1800" dirty="0" smtClean="0"/>
              <a:t>，它</a:t>
            </a:r>
            <a:r>
              <a:rPr lang="zh-CN" altLang="zh-CN" sz="1800" dirty="0"/>
              <a:t>的功能被拆分成像语言识别服务等</a:t>
            </a:r>
            <a:r>
              <a:rPr lang="en-US" altLang="zh-CN" sz="1800" dirty="0"/>
              <a:t>40</a:t>
            </a:r>
            <a:r>
              <a:rPr lang="zh-CN" altLang="zh-CN" sz="1800" dirty="0"/>
              <a:t>个不同的部分。商业团体可以根据自己的需求付费租赁，由</a:t>
            </a:r>
            <a:r>
              <a:rPr lang="en-US" altLang="zh-CN" sz="1800" dirty="0"/>
              <a:t>IBM</a:t>
            </a:r>
            <a:r>
              <a:rPr lang="zh-CN" altLang="zh-CN" sz="1800" dirty="0"/>
              <a:t>开放不同功能对应的</a:t>
            </a:r>
            <a:r>
              <a:rPr lang="en-US" altLang="zh-CN" sz="1800" dirty="0"/>
              <a:t>API</a:t>
            </a:r>
            <a:r>
              <a:rPr lang="zh-CN" altLang="zh-CN" sz="1800" dirty="0"/>
              <a:t>端口</a:t>
            </a:r>
            <a:r>
              <a:rPr lang="zh-CN" altLang="zh-CN" sz="1800" dirty="0" smtClean="0"/>
              <a:t>。目前对</a:t>
            </a:r>
            <a:r>
              <a:rPr lang="en-US" altLang="zh-CN" sz="1800" dirty="0"/>
              <a:t>IBM</a:t>
            </a:r>
            <a:r>
              <a:rPr lang="zh-CN" altLang="zh-CN" sz="1800" dirty="0"/>
              <a:t>最大的挑战在于，</a:t>
            </a:r>
            <a:r>
              <a:rPr lang="en-US" altLang="zh-CN" sz="1800" dirty="0"/>
              <a:t>Watson</a:t>
            </a:r>
            <a:r>
              <a:rPr lang="zh-CN" altLang="zh-CN" sz="1800" dirty="0"/>
              <a:t>的认知计算能力当面对远比竞赛题库更复杂的的信息时，能否给出有意义的回答</a:t>
            </a:r>
            <a:r>
              <a:rPr lang="zh-CN" altLang="zh-CN" sz="1800" dirty="0" smtClean="0"/>
              <a:t>。不过</a:t>
            </a:r>
            <a:r>
              <a:rPr lang="en-US" altLang="zh-CN" sz="1800" dirty="0"/>
              <a:t>IBM</a:t>
            </a:r>
            <a:r>
              <a:rPr lang="zh-CN" altLang="zh-CN" sz="1800" dirty="0"/>
              <a:t>已经在尝试通过“</a:t>
            </a:r>
            <a:r>
              <a:rPr lang="en-US" altLang="zh-CN" sz="1800" dirty="0" err="1"/>
              <a:t>WatsonPaths</a:t>
            </a:r>
            <a:r>
              <a:rPr lang="zh-CN" altLang="zh-CN" sz="1800" dirty="0"/>
              <a:t>”可视化工具将这套认知计算平台变得更透明些，以便让客户了解到它是如何形成某个结论的。甚至</a:t>
            </a:r>
            <a:r>
              <a:rPr lang="en-US" altLang="zh-CN" sz="1800" dirty="0"/>
              <a:t>IBM</a:t>
            </a:r>
            <a:r>
              <a:rPr lang="zh-CN" altLang="zh-CN" sz="1800" dirty="0"/>
              <a:t>将</a:t>
            </a:r>
            <a:r>
              <a:rPr lang="en-US" altLang="zh-CN" sz="1800" dirty="0"/>
              <a:t>Watson</a:t>
            </a:r>
            <a:r>
              <a:rPr lang="zh-CN" altLang="zh-CN" sz="1800" dirty="0"/>
              <a:t>决策的全部审核路径内嵌于系统中，这样对训练</a:t>
            </a:r>
            <a:r>
              <a:rPr lang="en-US" altLang="zh-CN" sz="1800" dirty="0"/>
              <a:t>Watson</a:t>
            </a:r>
            <a:r>
              <a:rPr lang="zh-CN" altLang="zh-CN" sz="1800" dirty="0"/>
              <a:t>的认知能力，了解其获取数据的方式大有裨益。即使成果并不理想，德州大学医学院教授</a:t>
            </a:r>
            <a:r>
              <a:rPr lang="en-US" altLang="zh-CN" sz="1800" dirty="0"/>
              <a:t>Lynda Chin</a:t>
            </a:r>
            <a:r>
              <a:rPr lang="zh-CN" altLang="zh-CN" sz="1800" dirty="0"/>
              <a:t>也表示，“通过训练和学习，相信</a:t>
            </a:r>
            <a:r>
              <a:rPr lang="en-US" altLang="zh-CN" sz="1800" dirty="0"/>
              <a:t>Watson</a:t>
            </a:r>
            <a:r>
              <a:rPr lang="zh-CN" altLang="zh-CN" sz="1800" dirty="0"/>
              <a:t>有能力实现之前预期的功能”</a:t>
            </a:r>
            <a:r>
              <a:rPr lang="zh-CN" altLang="zh-CN" sz="1800" dirty="0" smtClean="0"/>
              <a:t>。</a:t>
            </a:r>
            <a:r>
              <a:rPr lang="zh-CN" altLang="zh-CN" sz="1800" dirty="0"/>
              <a:t>毫无疑问，在这场</a:t>
            </a:r>
            <a:r>
              <a:rPr lang="en-US" altLang="zh-CN" sz="1800" dirty="0"/>
              <a:t>AI</a:t>
            </a:r>
            <a:r>
              <a:rPr lang="zh-CN" altLang="zh-CN" sz="1800" dirty="0"/>
              <a:t>竞赛中，</a:t>
            </a:r>
            <a:r>
              <a:rPr lang="en-US" altLang="zh-CN" sz="1800" dirty="0"/>
              <a:t>Watson</a:t>
            </a:r>
            <a:r>
              <a:rPr lang="zh-CN" altLang="zh-CN" sz="1800" dirty="0"/>
              <a:t>在多个领域的可扩展式语料库是</a:t>
            </a:r>
            <a:r>
              <a:rPr lang="en-US" altLang="zh-CN" sz="1800" dirty="0"/>
              <a:t>IBM</a:t>
            </a:r>
            <a:r>
              <a:rPr lang="zh-CN" altLang="zh-CN" sz="1800" dirty="0"/>
              <a:t>的有力武器之一。而</a:t>
            </a:r>
            <a:r>
              <a:rPr lang="en-US" altLang="zh-CN" sz="1800" dirty="0"/>
              <a:t>5</a:t>
            </a:r>
            <a:r>
              <a:rPr lang="zh-CN" altLang="zh-CN" sz="1800" dirty="0"/>
              <a:t>年前的</a:t>
            </a:r>
            <a:r>
              <a:rPr lang="en-US" altLang="zh-CN" sz="1800" dirty="0"/>
              <a:t>"</a:t>
            </a:r>
            <a:r>
              <a:rPr lang="zh-CN" altLang="zh-CN" sz="1800" dirty="0"/>
              <a:t>一站成名</a:t>
            </a:r>
            <a:r>
              <a:rPr lang="en-US" altLang="zh-CN" sz="1800" dirty="0"/>
              <a:t>"</a:t>
            </a:r>
            <a:r>
              <a:rPr lang="zh-CN" altLang="zh-CN" sz="1800" dirty="0"/>
              <a:t>让</a:t>
            </a:r>
            <a:r>
              <a:rPr lang="en-US" altLang="zh-CN" sz="1800" dirty="0"/>
              <a:t>Watson</a:t>
            </a:r>
            <a:r>
              <a:rPr lang="zh-CN" altLang="zh-CN" sz="1800" dirty="0"/>
              <a:t>在业界的名气与日俱增，但如果要实现</a:t>
            </a:r>
            <a:r>
              <a:rPr lang="en-US" altLang="zh-CN" sz="1800" dirty="0"/>
              <a:t>Watson</a:t>
            </a:r>
            <a:r>
              <a:rPr lang="zh-CN" altLang="zh-CN" sz="1800" dirty="0"/>
              <a:t>的大规模商业化，</a:t>
            </a:r>
            <a:r>
              <a:rPr lang="en-US" altLang="zh-CN" sz="1800" dirty="0"/>
              <a:t>IBM</a:t>
            </a:r>
            <a:r>
              <a:rPr lang="zh-CN" altLang="zh-CN" sz="1800" dirty="0"/>
              <a:t>似乎还要更努力一些。 </a:t>
            </a:r>
            <a:r>
              <a:rPr lang="zh-CN" altLang="zh-CN" sz="1800" dirty="0" smtClean="0"/>
              <a:t>   </a:t>
            </a:r>
            <a:endParaRPr kumimoji="1" lang="zh-CN" altLang="en-US" sz="1800" dirty="0"/>
          </a:p>
        </p:txBody>
      </p:sp>
    </p:spTree>
    <p:extLst>
      <p:ext uri="{BB962C8B-B14F-4D97-AF65-F5344CB8AC3E}">
        <p14:creationId xmlns:p14="http://schemas.microsoft.com/office/powerpoint/2010/main" val="2548391005"/>
      </p:ext>
    </p:extLst>
  </p:cSld>
  <p:clrMapOvr>
    <a:masterClrMapping/>
  </p:clrMapOvr>
  <p:transition xmlns:p14="http://schemas.microsoft.com/office/powerpoint/2010/mai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1447800"/>
            <a:ext cx="5410200" cy="1066800"/>
          </a:xfrm>
        </p:spPr>
        <p:txBody>
          <a:bodyPr/>
          <a:lstStyle/>
          <a:p>
            <a:pPr algn="ctr" defTabSz="914400">
              <a:spcBef>
                <a:spcPts val="0"/>
              </a:spcBef>
              <a:buNone/>
            </a:pPr>
            <a:r>
              <a:rPr lang="en-US" altLang="zh-CN" sz="2800" b="0" i="0" dirty="0" smtClean="0">
                <a:solidFill>
                  <a:schemeClr val="tx1"/>
                </a:solidFill>
                <a:latin typeface="Hei"/>
                <a:ea typeface="Hei"/>
                <a:cs typeface="Hei"/>
              </a:rPr>
              <a:t/>
            </a:r>
            <a:br>
              <a:rPr lang="en-US" altLang="zh-CN" sz="2800" b="0" i="0" dirty="0" smtClean="0">
                <a:solidFill>
                  <a:schemeClr val="tx1"/>
                </a:solidFill>
                <a:latin typeface="Hei"/>
                <a:ea typeface="Hei"/>
                <a:cs typeface="Hei"/>
              </a:rPr>
            </a:br>
            <a:r>
              <a:rPr lang="en-US" altLang="zh-CN" sz="3200" b="0" i="0" dirty="0" smtClean="0">
                <a:solidFill>
                  <a:schemeClr val="tx1"/>
                </a:solidFill>
                <a:latin typeface="Hei"/>
                <a:ea typeface="Hei"/>
                <a:cs typeface="Hei"/>
              </a:rPr>
              <a:t>The End</a:t>
            </a:r>
            <a:endParaRPr lang="en-US" sz="3200" b="0" i="0" dirty="0">
              <a:solidFill>
                <a:schemeClr val="tx1"/>
              </a:solidFill>
              <a:latin typeface="Hei"/>
              <a:ea typeface="Hei"/>
              <a:cs typeface="Hei"/>
            </a:endParaRPr>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2895600"/>
            <a:ext cx="5181600" cy="1828800"/>
          </a:xfrm>
        </p:spPr>
        <p:txBody>
          <a:bodyPr>
            <a:normAutofit/>
          </a:bodyPr>
          <a:lstStyle/>
          <a:p>
            <a:pPr marL="0" indent="0" algn="ctr" defTabSz="914400">
              <a:lnSpc>
                <a:spcPct val="150000"/>
              </a:lnSpc>
              <a:spcBef>
                <a:spcPts val="480"/>
              </a:spcBef>
              <a:buClr>
                <a:schemeClr val="tx1"/>
              </a:buClr>
              <a:buSzPct val="130000"/>
              <a:buNone/>
            </a:pPr>
            <a:r>
              <a:rPr lang="en-US" altLang="zh-CN" sz="3600" b="0" i="0" dirty="0" smtClean="0">
                <a:solidFill>
                  <a:schemeClr val="tx1"/>
                </a:solidFill>
                <a:latin typeface="Hei"/>
                <a:ea typeface="Hei"/>
                <a:cs typeface="Hei"/>
              </a:rPr>
              <a:t>Thank </a:t>
            </a:r>
            <a:r>
              <a:rPr lang="en-US" altLang="zh-CN" sz="3600" dirty="0" smtClean="0">
                <a:latin typeface="Hei"/>
                <a:ea typeface="Hei"/>
                <a:cs typeface="Hei"/>
              </a:rPr>
              <a:t>you</a:t>
            </a:r>
            <a:r>
              <a:rPr lang="zh-CN" altLang="en-US" sz="3600" dirty="0" smtClean="0">
                <a:latin typeface="Hei"/>
                <a:ea typeface="Hei"/>
                <a:cs typeface="Hei"/>
              </a:rPr>
              <a:t>！</a:t>
            </a:r>
            <a:endParaRPr lang="en-US" sz="3600" b="0" i="0" dirty="0">
              <a:solidFill>
                <a:schemeClr val="tx1"/>
              </a:solidFill>
              <a:latin typeface="Hei"/>
              <a:ea typeface="Hei"/>
              <a:cs typeface="Hei"/>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en-US" altLang="zh-CN" sz="2800" b="0" i="0" dirty="0" smtClean="0">
                <a:solidFill>
                  <a:schemeClr val="tx1"/>
                </a:solidFill>
                <a:latin typeface="Hei"/>
                <a:ea typeface="Hei"/>
                <a:cs typeface="Hei"/>
              </a:rPr>
              <a:t>IBM</a:t>
            </a:r>
            <a:r>
              <a:rPr lang="zh-CN" altLang="en-US" sz="2800" b="0" i="0" dirty="0" smtClean="0">
                <a:solidFill>
                  <a:schemeClr val="tx1"/>
                </a:solidFill>
                <a:latin typeface="Hei"/>
                <a:ea typeface="Hei"/>
                <a:cs typeface="Hei"/>
              </a:rPr>
              <a:t>人工智能系统</a:t>
            </a:r>
            <a:r>
              <a:rPr lang="en-US" altLang="zh-CN" sz="2800" b="0" i="0" dirty="0" smtClean="0">
                <a:solidFill>
                  <a:schemeClr val="tx1"/>
                </a:solidFill>
                <a:latin typeface="Hei"/>
                <a:ea typeface="Hei"/>
                <a:cs typeface="Hei"/>
              </a:rPr>
              <a:t>Watson</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a:xfrm>
            <a:off x="457200" y="1828800"/>
            <a:ext cx="4648200" cy="4297363"/>
          </a:xfrm>
        </p:spPr>
        <p:txBody>
          <a:bodyPr/>
          <a:lstStyle/>
          <a:p>
            <a:pPr marL="347472" indent="-347472" algn="l" defTabSz="914400">
              <a:lnSpc>
                <a:spcPct val="150000"/>
              </a:lnSpc>
              <a:spcBef>
                <a:spcPts val="0"/>
              </a:spcBef>
              <a:buSzPct val="130000"/>
              <a:buFont typeface="Arial"/>
              <a:buChar char="•"/>
            </a:pPr>
            <a:endParaRPr lang="en-US" altLang="zh-CN" dirty="0" smtClean="0">
              <a:latin typeface="Hei"/>
              <a:ea typeface="Hei"/>
              <a:cs typeface="Hei"/>
            </a:endParaRPr>
          </a:p>
          <a:p>
            <a:pPr marL="347472" indent="-347472" algn="l" defTabSz="914400">
              <a:lnSpc>
                <a:spcPct val="150000"/>
              </a:lnSpc>
              <a:spcBef>
                <a:spcPts val="0"/>
              </a:spcBef>
              <a:buSzPct val="130000"/>
              <a:buFont typeface="Arial"/>
              <a:buChar char="•"/>
            </a:pPr>
            <a:r>
              <a:rPr lang="zh-CN" altLang="en-US" dirty="0" smtClean="0">
                <a:latin typeface="Hei"/>
                <a:ea typeface="Hei"/>
                <a:cs typeface="Hei"/>
              </a:rPr>
              <a:t>引言</a:t>
            </a:r>
            <a:endParaRPr lang="en-US" dirty="0" smtClean="0">
              <a:latin typeface="Hei"/>
              <a:ea typeface="Hei"/>
              <a:cs typeface="Hei"/>
            </a:endParaRPr>
          </a:p>
          <a:p>
            <a:pPr marL="347472" indent="-347472" algn="l" defTabSz="914400">
              <a:lnSpc>
                <a:spcPct val="150000"/>
              </a:lnSpc>
              <a:spcBef>
                <a:spcPts val="0"/>
              </a:spcBef>
              <a:buSzPct val="130000"/>
              <a:buFont typeface="Arial"/>
              <a:buChar char="•"/>
            </a:pPr>
            <a:r>
              <a:rPr lang="en-US" altLang="zh-CN" dirty="0" smtClean="0">
                <a:latin typeface="Hei"/>
                <a:ea typeface="Hei"/>
                <a:cs typeface="Hei"/>
              </a:rPr>
              <a:t>IBM Watson</a:t>
            </a:r>
            <a:r>
              <a:rPr lang="zh-CN" altLang="en-US" dirty="0" smtClean="0">
                <a:latin typeface="Hei"/>
                <a:ea typeface="Hei"/>
                <a:cs typeface="Hei"/>
              </a:rPr>
              <a:t>概述</a:t>
            </a:r>
          </a:p>
          <a:p>
            <a:pPr marL="347472" indent="-347472" algn="l" defTabSz="914400">
              <a:lnSpc>
                <a:spcPct val="150000"/>
              </a:lnSpc>
              <a:spcBef>
                <a:spcPts val="0"/>
              </a:spcBef>
              <a:buSzPct val="130000"/>
              <a:buFont typeface="Arial"/>
              <a:buChar char="•"/>
            </a:pPr>
            <a:r>
              <a:rPr lang="en-US" altLang="zh-CN" dirty="0" smtClean="0">
                <a:latin typeface="Hei"/>
                <a:ea typeface="Hei"/>
                <a:cs typeface="Hei"/>
              </a:rPr>
              <a:t>IBM Watson</a:t>
            </a:r>
            <a:r>
              <a:rPr lang="zh-CN" altLang="en-US" dirty="0" smtClean="0">
                <a:latin typeface="Hei"/>
                <a:ea typeface="Hei"/>
                <a:cs typeface="Hei"/>
              </a:rPr>
              <a:t>的应用</a:t>
            </a:r>
            <a:endParaRPr lang="en-US" dirty="0" smtClean="0">
              <a:latin typeface="Hei"/>
              <a:ea typeface="Hei"/>
              <a:cs typeface="Hei"/>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algn="l" defTabSz="914400">
              <a:spcBef>
                <a:spcPts val="0"/>
              </a:spcBef>
              <a:buNone/>
            </a:pPr>
            <a:r>
              <a:rPr lang="zh-CN" altLang="en-US" sz="2800" b="0" i="0" dirty="0" smtClean="0">
                <a:solidFill>
                  <a:schemeClr val="tx1"/>
                </a:solidFill>
                <a:latin typeface="Hei"/>
                <a:ea typeface="Hei"/>
                <a:cs typeface="Hei"/>
              </a:rPr>
              <a:t>引言</a:t>
            </a:r>
            <a:endParaRPr lang="en-US" sz="2800" b="0" i="0" dirty="0">
              <a:solidFill>
                <a:schemeClr val="tx1"/>
              </a:solidFill>
              <a:latin typeface="Hei"/>
              <a:ea typeface="Hei"/>
              <a:cs typeface="Hei"/>
            </a:endParaRPr>
          </a:p>
        </p:txBody>
      </p:sp>
      <p:sp>
        <p:nvSpPr>
          <p:cNvPr id="4" name="Content Placeholder 3"/>
          <p:cNvSpPr>
            <a:spLocks noGrp="1"/>
          </p:cNvSpPr>
          <p:nvPr>
            <p:ph idx="1"/>
          </p:nvPr>
        </p:nvSpPr>
        <p:spPr/>
        <p:txBody>
          <a:bodyPr/>
          <a:lstStyle/>
          <a:p>
            <a:pPr marL="0" indent="0">
              <a:buNone/>
            </a:pPr>
            <a:r>
              <a:rPr lang="en-US" altLang="zh-CN" dirty="0" smtClean="0"/>
              <a:t>        </a:t>
            </a:r>
            <a:r>
              <a:rPr lang="zh-CN" altLang="zh-CN" sz="1800" dirty="0" smtClean="0"/>
              <a:t>如</a:t>
            </a:r>
            <a:r>
              <a:rPr lang="zh-CN" altLang="zh-CN" sz="1800" dirty="0"/>
              <a:t>今，世界科技创新格局已到了人工智能崛起的大时代</a:t>
            </a:r>
            <a:r>
              <a:rPr lang="zh-CN" altLang="zh-CN" sz="1800" dirty="0" smtClean="0"/>
              <a:t>。</a:t>
            </a:r>
            <a:r>
              <a:rPr lang="en-US" altLang="zh-CN" sz="1800" dirty="0" err="1"/>
              <a:t>AlphaGo</a:t>
            </a:r>
            <a:r>
              <a:rPr lang="zh-CN" altLang="zh-CN" sz="1800" dirty="0"/>
              <a:t>引发的人工智能热潮持续发酵。但其实人工智能离我们并不遥远，扫地机器人、智能手表、智能手环、智能家居等与生活息息相关的人工智能项目，早已攻陷我们的生活。</a:t>
            </a:r>
            <a:r>
              <a:rPr lang="zh-CN" altLang="zh-CN" sz="1800" dirty="0" smtClean="0"/>
              <a:t>代表</a:t>
            </a:r>
            <a:r>
              <a:rPr lang="zh-CN" altLang="zh-CN" sz="1800" dirty="0"/>
              <a:t>着</a:t>
            </a:r>
            <a:r>
              <a:rPr lang="en-US" altLang="zh-CN" sz="1800" dirty="0"/>
              <a:t>IBM</a:t>
            </a:r>
            <a:r>
              <a:rPr lang="zh-CN" altLang="zh-CN" sz="1800" dirty="0"/>
              <a:t>在认知计算领域最核心的技术</a:t>
            </a:r>
            <a:r>
              <a:rPr lang="en-US" altLang="zh-CN" sz="1800" dirty="0" smtClean="0"/>
              <a:t>Watson</a:t>
            </a:r>
            <a:r>
              <a:rPr lang="zh-CN" altLang="zh-CN" sz="1800" dirty="0" smtClean="0"/>
              <a:t>的一站</a:t>
            </a:r>
            <a:r>
              <a:rPr lang="zh-CN" altLang="zh-CN" sz="1800" dirty="0"/>
              <a:t>成名，是在</a:t>
            </a:r>
            <a:r>
              <a:rPr lang="en-US" altLang="zh-CN" sz="1800" dirty="0"/>
              <a:t>2011</a:t>
            </a:r>
            <a:r>
              <a:rPr lang="zh-CN" altLang="zh-CN" sz="1800" dirty="0"/>
              <a:t>年</a:t>
            </a:r>
            <a:r>
              <a:rPr lang="en-US" altLang="zh-CN" sz="1800" dirty="0"/>
              <a:t>2</a:t>
            </a:r>
            <a:r>
              <a:rPr lang="zh-CN" altLang="zh-CN" sz="1800" dirty="0"/>
              <a:t>月的美国问答节目《</a:t>
            </a:r>
            <a:r>
              <a:rPr lang="en-US" altLang="zh-CN" sz="1800" dirty="0"/>
              <a:t>Jeopardy!</a:t>
            </a:r>
            <a:r>
              <a:rPr lang="zh-CN" altLang="zh-CN" sz="1800" dirty="0"/>
              <a:t>》上。在这次节目中，</a:t>
            </a:r>
            <a:r>
              <a:rPr lang="en-US" altLang="zh-CN" sz="1800" dirty="0"/>
              <a:t>Watson</a:t>
            </a:r>
            <a:r>
              <a:rPr lang="zh-CN" altLang="zh-CN" sz="1800" dirty="0"/>
              <a:t>战胜了这一节目的两位冠军选手，这被和</a:t>
            </a:r>
            <a:r>
              <a:rPr lang="en-US" altLang="zh-CN" sz="1800" dirty="0"/>
              <a:t>1996</a:t>
            </a:r>
            <a:r>
              <a:rPr lang="zh-CN" altLang="zh-CN" sz="1800" dirty="0"/>
              <a:t>年同样来自</a:t>
            </a:r>
            <a:r>
              <a:rPr lang="en-US" altLang="zh-CN" sz="1800" dirty="0"/>
              <a:t>IBM</a:t>
            </a:r>
            <a:r>
              <a:rPr lang="zh-CN" altLang="zh-CN" sz="1800" dirty="0"/>
              <a:t>的“深蓝”战胜国际象棋大师卡斯帕罗夫相提并论，被认为是人工智能历史上的一个里程碑。</a:t>
            </a:r>
          </a:p>
          <a:p>
            <a:pPr marL="0" indent="0" algn="l" defTabSz="914400">
              <a:lnSpc>
                <a:spcPct val="150000"/>
              </a:lnSpc>
              <a:spcBef>
                <a:spcPts val="0"/>
              </a:spcBef>
              <a:buNone/>
            </a:pPr>
            <a:endParaRPr lang="en-US" dirty="0" smtClean="0">
              <a:latin typeface="Hei"/>
              <a:ea typeface="Hei"/>
              <a:cs typeface="Hei"/>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spcBef>
                <a:spcPts val="0"/>
              </a:spcBef>
              <a:buNone/>
            </a:pPr>
            <a:r>
              <a:rPr lang="en-US" altLang="zh-CN" sz="2800" b="0" i="0" dirty="0" smtClean="0">
                <a:solidFill>
                  <a:schemeClr val="tx1"/>
                </a:solidFill>
                <a:latin typeface="Hei"/>
                <a:ea typeface="Hei"/>
                <a:cs typeface="Hei"/>
              </a:rPr>
              <a:t>IBM Watson</a:t>
            </a:r>
            <a:r>
              <a:rPr lang="zh-CN" altLang="en-US" sz="2800" b="0" i="0" dirty="0" smtClean="0">
                <a:solidFill>
                  <a:schemeClr val="tx1"/>
                </a:solidFill>
                <a:latin typeface="Hei"/>
                <a:ea typeface="Hei"/>
                <a:cs typeface="Hei"/>
              </a:rPr>
              <a:t>概述</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p:txBody>
          <a:bodyPr/>
          <a:lstStyle/>
          <a:p>
            <a:pPr marL="0" indent="0">
              <a:buNone/>
            </a:pPr>
            <a:r>
              <a:rPr lang="en-US" altLang="zh-CN" dirty="0" smtClean="0"/>
              <a:t>        </a:t>
            </a:r>
            <a:r>
              <a:rPr lang="en-US" altLang="zh-CN" sz="1800" dirty="0" smtClean="0"/>
              <a:t>Watson</a:t>
            </a:r>
            <a:r>
              <a:rPr lang="zh-CN" altLang="zh-CN" sz="1800" dirty="0"/>
              <a:t>是</a:t>
            </a:r>
            <a:r>
              <a:rPr lang="en-US" altLang="zh-CN" sz="1800" dirty="0"/>
              <a:t>IBM</a:t>
            </a:r>
            <a:r>
              <a:rPr lang="zh-CN" altLang="zh-CN" sz="1800" dirty="0"/>
              <a:t>推出的认知计算平台，它利用自然语言处理和机器学习技术来挖掘大量非结构化数据内含的重要价值。传统计算解决方案通常遵循一种严格的决策树方法，但面对如今海量的大数据，以及基于证据决策的更为复杂的需求，这种严格的方法通常无能为力，或是无法跟上可用信息的累积程度。相反，认知计算可以让人们创造一种全新的价值，挖掘出大量数据中的答案和洞察。 </a:t>
            </a:r>
            <a:endParaRPr lang="en-US" sz="1800" dirty="0" smtClean="0">
              <a:latin typeface="Hei"/>
              <a:ea typeface="Hei"/>
              <a:cs typeface="Hei"/>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Watson</a:t>
            </a:r>
            <a:r>
              <a:rPr lang="zh-CN" altLang="en-US" dirty="0">
                <a:latin typeface="Hei"/>
                <a:ea typeface="Hei"/>
                <a:cs typeface="Hei"/>
              </a:rPr>
              <a:t>概述</a:t>
            </a:r>
            <a:endParaRPr kumimoji="1" lang="zh-CN" altLang="en-US" dirty="0"/>
          </a:p>
        </p:txBody>
      </p:sp>
      <p:sp>
        <p:nvSpPr>
          <p:cNvPr id="3" name="内容占位符 2"/>
          <p:cNvSpPr>
            <a:spLocks noGrp="1"/>
          </p:cNvSpPr>
          <p:nvPr>
            <p:ph idx="1"/>
          </p:nvPr>
        </p:nvSpPr>
        <p:spPr>
          <a:xfrm>
            <a:off x="457200" y="1524000"/>
            <a:ext cx="8229600" cy="4602163"/>
          </a:xfrm>
        </p:spPr>
        <p:txBody>
          <a:bodyPr/>
          <a:lstStyle/>
          <a:p>
            <a:r>
              <a:rPr lang="zh-CN" altLang="en-US" dirty="0">
                <a:latin typeface="Hei"/>
                <a:ea typeface="Hei"/>
                <a:cs typeface="Hei"/>
              </a:rPr>
              <a:t>人工计算与人工智能</a:t>
            </a:r>
            <a:endParaRPr lang="en-US" altLang="zh-CN" dirty="0">
              <a:latin typeface="Hei"/>
              <a:ea typeface="Hei"/>
              <a:cs typeface="Hei"/>
            </a:endParaRPr>
          </a:p>
          <a:p>
            <a:pPr marL="0" indent="0">
              <a:buNone/>
            </a:pPr>
            <a:r>
              <a:rPr lang="en-US" altLang="zh-CN" dirty="0" smtClean="0"/>
              <a:t>        </a:t>
            </a:r>
            <a:r>
              <a:rPr lang="en-US" altLang="zh-CN" sz="1800" dirty="0" smtClean="0"/>
              <a:t>IBM</a:t>
            </a:r>
            <a:r>
              <a:rPr lang="zh-CN" altLang="zh-CN" sz="1800" dirty="0"/>
              <a:t>认为人工智能概念从历史和研究角度来讲主要目的是为了让机器表现得</a:t>
            </a:r>
            <a:r>
              <a:rPr lang="zh-CN" altLang="zh-CN" sz="1800" dirty="0" smtClean="0"/>
              <a:t>更像人。</a:t>
            </a:r>
            <a:r>
              <a:rPr lang="en-US" altLang="zh-CN" sz="1800" dirty="0"/>
              <a:t>IBM</a:t>
            </a:r>
            <a:r>
              <a:rPr lang="zh-CN" altLang="zh-CN" sz="1800" dirty="0"/>
              <a:t>的认知计算目的并不是为了取代人</a:t>
            </a:r>
            <a:r>
              <a:rPr lang="zh-CN" altLang="zh-CN" sz="1800" dirty="0" smtClean="0"/>
              <a:t>，在讲认知计算</a:t>
            </a:r>
            <a:r>
              <a:rPr lang="zh-CN" altLang="zh-CN" sz="1800" dirty="0"/>
              <a:t>的时候除了要能够表现人和计算机的交互更加自然之外，还会更多强调</a:t>
            </a:r>
            <a:r>
              <a:rPr lang="zh-CN" altLang="zh-CN" sz="1800" dirty="0" smtClean="0"/>
              <a:t>推理的部分</a:t>
            </a:r>
            <a:r>
              <a:rPr lang="zh-CN" altLang="en-US" sz="1800" dirty="0" smtClean="0"/>
              <a:t>、</a:t>
            </a:r>
            <a:r>
              <a:rPr lang="zh-CN" altLang="zh-CN" sz="1800" dirty="0" smtClean="0"/>
              <a:t>自学习</a:t>
            </a:r>
            <a:r>
              <a:rPr lang="zh-CN" altLang="zh-CN" sz="1800" dirty="0"/>
              <a:t>的部分以及怎样把这样的能力结合具体的商业应用，解决商业的问题。</a:t>
            </a:r>
            <a:r>
              <a:rPr lang="zh-CN" altLang="zh-CN" sz="1800" dirty="0" smtClean="0"/>
              <a:t>认知计算广义上讲是通过获</a:t>
            </a:r>
            <a:r>
              <a:rPr lang="zh-CN" altLang="zh-CN" sz="1800" dirty="0"/>
              <a:t>取海量的不同类型的数据，根据信息进行推论，从自身与数据、与人们的交互中学习，并以对人类而言更加自然的方式与人类交互。它最重要的目的是如何整合这些能力，并结合具体的商业应用场景，来解决商业上的问题，帮助企业实现商业变革。 </a:t>
            </a:r>
            <a:endParaRPr kumimoji="1" lang="zh-CN" altLang="en-US" sz="1800" dirty="0"/>
          </a:p>
        </p:txBody>
      </p:sp>
    </p:spTree>
    <p:extLst>
      <p:ext uri="{BB962C8B-B14F-4D97-AF65-F5344CB8AC3E}">
        <p14:creationId xmlns:p14="http://schemas.microsoft.com/office/powerpoint/2010/main" val="3291998112"/>
      </p:ext>
    </p:extLst>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Watson</a:t>
            </a:r>
            <a:r>
              <a:rPr lang="zh-CN" altLang="en-US" dirty="0">
                <a:latin typeface="Hei"/>
                <a:ea typeface="Hei"/>
                <a:cs typeface="Hei"/>
              </a:rPr>
              <a:t>概述</a:t>
            </a:r>
            <a:endParaRPr kumimoji="1" lang="zh-CN" altLang="en-US" dirty="0"/>
          </a:p>
        </p:txBody>
      </p:sp>
      <p:sp>
        <p:nvSpPr>
          <p:cNvPr id="3" name="内容占位符 2"/>
          <p:cNvSpPr>
            <a:spLocks noGrp="1"/>
          </p:cNvSpPr>
          <p:nvPr>
            <p:ph idx="1"/>
          </p:nvPr>
        </p:nvSpPr>
        <p:spPr>
          <a:xfrm>
            <a:off x="457200" y="1524000"/>
            <a:ext cx="8229600" cy="4602163"/>
          </a:xfrm>
        </p:spPr>
        <p:txBody>
          <a:bodyPr/>
          <a:lstStyle/>
          <a:p>
            <a:r>
              <a:rPr kumimoji="1" lang="en-US" altLang="zh-CN" dirty="0" smtClean="0"/>
              <a:t>Watson</a:t>
            </a:r>
            <a:r>
              <a:rPr kumimoji="1" lang="zh-CN" altLang="en-US" dirty="0" smtClean="0"/>
              <a:t>的特点</a:t>
            </a:r>
            <a:endParaRPr kumimoji="1" lang="en-US" altLang="zh-CN" dirty="0" smtClean="0"/>
          </a:p>
          <a:p>
            <a:pPr marL="0" indent="0">
              <a:buNone/>
            </a:pPr>
            <a:r>
              <a:rPr lang="en-US" altLang="zh-CN" dirty="0" smtClean="0"/>
              <a:t>        </a:t>
            </a:r>
            <a:r>
              <a:rPr lang="en-US" altLang="zh-CN" sz="1800" dirty="0" smtClean="0"/>
              <a:t>Watson</a:t>
            </a:r>
            <a:r>
              <a:rPr lang="zh-CN" altLang="zh-CN" sz="1800" dirty="0"/>
              <a:t>及其认知能力可以反映人类专业知识中的一些关键认知元素，这些系统能够像人类一样思考并推断问题。人类在理解某件事情并进行决策时，会经过四个关键步骤：</a:t>
            </a:r>
          </a:p>
          <a:p>
            <a:pPr marL="0" indent="0">
              <a:buNone/>
            </a:pPr>
            <a:r>
              <a:rPr lang="en-US" altLang="zh-CN" sz="1800" dirty="0" smtClean="0"/>
              <a:t>     </a:t>
            </a:r>
            <a:r>
              <a:rPr lang="zh-CN" altLang="zh-CN" sz="1800" dirty="0" smtClean="0"/>
              <a:t>（</a:t>
            </a:r>
            <a:r>
              <a:rPr lang="en-US" altLang="zh-CN" sz="1800" dirty="0"/>
              <a:t>1</a:t>
            </a:r>
            <a:r>
              <a:rPr lang="zh-CN" altLang="zh-CN" sz="1800" dirty="0"/>
              <a:t>）观察。观察可见的现象和有型的证据；</a:t>
            </a:r>
          </a:p>
          <a:p>
            <a:pPr marL="0" indent="0">
              <a:buNone/>
            </a:pPr>
            <a:r>
              <a:rPr lang="en-US" altLang="zh-CN" sz="1800" dirty="0" smtClean="0"/>
              <a:t>     </a:t>
            </a:r>
            <a:r>
              <a:rPr lang="zh-CN" altLang="zh-CN" sz="1800" dirty="0" smtClean="0"/>
              <a:t>（</a:t>
            </a:r>
            <a:r>
              <a:rPr lang="en-US" altLang="zh-CN" sz="1800" dirty="0"/>
              <a:t>2</a:t>
            </a:r>
            <a:r>
              <a:rPr lang="zh-CN" altLang="zh-CN" sz="1800" dirty="0"/>
              <a:t>）推断。根据已有知识来理解所见之事，然后就其中的含义做出一些假设；</a:t>
            </a:r>
          </a:p>
          <a:p>
            <a:pPr marL="0" indent="0">
              <a:buNone/>
            </a:pPr>
            <a:r>
              <a:rPr lang="en-US" altLang="zh-CN" sz="1800" dirty="0" smtClean="0"/>
              <a:t>     </a:t>
            </a:r>
            <a:r>
              <a:rPr lang="zh-CN" altLang="zh-CN" sz="1800" dirty="0" smtClean="0"/>
              <a:t>（</a:t>
            </a:r>
            <a:r>
              <a:rPr lang="en-US" altLang="zh-CN" sz="1800" dirty="0"/>
              <a:t>3</a:t>
            </a:r>
            <a:r>
              <a:rPr lang="zh-CN" altLang="zh-CN" sz="1800" dirty="0"/>
              <a:t>）评估。判断某个假设的对错；</a:t>
            </a:r>
          </a:p>
          <a:p>
            <a:pPr marL="0" indent="0">
              <a:buNone/>
            </a:pPr>
            <a:r>
              <a:rPr lang="en-US" altLang="zh-CN" sz="1800" dirty="0" smtClean="0"/>
              <a:t>     </a:t>
            </a:r>
            <a:r>
              <a:rPr lang="zh-CN" altLang="zh-CN" sz="1800" dirty="0" smtClean="0"/>
              <a:t>（</a:t>
            </a:r>
            <a:r>
              <a:rPr lang="en-US" altLang="zh-CN" sz="1800" dirty="0"/>
              <a:t>4</a:t>
            </a:r>
            <a:r>
              <a:rPr lang="zh-CN" altLang="zh-CN" sz="1800" dirty="0"/>
              <a:t>）决策。选择最佳选项，并据此采取行动。</a:t>
            </a:r>
            <a:r>
              <a:rPr lang="zh-CN" altLang="zh-CN" dirty="0"/>
              <a:t> </a:t>
            </a:r>
            <a:endParaRPr kumimoji="1" lang="zh-CN" altLang="en-US" dirty="0"/>
          </a:p>
        </p:txBody>
      </p:sp>
    </p:spTree>
    <p:extLst>
      <p:ext uri="{BB962C8B-B14F-4D97-AF65-F5344CB8AC3E}">
        <p14:creationId xmlns:p14="http://schemas.microsoft.com/office/powerpoint/2010/main" val="3226885053"/>
      </p:ext>
    </p:extLst>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Watson</a:t>
            </a:r>
            <a:r>
              <a:rPr lang="zh-CN" altLang="en-US" dirty="0">
                <a:latin typeface="Hei"/>
                <a:ea typeface="Hei"/>
                <a:cs typeface="Hei"/>
              </a:rPr>
              <a:t>概述</a:t>
            </a:r>
            <a:endParaRPr kumimoji="1" lang="zh-CN" altLang="en-US" dirty="0"/>
          </a:p>
        </p:txBody>
      </p:sp>
      <p:sp>
        <p:nvSpPr>
          <p:cNvPr id="3" name="内容占位符 2"/>
          <p:cNvSpPr>
            <a:spLocks noGrp="1"/>
          </p:cNvSpPr>
          <p:nvPr>
            <p:ph idx="1"/>
          </p:nvPr>
        </p:nvSpPr>
        <p:spPr>
          <a:xfrm>
            <a:off x="457200" y="1524000"/>
            <a:ext cx="8229600" cy="4602163"/>
          </a:xfrm>
        </p:spPr>
        <p:txBody>
          <a:bodyPr>
            <a:normAutofit fontScale="92500"/>
          </a:bodyPr>
          <a:lstStyle/>
          <a:p>
            <a:r>
              <a:rPr kumimoji="1" lang="en-US" altLang="zh-CN" sz="2200" dirty="0" smtClean="0"/>
              <a:t>Watson</a:t>
            </a:r>
            <a:r>
              <a:rPr kumimoji="1" lang="zh-CN" altLang="en-US" sz="2200" dirty="0" smtClean="0"/>
              <a:t>的特点</a:t>
            </a:r>
            <a:endParaRPr kumimoji="1" lang="en-US" altLang="zh-CN" sz="2200" dirty="0" smtClean="0"/>
          </a:p>
          <a:p>
            <a:pPr marL="0" indent="0">
              <a:buNone/>
            </a:pPr>
            <a:r>
              <a:rPr lang="en-US" altLang="zh-CN" sz="1800" dirty="0" smtClean="0"/>
              <a:t>        </a:t>
            </a:r>
            <a:r>
              <a:rPr lang="zh-CN" altLang="zh-CN" sz="1800" dirty="0" smtClean="0"/>
              <a:t>当</a:t>
            </a:r>
            <a:r>
              <a:rPr lang="en-US" altLang="zh-CN" sz="1800" dirty="0" smtClean="0"/>
              <a:t>Watson</a:t>
            </a:r>
            <a:r>
              <a:rPr lang="zh-CN" altLang="zh-CN" sz="1800" dirty="0"/>
              <a:t>在某个特定领域开始工作的时候，它会学习相应的语言、术语以及该领域中的思维模式。在专家的指导下，</a:t>
            </a:r>
            <a:r>
              <a:rPr lang="en-US" altLang="zh-CN" sz="1800" dirty="0"/>
              <a:t>Watson</a:t>
            </a:r>
            <a:r>
              <a:rPr lang="zh-CN" altLang="zh-CN" sz="1800" dirty="0"/>
              <a:t>会为“掌握”</a:t>
            </a:r>
            <a:r>
              <a:rPr lang="zh-CN" altLang="zh-CN" sz="1800" dirty="0" smtClean="0"/>
              <a:t>某个特定领域收集所需知识</a:t>
            </a:r>
            <a:r>
              <a:rPr lang="zh-CN" altLang="en-US" sz="1800" dirty="0" smtClean="0"/>
              <a:t>。</a:t>
            </a:r>
            <a:r>
              <a:rPr lang="zh-CN" altLang="zh-CN" sz="1800" dirty="0"/>
              <a:t>接下来，</a:t>
            </a:r>
            <a:r>
              <a:rPr lang="en-US" altLang="zh-CN" sz="1800" dirty="0"/>
              <a:t>Watson</a:t>
            </a:r>
            <a:r>
              <a:rPr lang="zh-CN" altLang="zh-CN" sz="1800" dirty="0"/>
              <a:t>会对数据进行预处理，构建索引和其他元数据，以便能够更高效地利用内容。与此同时，</a:t>
            </a:r>
            <a:r>
              <a:rPr lang="en-US" altLang="zh-CN" sz="1800" dirty="0"/>
              <a:t>Watson</a:t>
            </a:r>
            <a:r>
              <a:rPr lang="zh-CN" altLang="zh-CN" sz="1800" dirty="0"/>
              <a:t>会创建一个知识图谱，以便帮助更准确地回答问题。在摄取语料库之后，</a:t>
            </a:r>
            <a:r>
              <a:rPr lang="en-US" altLang="zh-CN" sz="1800" dirty="0"/>
              <a:t>Watson</a:t>
            </a:r>
            <a:r>
              <a:rPr lang="zh-CN" altLang="zh-CN" sz="1800" dirty="0"/>
              <a:t>需要接受人类专家的培训，学习如何理解信息</a:t>
            </a:r>
            <a:r>
              <a:rPr lang="zh-CN" altLang="zh-CN" sz="1800" dirty="0" smtClean="0"/>
              <a:t>。</a:t>
            </a:r>
            <a:r>
              <a:rPr lang="zh-CN" altLang="zh-CN" sz="1800" dirty="0"/>
              <a:t>为了帮助</a:t>
            </a:r>
            <a:r>
              <a:rPr lang="en-US" altLang="zh-CN" sz="1800" dirty="0"/>
              <a:t>Watson</a:t>
            </a:r>
            <a:r>
              <a:rPr lang="zh-CN" altLang="zh-CN" sz="1800" dirty="0"/>
              <a:t>学习如何最佳响应，并且获得发现数据模型的</a:t>
            </a:r>
            <a:r>
              <a:rPr lang="zh-CN" altLang="zh-CN" sz="1800" dirty="0" smtClean="0"/>
              <a:t>能力</a:t>
            </a:r>
            <a:r>
              <a:rPr lang="zh-CN" altLang="en-US" sz="1800" dirty="0" smtClean="0"/>
              <a:t>，</a:t>
            </a:r>
            <a:r>
              <a:rPr lang="en-US" altLang="zh-CN" sz="1800" dirty="0" smtClean="0"/>
              <a:t>Watson</a:t>
            </a:r>
            <a:r>
              <a:rPr lang="zh-CN" altLang="zh-CN" sz="1800" dirty="0"/>
              <a:t>合作伙伴和专家会通过机器学习方法来训练它</a:t>
            </a:r>
            <a:r>
              <a:rPr lang="zh-CN" altLang="zh-CN" sz="1800" dirty="0" smtClean="0"/>
              <a:t>。</a:t>
            </a:r>
            <a:r>
              <a:rPr lang="zh-CN" altLang="zh-CN" sz="1800" dirty="0"/>
              <a:t>在接受了问答训练之后，</a:t>
            </a:r>
            <a:r>
              <a:rPr lang="en-US" altLang="zh-CN" sz="1800" dirty="0"/>
              <a:t>Watson</a:t>
            </a:r>
            <a:r>
              <a:rPr lang="zh-CN" altLang="zh-CN" sz="1800" dirty="0"/>
              <a:t>会通过持续交互继续学习，用户和</a:t>
            </a:r>
            <a:r>
              <a:rPr lang="en-US" altLang="zh-CN" sz="1800" dirty="0"/>
              <a:t>Watson</a:t>
            </a:r>
            <a:r>
              <a:rPr lang="zh-CN" altLang="zh-CN" sz="1800" dirty="0"/>
              <a:t>之间的交互会定期由专家进行审核，并将反馈输入到系统中，帮助</a:t>
            </a:r>
            <a:r>
              <a:rPr lang="en-US" altLang="zh-CN" sz="1800" dirty="0"/>
              <a:t>Watson</a:t>
            </a:r>
            <a:r>
              <a:rPr lang="zh-CN" altLang="zh-CN" sz="1800" dirty="0"/>
              <a:t>更好地理解信息。同样，新信息发布后，</a:t>
            </a:r>
            <a:r>
              <a:rPr lang="en-US" altLang="zh-CN" sz="1800" dirty="0"/>
              <a:t>Watson</a:t>
            </a:r>
            <a:r>
              <a:rPr lang="zh-CN" altLang="zh-CN" sz="1800" dirty="0"/>
              <a:t>会进行更新，以便更够不断适应任何特定领域中知识和语言阐释方面的变化。 </a:t>
            </a:r>
            <a:endParaRPr kumimoji="1" lang="zh-CN" altLang="en-US" sz="1800" dirty="0"/>
          </a:p>
        </p:txBody>
      </p:sp>
    </p:spTree>
    <p:extLst>
      <p:ext uri="{BB962C8B-B14F-4D97-AF65-F5344CB8AC3E}">
        <p14:creationId xmlns:p14="http://schemas.microsoft.com/office/powerpoint/2010/main" val="2725755383"/>
      </p:ext>
    </p:extLst>
  </p:cSld>
  <p:clrMapOvr>
    <a:masterClrMapping/>
  </p:clrMapOvr>
  <p:transition xmlns:p14="http://schemas.microsoft.com/office/powerpoint/2010/mai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a:t>
            </a:r>
            <a:r>
              <a:rPr lang="en-US" altLang="zh-CN" dirty="0" smtClean="0">
                <a:latin typeface="Hei"/>
                <a:ea typeface="Hei"/>
                <a:cs typeface="Hei"/>
              </a:rPr>
              <a:t>Watson</a:t>
            </a:r>
            <a:r>
              <a:rPr lang="zh-CN" altLang="en-US" dirty="0" smtClean="0">
                <a:latin typeface="Hei"/>
                <a:ea typeface="Hei"/>
                <a:cs typeface="Hei"/>
              </a:rPr>
              <a:t>的应用</a:t>
            </a:r>
            <a:endParaRPr kumimoji="1" lang="zh-CN" altLang="en-US" dirty="0"/>
          </a:p>
        </p:txBody>
      </p:sp>
      <p:sp>
        <p:nvSpPr>
          <p:cNvPr id="3" name="内容占位符 2"/>
          <p:cNvSpPr>
            <a:spLocks noGrp="1"/>
          </p:cNvSpPr>
          <p:nvPr>
            <p:ph idx="1"/>
          </p:nvPr>
        </p:nvSpPr>
        <p:spPr>
          <a:xfrm>
            <a:off x="457200" y="1447800"/>
            <a:ext cx="8229600" cy="4678363"/>
          </a:xfrm>
        </p:spPr>
        <p:txBody>
          <a:bodyPr>
            <a:normAutofit/>
          </a:bodyPr>
          <a:lstStyle/>
          <a:p>
            <a:r>
              <a:rPr lang="en-US" altLang="zh-CN" sz="2400" dirty="0">
                <a:latin typeface="Hei"/>
                <a:ea typeface="Hei"/>
                <a:cs typeface="Hei"/>
              </a:rPr>
              <a:t>IBM </a:t>
            </a:r>
            <a:r>
              <a:rPr lang="en-US" altLang="zh-CN" sz="2400" dirty="0" smtClean="0">
                <a:latin typeface="Hei"/>
                <a:ea typeface="Hei"/>
                <a:cs typeface="Hei"/>
              </a:rPr>
              <a:t>Watson</a:t>
            </a:r>
            <a:r>
              <a:rPr lang="en-US" altLang="zh-CN" sz="2400" b="1" dirty="0"/>
              <a:t> </a:t>
            </a:r>
            <a:r>
              <a:rPr lang="en-US" altLang="zh-CN" sz="2400" dirty="0" smtClean="0">
                <a:latin typeface="Hei"/>
                <a:ea typeface="Hei"/>
                <a:cs typeface="Hei"/>
              </a:rPr>
              <a:t>for </a:t>
            </a:r>
            <a:r>
              <a:rPr lang="en-US" altLang="zh-CN" sz="2400" dirty="0">
                <a:latin typeface="Hei"/>
                <a:ea typeface="Hei"/>
                <a:cs typeface="Hei"/>
              </a:rPr>
              <a:t>Cyber Security</a:t>
            </a:r>
            <a:r>
              <a:rPr lang="zh-CN" altLang="zh-CN" sz="2400" dirty="0">
                <a:latin typeface="Hei"/>
                <a:ea typeface="Hei"/>
                <a:cs typeface="Hei"/>
              </a:rPr>
              <a:t> </a:t>
            </a:r>
            <a:endParaRPr lang="en-US" altLang="zh-CN" sz="2400" dirty="0" smtClean="0">
              <a:latin typeface="Hei"/>
              <a:ea typeface="Hei"/>
              <a:cs typeface="Hei"/>
            </a:endParaRPr>
          </a:p>
          <a:p>
            <a:pPr marL="0" indent="0">
              <a:buNone/>
            </a:pPr>
            <a:r>
              <a:rPr lang="en-US" altLang="zh-CN" dirty="0" smtClean="0"/>
              <a:t>         </a:t>
            </a:r>
            <a:r>
              <a:rPr lang="en-US" altLang="zh-CN" sz="2100" dirty="0" smtClean="0"/>
              <a:t>IBM</a:t>
            </a:r>
            <a:r>
              <a:rPr lang="zh-CN" altLang="zh-CN" sz="2100" dirty="0"/>
              <a:t>将与八所高校合作，这些高校拥有全世界最好的网络安全计划，可进一步训练</a:t>
            </a:r>
            <a:r>
              <a:rPr lang="en-US" altLang="zh-CN" sz="2100" dirty="0"/>
              <a:t>Watson</a:t>
            </a:r>
            <a:r>
              <a:rPr lang="zh-CN" altLang="zh-CN" sz="2100" dirty="0"/>
              <a:t>，并引导其学生进入认知计算领域</a:t>
            </a:r>
            <a:r>
              <a:rPr lang="zh-CN" altLang="zh-CN" sz="2100" dirty="0" smtClean="0"/>
              <a:t>。学生们将帮助对</a:t>
            </a:r>
            <a:r>
              <a:rPr lang="en-US" altLang="zh-CN" sz="2100" dirty="0"/>
              <a:t>Watson</a:t>
            </a:r>
            <a:r>
              <a:rPr lang="zh-CN" altLang="zh-CN" sz="2100" dirty="0"/>
              <a:t>进行有关网络安全语言方面的训练，通过标注和输送系统安全报告和数据，初步构建</a:t>
            </a:r>
            <a:r>
              <a:rPr lang="en-US" altLang="zh-CN" sz="2100" dirty="0"/>
              <a:t>Watson</a:t>
            </a:r>
            <a:r>
              <a:rPr lang="zh-CN" altLang="zh-CN" sz="2100" smtClean="0"/>
              <a:t>知识语料库。</a:t>
            </a:r>
            <a:r>
              <a:rPr lang="zh-CN" altLang="zh-CN" sz="2100" dirty="0" smtClean="0"/>
              <a:t>这项</a:t>
            </a:r>
            <a:r>
              <a:rPr lang="zh-CN" altLang="zh-CN" sz="2100" dirty="0"/>
              <a:t>工作将在</a:t>
            </a:r>
            <a:r>
              <a:rPr lang="en-US" altLang="zh-CN" sz="2100" dirty="0"/>
              <a:t>IBM</a:t>
            </a:r>
            <a:r>
              <a:rPr lang="zh-CN" altLang="zh-CN" sz="2100" dirty="0"/>
              <a:t>开发和训练</a:t>
            </a:r>
            <a:r>
              <a:rPr lang="en-US" altLang="zh-CN" sz="2100" dirty="0"/>
              <a:t>Watson for Cyber Security</a:t>
            </a:r>
            <a:r>
              <a:rPr lang="zh-CN" altLang="zh-CN" sz="2100" dirty="0"/>
              <a:t>工作的基础上开展。目前，</a:t>
            </a:r>
            <a:r>
              <a:rPr lang="en-US" altLang="zh-CN" sz="2100" dirty="0"/>
              <a:t>IBM</a:t>
            </a:r>
            <a:r>
              <a:rPr lang="zh-CN" altLang="zh-CN" sz="2100" dirty="0"/>
              <a:t>计划在下一阶段与高校合作伙伴、客户和</a:t>
            </a:r>
            <a:r>
              <a:rPr lang="en-US" altLang="zh-CN" sz="2100" dirty="0"/>
              <a:t>IBM</a:t>
            </a:r>
            <a:r>
              <a:rPr lang="zh-CN" altLang="zh-CN" sz="2100" dirty="0"/>
              <a:t>专家合作训练期间，每月处理多达</a:t>
            </a:r>
            <a:r>
              <a:rPr lang="en-US" altLang="zh-CN" sz="2100" dirty="0"/>
              <a:t>15,000</a:t>
            </a:r>
            <a:r>
              <a:rPr lang="zh-CN" altLang="zh-CN" sz="2100" dirty="0"/>
              <a:t>份安全文件。 </a:t>
            </a:r>
            <a:endParaRPr lang="zh-CN" altLang="en-US" sz="2100" dirty="0">
              <a:latin typeface="Hei"/>
              <a:ea typeface="Hei"/>
              <a:cs typeface="Hei"/>
            </a:endParaRPr>
          </a:p>
        </p:txBody>
      </p:sp>
    </p:spTree>
    <p:extLst>
      <p:ext uri="{BB962C8B-B14F-4D97-AF65-F5344CB8AC3E}">
        <p14:creationId xmlns:p14="http://schemas.microsoft.com/office/powerpoint/2010/main" val="213727133"/>
      </p:ext>
    </p:extLst>
  </p:cSld>
  <p:clrMapOvr>
    <a:masterClrMapping/>
  </p:clrMapOvr>
  <p:transition xmlns:p14="http://schemas.microsoft.com/office/powerpoint/2010/mai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ei"/>
                <a:ea typeface="Hei"/>
                <a:cs typeface="Hei"/>
              </a:rPr>
              <a:t>IBM </a:t>
            </a:r>
            <a:r>
              <a:rPr lang="en-US" altLang="zh-CN" dirty="0" smtClean="0">
                <a:latin typeface="Hei"/>
                <a:ea typeface="Hei"/>
                <a:cs typeface="Hei"/>
              </a:rPr>
              <a:t>Watson</a:t>
            </a:r>
            <a:r>
              <a:rPr lang="zh-CN" altLang="en-US" dirty="0" smtClean="0">
                <a:latin typeface="Hei"/>
                <a:ea typeface="Hei"/>
                <a:cs typeface="Hei"/>
              </a:rPr>
              <a:t>的应用</a:t>
            </a:r>
            <a:endParaRPr kumimoji="1" lang="zh-CN" altLang="en-US" dirty="0"/>
          </a:p>
        </p:txBody>
      </p:sp>
      <p:sp>
        <p:nvSpPr>
          <p:cNvPr id="3" name="内容占位符 2"/>
          <p:cNvSpPr>
            <a:spLocks noGrp="1"/>
          </p:cNvSpPr>
          <p:nvPr>
            <p:ph idx="1"/>
          </p:nvPr>
        </p:nvSpPr>
        <p:spPr>
          <a:xfrm>
            <a:off x="457200" y="1524000"/>
            <a:ext cx="8229600" cy="4602163"/>
          </a:xfrm>
        </p:spPr>
        <p:txBody>
          <a:bodyPr>
            <a:normAutofit fontScale="70000" lnSpcReduction="20000"/>
          </a:bodyPr>
          <a:lstStyle/>
          <a:p>
            <a:r>
              <a:rPr lang="en-US" altLang="zh-CN" sz="2900" dirty="0">
                <a:latin typeface="Hei"/>
                <a:ea typeface="Hei"/>
                <a:cs typeface="Hei"/>
              </a:rPr>
              <a:t>IBM </a:t>
            </a:r>
            <a:r>
              <a:rPr lang="en-US" altLang="zh-CN" sz="2900" dirty="0" smtClean="0">
                <a:latin typeface="Hei"/>
                <a:ea typeface="Hei"/>
                <a:cs typeface="Hei"/>
              </a:rPr>
              <a:t>Watson</a:t>
            </a:r>
            <a:r>
              <a:rPr lang="en-US" altLang="zh-CN" sz="2900" b="1" dirty="0"/>
              <a:t> </a:t>
            </a:r>
            <a:r>
              <a:rPr lang="en-US" altLang="zh-CN" sz="2900" dirty="0">
                <a:latin typeface="Hei"/>
                <a:ea typeface="Hei"/>
                <a:cs typeface="Hei"/>
              </a:rPr>
              <a:t>Health</a:t>
            </a:r>
            <a:r>
              <a:rPr lang="zh-CN" altLang="zh-CN" sz="2900" dirty="0" smtClean="0">
                <a:latin typeface="Hei"/>
                <a:ea typeface="Hei"/>
                <a:cs typeface="Hei"/>
              </a:rPr>
              <a:t> </a:t>
            </a:r>
            <a:endParaRPr lang="en-US" altLang="zh-CN" sz="2900" dirty="0" smtClean="0">
              <a:latin typeface="Hei"/>
              <a:ea typeface="Hei"/>
              <a:cs typeface="Hei"/>
            </a:endParaRPr>
          </a:p>
          <a:p>
            <a:pPr marL="0" indent="0">
              <a:buNone/>
            </a:pPr>
            <a:r>
              <a:rPr lang="en-US" altLang="zh-CN" dirty="0" smtClean="0"/>
              <a:t>         </a:t>
            </a:r>
            <a:r>
              <a:rPr lang="zh-CN" altLang="zh-CN" dirty="0"/>
              <a:t>2</a:t>
            </a:r>
            <a:r>
              <a:rPr lang="en-US" altLang="zh-CN" sz="2400" dirty="0" smtClean="0"/>
              <a:t>016</a:t>
            </a:r>
            <a:r>
              <a:rPr lang="zh-CN" altLang="zh-CN" sz="2400" dirty="0"/>
              <a:t>年</a:t>
            </a:r>
            <a:r>
              <a:rPr lang="en-US" altLang="zh-CN" sz="2400" dirty="0"/>
              <a:t>8</a:t>
            </a:r>
            <a:r>
              <a:rPr lang="zh-CN" altLang="zh-CN" sz="2400" dirty="0"/>
              <a:t>月</a:t>
            </a:r>
            <a:r>
              <a:rPr lang="en-US" altLang="zh-CN" sz="2400" dirty="0"/>
              <a:t>12</a:t>
            </a:r>
            <a:r>
              <a:rPr lang="zh-CN" altLang="zh-CN" sz="2400" dirty="0"/>
              <a:t>日，</a:t>
            </a:r>
            <a:r>
              <a:rPr lang="en-US" altLang="zh-CN" sz="2400" dirty="0"/>
              <a:t>Watson for Oncology</a:t>
            </a:r>
            <a:r>
              <a:rPr lang="zh-CN" altLang="zh-CN" sz="2400" dirty="0"/>
              <a:t>（</a:t>
            </a:r>
            <a:r>
              <a:rPr lang="en-US" altLang="zh-CN" sz="2400" dirty="0"/>
              <a:t>Watson</a:t>
            </a:r>
            <a:r>
              <a:rPr lang="zh-CN" altLang="zh-CN" sz="2400" dirty="0"/>
              <a:t>肿瘤解决方案）进入中国的契机，代表</a:t>
            </a:r>
            <a:r>
              <a:rPr lang="en-US" altLang="zh-CN" sz="2400" dirty="0"/>
              <a:t>Watson Health</a:t>
            </a:r>
            <a:r>
              <a:rPr lang="zh-CN" altLang="zh-CN" sz="2400" dirty="0"/>
              <a:t>开始进入中国，将用认知计算技术助力中国医疗事业发展，在中国推行“认知医疗”。</a:t>
            </a:r>
            <a:r>
              <a:rPr lang="en-US" altLang="zh-CN" sz="2400" dirty="0"/>
              <a:t>IBM</a:t>
            </a:r>
            <a:r>
              <a:rPr lang="zh-CN" altLang="zh-CN" sz="2400" dirty="0"/>
              <a:t>将运用认知计算、大数据分析、云计算和物联网等技术，助力中国医生应对威胁人类健康的癌症、慢病、流行病等顶级“健康杀手</a:t>
            </a:r>
            <a:r>
              <a:rPr lang="zh-CN" altLang="zh-CN" sz="2400" dirty="0" smtClean="0"/>
              <a:t>”</a:t>
            </a:r>
            <a:r>
              <a:rPr lang="zh-CN" altLang="en-US" sz="2400" dirty="0" smtClean="0"/>
              <a:t>：</a:t>
            </a:r>
            <a:r>
              <a:rPr lang="zh-CN" altLang="zh-CN" sz="2400" dirty="0" smtClean="0"/>
              <a:t>实现针对</a:t>
            </a:r>
            <a:r>
              <a:rPr lang="zh-CN" altLang="zh-CN" sz="2400" dirty="0"/>
              <a:t>癌症的更精准的、个性化循证诊疗</a:t>
            </a:r>
            <a:r>
              <a:rPr lang="en-US" altLang="zh-CN" sz="2400" dirty="0"/>
              <a:t>;</a:t>
            </a:r>
            <a:r>
              <a:rPr lang="zh-CN" altLang="zh-CN" sz="2400" dirty="0"/>
              <a:t>降低流行病爆发的风险</a:t>
            </a:r>
            <a:r>
              <a:rPr lang="en-US" altLang="zh-CN" sz="2400" dirty="0"/>
              <a:t>;</a:t>
            </a:r>
            <a:r>
              <a:rPr lang="zh-CN" altLang="zh-CN" sz="2400" dirty="0"/>
              <a:t>开发高精度的慢性病风险预测模型，和基于知识证据和数据分析证据的认知决策支持系统，推进积极主动的个人健康管理。同时，</a:t>
            </a:r>
            <a:r>
              <a:rPr lang="en-US" altLang="zh-CN" sz="2400" dirty="0"/>
              <a:t>IBM</a:t>
            </a:r>
            <a:r>
              <a:rPr lang="zh-CN" altLang="zh-CN" sz="2400" dirty="0"/>
              <a:t>还推出“健康中国”生态圈共赢计划，携手本土合作伙伴，支持</a:t>
            </a:r>
            <a:r>
              <a:rPr lang="en-US" altLang="zh-CN" sz="2400" dirty="0"/>
              <a:t>"</a:t>
            </a:r>
            <a:r>
              <a:rPr lang="zh-CN" altLang="zh-CN" sz="2400" dirty="0"/>
              <a:t>健康中国”的愿景。强大的自学习及深度学习能力，通过链接至业界权威评审的研究以及临床指南，它可以随着时间的推移不断吸收新的知识，为医生构建最新的知识库</a:t>
            </a:r>
            <a:r>
              <a:rPr lang="zh-CN" altLang="zh-CN" sz="2400" dirty="0" smtClean="0"/>
              <a:t>。</a:t>
            </a:r>
            <a:r>
              <a:rPr lang="en-US" altLang="zh-CN" sz="2400" dirty="0"/>
              <a:t>Watson</a:t>
            </a:r>
            <a:r>
              <a:rPr lang="zh-CN" altLang="zh-CN" sz="2400" dirty="0"/>
              <a:t>肿瘤解决方案可以分析大量的数据，包括医学文献、病人健康记录、临床试验和病例等，从而为癌症病人制定符合个人化特征的、对症的、有权威依据的治疗建议。  </a:t>
            </a:r>
            <a:endParaRPr lang="zh-CN" altLang="en-US" sz="2400" dirty="0"/>
          </a:p>
        </p:txBody>
      </p:sp>
    </p:spTree>
    <p:extLst>
      <p:ext uri="{BB962C8B-B14F-4D97-AF65-F5344CB8AC3E}">
        <p14:creationId xmlns:p14="http://schemas.microsoft.com/office/powerpoint/2010/main" val="3160866050"/>
      </p:ext>
    </p:extLst>
  </p:cSld>
  <p:clrMapOvr>
    <a:masterClrMapping/>
  </p:clrMapOvr>
  <p:transition xmlns:p14="http://schemas.microsoft.com/office/powerpoint/2010/mai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9.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heme/theme1.xml><?xml version="1.0" encoding="utf-8"?>
<a:theme xmlns:a="http://schemas.openxmlformats.org/drawingml/2006/main" name="项目状态报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项目状态报告.potx</Template>
  <TotalTime>0</TotalTime>
  <Words>1299</Words>
  <Application>Microsoft Macintosh PowerPoint</Application>
  <PresentationFormat>全屏显示(4:3)</PresentationFormat>
  <Paragraphs>76</Paragraphs>
  <Slides>14</Slides>
  <Notes>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项目状态报告</vt:lpstr>
      <vt:lpstr>移动互联网前沿技术</vt:lpstr>
      <vt:lpstr>IBM人工智能系统Watson</vt:lpstr>
      <vt:lpstr>引言</vt:lpstr>
      <vt:lpstr>IBM Watson概述</vt:lpstr>
      <vt:lpstr>IBM Watson概述</vt:lpstr>
      <vt:lpstr>IBM Watson概述</vt:lpstr>
      <vt:lpstr>IBM Watson概述</vt:lpstr>
      <vt:lpstr>IBM Watson的应用</vt:lpstr>
      <vt:lpstr>IBM Watson的应用</vt:lpstr>
      <vt:lpstr>IBM Watson的应用</vt:lpstr>
      <vt:lpstr>IBM Watson的应用</vt:lpstr>
      <vt:lpstr>IBM Watson的应用</vt:lpstr>
      <vt:lpstr>Watson并非成熟的认知计算平台 </vt:lpstr>
      <vt:lpstr> 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2017-01-03T11:15:45Z</dcterms:modified>
</cp:coreProperties>
</file>